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9" r:id="rId2"/>
    <p:sldId id="258" r:id="rId3"/>
    <p:sldId id="284" r:id="rId4"/>
    <p:sldId id="281" r:id="rId5"/>
    <p:sldId id="271" r:id="rId6"/>
    <p:sldId id="273" r:id="rId7"/>
    <p:sldId id="274" r:id="rId8"/>
    <p:sldId id="282" r:id="rId9"/>
    <p:sldId id="276" r:id="rId10"/>
    <p:sldId id="262" r:id="rId11"/>
    <p:sldId id="263" r:id="rId12"/>
    <p:sldId id="264" r:id="rId13"/>
    <p:sldId id="5082" r:id="rId14"/>
    <p:sldId id="4945" r:id="rId15"/>
    <p:sldId id="256" r:id="rId16"/>
    <p:sldId id="5080" r:id="rId17"/>
    <p:sldId id="5081" r:id="rId18"/>
    <p:sldId id="283" r:id="rId19"/>
    <p:sldId id="4944"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showGuides="1">
      <p:cViewPr varScale="1">
        <p:scale>
          <a:sx n="56" d="100"/>
          <a:sy n="56" d="100"/>
        </p:scale>
        <p:origin x="64" y="108"/>
      </p:cViewPr>
      <p:guideLst>
        <p:guide orient="horz" pos="2160"/>
        <p:guide pos="2880"/>
      </p:guideLst>
    </p:cSldViewPr>
  </p:slideViewPr>
  <p:notesTextViewPr>
    <p:cViewPr>
      <p:scale>
        <a:sx n="1" d="1"/>
        <a:sy n="1" d="1"/>
      </p:scale>
      <p:origin x="0" y="0"/>
    </p:cViewPr>
  </p:notesTextViewPr>
  <p:sorterViewPr>
    <p:cViewPr>
      <p:scale>
        <a:sx n="100" d="100"/>
        <a:sy n="100" d="100"/>
      </p:scale>
      <p:origin x="0" y="-9648"/>
    </p:cViewPr>
  </p:sorterViewPr>
  <p:notesViewPr>
    <p:cSldViewPr snapToGrid="0" showGuides="1">
      <p:cViewPr varScale="1">
        <p:scale>
          <a:sx n="54" d="100"/>
          <a:sy n="54" d="100"/>
        </p:scale>
        <p:origin x="2564" y="6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17226C-9B8F-4835-A7EC-48E95E209A76}" type="datetimeFigureOut">
              <a:rPr kumimoji="1" lang="ja-JP" altLang="en-US" smtClean="0"/>
              <a:t>2022/1/16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18</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295873" y="9552401"/>
            <a:ext cx="2734092" cy="184666"/>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9</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410925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802.15-22-0008-02-06a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January 2022</a:t>
            </a:r>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86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[TG15.6a Opening Information for  January 2022]	</a:t>
            </a:r>
          </a:p>
          <a:p>
            <a:r>
              <a:rPr lang="en-US" altLang="ja-JP" sz="1600" b="1" dirty="0">
                <a:ea typeface="ＭＳ Ｐゴシック" charset="-128"/>
              </a:rPr>
              <a:t>Date Submitted: </a:t>
            </a:r>
            <a:r>
              <a:rPr lang="en-US" altLang="ja-JP" sz="1600" dirty="0">
                <a:ea typeface="ＭＳ Ｐゴシック" charset="-128"/>
              </a:rPr>
              <a:t>[19</a:t>
            </a:r>
            <a:r>
              <a:rPr lang="ja-JP" altLang="en-US" sz="1600" baseline="30000" dirty="0">
                <a:ea typeface="ＭＳ Ｐゴシック" charset="-128"/>
              </a:rPr>
              <a:t>ｔｈ</a:t>
            </a:r>
            <a:r>
              <a:rPr lang="en-US" altLang="ja-JP" sz="1600" dirty="0">
                <a:ea typeface="ＭＳ Ｐゴシック" charset="-128"/>
              </a:rPr>
              <a:t> January 2022]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TG15.6a meeting in January 2022.]</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January 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January 2022</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10</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January 2022</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11</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2"/>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3"/>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January 2022</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9280275-19D4-4F70-B74A-EB932602EF81}"/>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
        <p:nvSpPr>
          <p:cNvPr id="3" name="日付プレースホルダー 2">
            <a:extLst>
              <a:ext uri="{FF2B5EF4-FFF2-40B4-BE49-F238E27FC236}">
                <a16:creationId xmlns:a16="http://schemas.microsoft.com/office/drawing/2014/main" id="{2D1C3900-1182-4976-8C7C-2372D1B06C42}"/>
              </a:ext>
            </a:extLst>
          </p:cNvPr>
          <p:cNvSpPr>
            <a:spLocks noGrp="1"/>
          </p:cNvSpPr>
          <p:nvPr>
            <p:ph type="dt" sz="half" idx="2"/>
          </p:nvPr>
        </p:nvSpPr>
        <p:spPr/>
        <p:txBody>
          <a:bodyPr/>
          <a:lstStyle/>
          <a:p>
            <a:r>
              <a:rPr lang="en-US" altLang="ja-JP"/>
              <a:t>January 2022</a:t>
            </a:r>
            <a:endParaRPr lang="en-US" altLang="ja-JP" dirty="0"/>
          </a:p>
        </p:txBody>
      </p:sp>
      <p:sp>
        <p:nvSpPr>
          <p:cNvPr id="5" name="テキスト ボックス 4">
            <a:extLst>
              <a:ext uri="{FF2B5EF4-FFF2-40B4-BE49-F238E27FC236}">
                <a16:creationId xmlns:a16="http://schemas.microsoft.com/office/drawing/2014/main" id="{BB5BEC9D-C36E-4606-90DA-B7E78378D506}"/>
              </a:ext>
            </a:extLst>
          </p:cNvPr>
          <p:cNvSpPr txBox="1"/>
          <p:nvPr/>
        </p:nvSpPr>
        <p:spPr>
          <a:xfrm>
            <a:off x="612560" y="933024"/>
            <a:ext cx="7910004" cy="461665"/>
          </a:xfrm>
          <a:prstGeom prst="rect">
            <a:avLst/>
          </a:prstGeom>
          <a:noFill/>
        </p:spPr>
        <p:txBody>
          <a:bodyPr wrap="square">
            <a:spAutoFit/>
          </a:bodyPr>
          <a:lstStyle/>
          <a:p>
            <a:r>
              <a:rPr lang="en-US" altLang="ja-JP" sz="2400" b="1" dirty="0"/>
              <a:t>Registration for the January 802.15 interim session</a:t>
            </a:r>
            <a:endParaRPr lang="ja-JP" altLang="en-US" sz="2400" b="1" dirty="0"/>
          </a:p>
        </p:txBody>
      </p:sp>
      <p:graphicFrame>
        <p:nvGraphicFramePr>
          <p:cNvPr id="6" name="表 5">
            <a:extLst>
              <a:ext uri="{FF2B5EF4-FFF2-40B4-BE49-F238E27FC236}">
                <a16:creationId xmlns:a16="http://schemas.microsoft.com/office/drawing/2014/main" id="{4117EDEC-426A-4133-8C06-7A760D0B3F01}"/>
              </a:ext>
            </a:extLst>
          </p:cNvPr>
          <p:cNvGraphicFramePr>
            <a:graphicFrameLocks noGrp="1"/>
          </p:cNvGraphicFramePr>
          <p:nvPr>
            <p:extLst>
              <p:ext uri="{D42A27DB-BD31-4B8C-83A1-F6EECF244321}">
                <p14:modId xmlns:p14="http://schemas.microsoft.com/office/powerpoint/2010/main" val="3161164023"/>
              </p:ext>
            </p:extLst>
          </p:nvPr>
        </p:nvGraphicFramePr>
        <p:xfrm>
          <a:off x="685800" y="1931498"/>
          <a:ext cx="7772400" cy="3758826"/>
        </p:xfrm>
        <a:graphic>
          <a:graphicData uri="http://schemas.openxmlformats.org/drawingml/2006/table">
            <a:tbl>
              <a:tblPr>
                <a:tableStyleId>{5C22544A-7EE6-4342-B048-85BDC9FD1C3A}</a:tableStyleId>
              </a:tblPr>
              <a:tblGrid>
                <a:gridCol w="7772400">
                  <a:extLst>
                    <a:ext uri="{9D8B030D-6E8A-4147-A177-3AD203B41FA5}">
                      <a16:colId xmlns:a16="http://schemas.microsoft.com/office/drawing/2014/main" val="4244184157"/>
                    </a:ext>
                  </a:extLst>
                </a:gridCol>
              </a:tblGrid>
              <a:tr h="469853">
                <a:tc>
                  <a:txBody>
                    <a:bodyPr/>
                    <a:lstStyle/>
                    <a:p>
                      <a:pPr algn="l" rtl="0" fontAlgn="ctr"/>
                      <a:r>
                        <a:rPr lang="en-US" sz="1600" u="none" strike="noStrike">
                          <a:effectLst/>
                        </a:rPr>
                        <a:t>This meeting is part of the January IEEE 802 wireless session</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1842453719"/>
                  </a:ext>
                </a:extLst>
              </a:tr>
              <a:tr h="469853">
                <a:tc>
                  <a:txBody>
                    <a:bodyPr/>
                    <a:lstStyle/>
                    <a:p>
                      <a:pPr algn="l" rtl="0" fontAlgn="ctr"/>
                      <a:r>
                        <a:rPr lang="en-US" sz="1600" u="none" strike="noStrike">
                          <a:effectLst/>
                        </a:rPr>
                        <a:t>You must pay the registration fee in order to attend</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446269888"/>
                  </a:ext>
                </a:extLst>
              </a:tr>
              <a:tr h="1409560">
                <a:tc>
                  <a:txBody>
                    <a:bodyPr/>
                    <a:lstStyle/>
                    <a:p>
                      <a:pPr algn="l" rtl="0" fontAlgn="ctr"/>
                      <a:r>
                        <a:rPr lang="en-US" sz="1600" u="none" strike="noStrike">
                          <a:effectLst/>
                        </a:rPr>
                        <a:t>If you have not already done so, you can register here or follow the registration link -  https://touchpoint.eventsair.com/ieee-802-wireless-interim-session-jan-2022/registration/Site/Register</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150169520"/>
                  </a:ext>
                </a:extLst>
              </a:tr>
              <a:tr h="1409560">
                <a:tc>
                  <a:txBody>
                    <a:bodyPr/>
                    <a:lstStyle/>
                    <a:p>
                      <a:pPr algn="l" rtl="0" fontAlgn="ctr"/>
                      <a:r>
                        <a:rPr lang="en-US" sz="1600" u="none" strike="noStrike" dirty="0">
                          <a:effectLst/>
                        </a:rPr>
                        <a:t>If you do not intend to register for this session you must leave this meeting and, if you have logged attendance on IMAT, email the 802.11 chair or vice chairs to have your attendance cancelled</a:t>
                      </a:r>
                      <a:endParaRPr lang="en-US" sz="1600" b="1" i="0" u="none" strike="noStrike" dirty="0">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2501595499"/>
                  </a:ext>
                </a:extLst>
              </a:tr>
            </a:tbl>
          </a:graphicData>
        </a:graphic>
      </p:graphicFrame>
    </p:spTree>
    <p:extLst>
      <p:ext uri="{BB962C8B-B14F-4D97-AF65-F5344CB8AC3E}">
        <p14:creationId xmlns:p14="http://schemas.microsoft.com/office/powerpoint/2010/main" val="1226870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349044" y="1590330"/>
            <a:ext cx="8731045" cy="4765060"/>
          </a:xfrm>
        </p:spPr>
        <p:txBody>
          <a:bodyPr/>
          <a:lstStyle/>
          <a:p>
            <a:pPr marL="0" indent="0">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(HBAN) and adds support for vehicle body area networks (VBAN), a coordinator in a vehicle with devices around the vehicular cabin.</a:t>
            </a:r>
          </a:p>
          <a:p>
            <a:pPr marL="0" indent="0">
              <a:buNone/>
            </a:pPr>
            <a:r>
              <a:rPr lang="en-US" altLang="ja-JP" sz="2000" b="1" dirty="0"/>
              <a:t>Action:  </a:t>
            </a:r>
          </a:p>
          <a:p>
            <a:pPr>
              <a:buFont typeface="Arial" panose="020B0604020202020204" pitchFamily="34" charset="0"/>
              <a:buChar char="•"/>
            </a:pPr>
            <a:r>
              <a:rPr lang="en-US" altLang="ja-JP" sz="2000" dirty="0">
                <a:solidFill>
                  <a:srgbClr val="FF0000"/>
                </a:solidFill>
              </a:rPr>
              <a:t>Request to Change to Revision from Amendment of Std.802.15.6</a:t>
            </a:r>
          </a:p>
          <a:p>
            <a:pPr>
              <a:buFont typeface="Arial" panose="020B0604020202020204" pitchFamily="34" charset="0"/>
              <a:buChar char="•"/>
            </a:pPr>
            <a:r>
              <a:rPr lang="en-US" altLang="ja-JP" sz="2000" dirty="0">
                <a:solidFill>
                  <a:srgbClr val="FF0000"/>
                </a:solidFill>
              </a:rPr>
              <a:t>PAR, CSD, and TRD for Revision</a:t>
            </a:r>
          </a:p>
          <a:p>
            <a:pPr>
              <a:buFont typeface="Arial" panose="020B0604020202020204" pitchFamily="34" charset="0"/>
              <a:buChar char="•"/>
            </a:pPr>
            <a:r>
              <a:rPr lang="en-US" altLang="ja-JP" sz="2000" dirty="0">
                <a:solidFill>
                  <a:srgbClr val="FF0000"/>
                </a:solidFill>
              </a:rPr>
              <a:t>Use cases, channel model, and MAC amendment documents for </a:t>
            </a:r>
            <a:r>
              <a:rPr lang="en-US" altLang="ja-JP" sz="2000" dirty="0" err="1">
                <a:solidFill>
                  <a:srgbClr val="FF0000"/>
                </a:solidFill>
              </a:rPr>
              <a:t>revison</a:t>
            </a:r>
            <a:endParaRPr lang="en-US" altLang="ja-JP" sz="2000" dirty="0">
              <a:solidFill>
                <a:srgbClr val="FF0000"/>
              </a:solidFill>
            </a:endParaRPr>
          </a:p>
          <a:p>
            <a:pPr>
              <a:buFont typeface="Arial" panose="020B0604020202020204" pitchFamily="34" charset="0"/>
              <a:buChar char="•"/>
            </a:pPr>
            <a:r>
              <a:rPr lang="en-US" altLang="ja-JP" sz="2000" dirty="0">
                <a:solidFill>
                  <a:srgbClr val="FF0000"/>
                </a:solidFill>
              </a:rPr>
              <a:t>Feasibility of TSN of 802.1 in MAC and interference mitigation in PHY and MAC</a:t>
            </a:r>
          </a:p>
          <a:p>
            <a:pPr>
              <a:buFont typeface="Arial" panose="020B0604020202020204" pitchFamily="34" charset="0"/>
              <a:buChar char="•"/>
            </a:pPr>
            <a:r>
              <a:rPr lang="en-US" altLang="ja-JP" sz="2000" dirty="0">
                <a:solidFill>
                  <a:srgbClr val="FF0000"/>
                </a:solidFill>
              </a:rPr>
              <a:t>Joint Meeting with other groups for harmonization to resolve common problems</a:t>
            </a:r>
          </a:p>
          <a:p>
            <a:pPr>
              <a:buFont typeface="Arial" panose="020B0604020202020204" pitchFamily="34" charset="0"/>
              <a:buChar char="•"/>
            </a:pPr>
            <a:r>
              <a:rPr lang="en-US" altLang="ja-JP" sz="2000" b="1" dirty="0"/>
              <a:t>Next Things to Do</a:t>
            </a:r>
            <a:r>
              <a:rPr lang="ja-JP" altLang="en-US" sz="2000" b="1" dirty="0"/>
              <a:t>：</a:t>
            </a:r>
            <a:endParaRPr lang="en-US" altLang="ja-JP" sz="2000" b="1" dirty="0"/>
          </a:p>
          <a:p>
            <a:pPr marL="0" indent="0">
              <a:buNone/>
            </a:pPr>
            <a:r>
              <a:rPr lang="en-US" altLang="ja-JP" sz="2000" dirty="0">
                <a:solidFill>
                  <a:srgbClr val="FF0000"/>
                </a:solidFill>
              </a:rPr>
              <a:t>     Change from amendment to revision</a:t>
            </a:r>
          </a:p>
          <a:p>
            <a:pPr marL="0" indent="0">
              <a:buNone/>
            </a:pPr>
            <a:endParaRPr lang="en-US" altLang="ja-JP" sz="2000" dirty="0"/>
          </a:p>
          <a:p>
            <a:pPr marL="0" indent="0">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540774" y="1054407"/>
            <a:ext cx="8347587" cy="553065"/>
          </a:xfrm>
        </p:spPr>
        <p:txBody>
          <a:bodyPr/>
          <a:lstStyle/>
          <a:p>
            <a:r>
              <a:rPr kumimoji="1" lang="en-US" altLang="ja-JP" sz="3200" b="1" dirty="0"/>
              <a:t>Objectives of TG 6a – Enhanced Dependability Body Area Network (</a:t>
            </a:r>
            <a:r>
              <a:rPr kumimoji="1" lang="en-US" altLang="ja-JP" sz="3200" b="1" dirty="0">
                <a:solidFill>
                  <a:srgbClr val="FF0000"/>
                </a:solidFill>
              </a:rPr>
              <a:t>ED-BAN</a:t>
            </a:r>
            <a:r>
              <a:rPr kumimoji="1" lang="en-US" altLang="ja-JP" sz="3200" b="1" dirty="0"/>
              <a:t>)</a:t>
            </a:r>
            <a:br>
              <a:rPr kumimoji="1" lang="en-US" altLang="ja-JP" sz="3200" b="1" dirty="0"/>
            </a:b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January 2022</a:t>
            </a:r>
            <a:endParaRPr lang="en-US" altLang="ja-JP" dirty="0"/>
          </a:p>
        </p:txBody>
      </p:sp>
    </p:spTree>
    <p:extLst>
      <p:ext uri="{BB962C8B-B14F-4D97-AF65-F5344CB8AC3E}">
        <p14:creationId xmlns:p14="http://schemas.microsoft.com/office/powerpoint/2010/main" val="1277321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6187" y="1313384"/>
            <a:ext cx="8928992" cy="5544616"/>
          </a:xfrm>
          <a:ln/>
        </p:spPr>
        <p:txBody>
          <a:bodyPr>
            <a:noAutofit/>
          </a:bodyPr>
          <a:lstStyle/>
          <a:p>
            <a:pPr>
              <a:lnSpc>
                <a:spcPts val="1100"/>
              </a:lnSpc>
            </a:pPr>
            <a:r>
              <a:rPr lang="en-US" altLang="ja-JP" sz="1300" dirty="0"/>
              <a:t>TG15.6a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TG 15.6a Meeting Minutes for November 2021                doc.#15-21-0618-00-06a</a:t>
            </a:r>
          </a:p>
          <a:p>
            <a:pPr>
              <a:lnSpc>
                <a:spcPts val="1100"/>
              </a:lnSpc>
            </a:pPr>
            <a:r>
              <a:rPr lang="en-US" altLang="ja-JP" sz="1300" dirty="0"/>
              <a:t>Agenda of TG15.6a  November Meeting                                                                            doc.#15-22-0007-02-06a   </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&amp; SG15.6a Activity for Amendment of IEEE802.15.6 Wireless BAN with Enhanced Dependability     doc.#15-21-0023-05-0dep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IEEE802.15.6a PAR  and CSD                                                                  doc.#15-21-0259-04-06a and 0260-03-06a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Focused Use Cases in Application Matrix                                                                           doc.#15-21-0484-00-06a </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Previous draft of Technical Requirement                                                                             doc.#15-21-0493-01-06a             </a:t>
            </a:r>
          </a:p>
          <a:p>
            <a:pPr marL="171450" lvl="1" indent="-171450">
              <a:lnSpc>
                <a:spcPts val="1500"/>
              </a:lnSpc>
              <a:spcBef>
                <a:spcPts val="0"/>
              </a:spcBef>
              <a:spcAft>
                <a:spcPts val="0"/>
              </a:spcAft>
              <a:buFont typeface="Arial" panose="020B0604020202020204" pitchFamily="34" charset="0"/>
              <a:buChar char="•"/>
              <a:defRPr/>
            </a:pP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Discussion</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    Necessity of Change to Revision from Amendment for lifetime of Std.802.15.6-2012          doc.  Operation manual</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2.    Procedure for Change to Revision from Amendment</a:t>
            </a:r>
          </a:p>
          <a:p>
            <a:pPr marL="171450" lvl="1" indent="-171450">
              <a:lnSpc>
                <a:spcPts val="15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Dynamic Channel and Environmental Modeling Scheme for BANs on TG15.6a                   doc:#15-22-0023-00-06a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Dynamic On-Body UWB Radio Channel Modeling</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std IEEE802.15.6                                    doc:#15-22-0025.00-06a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MAC Bridging for Time-Sensitive Networking of 802.15.6a                                                   doc.#15-22-0024-00-06a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Pseudo-Cyclic Dynamic Channel Model of UWB-BAN                                                           doc.#15-22-0032-00-06a</a:t>
            </a:r>
          </a:p>
          <a:p>
            <a:pPr marL="514350" marR="0" lvl="1" indent="0" algn="l" defTabSz="914400" rtl="0" eaLnBrk="1" fontAlgn="base" latinLnBrk="0" hangingPunct="1">
              <a:lnSpc>
                <a:spcPts val="15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5.    Harmonization among  TG 15.6a, TG 15.4ab, and TG15.14 using UWB PHY                       doc:#15-21-0497-02-06a</a:t>
            </a:r>
            <a:endParaRPr lang="en-US" altLang="ja-JP" sz="1200" dirty="0">
              <a:solidFill>
                <a:srgbClr val="000000"/>
              </a:solidFill>
              <a:latin typeface="Arial"/>
              <a:cs typeface="Times New Roman" pitchFamily="18" charset="0"/>
            </a:endParaRPr>
          </a:p>
          <a:p>
            <a:pPr marL="514350" marR="0" lvl="1" indent="0" algn="l" defTabSz="914400" rtl="0" eaLnBrk="1" fontAlgn="base" latinLnBrk="0" hangingPunct="1">
              <a:lnSpc>
                <a:spcPts val="15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6.    MAC Solution for Coexisting BANs and Other Networks with MAC-Bridge and Integrated Terminal    21-0245-02-06a</a:t>
            </a:r>
          </a:p>
          <a:p>
            <a:pPr>
              <a:lnSpc>
                <a:spcPts val="1100"/>
              </a:lnSpc>
            </a:pPr>
            <a:r>
              <a:rPr lang="en-US" altLang="ja-JP" sz="1300" dirty="0"/>
              <a:t>Discussion</a:t>
            </a:r>
          </a:p>
          <a:p>
            <a:pPr marL="0" indent="0">
              <a:lnSpc>
                <a:spcPts val="1100"/>
              </a:lnSpc>
              <a:buNone/>
            </a:pPr>
            <a:r>
              <a:rPr lang="en-US" altLang="ja-JP" sz="1300" dirty="0"/>
              <a:t>           1.   Focused Use Cases, Channel and Environment Modelling for Human and Vehicular BANs</a:t>
            </a:r>
          </a:p>
          <a:p>
            <a:pPr marL="0" indent="0">
              <a:lnSpc>
                <a:spcPts val="1100"/>
              </a:lnSpc>
              <a:buNone/>
            </a:pPr>
            <a:r>
              <a:rPr lang="en-US" altLang="ja-JP" sz="1300" dirty="0"/>
              <a:t>           2.   Harmonization with TG 15.6a, 4ab, 5.14, and ETSI Smart BAN</a:t>
            </a:r>
          </a:p>
          <a:p>
            <a:pPr marL="0" indent="0">
              <a:lnSpc>
                <a:spcPts val="1100"/>
              </a:lnSpc>
              <a:buNone/>
            </a:pPr>
            <a:r>
              <a:rPr lang="en-US" altLang="ja-JP" sz="1300" dirty="0"/>
              <a:t>          :3.   Revision from amendment of IEEE802.15.6-2012 WBAN with Enhanced Dependability </a:t>
            </a:r>
          </a:p>
          <a:p>
            <a:pPr marL="0" indent="0">
              <a:lnSpc>
                <a:spcPts val="1100"/>
              </a:lnSpc>
              <a:buNone/>
            </a:pPr>
            <a:r>
              <a:rPr lang="en-US" altLang="ja-JP" sz="1300" dirty="0"/>
              <a:t>           4    Confirmation of PAR, CSD, TRD for Revision/Amendment of WBAN IEEE802.15.6-2012</a:t>
            </a:r>
          </a:p>
          <a:p>
            <a:pPr marL="0" indent="0">
              <a:lnSpc>
                <a:spcPts val="1100"/>
              </a:lnSpc>
              <a:buNone/>
            </a:pPr>
            <a:r>
              <a:rPr lang="en-US" altLang="ja-JP" sz="1300" dirty="0"/>
              <a:t>           5.   Feasible Technologies for Satisfying the Technical Requirement</a:t>
            </a:r>
          </a:p>
          <a:p>
            <a:pPr marL="0" indent="0">
              <a:lnSpc>
                <a:spcPts val="1100"/>
              </a:lnSpc>
              <a:buNone/>
            </a:pPr>
            <a:r>
              <a:rPr lang="en-US" altLang="ja-JP" sz="1300" dirty="0"/>
              <a:t>           6.   Timeline for next March  and May meetings and later  </a:t>
            </a:r>
          </a:p>
          <a:p>
            <a:pPr marL="0" indent="0">
              <a:lnSpc>
                <a:spcPts val="1100"/>
              </a:lnSpc>
              <a:buNone/>
            </a:pPr>
            <a:r>
              <a:rPr lang="en-US" altLang="ja-JP" sz="1300" dirty="0"/>
              <a:t>                                                                      </a:t>
            </a:r>
          </a:p>
          <a:p>
            <a:pPr marL="0" indent="0">
              <a:lnSpc>
                <a:spcPts val="11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684483" y="1111982"/>
            <a:ext cx="7956496"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prstClr val="black"/>
                </a:solidFill>
                <a:latin typeface="游ゴシック" panose="020F0502020204030204"/>
                <a:ea typeface="游ゴシック" panose="020B0400000000000000" pitchFamily="50" charset="-128"/>
              </a:rPr>
              <a:t>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G15.6a has three own sessions and one joint session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  AM1  9:00-11:00 EST, Jan. 19(WED),  23:00-01:00 JST  Jan. 19(WED) -20(THU)</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   AM1  9:00-11:00 EST, </a:t>
            </a:r>
            <a:r>
              <a:rPr kumimoji="1" lang="en-US" altLang="ja-JP" sz="1200" b="1" dirty="0">
                <a:solidFill>
                  <a:prstClr val="black"/>
                </a:solidFill>
                <a:latin typeface="游ゴシック" panose="020F0502020204030204"/>
                <a:ea typeface="游ゴシック" panose="020B0400000000000000" pitchFamily="50" charset="-128"/>
              </a:rPr>
              <a:t>Jan. 20</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(THU),   23:00-01:00 JST  Jan. 20(THU) -21(FRI )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Joint Session TG6a,TG4ab,TG14:AM1 9:00-11:00 Jan.21(FRI) EST, 23:00-01:00 JST  Jan. 21(FRI) -22(SAT )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  AM1  9:00-11:00 EST, Jan. 25(TUE),   23:00-01:00 JST  Jan. 25(TUE)-26(WED)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70353" y="670987"/>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TG15.6a  Session Schedule for 18-26, January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January 2022</a:t>
            </a:r>
            <a:endParaRPr lang="en-US" altLang="ja-JP" dirty="0"/>
          </a:p>
        </p:txBody>
      </p:sp>
      <p:pic>
        <p:nvPicPr>
          <p:cNvPr id="6" name="図 5">
            <a:extLst>
              <a:ext uri="{FF2B5EF4-FFF2-40B4-BE49-F238E27FC236}">
                <a16:creationId xmlns:a16="http://schemas.microsoft.com/office/drawing/2014/main" id="{3ADCAC81-941E-4775-89C3-F02F1BC13CE1}"/>
              </a:ext>
            </a:extLst>
          </p:cNvPr>
          <p:cNvPicPr>
            <a:picLocks noChangeAspect="1"/>
          </p:cNvPicPr>
          <p:nvPr/>
        </p:nvPicPr>
        <p:blipFill>
          <a:blip r:embed="rId2"/>
          <a:stretch>
            <a:fillRect/>
          </a:stretch>
        </p:blipFill>
        <p:spPr>
          <a:xfrm>
            <a:off x="191858" y="2152512"/>
            <a:ext cx="8818976" cy="2735271"/>
          </a:xfrm>
          <a:prstGeom prst="rect">
            <a:avLst/>
          </a:prstGeom>
          <a:ln>
            <a:solidFill>
              <a:schemeClr val="tx1"/>
            </a:solidFill>
          </a:ln>
        </p:spPr>
      </p:pic>
      <p:pic>
        <p:nvPicPr>
          <p:cNvPr id="9" name="図 8">
            <a:extLst>
              <a:ext uri="{FF2B5EF4-FFF2-40B4-BE49-F238E27FC236}">
                <a16:creationId xmlns:a16="http://schemas.microsoft.com/office/drawing/2014/main" id="{CBE3D074-81C6-49AC-803B-C2342D2813B0}"/>
              </a:ext>
            </a:extLst>
          </p:cNvPr>
          <p:cNvPicPr>
            <a:picLocks noChangeAspect="1"/>
          </p:cNvPicPr>
          <p:nvPr/>
        </p:nvPicPr>
        <p:blipFill>
          <a:blip r:embed="rId3"/>
          <a:stretch>
            <a:fillRect/>
          </a:stretch>
        </p:blipFill>
        <p:spPr>
          <a:xfrm>
            <a:off x="275208" y="4980373"/>
            <a:ext cx="8735626" cy="1455647"/>
          </a:xfrm>
          <a:prstGeom prst="rect">
            <a:avLst/>
          </a:prstGeom>
        </p:spPr>
      </p:pic>
    </p:spTree>
    <p:extLst>
      <p:ext uri="{BB962C8B-B14F-4D97-AF65-F5344CB8AC3E}">
        <p14:creationId xmlns:p14="http://schemas.microsoft.com/office/powerpoint/2010/main" val="4204867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85798" y="568411"/>
            <a:ext cx="7803293" cy="379608"/>
          </a:xfrm>
        </p:spPr>
        <p:txBody>
          <a:bodyPr>
            <a:noAutofit/>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TG15.6a  Session Schedule for 18-26, January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January 2022</a:t>
            </a:r>
            <a:endParaRPr lang="en-US" altLang="ja-JP" dirty="0"/>
          </a:p>
        </p:txBody>
      </p:sp>
      <p:graphicFrame>
        <p:nvGraphicFramePr>
          <p:cNvPr id="8" name="コンテンツ プレースホルダー 8">
            <a:extLst>
              <a:ext uri="{FF2B5EF4-FFF2-40B4-BE49-F238E27FC236}">
                <a16:creationId xmlns:a16="http://schemas.microsoft.com/office/drawing/2014/main" id="{FEF2E889-EDAD-445E-8EE3-7AC2F13064F9}"/>
              </a:ext>
            </a:extLst>
          </p:cNvPr>
          <p:cNvGraphicFramePr>
            <a:graphicFrameLocks/>
          </p:cNvGraphicFramePr>
          <p:nvPr>
            <p:extLst>
              <p:ext uri="{D42A27DB-BD31-4B8C-83A1-F6EECF244321}">
                <p14:modId xmlns:p14="http://schemas.microsoft.com/office/powerpoint/2010/main" val="2648262162"/>
              </p:ext>
            </p:extLst>
          </p:nvPr>
        </p:nvGraphicFramePr>
        <p:xfrm>
          <a:off x="134176" y="964724"/>
          <a:ext cx="9009823" cy="1295359"/>
        </p:xfrm>
        <a:graphic>
          <a:graphicData uri="http://schemas.openxmlformats.org/drawingml/2006/table">
            <a:tbl>
              <a:tblPr firstRow="1" bandRow="1">
                <a:tableStyleId>{93296810-A885-4BE3-A3E7-6D5BEEA58F35}</a:tableStyleId>
              </a:tblPr>
              <a:tblGrid>
                <a:gridCol w="1417286">
                  <a:extLst>
                    <a:ext uri="{9D8B030D-6E8A-4147-A177-3AD203B41FA5}">
                      <a16:colId xmlns:a16="http://schemas.microsoft.com/office/drawing/2014/main" val="20000"/>
                    </a:ext>
                  </a:extLst>
                </a:gridCol>
                <a:gridCol w="1099583">
                  <a:extLst>
                    <a:ext uri="{9D8B030D-6E8A-4147-A177-3AD203B41FA5}">
                      <a16:colId xmlns:a16="http://schemas.microsoft.com/office/drawing/2014/main" val="20001"/>
                    </a:ext>
                  </a:extLst>
                </a:gridCol>
                <a:gridCol w="1261966">
                  <a:extLst>
                    <a:ext uri="{9D8B030D-6E8A-4147-A177-3AD203B41FA5}">
                      <a16:colId xmlns:a16="http://schemas.microsoft.com/office/drawing/2014/main" val="20002"/>
                    </a:ext>
                  </a:extLst>
                </a:gridCol>
                <a:gridCol w="1105525">
                  <a:extLst>
                    <a:ext uri="{9D8B030D-6E8A-4147-A177-3AD203B41FA5}">
                      <a16:colId xmlns:a16="http://schemas.microsoft.com/office/drawing/2014/main" val="2295029801"/>
                    </a:ext>
                  </a:extLst>
                </a:gridCol>
                <a:gridCol w="1752958">
                  <a:extLst>
                    <a:ext uri="{9D8B030D-6E8A-4147-A177-3AD203B41FA5}">
                      <a16:colId xmlns:a16="http://schemas.microsoft.com/office/drawing/2014/main" val="20003"/>
                    </a:ext>
                  </a:extLst>
                </a:gridCol>
                <a:gridCol w="1156265">
                  <a:extLst>
                    <a:ext uri="{9D8B030D-6E8A-4147-A177-3AD203B41FA5}">
                      <a16:colId xmlns:a16="http://schemas.microsoft.com/office/drawing/2014/main" val="20004"/>
                    </a:ext>
                  </a:extLst>
                </a:gridCol>
                <a:gridCol w="1216240">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Jan.18</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Jan.19</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Jan.20</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Jan.21</a:t>
                      </a:r>
                      <a:r>
                        <a:rPr kumimoji="1" lang="en-US" altLang="ja-JP" sz="1400" baseline="30000" dirty="0"/>
                        <a:t>st</a:t>
                      </a:r>
                      <a:endParaRPr kumimoji="1" lang="en-US" altLang="ja-JP" sz="1400" dirty="0"/>
                    </a:p>
                    <a:p>
                      <a:pPr algn="ctr"/>
                      <a:r>
                        <a:rPr kumimoji="1" lang="en-US" altLang="ja-JP" sz="1400" dirty="0"/>
                        <a:t>Friday</a:t>
                      </a:r>
                      <a:endParaRPr kumimoji="1" lang="ja-JP" altLang="en-US" sz="1400" dirty="0"/>
                    </a:p>
                  </a:txBody>
                  <a:tcPr anchor="ctr">
                    <a:solidFill>
                      <a:srgbClr val="0070C0"/>
                    </a:solidFill>
                  </a:tcPr>
                </a:tc>
                <a:tc>
                  <a:txBody>
                    <a:bodyPr/>
                    <a:lstStyle/>
                    <a:p>
                      <a:pPr algn="ctr"/>
                      <a:r>
                        <a:rPr kumimoji="1" lang="en-US" altLang="ja-JP" sz="1400" dirty="0"/>
                        <a:t>Jan.25</a:t>
                      </a:r>
                      <a:r>
                        <a:rPr kumimoji="1" lang="en-US" altLang="ja-JP" sz="1400" baseline="30000" dirty="0"/>
                        <a:t>th</a:t>
                      </a:r>
                      <a:endParaRPr kumimoji="1" lang="en-US" altLang="ja-JP" sz="1400" dirty="0"/>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Jan.26</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11:00PM-1:00AM+1day</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2</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n-lt"/>
                          <a:ea typeface="+mn-ea"/>
                          <a:cs typeface="+mn-cs"/>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n-lt"/>
                          <a:ea typeface="+mn-ea"/>
                          <a:cs typeface="+mn-cs"/>
                        </a:rPr>
                        <a:t>Joint Session TG15.6a, 4ab, &amp;TG14</a:t>
                      </a:r>
                      <a:endParaRPr kumimoji="1" lang="ja-JP" altLang="en-US" sz="1200" b="1" i="0" u="none" strike="noStrike" kern="1200" cap="none" spc="0" normalizeH="0" baseline="0" noProof="0" dirty="0">
                        <a:ln>
                          <a:noFill/>
                        </a:ln>
                        <a:solidFill>
                          <a:srgbClr val="000000"/>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TG15.6a Session 3</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4" name="表 3">
            <a:extLst>
              <a:ext uri="{FF2B5EF4-FFF2-40B4-BE49-F238E27FC236}">
                <a16:creationId xmlns:a16="http://schemas.microsoft.com/office/drawing/2014/main" id="{1856EFCC-4C52-4AE7-9FA6-5BD46D36EE15}"/>
              </a:ext>
            </a:extLst>
          </p:cNvPr>
          <p:cNvGraphicFramePr>
            <a:graphicFrameLocks noGrp="1"/>
          </p:cNvGraphicFramePr>
          <p:nvPr>
            <p:extLst>
              <p:ext uri="{D42A27DB-BD31-4B8C-83A1-F6EECF244321}">
                <p14:modId xmlns:p14="http://schemas.microsoft.com/office/powerpoint/2010/main" val="4171959499"/>
              </p:ext>
            </p:extLst>
          </p:nvPr>
        </p:nvGraphicFramePr>
        <p:xfrm>
          <a:off x="1668467" y="2350835"/>
          <a:ext cx="6401334" cy="4021235"/>
        </p:xfrm>
        <a:graphic>
          <a:graphicData uri="http://schemas.openxmlformats.org/drawingml/2006/table">
            <a:tbl>
              <a:tblPr/>
              <a:tblGrid>
                <a:gridCol w="440017">
                  <a:extLst>
                    <a:ext uri="{9D8B030D-6E8A-4147-A177-3AD203B41FA5}">
                      <a16:colId xmlns:a16="http://schemas.microsoft.com/office/drawing/2014/main" val="379112765"/>
                    </a:ext>
                  </a:extLst>
                </a:gridCol>
                <a:gridCol w="476183">
                  <a:extLst>
                    <a:ext uri="{9D8B030D-6E8A-4147-A177-3AD203B41FA5}">
                      <a16:colId xmlns:a16="http://schemas.microsoft.com/office/drawing/2014/main" val="3296524763"/>
                    </a:ext>
                  </a:extLst>
                </a:gridCol>
                <a:gridCol w="440017">
                  <a:extLst>
                    <a:ext uri="{9D8B030D-6E8A-4147-A177-3AD203B41FA5}">
                      <a16:colId xmlns:a16="http://schemas.microsoft.com/office/drawing/2014/main" val="3493610570"/>
                    </a:ext>
                  </a:extLst>
                </a:gridCol>
                <a:gridCol w="476183">
                  <a:extLst>
                    <a:ext uri="{9D8B030D-6E8A-4147-A177-3AD203B41FA5}">
                      <a16:colId xmlns:a16="http://schemas.microsoft.com/office/drawing/2014/main" val="3724335789"/>
                    </a:ext>
                  </a:extLst>
                </a:gridCol>
                <a:gridCol w="482209">
                  <a:extLst>
                    <a:ext uri="{9D8B030D-6E8A-4147-A177-3AD203B41FA5}">
                      <a16:colId xmlns:a16="http://schemas.microsoft.com/office/drawing/2014/main" val="4014873616"/>
                    </a:ext>
                  </a:extLst>
                </a:gridCol>
                <a:gridCol w="699204">
                  <a:extLst>
                    <a:ext uri="{9D8B030D-6E8A-4147-A177-3AD203B41FA5}">
                      <a16:colId xmlns:a16="http://schemas.microsoft.com/office/drawing/2014/main" val="1499530402"/>
                    </a:ext>
                  </a:extLst>
                </a:gridCol>
                <a:gridCol w="711259">
                  <a:extLst>
                    <a:ext uri="{9D8B030D-6E8A-4147-A177-3AD203B41FA5}">
                      <a16:colId xmlns:a16="http://schemas.microsoft.com/office/drawing/2014/main" val="3844012198"/>
                    </a:ext>
                  </a:extLst>
                </a:gridCol>
                <a:gridCol w="687148">
                  <a:extLst>
                    <a:ext uri="{9D8B030D-6E8A-4147-A177-3AD203B41FA5}">
                      <a16:colId xmlns:a16="http://schemas.microsoft.com/office/drawing/2014/main" val="627338795"/>
                    </a:ext>
                  </a:extLst>
                </a:gridCol>
                <a:gridCol w="675093">
                  <a:extLst>
                    <a:ext uri="{9D8B030D-6E8A-4147-A177-3AD203B41FA5}">
                      <a16:colId xmlns:a16="http://schemas.microsoft.com/office/drawing/2014/main" val="2763211866"/>
                    </a:ext>
                  </a:extLst>
                </a:gridCol>
                <a:gridCol w="578652">
                  <a:extLst>
                    <a:ext uri="{9D8B030D-6E8A-4147-A177-3AD203B41FA5}">
                      <a16:colId xmlns:a16="http://schemas.microsoft.com/office/drawing/2014/main" val="705354236"/>
                    </a:ext>
                  </a:extLst>
                </a:gridCol>
                <a:gridCol w="735369">
                  <a:extLst>
                    <a:ext uri="{9D8B030D-6E8A-4147-A177-3AD203B41FA5}">
                      <a16:colId xmlns:a16="http://schemas.microsoft.com/office/drawing/2014/main" val="743686746"/>
                    </a:ext>
                  </a:extLst>
                </a:gridCol>
              </a:tblGrid>
              <a:tr h="120944">
                <a:tc gridSpan="5">
                  <a:txBody>
                    <a:bodyPr/>
                    <a:lstStyle/>
                    <a:p>
                      <a:pPr algn="l" rtl="0" fontAlgn="ctr"/>
                      <a:r>
                        <a:rPr lang="en-US" sz="900" b="1" i="0" u="none" strike="noStrike">
                          <a:effectLst/>
                          <a:latin typeface="Arial" panose="020B0604020202020204" pitchFamily="34" charset="0"/>
                        </a:rPr>
                        <a:t>1.  T</a:t>
                      </a:r>
                      <a:r>
                        <a:rPr lang="en-US" sz="900" b="1" i="0" u="none" strike="noStrike">
                          <a:solidFill>
                            <a:srgbClr val="000000"/>
                          </a:solidFill>
                          <a:effectLst/>
                          <a:latin typeface="Arial" panose="020B0604020202020204" pitchFamily="34" charset="0"/>
                        </a:rPr>
                        <a: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  Session1,    Wed AM1</a:t>
                      </a:r>
                      <a:endParaRPr lang="en-US" sz="900" b="1"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259076919"/>
                  </a:ext>
                </a:extLst>
              </a:tr>
              <a:tr h="120944">
                <a:tc gridSpan="10">
                  <a:txBody>
                    <a:bodyPr/>
                    <a:lstStyle/>
                    <a:p>
                      <a:pPr algn="l" rtl="0" fontAlgn="ctr"/>
                      <a:r>
                        <a:rPr lang="en-US" sz="900" b="1" i="0" u="none" strike="noStrike">
                          <a:solidFill>
                            <a:srgbClr val="000000"/>
                          </a:solidFill>
                          <a:effectLst/>
                          <a:latin typeface="Arial" panose="020B0604020202020204" pitchFamily="34" charset="0"/>
                        </a:rPr>
                        <a:t>        9:00 AM - 11:00 AM Wednesday, Jan. 19th,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701555547"/>
                  </a:ext>
                </a:extLst>
              </a:tr>
              <a:tr h="120944">
                <a:tc gridSpan="11">
                  <a:txBody>
                    <a:bodyPr/>
                    <a:lstStyle/>
                    <a:p>
                      <a:pPr algn="l" rtl="0" fontAlgn="ctr"/>
                      <a:r>
                        <a:rPr lang="en-US" sz="900" b="1" i="0" u="none" strike="noStrike">
                          <a:solidFill>
                            <a:srgbClr val="000000"/>
                          </a:solidFill>
                          <a:effectLst/>
                          <a:latin typeface="Arial" panose="020B0604020202020204" pitchFamily="34" charset="0"/>
                        </a:rPr>
                        <a:t>      11:00 PM Wed Jan.19th- 01:00 AM Thu Jan.20</a:t>
                      </a:r>
                      <a:r>
                        <a:rPr lang="en-US" sz="900" b="1" i="0" u="none" strike="noStrike" baseline="30000">
                          <a:solidFill>
                            <a:srgbClr val="000000"/>
                          </a:solidFill>
                          <a:effectLst/>
                          <a:latin typeface="Arial" panose="020B0604020202020204" pitchFamily="34" charset="0"/>
                        </a:rPr>
                        <a:t>th,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45275730"/>
                  </a:ext>
                </a:extLst>
              </a:tr>
              <a:tr h="120944">
                <a:tc gridSpan="11">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https://ieeesa.webex.com/ieeesa/j.php?MTID=md6c2ec9f6bc082088979f6ff3e0739f7</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78084455"/>
                  </a:ext>
                </a:extLst>
              </a:tr>
              <a:tr h="199061">
                <a:tc gridSpan="4">
                  <a:txBody>
                    <a:bodyPr/>
                    <a:lstStyle/>
                    <a:p>
                      <a:pPr algn="l" rtl="0" fontAlgn="ctr"/>
                      <a:r>
                        <a:rPr lang="en-US" sz="900" b="1" i="0" u="none" strike="noStrike" dirty="0">
                          <a:solidFill>
                            <a:srgbClr val="000000"/>
                          </a:solidFill>
                          <a:effectLst/>
                          <a:latin typeface="Arial" panose="020B0604020202020204" pitchFamily="34" charset="0"/>
                        </a:rPr>
                        <a:t>Meeting number: 2339 693 7741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578890667"/>
                  </a:ext>
                </a:extLst>
              </a:tr>
              <a:tr h="120944">
                <a:tc gridSpan="3">
                  <a:txBody>
                    <a:bodyPr/>
                    <a:lstStyle/>
                    <a:p>
                      <a:pPr algn="l" rtl="0" fontAlgn="ctr"/>
                      <a:r>
                        <a:rPr lang="en-US" sz="900" b="1" i="0" u="none" strike="noStrike">
                          <a:solidFill>
                            <a:srgbClr val="000000"/>
                          </a:solidFill>
                          <a:effectLst/>
                          <a:latin typeface="Arial" panose="020B0604020202020204" pitchFamily="34" charset="0"/>
                        </a:rPr>
                        <a:t>Password: 80215TG6a</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659222061"/>
                  </a:ext>
                </a:extLst>
              </a:tr>
              <a:tr h="120944">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224537755"/>
                  </a:ext>
                </a:extLst>
              </a:tr>
              <a:tr h="120944">
                <a:tc gridSpan="5">
                  <a:txBody>
                    <a:bodyPr/>
                    <a:lstStyle/>
                    <a:p>
                      <a:pPr algn="l" rtl="0" fontAlgn="ctr"/>
                      <a:r>
                        <a:rPr lang="en-US" sz="900" b="1" i="0" u="none" strike="noStrike">
                          <a:solidFill>
                            <a:srgbClr val="000000"/>
                          </a:solidFill>
                          <a:effectLst/>
                          <a:latin typeface="Arial" panose="020B0604020202020204" pitchFamily="34" charset="0"/>
                        </a:rPr>
                        <a:t>2.  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Session2    Thu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589874977"/>
                  </a:ext>
                </a:extLst>
              </a:tr>
              <a:tr h="120944">
                <a:tc gridSpan="9">
                  <a:txBody>
                    <a:bodyPr/>
                    <a:lstStyle/>
                    <a:p>
                      <a:pPr algn="l" rtl="0" fontAlgn="ctr"/>
                      <a:r>
                        <a:rPr lang="en-US" sz="900" b="1" i="0" u="none" strike="noStrike">
                          <a:solidFill>
                            <a:srgbClr val="000000"/>
                          </a:solidFill>
                          <a:effectLst/>
                          <a:latin typeface="Arial" panose="020B0604020202020204" pitchFamily="34" charset="0"/>
                        </a:rPr>
                        <a:t>        9:00 AM - 11:00 AM Thu, Jan.20th,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987494334"/>
                  </a:ext>
                </a:extLst>
              </a:tr>
              <a:tr h="120944">
                <a:tc gridSpan="11">
                  <a:txBody>
                    <a:bodyPr/>
                    <a:lstStyle/>
                    <a:p>
                      <a:pPr algn="l" rtl="0" fontAlgn="ctr"/>
                      <a:r>
                        <a:rPr lang="en-US" sz="900" b="1" i="0" u="none" strike="noStrike">
                          <a:solidFill>
                            <a:srgbClr val="000000"/>
                          </a:solidFill>
                          <a:effectLst/>
                          <a:latin typeface="Arial" panose="020B0604020202020204" pitchFamily="34" charset="0"/>
                        </a:rPr>
                        <a:t>      11:00 PM Thu Jan.20th- 01:00 AM Fri Jan.21st</a:t>
                      </a:r>
                      <a:r>
                        <a:rPr lang="en-US" sz="900" b="1" i="0" u="none" strike="noStrike" baseline="30000">
                          <a:solidFill>
                            <a:srgbClr val="000000"/>
                          </a:solidFill>
                          <a:effectLst/>
                          <a:latin typeface="Arial" panose="020B0604020202020204" pitchFamily="34" charset="0"/>
                        </a:rPr>
                        <a:t>,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51664954"/>
                  </a:ext>
                </a:extLst>
              </a:tr>
              <a:tr h="120944">
                <a:tc gridSpan="11">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https://ieeesa.webex.com/ieeesa/j.php?MTID=md6c2ec9f6bc082088979f6ff3e0739f7</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12425039"/>
                  </a:ext>
                </a:extLst>
              </a:tr>
              <a:tr h="199061">
                <a:tc gridSpan="4">
                  <a:txBody>
                    <a:bodyPr/>
                    <a:lstStyle/>
                    <a:p>
                      <a:pPr algn="l" rtl="0" fontAlgn="ctr"/>
                      <a:r>
                        <a:rPr lang="en-US" sz="900" b="1" i="0" u="none" strike="noStrike">
                          <a:solidFill>
                            <a:srgbClr val="000000"/>
                          </a:solidFill>
                          <a:effectLst/>
                          <a:latin typeface="Arial" panose="020B0604020202020204" pitchFamily="34" charset="0"/>
                        </a:rPr>
                        <a:t>Meeting number: 2339 693 7741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922841361"/>
                  </a:ext>
                </a:extLst>
              </a:tr>
              <a:tr h="120944">
                <a:tc gridSpan="3">
                  <a:txBody>
                    <a:bodyPr/>
                    <a:lstStyle/>
                    <a:p>
                      <a:pPr algn="l" rtl="0" fontAlgn="ctr"/>
                      <a:r>
                        <a:rPr lang="en-US" sz="900" b="1" i="0" u="none" strike="noStrike">
                          <a:solidFill>
                            <a:srgbClr val="000000"/>
                          </a:solidFill>
                          <a:effectLst/>
                          <a:latin typeface="Arial" panose="020B0604020202020204" pitchFamily="34" charset="0"/>
                        </a:rPr>
                        <a:t>Password: 80215TG6a</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93542321"/>
                  </a:ext>
                </a:extLst>
              </a:tr>
              <a:tr h="120944">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929694498"/>
                  </a:ext>
                </a:extLst>
              </a:tr>
              <a:tr h="120944">
                <a:tc gridSpan="8">
                  <a:txBody>
                    <a:bodyPr/>
                    <a:lstStyle/>
                    <a:p>
                      <a:pPr algn="l" rtl="0" fontAlgn="ctr"/>
                      <a:r>
                        <a:rPr lang="en-US" sz="900" b="1" i="0" u="none" strike="noStrike">
                          <a:solidFill>
                            <a:srgbClr val="000000"/>
                          </a:solidFill>
                          <a:effectLst/>
                          <a:latin typeface="Arial" panose="020B0604020202020204" pitchFamily="34" charset="0"/>
                        </a:rPr>
                        <a:t>3.    Joint Session among TG 15.6a, 4ab and TG15.14.    Fri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642038285"/>
                  </a:ext>
                </a:extLst>
              </a:tr>
              <a:tr h="120944">
                <a:tc gridSpan="9">
                  <a:txBody>
                    <a:bodyPr/>
                    <a:lstStyle/>
                    <a:p>
                      <a:pPr algn="l" rtl="0" fontAlgn="ctr"/>
                      <a:r>
                        <a:rPr lang="en-US" sz="900" b="1" i="0" u="none" strike="noStrike">
                          <a:solidFill>
                            <a:srgbClr val="000000"/>
                          </a:solidFill>
                          <a:effectLst/>
                          <a:latin typeface="Arial" panose="020B0604020202020204" pitchFamily="34" charset="0"/>
                        </a:rPr>
                        <a:t>        9:00 AM - 11:00 AM Fri, Jan.21st,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179970581"/>
                  </a:ext>
                </a:extLst>
              </a:tr>
              <a:tr h="120944">
                <a:tc gridSpan="11">
                  <a:txBody>
                    <a:bodyPr/>
                    <a:lstStyle/>
                    <a:p>
                      <a:pPr algn="l" rtl="0" fontAlgn="ctr"/>
                      <a:r>
                        <a:rPr lang="en-US" sz="900" b="1" i="0" u="none" strike="noStrike">
                          <a:solidFill>
                            <a:srgbClr val="000000"/>
                          </a:solidFill>
                          <a:effectLst/>
                          <a:latin typeface="Arial" panose="020B0604020202020204" pitchFamily="34" charset="0"/>
                        </a:rPr>
                        <a:t>      11:00 PM Fri Jan.21st- 01:00 AM Sat Jan.22nd</a:t>
                      </a:r>
                      <a:r>
                        <a:rPr lang="en-US" sz="900" b="1" i="0" u="none" strike="noStrike" baseline="30000">
                          <a:solidFill>
                            <a:srgbClr val="000000"/>
                          </a:solidFill>
                          <a:effectLst/>
                          <a:latin typeface="Arial" panose="020B0604020202020204" pitchFamily="34" charset="0"/>
                        </a:rPr>
                        <a:t>,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36178260"/>
                  </a:ext>
                </a:extLst>
              </a:tr>
              <a:tr h="120944">
                <a:tc gridSpan="11">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https://ieeesa.webex.com/ieeesa/j.php?MTID=mf701a1bc3d5dd304d7645208946fdb19</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92217883"/>
                  </a:ext>
                </a:extLst>
              </a:tr>
              <a:tr h="199061">
                <a:tc gridSpan="4">
                  <a:txBody>
                    <a:bodyPr/>
                    <a:lstStyle/>
                    <a:p>
                      <a:pPr algn="l" rtl="0" fontAlgn="ctr"/>
                      <a:r>
                        <a:rPr lang="en-US" sz="900" b="1" i="0" u="none" strike="noStrike">
                          <a:solidFill>
                            <a:srgbClr val="000000"/>
                          </a:solidFill>
                          <a:effectLst/>
                          <a:latin typeface="Arial" panose="020B0604020202020204" pitchFamily="34" charset="0"/>
                        </a:rPr>
                        <a:t>Meeting number: 2332 682 5372</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760050309"/>
                  </a:ext>
                </a:extLst>
              </a:tr>
              <a:tr h="120944">
                <a:tc gridSpan="4">
                  <a:txBody>
                    <a:bodyPr/>
                    <a:lstStyle/>
                    <a:p>
                      <a:pPr algn="l" rtl="0" fontAlgn="ctr"/>
                      <a:r>
                        <a:rPr lang="en-US" sz="900" b="1" i="0" u="none" strike="noStrike">
                          <a:solidFill>
                            <a:srgbClr val="000000"/>
                          </a:solidFill>
                          <a:effectLst/>
                          <a:latin typeface="Arial" panose="020B0604020202020204" pitchFamily="34" charset="0"/>
                        </a:rPr>
                        <a:t>Password: 80215JNT6a4ab14</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995208844"/>
                  </a:ext>
                </a:extLst>
              </a:tr>
              <a:tr h="120944">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551692099"/>
                  </a:ext>
                </a:extLst>
              </a:tr>
              <a:tr h="120944">
                <a:tc gridSpan="5">
                  <a:txBody>
                    <a:bodyPr/>
                    <a:lstStyle/>
                    <a:p>
                      <a:pPr algn="l" rtl="0" fontAlgn="ctr"/>
                      <a:r>
                        <a:rPr lang="en-US" sz="900" b="1" i="0" u="none" strike="noStrike">
                          <a:solidFill>
                            <a:srgbClr val="000000"/>
                          </a:solidFill>
                          <a:effectLst/>
                          <a:latin typeface="Arial" panose="020B0604020202020204" pitchFamily="34" charset="0"/>
                        </a:rPr>
                        <a:t>4.    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Session3    Tue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190022348"/>
                  </a:ext>
                </a:extLst>
              </a:tr>
              <a:tr h="120944">
                <a:tc gridSpan="9">
                  <a:txBody>
                    <a:bodyPr/>
                    <a:lstStyle/>
                    <a:p>
                      <a:pPr algn="l" rtl="0" fontAlgn="ctr"/>
                      <a:r>
                        <a:rPr lang="en-US" sz="900" b="1" i="0" u="none" strike="noStrike">
                          <a:solidFill>
                            <a:srgbClr val="000000"/>
                          </a:solidFill>
                          <a:effectLst/>
                          <a:latin typeface="Arial" panose="020B0604020202020204" pitchFamily="34" charset="0"/>
                        </a:rPr>
                        <a:t>        9:00 AM - 11:00 AM Tue, Jan.25th,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77516879"/>
                  </a:ext>
                </a:extLst>
              </a:tr>
              <a:tr h="120944">
                <a:tc gridSpan="11">
                  <a:txBody>
                    <a:bodyPr/>
                    <a:lstStyle/>
                    <a:p>
                      <a:pPr algn="l" rtl="0" fontAlgn="ctr"/>
                      <a:r>
                        <a:rPr lang="en-US" sz="900" b="1" i="0" u="none" strike="noStrike">
                          <a:solidFill>
                            <a:srgbClr val="000000"/>
                          </a:solidFill>
                          <a:effectLst/>
                          <a:latin typeface="Arial" panose="020B0604020202020204" pitchFamily="34" charset="0"/>
                        </a:rPr>
                        <a:t>      11:00 PM Tue Jan.25th- 01:00 AM Wed Jan.26th,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98621820"/>
                  </a:ext>
                </a:extLst>
              </a:tr>
              <a:tr h="120944">
                <a:tc gridSpan="11">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https://ieeesa.webex.com/ieeesa/j.php?MTID=md6c2ec9f6bc082088979f6ff3e0739f7</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86995804"/>
                  </a:ext>
                </a:extLst>
              </a:tr>
              <a:tr h="199061">
                <a:tc gridSpan="4">
                  <a:txBody>
                    <a:bodyPr/>
                    <a:lstStyle/>
                    <a:p>
                      <a:pPr algn="l" rtl="0" fontAlgn="ctr"/>
                      <a:r>
                        <a:rPr lang="en-US" sz="900" b="1" i="0" u="none" strike="noStrike">
                          <a:solidFill>
                            <a:srgbClr val="000000"/>
                          </a:solidFill>
                          <a:effectLst/>
                          <a:latin typeface="Arial" panose="020B0604020202020204" pitchFamily="34" charset="0"/>
                        </a:rPr>
                        <a:t>Meeting number: 2339 693 7741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006696849"/>
                  </a:ext>
                </a:extLst>
              </a:tr>
              <a:tr h="120944">
                <a:tc gridSpan="3">
                  <a:txBody>
                    <a:bodyPr/>
                    <a:lstStyle/>
                    <a:p>
                      <a:pPr algn="l" fontAlgn="b"/>
                      <a:r>
                        <a:rPr lang="en-US" sz="900" b="0" i="0" u="none" strike="noStrike">
                          <a:effectLst/>
                          <a:latin typeface="Arial" panose="020B0604020202020204" pitchFamily="34" charset="0"/>
                        </a:rPr>
                        <a:t>Password: 80215TG6a</a:t>
                      </a: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510161681"/>
                  </a:ext>
                </a:extLst>
              </a:tr>
            </a:tbl>
          </a:graphicData>
        </a:graphic>
      </p:graphicFrame>
    </p:spTree>
    <p:extLst>
      <p:ext uri="{BB962C8B-B14F-4D97-AF65-F5344CB8AC3E}">
        <p14:creationId xmlns:p14="http://schemas.microsoft.com/office/powerpoint/2010/main" val="2154604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18</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19</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January 2022</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1265238"/>
            <a:ext cx="7558608" cy="4811486"/>
          </a:xfrm>
        </p:spPr>
        <p:txBody>
          <a:bodyPr/>
          <a:lstStyle/>
          <a:p>
            <a:r>
              <a:rPr lang="en-US" altLang="ja-JP" b="1" dirty="0">
                <a:ea typeface="ＭＳ Ｐゴシック" pitchFamily="50" charset="-128"/>
              </a:rPr>
              <a:t>IEEE 802.15 TG15.6a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Plenary Meeting</a:t>
            </a:r>
            <a:br>
              <a:rPr lang="en-US" altLang="ja-JP" dirty="0">
                <a:ea typeface="ＭＳ Ｐゴシック" pitchFamily="50" charset="-128"/>
              </a:rPr>
            </a:br>
            <a:r>
              <a:rPr lang="en-US" altLang="ja-JP" dirty="0">
                <a:ea typeface="ＭＳ Ｐゴシック" pitchFamily="50" charset="-128"/>
              </a:rPr>
              <a:t>January 19</a:t>
            </a:r>
            <a:r>
              <a:rPr lang="en-US" altLang="ja-JP" baseline="30000" dirty="0">
                <a:ea typeface="ＭＳ Ｐゴシック" pitchFamily="50" charset="-128"/>
              </a:rPr>
              <a:t>th</a:t>
            </a:r>
            <a:r>
              <a:rPr lang="en-US" altLang="ja-JP" dirty="0">
                <a:ea typeface="ＭＳ Ｐゴシック" pitchFamily="50" charset="-128"/>
              </a:rPr>
              <a:t>, 2022</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Ryuji Kohno</a:t>
            </a:r>
            <a:br>
              <a:rPr lang="en-US" altLang="ja-JP" dirty="0">
                <a:ea typeface="ＭＳ Ｐゴシック" pitchFamily="50" charset="-128"/>
              </a:rPr>
            </a:br>
            <a:r>
              <a:rPr lang="en-US" altLang="ja-JP" sz="2800" dirty="0">
                <a:ea typeface="ＭＳ Ｐゴシック" pitchFamily="50" charset="-128"/>
              </a:rPr>
              <a:t>Yokohama National University(YNU),</a:t>
            </a:r>
            <a:br>
              <a:rPr lang="en-US" altLang="ja-JP" sz="2800" dirty="0">
                <a:ea typeface="ＭＳ Ｐゴシック" pitchFamily="50" charset="-128"/>
              </a:rPr>
            </a:br>
            <a:r>
              <a:rPr lang="en-US" altLang="ja-JP" sz="28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January 2022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January 2022</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684483" y="1830733"/>
            <a:ext cx="7772400" cy="3730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November 2021. Doc.# 15-21-0513-00-06a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15-21-0618-00</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January 2022</a:t>
            </a:r>
          </a:p>
        </p:txBody>
      </p:sp>
    </p:spTree>
    <p:extLst>
      <p:ext uri="{BB962C8B-B14F-4D97-AF65-F5344CB8AC3E}">
        <p14:creationId xmlns:p14="http://schemas.microsoft.com/office/powerpoint/2010/main" val="1393245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23900" y="1238801"/>
            <a:ext cx="7772400" cy="4911477"/>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is Ryuji Kohno(YNU/YRP-IAI)</a:t>
            </a:r>
          </a:p>
          <a:p>
            <a:pPr lvl="1"/>
            <a:r>
              <a:rPr lang="en-US" altLang="ja-JP" sz="2000" dirty="0">
                <a:ea typeface="ＭＳ Ｐゴシック" charset="-128"/>
              </a:rPr>
              <a:t>Vice Chair is Marco Hernandez(YRP-IAI)</a:t>
            </a:r>
          </a:p>
          <a:p>
            <a:pPr lvl="1"/>
            <a:r>
              <a:rPr lang="en-US" altLang="ja-JP" sz="2000" dirty="0">
                <a:ea typeface="ＭＳ Ｐゴシック" charset="-128"/>
              </a:rPr>
              <a:t>Secretary is Takumi Kobayashi(YNU/TCU)</a:t>
            </a:r>
          </a:p>
          <a:p>
            <a:pPr lvl="1"/>
            <a:r>
              <a:rPr lang="en-US" altLang="ja-JP" sz="2000" dirty="0">
                <a:ea typeface="ＭＳ Ｐゴシック" charset="-128"/>
              </a:rPr>
              <a:t>Technical Editor is Minsoo Kim(YRP-IAI)</a:t>
            </a: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6</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7</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8</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45871</TotalTime>
  <Words>2886</Words>
  <Application>Microsoft Office PowerPoint</Application>
  <PresentationFormat>画面に合わせる (4:3)</PresentationFormat>
  <Paragraphs>284</Paragraphs>
  <Slides>19</Slides>
  <Notes>10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19</vt:i4>
      </vt:variant>
    </vt:vector>
  </HeadingPairs>
  <TitlesOfParts>
    <vt:vector size="29" baseType="lpstr">
      <vt:lpstr>ＭＳ Ｐゴシック</vt:lpstr>
      <vt:lpstr>ＭＳ ゴシック</vt:lpstr>
      <vt:lpstr>游ゴシック</vt:lpstr>
      <vt:lpstr>Arial</vt:lpstr>
      <vt:lpstr>Calibri</vt:lpstr>
      <vt:lpstr>Monotype Sorts</vt:lpstr>
      <vt:lpstr>Montserrat</vt:lpstr>
      <vt:lpstr>Times New Roman</vt:lpstr>
      <vt:lpstr>Wingdings</vt:lpstr>
      <vt:lpstr>IEEE-P802_15</vt:lpstr>
      <vt:lpstr>PowerPoint プレゼンテーション</vt:lpstr>
      <vt:lpstr>IEEE 802.15 TG15.6a   Opening Information  Virtual Plenary Meeting January 19th, 2022  Ryuji Kohno Yokohama National University(YNU), YRP International Alliance Institute(YRP-IAI)</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Objectives of TG 6a – Enhanced Dependability Body Area Network (ED-BAN) </vt:lpstr>
      <vt:lpstr>Agenda items for the week</vt:lpstr>
      <vt:lpstr>TG15.6a  Session Schedule for 18-26, January 2022</vt:lpstr>
      <vt:lpstr>TG15.6a  Session Schedule for 18-26, January 2022</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 Ryuji</cp:lastModifiedBy>
  <cp:revision>74</cp:revision>
  <dcterms:created xsi:type="dcterms:W3CDTF">2020-12-17T10:56:09Z</dcterms:created>
  <dcterms:modified xsi:type="dcterms:W3CDTF">2022-01-18T18:34:49Z</dcterms:modified>
</cp:coreProperties>
</file>