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5082" r:id="rId14"/>
    <p:sldId id="4945" r:id="rId15"/>
    <p:sldId id="256" r:id="rId16"/>
    <p:sldId id="5080" r:id="rId17"/>
    <p:sldId id="5081" r:id="rId18"/>
    <p:sldId id="283" r:id="rId19"/>
    <p:sldId id="494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showGuides="1">
      <p:cViewPr varScale="1">
        <p:scale>
          <a:sx n="72" d="100"/>
          <a:sy n="72" d="100"/>
        </p:scale>
        <p:origin x="996"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4" d="100"/>
          <a:sy n="54" d="100"/>
        </p:scale>
        <p:origin x="256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2022/1/13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802.15-22-0008-00-06a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Opening Information for  January 2022]	</a:t>
            </a:r>
          </a:p>
          <a:p>
            <a:r>
              <a:rPr lang="en-US" altLang="ja-JP" sz="1600" b="1" dirty="0">
                <a:ea typeface="ＭＳ Ｐゴシック" charset="-128"/>
              </a:rPr>
              <a:t>Date Submitted: </a:t>
            </a:r>
            <a:r>
              <a:rPr lang="en-US" altLang="ja-JP" sz="1600" dirty="0">
                <a:ea typeface="ＭＳ Ｐゴシック" charset="-128"/>
              </a:rPr>
              <a:t>[13</a:t>
            </a:r>
            <a:r>
              <a:rPr lang="ja-JP" altLang="en-US" sz="1600" baseline="30000" dirty="0">
                <a:ea typeface="ＭＳ Ｐゴシック" charset="-128"/>
              </a:rPr>
              <a:t>ｔｈ</a:t>
            </a:r>
            <a:r>
              <a:rPr lang="en-US" altLang="ja-JP" sz="1600" dirty="0">
                <a:ea typeface="ＭＳ Ｐゴシック" charset="-128"/>
              </a:rPr>
              <a:t> January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TG15.6a meeting in January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2"/>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January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January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161164023"/>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a:effectLst/>
                        </a:rPr>
                        <a:t>This meeting is part of the January IEEE 802 wireless session</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802.11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349044" y="1590330"/>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Request to Change to Revision from Amendment of Std.802.15.6</a:t>
            </a:r>
          </a:p>
          <a:p>
            <a:pPr>
              <a:buFont typeface="Arial" panose="020B0604020202020204" pitchFamily="34" charset="0"/>
              <a:buChar char="•"/>
            </a:pPr>
            <a:r>
              <a:rPr lang="en-US" altLang="ja-JP" sz="2000" dirty="0">
                <a:solidFill>
                  <a:srgbClr val="FF0000"/>
                </a:solidFill>
              </a:rPr>
              <a:t>PAR, CSD, and TRD for Revision</a:t>
            </a:r>
          </a:p>
          <a:p>
            <a:pPr>
              <a:buFont typeface="Arial" panose="020B0604020202020204" pitchFamily="34" charset="0"/>
              <a:buChar char="•"/>
            </a:pPr>
            <a:r>
              <a:rPr lang="en-US" altLang="ja-JP" sz="2000" dirty="0">
                <a:solidFill>
                  <a:srgbClr val="FF0000"/>
                </a:solidFill>
              </a:rPr>
              <a:t>Use cases, channel model, and MAC amendment documents for </a:t>
            </a:r>
            <a:r>
              <a:rPr lang="en-US" altLang="ja-JP" sz="2000" dirty="0" err="1">
                <a:solidFill>
                  <a:srgbClr val="FF0000"/>
                </a:solidFill>
              </a:rPr>
              <a:t>revison</a:t>
            </a:r>
            <a:endParaRPr lang="en-US" altLang="ja-JP" sz="2000" dirty="0">
              <a:solidFill>
                <a:srgbClr val="FF0000"/>
              </a:solidFill>
            </a:endParaRPr>
          </a:p>
          <a:p>
            <a:pPr>
              <a:buFont typeface="Arial" panose="020B0604020202020204" pitchFamily="34" charset="0"/>
              <a:buChar char="•"/>
            </a:pPr>
            <a:r>
              <a:rPr lang="en-US" altLang="ja-JP" sz="2000" dirty="0">
                <a:solidFill>
                  <a:srgbClr val="FF0000"/>
                </a:solidFill>
              </a:rPr>
              <a:t>Feasibility of TSN of 802.1 in MAC and interference mitigation in PHY and MAC</a:t>
            </a:r>
          </a:p>
          <a:p>
            <a:pPr>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November 2021                doc.#15-21-0618-00-06a</a:t>
            </a:r>
          </a:p>
          <a:p>
            <a:pPr>
              <a:lnSpc>
                <a:spcPts val="1100"/>
              </a:lnSpc>
            </a:pPr>
            <a:r>
              <a:rPr lang="en-US" altLang="ja-JP" sz="1300" dirty="0"/>
              <a:t>Agenda of TG15.6a  November Meeting                                                                            doc.#15-22-0007-00-06a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doc.#15-21-0023-05-0dep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and CSD                                                                  doc.#15-21-0259-04-06a and 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Focused Use Cases in Application Matrix                                                                           doc.#15-21-0484-00-06a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Previous draft of Technical Requirement                                                                             doc.#15-21-0493-01-06a             </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Discussion</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    Necessity of Change to Revision from Amendment for lifetime of Std.802.15.6-2012          doc.  Operation manual</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2.    Procedure for Change to Revision from Amendment</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including EMC&amp;EMI for human and vehicle body Area networks(HBAN and VBAN)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doc.#15-21-0244-03-06a</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Different</a:t>
            </a:r>
            <a:r>
              <a:rPr lang="ja-JP" altLang="en-US"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experimental WBAN channel</a:t>
            </a: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model from std IEEE802.15.6                                   doc:#15-21-0xxx.00-06a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TG 15.6a, TG 15.4ab, and TG15.14 using UWB PHY                       doc:#15-21-0497-02-06a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21-0245-02-06a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Vehicular BANs</a:t>
            </a:r>
          </a:p>
          <a:p>
            <a:pPr marL="0" indent="0">
              <a:lnSpc>
                <a:spcPts val="1100"/>
              </a:lnSpc>
              <a:buNone/>
            </a:pPr>
            <a:r>
              <a:rPr lang="en-US" altLang="ja-JP" sz="1300" dirty="0"/>
              <a:t>           2.   Harmonization with TG 15.6a, 4ab, 5.14, and ETSI Smart BAN</a:t>
            </a:r>
          </a:p>
          <a:p>
            <a:pPr marL="0" indent="0">
              <a:lnSpc>
                <a:spcPts val="1100"/>
              </a:lnSpc>
              <a:buNone/>
            </a:pPr>
            <a:r>
              <a:rPr lang="en-US" altLang="ja-JP" sz="1300" dirty="0"/>
              <a:t>          :3.   Revision from amendment of IEEE802.15.6-2012 WBAN with Enhanced Dependability </a:t>
            </a:r>
          </a:p>
          <a:p>
            <a:pPr marL="0" indent="0">
              <a:lnSpc>
                <a:spcPts val="1100"/>
              </a:lnSpc>
              <a:buNone/>
            </a:pPr>
            <a:r>
              <a:rPr lang="en-US" altLang="ja-JP" sz="1300" dirty="0"/>
              <a:t>           4    Confirmation of PAR, CSD, TRD for Revision/Amendment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next March  and May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Jan. 19(WED),  23:00-01:00 JST  Jan. 19(WED) -20(THU)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a:t>
            </a:r>
            <a:r>
              <a:rPr kumimoji="1" lang="en-US" altLang="ja-JP" sz="1200" b="1" dirty="0">
                <a:solidFill>
                  <a:prstClr val="black"/>
                </a:solidFill>
                <a:latin typeface="游ゴシック" panose="020F0502020204030204"/>
                <a:ea typeface="游ゴシック" panose="020B0400000000000000" pitchFamily="50" charset="-128"/>
              </a:rPr>
              <a:t>Jan. 20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(THU),   23:00-01:00 JST  Jan. 20(THU) -21(FRI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Jan.21(FRI) EST, 23:00-01:00 JST  Jan. 21(FRI) -22(SAT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Jan. 25(TUE),   23:00-01:00 JST  Jan. 25(TUE)-26(WED)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pic>
        <p:nvPicPr>
          <p:cNvPr id="6" name="図 5">
            <a:extLst>
              <a:ext uri="{FF2B5EF4-FFF2-40B4-BE49-F238E27FC236}">
                <a16:creationId xmlns:a16="http://schemas.microsoft.com/office/drawing/2014/main" id="{3ADCAC81-941E-4775-89C3-F02F1BC13CE1}"/>
              </a:ext>
            </a:extLst>
          </p:cNvPr>
          <p:cNvPicPr>
            <a:picLocks noChangeAspect="1"/>
          </p:cNvPicPr>
          <p:nvPr/>
        </p:nvPicPr>
        <p:blipFill>
          <a:blip r:embed="rId2"/>
          <a:stretch>
            <a:fillRect/>
          </a:stretch>
        </p:blipFill>
        <p:spPr>
          <a:xfrm>
            <a:off x="191858" y="2152512"/>
            <a:ext cx="8818976" cy="2735271"/>
          </a:xfrm>
          <a:prstGeom prst="rect">
            <a:avLst/>
          </a:prstGeom>
          <a:ln>
            <a:solidFill>
              <a:schemeClr val="tx1"/>
            </a:solidFill>
          </a:ln>
        </p:spPr>
      </p:pic>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3"/>
          <a:stretch>
            <a:fillRect/>
          </a:stretch>
        </p:blipFill>
        <p:spPr>
          <a:xfrm>
            <a:off x="275208" y="4980373"/>
            <a:ext cx="8735626" cy="1455647"/>
          </a:xfrm>
          <a:prstGeom prst="rect">
            <a:avLst/>
          </a:prstGeom>
        </p:spPr>
      </p:pic>
    </p:spTree>
    <p:extLst>
      <p:ext uri="{BB962C8B-B14F-4D97-AF65-F5344CB8AC3E}">
        <p14:creationId xmlns:p14="http://schemas.microsoft.com/office/powerpoint/2010/main" val="4204867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2648262162"/>
              </p:ext>
            </p:extLst>
          </p:nvPr>
        </p:nvGraphicFramePr>
        <p:xfrm>
          <a:off x="134176" y="964724"/>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Jan.18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Jan.19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Jan.20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Jan.21</a:t>
                      </a:r>
                      <a:r>
                        <a:rPr kumimoji="1" lang="en-US" altLang="ja-JP" sz="1400" baseline="30000" dirty="0"/>
                        <a:t>st</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Jan.25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Jan.26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表 3">
            <a:extLst>
              <a:ext uri="{FF2B5EF4-FFF2-40B4-BE49-F238E27FC236}">
                <a16:creationId xmlns:a16="http://schemas.microsoft.com/office/drawing/2014/main" id="{1856EFCC-4C52-4AE7-9FA6-5BD46D36EE15}"/>
              </a:ext>
            </a:extLst>
          </p:cNvPr>
          <p:cNvGraphicFramePr>
            <a:graphicFrameLocks noGrp="1"/>
          </p:cNvGraphicFramePr>
          <p:nvPr>
            <p:extLst>
              <p:ext uri="{D42A27DB-BD31-4B8C-83A1-F6EECF244321}">
                <p14:modId xmlns:p14="http://schemas.microsoft.com/office/powerpoint/2010/main" val="4171959499"/>
              </p:ext>
            </p:extLst>
          </p:nvPr>
        </p:nvGraphicFramePr>
        <p:xfrm>
          <a:off x="1668467" y="2350835"/>
          <a:ext cx="6401334" cy="4021235"/>
        </p:xfrm>
        <a:graphic>
          <a:graphicData uri="http://schemas.openxmlformats.org/drawingml/2006/table">
            <a:tbl>
              <a:tblPr/>
              <a:tblGrid>
                <a:gridCol w="440017">
                  <a:extLst>
                    <a:ext uri="{9D8B030D-6E8A-4147-A177-3AD203B41FA5}">
                      <a16:colId xmlns:a16="http://schemas.microsoft.com/office/drawing/2014/main" val="379112765"/>
                    </a:ext>
                  </a:extLst>
                </a:gridCol>
                <a:gridCol w="476183">
                  <a:extLst>
                    <a:ext uri="{9D8B030D-6E8A-4147-A177-3AD203B41FA5}">
                      <a16:colId xmlns:a16="http://schemas.microsoft.com/office/drawing/2014/main" val="3296524763"/>
                    </a:ext>
                  </a:extLst>
                </a:gridCol>
                <a:gridCol w="440017">
                  <a:extLst>
                    <a:ext uri="{9D8B030D-6E8A-4147-A177-3AD203B41FA5}">
                      <a16:colId xmlns:a16="http://schemas.microsoft.com/office/drawing/2014/main" val="3493610570"/>
                    </a:ext>
                  </a:extLst>
                </a:gridCol>
                <a:gridCol w="476183">
                  <a:extLst>
                    <a:ext uri="{9D8B030D-6E8A-4147-A177-3AD203B41FA5}">
                      <a16:colId xmlns:a16="http://schemas.microsoft.com/office/drawing/2014/main" val="3724335789"/>
                    </a:ext>
                  </a:extLst>
                </a:gridCol>
                <a:gridCol w="482209">
                  <a:extLst>
                    <a:ext uri="{9D8B030D-6E8A-4147-A177-3AD203B41FA5}">
                      <a16:colId xmlns:a16="http://schemas.microsoft.com/office/drawing/2014/main" val="4014873616"/>
                    </a:ext>
                  </a:extLst>
                </a:gridCol>
                <a:gridCol w="699204">
                  <a:extLst>
                    <a:ext uri="{9D8B030D-6E8A-4147-A177-3AD203B41FA5}">
                      <a16:colId xmlns:a16="http://schemas.microsoft.com/office/drawing/2014/main" val="1499530402"/>
                    </a:ext>
                  </a:extLst>
                </a:gridCol>
                <a:gridCol w="711259">
                  <a:extLst>
                    <a:ext uri="{9D8B030D-6E8A-4147-A177-3AD203B41FA5}">
                      <a16:colId xmlns:a16="http://schemas.microsoft.com/office/drawing/2014/main" val="3844012198"/>
                    </a:ext>
                  </a:extLst>
                </a:gridCol>
                <a:gridCol w="687148">
                  <a:extLst>
                    <a:ext uri="{9D8B030D-6E8A-4147-A177-3AD203B41FA5}">
                      <a16:colId xmlns:a16="http://schemas.microsoft.com/office/drawing/2014/main" val="627338795"/>
                    </a:ext>
                  </a:extLst>
                </a:gridCol>
                <a:gridCol w="675093">
                  <a:extLst>
                    <a:ext uri="{9D8B030D-6E8A-4147-A177-3AD203B41FA5}">
                      <a16:colId xmlns:a16="http://schemas.microsoft.com/office/drawing/2014/main" val="2763211866"/>
                    </a:ext>
                  </a:extLst>
                </a:gridCol>
                <a:gridCol w="578652">
                  <a:extLst>
                    <a:ext uri="{9D8B030D-6E8A-4147-A177-3AD203B41FA5}">
                      <a16:colId xmlns:a16="http://schemas.microsoft.com/office/drawing/2014/main" val="705354236"/>
                    </a:ext>
                  </a:extLst>
                </a:gridCol>
                <a:gridCol w="735369">
                  <a:extLst>
                    <a:ext uri="{9D8B030D-6E8A-4147-A177-3AD203B41FA5}">
                      <a16:colId xmlns:a16="http://schemas.microsoft.com/office/drawing/2014/main" val="743686746"/>
                    </a:ext>
                  </a:extLst>
                </a:gridCol>
              </a:tblGrid>
              <a:tr h="120944">
                <a:tc gridSpan="5">
                  <a:txBody>
                    <a:bodyPr/>
                    <a:lstStyle/>
                    <a:p>
                      <a:pPr algn="l" rtl="0" fontAlgn="ctr"/>
                      <a:r>
                        <a:rPr lang="en-US" sz="900" b="1" i="0" u="none" strike="noStrike">
                          <a:effectLst/>
                          <a:latin typeface="Arial" panose="020B0604020202020204" pitchFamily="34" charset="0"/>
                        </a:rPr>
                        <a:t>1.  T</a:t>
                      </a:r>
                      <a:r>
                        <a:rPr lang="en-US" sz="900" b="1" i="0" u="none" strike="noStrike">
                          <a:solidFill>
                            <a:srgbClr val="000000"/>
                          </a:solidFill>
                          <a:effectLst/>
                          <a:latin typeface="Arial" panose="020B0604020202020204" pitchFamily="34" charset="0"/>
                        </a:rPr>
                        <a: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  Session1,    Wed AM1</a:t>
                      </a:r>
                      <a:endParaRPr lang="en-US" sz="900" b="1"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259076919"/>
                  </a:ext>
                </a:extLst>
              </a:tr>
              <a:tr h="120944">
                <a:tc gridSpan="10">
                  <a:txBody>
                    <a:bodyPr/>
                    <a:lstStyle/>
                    <a:p>
                      <a:pPr algn="l" rtl="0" fontAlgn="ctr"/>
                      <a:r>
                        <a:rPr lang="en-US" sz="900" b="1" i="0" u="none" strike="noStrike">
                          <a:solidFill>
                            <a:srgbClr val="000000"/>
                          </a:solidFill>
                          <a:effectLst/>
                          <a:latin typeface="Arial" panose="020B0604020202020204" pitchFamily="34" charset="0"/>
                        </a:rPr>
                        <a:t>        9:00 AM - 11:00 AM Wednesday, Jan. 19th,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01555547"/>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Wed Jan.19th- 01:00 AM Thu Jan.20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527573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8084455"/>
                  </a:ext>
                </a:extLst>
              </a:tr>
              <a:tr h="199061">
                <a:tc gridSpan="4">
                  <a:txBody>
                    <a:bodyPr/>
                    <a:lstStyle/>
                    <a:p>
                      <a:pPr algn="l" rtl="0" fontAlgn="ctr"/>
                      <a:r>
                        <a:rPr lang="en-US" sz="900" b="1" i="0" u="none" strike="noStrike" dirty="0">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8890667"/>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5922206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24537755"/>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89874977"/>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Thu, Jan.20th,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87494334"/>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Thu Jan.20th- 01:00 AM Fri Jan.21st</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1664954"/>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2425039"/>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22841361"/>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354232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929694498"/>
                  </a:ext>
                </a:extLst>
              </a:tr>
              <a:tr h="120944">
                <a:tc gridSpan="8">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42038285"/>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Fri, Jan.21st,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179970581"/>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Fri Jan.21st- 01:00 AM Sat Jan.22nd</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617826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https://ieeesa.webex.com/ieeesa/j.php?MTID=mf701a1bc3d5dd304d7645208946fdb19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92217883"/>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2332 682 5372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60050309"/>
                  </a:ext>
                </a:extLst>
              </a:tr>
              <a:tr h="120944">
                <a:tc gridSpan="4">
                  <a:txBody>
                    <a:bodyPr/>
                    <a:lstStyle/>
                    <a:p>
                      <a:pPr algn="l" rtl="0" fontAlgn="ctr"/>
                      <a:r>
                        <a:rPr lang="en-US" sz="900" b="1" i="0" u="none" strike="noStrike">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95208844"/>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551692099"/>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90022348"/>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Tue, Jan.25th,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77516879"/>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Tue Jan.25th- 01:00 AM Wed Jan.26th,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862182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86995804"/>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006696849"/>
                  </a:ext>
                </a:extLst>
              </a:tr>
              <a:tr h="120944">
                <a:tc gridSpan="3">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10161681"/>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January 19</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2021. Doc.# 15-21-0513-00-06a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15-21-0618-00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41640</TotalTime>
  <Words>2902</Words>
  <Application>Microsoft Office PowerPoint</Application>
  <PresentationFormat>画面に合わせる (4:3)</PresentationFormat>
  <Paragraphs>284</Paragraphs>
  <Slides>19</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TG15.6a   Opening Information  Virtual Plenary Meeting January 19th, 2022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 </vt:lpstr>
      <vt:lpstr>Agenda items for the week</vt:lpstr>
      <vt:lpstr>TG15.6a  Session Schedule for 18-26, January 2022</vt:lpstr>
      <vt:lpstr>TG15.6a  Session Schedule for 18-26, January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71</cp:revision>
  <dcterms:created xsi:type="dcterms:W3CDTF">2020-12-17T10:56:09Z</dcterms:created>
  <dcterms:modified xsi:type="dcterms:W3CDTF">2022-01-12T16:29:24Z</dcterms:modified>
</cp:coreProperties>
</file>