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6"/>
  </p:notesMasterIdLst>
  <p:sldIdLst>
    <p:sldId id="363" r:id="rId2"/>
    <p:sldId id="322" r:id="rId3"/>
    <p:sldId id="365" r:id="rId4"/>
    <p:sldId id="304" r:id="rId5"/>
    <p:sldId id="317" r:id="rId6"/>
    <p:sldId id="302" r:id="rId7"/>
    <p:sldId id="312" r:id="rId8"/>
    <p:sldId id="318" r:id="rId9"/>
    <p:sldId id="2388" r:id="rId10"/>
    <p:sldId id="326" r:id="rId11"/>
    <p:sldId id="2389" r:id="rId12"/>
    <p:sldId id="2384" r:id="rId13"/>
    <p:sldId id="298" r:id="rId14"/>
    <p:sldId id="296" r:id="rId15"/>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33" d="100"/>
          <a:sy n="133" d="100"/>
        </p:scale>
        <p:origin x="1714" y="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802.15-22-0005-00-04ab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2022</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55576"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development.standards.ieee.org/myproject-web/app#viewpar/9081"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5/dcn/21/15-21-0644-02-04ab-tg-4ab-agenda-jan-2022.xlsx"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251520" y="762000"/>
            <a:ext cx="864096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Agenda and Meeting Slides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January 10, 2022</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Teleconference (WebEx) Agenda and Meeting Slides</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F4E4B-83CD-4F5F-B89F-C83770A4B790}"/>
              </a:ext>
            </a:extLst>
          </p:cNvPr>
          <p:cNvSpPr>
            <a:spLocks noGrp="1"/>
          </p:cNvSpPr>
          <p:nvPr>
            <p:ph type="title"/>
          </p:nvPr>
        </p:nvSpPr>
        <p:spPr/>
        <p:txBody>
          <a:bodyPr/>
          <a:lstStyle/>
          <a:p>
            <a:r>
              <a:rPr lang="en-US" dirty="0"/>
              <a:t>Technical Discussion</a:t>
            </a:r>
          </a:p>
        </p:txBody>
      </p:sp>
      <p:sp>
        <p:nvSpPr>
          <p:cNvPr id="4" name="Slide Number Placeholder 3">
            <a:extLst>
              <a:ext uri="{FF2B5EF4-FFF2-40B4-BE49-F238E27FC236}">
                <a16:creationId xmlns:a16="http://schemas.microsoft.com/office/drawing/2014/main" id="{0B721F41-A9AF-4729-AFF9-069E25B6424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5" name="Picture 14">
            <a:extLst>
              <a:ext uri="{FF2B5EF4-FFF2-40B4-BE49-F238E27FC236}">
                <a16:creationId xmlns:a16="http://schemas.microsoft.com/office/drawing/2014/main" id="{993A40DB-5963-44FB-B08E-E9985A9D96DB}"/>
              </a:ext>
            </a:extLst>
          </p:cNvPr>
          <p:cNvPicPr>
            <a:picLocks noChangeAspect="1"/>
          </p:cNvPicPr>
          <p:nvPr/>
        </p:nvPicPr>
        <p:blipFill>
          <a:blip r:embed="rId2"/>
          <a:stretch>
            <a:fillRect/>
          </a:stretch>
        </p:blipFill>
        <p:spPr>
          <a:xfrm>
            <a:off x="2233612" y="1844824"/>
            <a:ext cx="4676775" cy="4067175"/>
          </a:xfrm>
          <a:prstGeom prst="rect">
            <a:avLst/>
          </a:prstGeom>
        </p:spPr>
      </p:pic>
    </p:spTree>
    <p:extLst>
      <p:ext uri="{BB962C8B-B14F-4D97-AF65-F5344CB8AC3E}">
        <p14:creationId xmlns:p14="http://schemas.microsoft.com/office/powerpoint/2010/main" val="1487922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p:txBody>
          <a:bodyPr/>
          <a:lstStyle/>
          <a:p>
            <a:r>
              <a:rPr lang="en-US" dirty="0"/>
              <a:t>Next Steps</a:t>
            </a:r>
          </a:p>
        </p:txBody>
      </p:sp>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594769" y="2415381"/>
            <a:ext cx="3810000" cy="2857500"/>
          </a:xfrm>
        </p:spPr>
      </p:pic>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32C59C-D110-425E-995A-8D3B69A10060}"/>
              </a:ext>
            </a:extLst>
          </p:cNvPr>
          <p:cNvSpPr>
            <a:spLocks noGrp="1"/>
          </p:cNvSpPr>
          <p:nvPr>
            <p:ph type="title"/>
          </p:nvPr>
        </p:nvSpPr>
        <p:spPr>
          <a:xfrm>
            <a:off x="755576" y="685801"/>
            <a:ext cx="7764463" cy="381170"/>
          </a:xfrm>
        </p:spPr>
        <p:txBody>
          <a:bodyPr/>
          <a:lstStyle/>
          <a:p>
            <a:r>
              <a:rPr lang="en-US" altLang="en-US" dirty="0"/>
              <a:t>Teleconference Schedule</a:t>
            </a:r>
            <a:endParaRPr lang="en-US" dirty="0"/>
          </a:p>
        </p:txBody>
      </p:sp>
      <p:sp>
        <p:nvSpPr>
          <p:cNvPr id="4" name="Slide Number Placeholder 3">
            <a:extLst>
              <a:ext uri="{FF2B5EF4-FFF2-40B4-BE49-F238E27FC236}">
                <a16:creationId xmlns:a16="http://schemas.microsoft.com/office/drawing/2014/main" id="{BCF80C0C-2FF3-48B1-BCED-69E0ECE21E0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graphicFrame>
        <p:nvGraphicFramePr>
          <p:cNvPr id="7" name="Table 6">
            <a:extLst>
              <a:ext uri="{FF2B5EF4-FFF2-40B4-BE49-F238E27FC236}">
                <a16:creationId xmlns:a16="http://schemas.microsoft.com/office/drawing/2014/main" id="{8C1E9779-B326-4F7B-9791-FE5581618A21}"/>
              </a:ext>
            </a:extLst>
          </p:cNvPr>
          <p:cNvGraphicFramePr>
            <a:graphicFrameLocks noGrp="1"/>
          </p:cNvGraphicFramePr>
          <p:nvPr/>
        </p:nvGraphicFramePr>
        <p:xfrm>
          <a:off x="683570" y="1196752"/>
          <a:ext cx="7920878" cy="1302094"/>
        </p:xfrm>
        <a:graphic>
          <a:graphicData uri="http://schemas.openxmlformats.org/drawingml/2006/table">
            <a:tbl>
              <a:tblPr/>
              <a:tblGrid>
                <a:gridCol w="565777">
                  <a:extLst>
                    <a:ext uri="{9D8B030D-6E8A-4147-A177-3AD203B41FA5}">
                      <a16:colId xmlns:a16="http://schemas.microsoft.com/office/drawing/2014/main" val="2704089039"/>
                    </a:ext>
                  </a:extLst>
                </a:gridCol>
                <a:gridCol w="565777">
                  <a:extLst>
                    <a:ext uri="{9D8B030D-6E8A-4147-A177-3AD203B41FA5}">
                      <a16:colId xmlns:a16="http://schemas.microsoft.com/office/drawing/2014/main" val="363612123"/>
                    </a:ext>
                  </a:extLst>
                </a:gridCol>
                <a:gridCol w="565777">
                  <a:extLst>
                    <a:ext uri="{9D8B030D-6E8A-4147-A177-3AD203B41FA5}">
                      <a16:colId xmlns:a16="http://schemas.microsoft.com/office/drawing/2014/main" val="4064535491"/>
                    </a:ext>
                  </a:extLst>
                </a:gridCol>
                <a:gridCol w="565777">
                  <a:extLst>
                    <a:ext uri="{9D8B030D-6E8A-4147-A177-3AD203B41FA5}">
                      <a16:colId xmlns:a16="http://schemas.microsoft.com/office/drawing/2014/main" val="2970806666"/>
                    </a:ext>
                  </a:extLst>
                </a:gridCol>
                <a:gridCol w="565777">
                  <a:extLst>
                    <a:ext uri="{9D8B030D-6E8A-4147-A177-3AD203B41FA5}">
                      <a16:colId xmlns:a16="http://schemas.microsoft.com/office/drawing/2014/main" val="463832492"/>
                    </a:ext>
                  </a:extLst>
                </a:gridCol>
                <a:gridCol w="565777">
                  <a:extLst>
                    <a:ext uri="{9D8B030D-6E8A-4147-A177-3AD203B41FA5}">
                      <a16:colId xmlns:a16="http://schemas.microsoft.com/office/drawing/2014/main" val="1979174356"/>
                    </a:ext>
                  </a:extLst>
                </a:gridCol>
                <a:gridCol w="565777">
                  <a:extLst>
                    <a:ext uri="{9D8B030D-6E8A-4147-A177-3AD203B41FA5}">
                      <a16:colId xmlns:a16="http://schemas.microsoft.com/office/drawing/2014/main" val="2271145861"/>
                    </a:ext>
                  </a:extLst>
                </a:gridCol>
                <a:gridCol w="565777">
                  <a:extLst>
                    <a:ext uri="{9D8B030D-6E8A-4147-A177-3AD203B41FA5}">
                      <a16:colId xmlns:a16="http://schemas.microsoft.com/office/drawing/2014/main" val="3405357904"/>
                    </a:ext>
                  </a:extLst>
                </a:gridCol>
                <a:gridCol w="565777">
                  <a:extLst>
                    <a:ext uri="{9D8B030D-6E8A-4147-A177-3AD203B41FA5}">
                      <a16:colId xmlns:a16="http://schemas.microsoft.com/office/drawing/2014/main" val="1891390565"/>
                    </a:ext>
                  </a:extLst>
                </a:gridCol>
                <a:gridCol w="565777">
                  <a:extLst>
                    <a:ext uri="{9D8B030D-6E8A-4147-A177-3AD203B41FA5}">
                      <a16:colId xmlns:a16="http://schemas.microsoft.com/office/drawing/2014/main" val="3269929262"/>
                    </a:ext>
                  </a:extLst>
                </a:gridCol>
                <a:gridCol w="565777">
                  <a:extLst>
                    <a:ext uri="{9D8B030D-6E8A-4147-A177-3AD203B41FA5}">
                      <a16:colId xmlns:a16="http://schemas.microsoft.com/office/drawing/2014/main" val="3396977370"/>
                    </a:ext>
                  </a:extLst>
                </a:gridCol>
                <a:gridCol w="565777">
                  <a:extLst>
                    <a:ext uri="{9D8B030D-6E8A-4147-A177-3AD203B41FA5}">
                      <a16:colId xmlns:a16="http://schemas.microsoft.com/office/drawing/2014/main" val="2501033686"/>
                    </a:ext>
                  </a:extLst>
                </a:gridCol>
                <a:gridCol w="565777">
                  <a:extLst>
                    <a:ext uri="{9D8B030D-6E8A-4147-A177-3AD203B41FA5}">
                      <a16:colId xmlns:a16="http://schemas.microsoft.com/office/drawing/2014/main" val="2426232604"/>
                    </a:ext>
                  </a:extLst>
                </a:gridCol>
                <a:gridCol w="565777">
                  <a:extLst>
                    <a:ext uri="{9D8B030D-6E8A-4147-A177-3AD203B41FA5}">
                      <a16:colId xmlns:a16="http://schemas.microsoft.com/office/drawing/2014/main" val="1429623815"/>
                    </a:ext>
                  </a:extLst>
                </a:gridCol>
              </a:tblGrid>
              <a:tr h="189131">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Nov-21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endParaRPr lang="en-US" sz="1000" b="0" i="0" u="none" strike="noStrike" dirty="0">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Dec-21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anose="020F0502020204030204" pitchFamily="34" charset="0"/>
                      </a:endParaRPr>
                    </a:p>
                  </a:txBody>
                  <a:tcPr marL="6933" marR="6933" marT="6933"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27203551"/>
                  </a:ext>
                </a:extLst>
              </a:tr>
              <a:tr h="174582">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Sun</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Mon</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Tue</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Wed</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Thr</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Fri</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Sat</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233860727"/>
                  </a:ext>
                </a:extLst>
              </a:tr>
              <a:tr h="181857">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927429111"/>
                  </a:ext>
                </a:extLst>
              </a:tr>
              <a:tr h="189131">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5</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177640772"/>
                  </a:ext>
                </a:extLst>
              </a:tr>
              <a:tr h="189131">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12</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13</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14</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000" b="0" i="0" u="none" strike="noStrike">
                          <a:solidFill>
                            <a:srgbClr val="000000"/>
                          </a:solidFill>
                          <a:effectLst/>
                          <a:latin typeface="Calibri" panose="020F0502020204030204" pitchFamily="34" charset="0"/>
                        </a:rPr>
                        <a:t>15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18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1661677915"/>
                  </a:ext>
                </a:extLst>
              </a:tr>
              <a:tr h="189131">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E2EFDA"/>
                    </a:solidFill>
                  </a:tcPr>
                </a:tc>
                <a:tc>
                  <a:txBody>
                    <a:bodyPr/>
                    <a:lstStyle/>
                    <a:p>
                      <a:pPr algn="ctr" fontAlgn="b"/>
                      <a:r>
                        <a:rPr lang="en-US" sz="1000" b="0" i="0" u="none" strike="noStrike" dirty="0">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19</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22</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23</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24</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25</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341180643"/>
                  </a:ext>
                </a:extLst>
              </a:tr>
              <a:tr h="189131">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19050" cap="flat" cmpd="sng" algn="ctr">
                      <a:solidFill>
                        <a:srgbClr val="7030A0"/>
                      </a:solidFill>
                      <a:prstDash val="solid"/>
                      <a:round/>
                      <a:headEnd type="none" w="med" len="med"/>
                      <a:tailEnd type="none" w="med" len="med"/>
                    </a:lnL>
                    <a:lnR w="19050" cap="flat" cmpd="sng" algn="ctr">
                      <a:solidFill>
                        <a:srgbClr val="7030A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2EFDA"/>
                    </a:solidFill>
                  </a:tcPr>
                </a:tc>
                <a:tc>
                  <a:txBody>
                    <a:bodyPr/>
                    <a:lstStyle/>
                    <a:p>
                      <a:pPr algn="ctr" fontAlgn="b"/>
                      <a:r>
                        <a:rPr lang="en-US" sz="1000" b="0" i="0" u="none" strike="noStrike">
                          <a:solidFill>
                            <a:srgbClr val="000000"/>
                          </a:solidFill>
                          <a:effectLst/>
                          <a:latin typeface="Calibri" panose="020F0502020204030204" pitchFamily="34" charset="0"/>
                        </a:rPr>
                        <a:t>26</a:t>
                      </a:r>
                    </a:p>
                  </a:txBody>
                  <a:tcPr marL="6933" marR="6933" marT="6933" marB="0" anchor="b">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27</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28</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29</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30</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31</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dirty="0">
                          <a:solidFill>
                            <a:srgbClr val="000000"/>
                          </a:solidFill>
                          <a:effectLst/>
                          <a:latin typeface="Calibri" panose="020F0502020204030204" pitchFamily="34" charset="0"/>
                        </a:rPr>
                        <a:t> </a:t>
                      </a:r>
                    </a:p>
                  </a:txBody>
                  <a:tcPr marL="6933" marR="6933" marT="6933"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101850112"/>
                  </a:ext>
                </a:extLst>
              </a:tr>
            </a:tbl>
          </a:graphicData>
        </a:graphic>
      </p:graphicFrame>
      <p:graphicFrame>
        <p:nvGraphicFramePr>
          <p:cNvPr id="9" name="Table 8">
            <a:extLst>
              <a:ext uri="{FF2B5EF4-FFF2-40B4-BE49-F238E27FC236}">
                <a16:creationId xmlns:a16="http://schemas.microsoft.com/office/drawing/2014/main" id="{AC09A836-9603-4844-8A5F-8DB46313BCDE}"/>
              </a:ext>
            </a:extLst>
          </p:cNvPr>
          <p:cNvGraphicFramePr>
            <a:graphicFrameLocks noGrp="1"/>
          </p:cNvGraphicFramePr>
          <p:nvPr/>
        </p:nvGraphicFramePr>
        <p:xfrm>
          <a:off x="683570" y="2545080"/>
          <a:ext cx="3999233" cy="1767840"/>
        </p:xfrm>
        <a:graphic>
          <a:graphicData uri="http://schemas.openxmlformats.org/drawingml/2006/table">
            <a:tbl>
              <a:tblPr/>
              <a:tblGrid>
                <a:gridCol w="571319">
                  <a:extLst>
                    <a:ext uri="{9D8B030D-6E8A-4147-A177-3AD203B41FA5}">
                      <a16:colId xmlns:a16="http://schemas.microsoft.com/office/drawing/2014/main" val="2736160506"/>
                    </a:ext>
                  </a:extLst>
                </a:gridCol>
                <a:gridCol w="571319">
                  <a:extLst>
                    <a:ext uri="{9D8B030D-6E8A-4147-A177-3AD203B41FA5}">
                      <a16:colId xmlns:a16="http://schemas.microsoft.com/office/drawing/2014/main" val="4184030888"/>
                    </a:ext>
                  </a:extLst>
                </a:gridCol>
                <a:gridCol w="571319">
                  <a:extLst>
                    <a:ext uri="{9D8B030D-6E8A-4147-A177-3AD203B41FA5}">
                      <a16:colId xmlns:a16="http://schemas.microsoft.com/office/drawing/2014/main" val="494322686"/>
                    </a:ext>
                  </a:extLst>
                </a:gridCol>
                <a:gridCol w="571319">
                  <a:extLst>
                    <a:ext uri="{9D8B030D-6E8A-4147-A177-3AD203B41FA5}">
                      <a16:colId xmlns:a16="http://schemas.microsoft.com/office/drawing/2014/main" val="2564596519"/>
                    </a:ext>
                  </a:extLst>
                </a:gridCol>
                <a:gridCol w="571319">
                  <a:extLst>
                    <a:ext uri="{9D8B030D-6E8A-4147-A177-3AD203B41FA5}">
                      <a16:colId xmlns:a16="http://schemas.microsoft.com/office/drawing/2014/main" val="902658267"/>
                    </a:ext>
                  </a:extLst>
                </a:gridCol>
                <a:gridCol w="571319">
                  <a:extLst>
                    <a:ext uri="{9D8B030D-6E8A-4147-A177-3AD203B41FA5}">
                      <a16:colId xmlns:a16="http://schemas.microsoft.com/office/drawing/2014/main" val="2915205584"/>
                    </a:ext>
                  </a:extLst>
                </a:gridCol>
                <a:gridCol w="571319">
                  <a:extLst>
                    <a:ext uri="{9D8B030D-6E8A-4147-A177-3AD203B41FA5}">
                      <a16:colId xmlns:a16="http://schemas.microsoft.com/office/drawing/2014/main" val="2889069098"/>
                    </a:ext>
                  </a:extLst>
                </a:gridCol>
              </a:tblGrid>
              <a:tr h="170958">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200" b="0" i="0" u="none" strike="noStrike">
                          <a:solidFill>
                            <a:srgbClr val="000000"/>
                          </a:solidFill>
                          <a:effectLst/>
                          <a:latin typeface="Calibri" panose="020F0502020204030204" pitchFamily="34" charset="0"/>
                        </a:rPr>
                        <a:t>Jan-22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85571904"/>
                  </a:ext>
                </a:extLst>
              </a:tr>
              <a:tr h="157807">
                <a:tc>
                  <a:txBody>
                    <a:bodyPr/>
                    <a:lstStyle/>
                    <a:p>
                      <a:pPr algn="ctr" fontAlgn="b"/>
                      <a:r>
                        <a:rPr lang="en-US" sz="1100" b="0" i="0" u="none" strike="noStrike">
                          <a:solidFill>
                            <a:srgbClr val="000000"/>
                          </a:solidFill>
                          <a:effectLst/>
                          <a:latin typeface="Calibri" panose="020F0502020204030204" pitchFamily="34" charset="0"/>
                        </a:rPr>
                        <a:t>Sun</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Mon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Tue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Wed</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Thr</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Fri</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Sat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4108853502"/>
                  </a:ext>
                </a:extLst>
              </a:tr>
              <a:tr h="164383">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DDEBF7"/>
                    </a:solidFill>
                  </a:tcPr>
                </a:tc>
                <a:tc>
                  <a:txBody>
                    <a:bodyPr/>
                    <a:lstStyle/>
                    <a:p>
                      <a:pPr algn="ctr" fontAlgn="b"/>
                      <a:r>
                        <a:rPr lang="en-US" sz="1100" b="0" i="0" u="none" strike="noStrike" dirty="0">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ctr" fontAlgn="b"/>
                      <a:r>
                        <a:rPr lang="en-US" sz="1100" b="0" i="0" u="none" strike="noStrike">
                          <a:solidFill>
                            <a:srgbClr val="000000"/>
                          </a:solidFill>
                          <a:effectLst/>
                          <a:latin typeface="Calibri" panose="020F0502020204030204" pitchFamily="34" charset="0"/>
                        </a:rPr>
                        <a:t>1</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extLst>
                  <a:ext uri="{0D108BD9-81ED-4DB2-BD59-A6C34878D82A}">
                    <a16:rowId xmlns:a16="http://schemas.microsoft.com/office/drawing/2014/main" val="3314206057"/>
                  </a:ext>
                </a:extLst>
              </a:tr>
              <a:tr h="170958">
                <a:tc>
                  <a:txBody>
                    <a:bodyPr/>
                    <a:lstStyle/>
                    <a:p>
                      <a:pPr algn="ctr" fontAlgn="b"/>
                      <a:r>
                        <a:rPr lang="en-US" sz="1100" b="0" i="0" u="none" strike="noStrike">
                          <a:solidFill>
                            <a:srgbClr val="000000"/>
                          </a:solidFill>
                          <a:effectLst/>
                          <a:latin typeface="Calibri" panose="020F0502020204030204" pitchFamily="34" charset="0"/>
                        </a:rPr>
                        <a:t>2</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4</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19050" cap="flat" cmpd="sng" algn="ctr">
                      <a:solidFill>
                        <a:srgbClr val="7030A0"/>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7</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extLst>
                  <a:ext uri="{0D108BD9-81ED-4DB2-BD59-A6C34878D82A}">
                    <a16:rowId xmlns:a16="http://schemas.microsoft.com/office/drawing/2014/main" val="1728395088"/>
                  </a:ext>
                </a:extLst>
              </a:tr>
              <a:tr h="170958">
                <a:tc>
                  <a:txBody>
                    <a:bodyPr/>
                    <a:lstStyle/>
                    <a:p>
                      <a:pPr algn="ctr" fontAlgn="b"/>
                      <a:r>
                        <a:rPr lang="en-US" sz="1100" b="0" i="0" u="none" strike="noStrike">
                          <a:solidFill>
                            <a:srgbClr val="000000"/>
                          </a:solidFill>
                          <a:effectLst/>
                          <a:latin typeface="Calibri" panose="020F0502020204030204" pitchFamily="34" charset="0"/>
                        </a:rPr>
                        <a:t>9</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10</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7030A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11</a:t>
                      </a:r>
                    </a:p>
                  </a:txBody>
                  <a:tcPr marL="7620" marR="7620" marT="7620" marB="0" anchor="b">
                    <a:lnL w="19050" cap="flat" cmpd="sng" algn="ctr">
                      <a:solidFill>
                        <a:srgbClr val="7030A0"/>
                      </a:solidFill>
                      <a:prstDash val="solid"/>
                      <a:round/>
                      <a:headEnd type="none" w="med" len="med"/>
                      <a:tailEnd type="none" w="med" len="med"/>
                    </a:lnL>
                    <a:lnR w="6350" cap="flat" cmpd="sng" algn="ctr">
                      <a:solidFill>
                        <a:srgbClr val="000000"/>
                      </a:solidFill>
                      <a:prstDash val="solid"/>
                      <a:round/>
                      <a:headEnd type="none" w="med" len="med"/>
                      <a:tailEnd type="none" w="med" len="med"/>
                    </a:lnR>
                    <a:lnT w="19050" cap="flat" cmpd="sng" algn="ctr">
                      <a:solidFill>
                        <a:srgbClr val="7030A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FF00"/>
                    </a:solidFill>
                  </a:tcPr>
                </a:tc>
                <a:tc>
                  <a:txBody>
                    <a:bodyPr/>
                    <a:lstStyle/>
                    <a:p>
                      <a:pPr algn="ctr" fontAlgn="b"/>
                      <a:r>
                        <a:rPr lang="en-US" sz="1100" b="0" i="0" u="none" strike="noStrike">
                          <a:solidFill>
                            <a:srgbClr val="000000"/>
                          </a:solidFill>
                          <a:effectLst/>
                          <a:latin typeface="Calibri" panose="020F0502020204030204" pitchFamily="34" charset="0"/>
                        </a:rPr>
                        <a:t>12</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13</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3F3F76"/>
                          </a:solidFill>
                          <a:effectLst/>
                          <a:latin typeface="Calibri" panose="020F0502020204030204" pitchFamily="34" charset="0"/>
                        </a:rPr>
                        <a:t>14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extLst>
                  <a:ext uri="{0D108BD9-81ED-4DB2-BD59-A6C34878D82A}">
                    <a16:rowId xmlns:a16="http://schemas.microsoft.com/office/drawing/2014/main" val="1382604697"/>
                  </a:ext>
                </a:extLst>
              </a:tr>
              <a:tr h="170958">
                <a:tc>
                  <a:txBody>
                    <a:bodyPr/>
                    <a:lstStyle/>
                    <a:p>
                      <a:pPr algn="ctr" fontAlgn="b"/>
                      <a:r>
                        <a:rPr lang="en-US" sz="1100" b="0" i="0" u="none" strike="noStrike">
                          <a:solidFill>
                            <a:srgbClr val="3F3F76"/>
                          </a:solidFill>
                          <a:effectLst/>
                          <a:latin typeface="Calibri" panose="020F0502020204030204" pitchFamily="34" charset="0"/>
                        </a:rPr>
                        <a:t>16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18</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19</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20</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21</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22</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extLst>
                  <a:ext uri="{0D108BD9-81ED-4DB2-BD59-A6C34878D82A}">
                    <a16:rowId xmlns:a16="http://schemas.microsoft.com/office/drawing/2014/main" val="278538097"/>
                  </a:ext>
                </a:extLst>
              </a:tr>
              <a:tr h="170958">
                <a:tc>
                  <a:txBody>
                    <a:bodyPr/>
                    <a:lstStyle/>
                    <a:p>
                      <a:pPr algn="ctr" fontAlgn="b"/>
                      <a:r>
                        <a:rPr lang="en-US" sz="1100" b="0" i="0" u="none" strike="noStrike">
                          <a:solidFill>
                            <a:srgbClr val="3F3F76"/>
                          </a:solidFill>
                          <a:effectLst/>
                          <a:latin typeface="Calibri" panose="020F0502020204030204" pitchFamily="34" charset="0"/>
                        </a:rPr>
                        <a:t>23</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24</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25</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26</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3F3F76"/>
                          </a:solidFill>
                          <a:effectLst/>
                          <a:latin typeface="Calibri" panose="020F0502020204030204" pitchFamily="34" charset="0"/>
                        </a:rPr>
                        <a:t>27</a:t>
                      </a:r>
                    </a:p>
                  </a:txBody>
                  <a:tcPr marL="7620" marR="7620" marT="7620" marB="0" anchor="b">
                    <a:lnL w="6350" cap="flat" cmpd="sng" algn="ctr">
                      <a:solidFill>
                        <a:srgbClr val="7F7F7F"/>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7F7F7F"/>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FCC99"/>
                    </a:solidFill>
                  </a:tcPr>
                </a:tc>
                <a:tc>
                  <a:txBody>
                    <a:bodyPr/>
                    <a:lstStyle/>
                    <a:p>
                      <a:pPr algn="ctr" fontAlgn="b"/>
                      <a:r>
                        <a:rPr lang="en-US" sz="1100" b="0" i="0" u="none" strike="noStrike">
                          <a:solidFill>
                            <a:srgbClr val="000000"/>
                          </a:solidFill>
                          <a:effectLst/>
                          <a:latin typeface="Calibri" panose="020F0502020204030204" pitchFamily="34" charset="0"/>
                        </a:rPr>
                        <a:t>28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29</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815300982"/>
                  </a:ext>
                </a:extLst>
              </a:tr>
              <a:tr h="164383">
                <a:tc>
                  <a:txBody>
                    <a:bodyPr/>
                    <a:lstStyle/>
                    <a:p>
                      <a:pPr algn="ctr" fontAlgn="b"/>
                      <a:r>
                        <a:rPr lang="en-US" sz="1100" b="0" i="0" u="none" strike="noStrike">
                          <a:solidFill>
                            <a:srgbClr val="000000"/>
                          </a:solidFill>
                          <a:effectLst/>
                          <a:latin typeface="Calibri" panose="020F0502020204030204" pitchFamily="34" charset="0"/>
                        </a:rPr>
                        <a:t>30</a:t>
                      </a:r>
                    </a:p>
                  </a:txBody>
                  <a:tcPr marL="7620" marR="7620" marT="7620"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31</a:t>
                      </a:r>
                    </a:p>
                  </a:txBody>
                  <a:tcPr marL="7620" marR="7620" marT="7620" marB="0" anchor="b">
                    <a:lnL w="6350" cap="flat" cmpd="sng" algn="ctr">
                      <a:solidFill>
                        <a:srgbClr val="000000"/>
                      </a:solidFill>
                      <a:prstDash val="solid"/>
                      <a:round/>
                      <a:headEnd type="none" w="med" len="med"/>
                      <a:tailEnd type="none" w="med" len="med"/>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rowSpan="2" gridSpan="4">
                  <a:txBody>
                    <a:bodyPr/>
                    <a:lstStyle/>
                    <a:p>
                      <a:pPr algn="ctr" fontAlgn="b"/>
                      <a:r>
                        <a:rPr lang="en-US" sz="1100" b="0" i="0" u="none" strike="noStrike">
                          <a:solidFill>
                            <a:srgbClr val="000000"/>
                          </a:solidFill>
                          <a:effectLst/>
                          <a:latin typeface="Calibri" panose="020F0502020204030204" pitchFamily="34" charset="0"/>
                        </a:rPr>
                        <a:t>IEEE 802 Wireless Electronic Interim Session January 14-27, 2022</a:t>
                      </a:r>
                    </a:p>
                  </a:txBody>
                  <a:tcPr marL="7620" marR="7620" marT="7620" marB="0" anchor="b">
                    <a:lnL w="19050" cap="flat" cmpd="sng" algn="ctr">
                      <a:solidFill>
                        <a:srgbClr val="ED7D31"/>
                      </a:solidFill>
                      <a:prstDash val="solid"/>
                      <a:round/>
                      <a:headEnd type="none" w="med" len="med"/>
                      <a:tailEnd type="none" w="med" len="med"/>
                    </a:lnL>
                    <a:lnR w="19050" cap="flat" cmpd="sng" algn="ctr">
                      <a:solidFill>
                        <a:srgbClr val="ED7D31"/>
                      </a:solidFill>
                      <a:prstDash val="solid"/>
                      <a:round/>
                      <a:headEnd type="none" w="med" len="med"/>
                      <a:tailEnd type="none" w="med" len="med"/>
                    </a:lnR>
                    <a:lnT w="19050" cap="flat" cmpd="sng" algn="ctr">
                      <a:solidFill>
                        <a:srgbClr val="ED7D31"/>
                      </a:solidFill>
                      <a:prstDash val="solid"/>
                      <a:round/>
                      <a:headEnd type="none" w="med" len="med"/>
                      <a:tailEnd type="none" w="med" len="med"/>
                    </a:lnT>
                    <a:lnB w="19050" cap="flat" cmpd="sng" algn="ctr">
                      <a:solidFill>
                        <a:srgbClr val="ED7D31"/>
                      </a:solidFill>
                      <a:prstDash val="solid"/>
                      <a:round/>
                      <a:headEnd type="none" w="med" len="med"/>
                      <a:tailEnd type="none" w="med" len="med"/>
                    </a:lnB>
                    <a:solidFill>
                      <a:srgbClr val="F8CBAD"/>
                    </a:solidFill>
                  </a:tcPr>
                </a:tc>
                <a:tc rowSpan="2" hMerge="1">
                  <a:txBody>
                    <a:bodyPr/>
                    <a:lstStyle/>
                    <a:p>
                      <a:endParaRPr lang="en-US"/>
                    </a:p>
                  </a:txBody>
                  <a:tcPr/>
                </a:tc>
                <a:tc rowSpan="2" hMerge="1">
                  <a:txBody>
                    <a:bodyPr/>
                    <a:lstStyle/>
                    <a:p>
                      <a:endParaRPr lang="en-US"/>
                    </a:p>
                  </a:txBody>
                  <a:tcPr/>
                </a:tc>
                <a:tc rowSpan="2" h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010447560"/>
                  </a:ext>
                </a:extLst>
              </a:tr>
              <a:tr h="164383">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w="19050" cap="flat" cmpd="sng" algn="ctr">
                      <a:solidFill>
                        <a:srgbClr val="ED7D31"/>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gridSpan="4" vMerge="1">
                  <a:txBody>
                    <a:bodyPr/>
                    <a:lstStyle/>
                    <a:p>
                      <a:endParaRPr lang="en-US"/>
                    </a:p>
                  </a:txBody>
                  <a:tcPr/>
                </a:tc>
                <a:tc hMerge="1" vMerge="1">
                  <a:txBody>
                    <a:bodyPr/>
                    <a:lstStyle/>
                    <a:p>
                      <a:endParaRPr lang="en-US"/>
                    </a:p>
                  </a:txBody>
                  <a:tcPr/>
                </a:tc>
                <a:tc hMerge="1" vMerge="1">
                  <a:txBody>
                    <a:bodyPr/>
                    <a:lstStyle/>
                    <a:p>
                      <a:endParaRPr lang="en-US"/>
                    </a:p>
                  </a:txBody>
                  <a:tcPr/>
                </a:tc>
                <a:tc hMerge="1" vMerge="1">
                  <a:txBody>
                    <a:bodyPr/>
                    <a:lstStyle/>
                    <a:p>
                      <a:endParaRPr lang="en-US"/>
                    </a:p>
                  </a:txBody>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w="19050" cap="flat" cmpd="sng" algn="ctr">
                      <a:solidFill>
                        <a:srgbClr val="ED7D31"/>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188713137"/>
                  </a:ext>
                </a:extLst>
              </a:tr>
              <a:tr h="157807">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7620" marR="7620" marT="7620" marB="0" anchor="b">
                    <a:lnL>
                      <a:noFill/>
                    </a:lnL>
                    <a:lnR>
                      <a:noFill/>
                    </a:lnR>
                    <a:lnT w="19050" cap="flat" cmpd="sng" algn="ctr">
                      <a:solidFill>
                        <a:srgbClr val="ED7D31"/>
                      </a:solidFill>
                      <a:prstDash val="solid"/>
                      <a:round/>
                      <a:headEnd type="none" w="med" len="med"/>
                      <a:tailEnd type="none" w="med" len="med"/>
                    </a:lnT>
                    <a:lnB>
                      <a:noFill/>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7620" marR="7620" marT="7620" marB="0" anchor="b">
                    <a:lnL>
                      <a:noFill/>
                    </a:lnL>
                    <a:lnR>
                      <a:noFill/>
                    </a:lnR>
                    <a:lnT>
                      <a:noFill/>
                    </a:lnT>
                    <a:lnB>
                      <a:noFill/>
                    </a:lnB>
                  </a:tcPr>
                </a:tc>
                <a:extLst>
                  <a:ext uri="{0D108BD9-81ED-4DB2-BD59-A6C34878D82A}">
                    <a16:rowId xmlns:a16="http://schemas.microsoft.com/office/drawing/2014/main" val="4216588817"/>
                  </a:ext>
                </a:extLst>
              </a:tr>
            </a:tbl>
          </a:graphicData>
        </a:graphic>
      </p:graphicFrame>
      <p:sp>
        <p:nvSpPr>
          <p:cNvPr id="10" name="Content Placeholder 2">
            <a:extLst>
              <a:ext uri="{FF2B5EF4-FFF2-40B4-BE49-F238E27FC236}">
                <a16:creationId xmlns:a16="http://schemas.microsoft.com/office/drawing/2014/main" id="{F241F66D-1F9D-4500-AB91-3640CE3DF46E}"/>
              </a:ext>
            </a:extLst>
          </p:cNvPr>
          <p:cNvSpPr>
            <a:spLocks noGrp="1"/>
          </p:cNvSpPr>
          <p:nvPr>
            <p:ph idx="1"/>
          </p:nvPr>
        </p:nvSpPr>
        <p:spPr>
          <a:xfrm>
            <a:off x="611560" y="4499701"/>
            <a:ext cx="4824537" cy="1927860"/>
          </a:xfrm>
        </p:spPr>
        <p:txBody>
          <a:bodyPr>
            <a:normAutofit fontScale="55000" lnSpcReduction="20000"/>
          </a:bodyPr>
          <a:lstStyle/>
          <a:p>
            <a:pPr marL="0" indent="0">
              <a:defRPr/>
            </a:pPr>
            <a:r>
              <a:rPr lang="en-US" dirty="0"/>
              <a:t>Frequency: Bi-weekly </a:t>
            </a:r>
          </a:p>
          <a:p>
            <a:pPr marL="0" indent="0">
              <a:defRPr/>
            </a:pPr>
            <a:r>
              <a:rPr lang="en-US" dirty="0"/>
              <a:t>Phase: Tuesday  </a:t>
            </a:r>
          </a:p>
          <a:p>
            <a:pPr marL="0" indent="0">
              <a:defRPr/>
            </a:pPr>
            <a:r>
              <a:rPr lang="en-US" dirty="0">
                <a:highlight>
                  <a:srgbClr val="FFFF00"/>
                </a:highlight>
              </a:rPr>
              <a:t>Time: 09:00 ET (06:00 PT)</a:t>
            </a:r>
          </a:p>
          <a:p>
            <a:pPr marL="0" indent="0">
              <a:defRPr/>
            </a:pPr>
            <a:r>
              <a:rPr lang="en-US" dirty="0"/>
              <a:t>Offset: First call November 30</a:t>
            </a:r>
            <a:r>
              <a:rPr lang="en-US" baseline="30000" dirty="0"/>
              <a:t>th</a:t>
            </a:r>
            <a:r>
              <a:rPr lang="en-US" dirty="0"/>
              <a:t> </a:t>
            </a:r>
          </a:p>
          <a:p>
            <a:pPr marL="400050" lvl="1" indent="0">
              <a:defRPr/>
            </a:pPr>
            <a:r>
              <a:rPr lang="en-US" dirty="0"/>
              <a:t>[skip week following the plenary]</a:t>
            </a:r>
          </a:p>
          <a:p>
            <a:pPr marL="0" indent="0">
              <a:defRPr/>
            </a:pPr>
            <a:r>
              <a:rPr lang="en-US" dirty="0"/>
              <a:t>Duration: 	1 hour. 	 </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p:txBody>
      </p:sp>
      <p:graphicFrame>
        <p:nvGraphicFramePr>
          <p:cNvPr id="11" name="Table 5">
            <a:extLst>
              <a:ext uri="{FF2B5EF4-FFF2-40B4-BE49-F238E27FC236}">
                <a16:creationId xmlns:a16="http://schemas.microsoft.com/office/drawing/2014/main" id="{C8D1D50D-9AC5-4D07-AD3C-1059CB78A6A0}"/>
              </a:ext>
            </a:extLst>
          </p:cNvPr>
          <p:cNvGraphicFramePr>
            <a:graphicFrameLocks noGrp="1"/>
          </p:cNvGraphicFramePr>
          <p:nvPr>
            <p:extLst>
              <p:ext uri="{D42A27DB-BD31-4B8C-83A1-F6EECF244321}">
                <p14:modId xmlns:p14="http://schemas.microsoft.com/office/powerpoint/2010/main" val="91801264"/>
              </p:ext>
            </p:extLst>
          </p:nvPr>
        </p:nvGraphicFramePr>
        <p:xfrm>
          <a:off x="5364088" y="2724208"/>
          <a:ext cx="3205574" cy="3047600"/>
        </p:xfrm>
        <a:graphic>
          <a:graphicData uri="http://schemas.openxmlformats.org/drawingml/2006/table">
            <a:tbl>
              <a:tblPr firstRow="1" bandRow="1">
                <a:tableStyleId>{5C22544A-7EE6-4342-B048-85BDC9FD1C3A}</a:tableStyleId>
              </a:tblPr>
              <a:tblGrid>
                <a:gridCol w="1654653">
                  <a:extLst>
                    <a:ext uri="{9D8B030D-6E8A-4147-A177-3AD203B41FA5}">
                      <a16:colId xmlns:a16="http://schemas.microsoft.com/office/drawing/2014/main" val="20000"/>
                    </a:ext>
                  </a:extLst>
                </a:gridCol>
                <a:gridCol w="1550921">
                  <a:extLst>
                    <a:ext uri="{9D8B030D-6E8A-4147-A177-3AD203B41FA5}">
                      <a16:colId xmlns:a16="http://schemas.microsoft.com/office/drawing/2014/main" val="20001"/>
                    </a:ext>
                  </a:extLst>
                </a:gridCol>
              </a:tblGrid>
              <a:tr h="290593">
                <a:tc>
                  <a:txBody>
                    <a:bodyPr/>
                    <a:lstStyle/>
                    <a:p>
                      <a:r>
                        <a:rPr lang="en-US" sz="1400" dirty="0"/>
                        <a:t>Week</a:t>
                      </a:r>
                    </a:p>
                  </a:txBody>
                  <a:tcPr marL="91420" marR="91420" marT="45700" marB="45700"/>
                </a:tc>
                <a:tc>
                  <a:txBody>
                    <a:bodyPr/>
                    <a:lstStyle/>
                    <a:p>
                      <a:r>
                        <a:rPr lang="en-US" sz="1400" dirty="0"/>
                        <a:t>Time (ET)</a:t>
                      </a:r>
                    </a:p>
                  </a:txBody>
                  <a:tcPr marL="91420" marR="91420" marT="45700" marB="45700"/>
                </a:tc>
                <a:extLst>
                  <a:ext uri="{0D108BD9-81ED-4DB2-BD59-A6C34878D82A}">
                    <a16:rowId xmlns:a16="http://schemas.microsoft.com/office/drawing/2014/main" val="10000"/>
                  </a:ext>
                </a:extLst>
              </a:tr>
              <a:tr h="290593">
                <a:tc>
                  <a:txBody>
                    <a:bodyPr/>
                    <a:lstStyle/>
                    <a:p>
                      <a:r>
                        <a:rPr lang="en-US" sz="1400" dirty="0">
                          <a:solidFill>
                            <a:schemeClr val="bg2">
                              <a:lumMod val="40000"/>
                              <a:lumOff val="60000"/>
                            </a:schemeClr>
                          </a:solidFill>
                        </a:rPr>
                        <a:t>November 30</a:t>
                      </a:r>
                    </a:p>
                  </a:txBody>
                  <a:tcPr marL="91420" marR="91420" marT="45700" marB="45700"/>
                </a:tc>
                <a:tc>
                  <a:txBody>
                    <a:bodyPr/>
                    <a:lstStyle/>
                    <a:p>
                      <a:r>
                        <a:rPr lang="en-US" sz="1400" dirty="0">
                          <a:solidFill>
                            <a:schemeClr val="bg2">
                              <a:lumMod val="40000"/>
                              <a:lumOff val="60000"/>
                            </a:schemeClr>
                          </a:solidFill>
                        </a:rPr>
                        <a:t>09:00 ET</a:t>
                      </a:r>
                    </a:p>
                  </a:txBody>
                  <a:tcPr marL="91420" marR="91420" marT="45700" marB="45700"/>
                </a:tc>
                <a:extLst>
                  <a:ext uri="{0D108BD9-81ED-4DB2-BD59-A6C34878D82A}">
                    <a16:rowId xmlns:a16="http://schemas.microsoft.com/office/drawing/2014/main" val="10003"/>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3972486093"/>
                  </a:ext>
                </a:extLst>
              </a:tr>
              <a:tr h="290593">
                <a:tc>
                  <a:txBody>
                    <a:bodyPr/>
                    <a:lstStyle/>
                    <a:p>
                      <a:pPr marL="0" algn="l" defTabSz="457200" rtl="0" eaLnBrk="1" latinLnBrk="0" hangingPunct="1"/>
                      <a:r>
                        <a:rPr lang="en-US" sz="1400" b="1" kern="1200" dirty="0">
                          <a:solidFill>
                            <a:schemeClr val="bg2">
                              <a:lumMod val="40000"/>
                              <a:lumOff val="60000"/>
                            </a:schemeClr>
                          </a:solidFill>
                          <a:latin typeface="+mn-lt"/>
                          <a:ea typeface="+mn-ea"/>
                          <a:cs typeface="+mn-cs"/>
                        </a:rPr>
                        <a:t>December 14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chemeClr val="bg2">
                              <a:lumMod val="40000"/>
                              <a:lumOff val="60000"/>
                            </a:schemeClr>
                          </a:solidFill>
                        </a:rPr>
                        <a:t>09:00 ET</a:t>
                      </a:r>
                    </a:p>
                  </a:txBody>
                  <a:tcPr marL="91420" marR="91420" marT="45700" marB="45700"/>
                </a:tc>
                <a:extLst>
                  <a:ext uri="{0D108BD9-81ED-4DB2-BD59-A6C34878D82A}">
                    <a16:rowId xmlns:a16="http://schemas.microsoft.com/office/drawing/2014/main" val="107150580"/>
                  </a:ext>
                </a:extLst>
              </a:tr>
              <a:tr h="290593">
                <a:tc>
                  <a:txBody>
                    <a:bodyPr/>
                    <a:lstStyle/>
                    <a:p>
                      <a:endParaRPr lang="en-US" sz="1400" dirty="0">
                        <a:solidFill>
                          <a:schemeClr val="tx1"/>
                        </a:solidFill>
                      </a:endParaRPr>
                    </a:p>
                  </a:txBody>
                  <a:tcPr marL="91420" marR="91420" marT="45700" marB="45700"/>
                </a:tc>
                <a:tc>
                  <a:txBody>
                    <a:bodyPr/>
                    <a:lstStyle/>
                    <a:p>
                      <a:endParaRPr lang="en-US" sz="1400" dirty="0"/>
                    </a:p>
                  </a:txBody>
                  <a:tcPr marL="91420" marR="91420" marT="45700" marB="45700"/>
                </a:tc>
                <a:extLst>
                  <a:ext uri="{0D108BD9-81ED-4DB2-BD59-A6C34878D82A}">
                    <a16:rowId xmlns:a16="http://schemas.microsoft.com/office/drawing/2014/main" val="4127578813"/>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bg2">
                              <a:lumMod val="40000"/>
                              <a:lumOff val="60000"/>
                            </a:schemeClr>
                          </a:solidFill>
                          <a:latin typeface="+mn-lt"/>
                          <a:ea typeface="+mn-ea"/>
                          <a:cs typeface="+mn-cs"/>
                        </a:rPr>
                        <a:t>January 4</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kern="1200" dirty="0">
                          <a:solidFill>
                            <a:schemeClr val="bg2">
                              <a:lumMod val="40000"/>
                              <a:lumOff val="60000"/>
                            </a:schemeClr>
                          </a:solidFill>
                          <a:latin typeface="+mn-lt"/>
                          <a:ea typeface="+mn-ea"/>
                          <a:cs typeface="+mn-cs"/>
                        </a:rPr>
                        <a:t>09:00 ET</a:t>
                      </a:r>
                    </a:p>
                  </a:txBody>
                  <a:tcPr marL="91420" marR="91420" marT="45700" marB="45700"/>
                </a:tc>
                <a:extLst>
                  <a:ext uri="{0D108BD9-81ED-4DB2-BD59-A6C34878D82A}">
                    <a16:rowId xmlns:a16="http://schemas.microsoft.com/office/drawing/2014/main" val="3886067334"/>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dirty="0">
                        <a:solidFill>
                          <a:schemeClr val="tx1"/>
                        </a:solidFill>
                      </a:endParaRPr>
                    </a:p>
                  </a:txBody>
                  <a:tcPr marL="91420" marR="91420" marT="45700" marB="45700"/>
                </a:tc>
                <a:tc>
                  <a:txBody>
                    <a:bodyPr/>
                    <a:lstStyle/>
                    <a:p>
                      <a:endParaRPr lang="en-US" sz="1400" dirty="0">
                        <a:solidFill>
                          <a:schemeClr val="tx1"/>
                        </a:solidFill>
                      </a:endParaRPr>
                    </a:p>
                  </a:txBody>
                  <a:tcPr marL="91420" marR="91420" marT="45700" marB="45700"/>
                </a:tc>
                <a:extLst>
                  <a:ext uri="{0D108BD9-81ED-4DB2-BD59-A6C34878D82A}">
                    <a16:rowId xmlns:a16="http://schemas.microsoft.com/office/drawing/2014/main" val="319788747"/>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strike="noStrike" kern="1200" dirty="0">
                          <a:solidFill>
                            <a:srgbClr val="0070C0"/>
                          </a:solidFill>
                          <a:latin typeface="+mn-lt"/>
                          <a:ea typeface="+mn-ea"/>
                          <a:cs typeface="+mn-cs"/>
                        </a:rPr>
                        <a:t>January 11</a:t>
                      </a:r>
                    </a:p>
                  </a:txBody>
                  <a:tcPr marL="91420" marR="91420" marT="45700" marB="45700"/>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strike="noStrike" kern="1200" dirty="0">
                          <a:solidFill>
                            <a:srgbClr val="0070C0"/>
                          </a:solidFill>
                          <a:latin typeface="+mn-lt"/>
                          <a:ea typeface="+mn-ea"/>
                          <a:cs typeface="+mn-cs"/>
                        </a:rPr>
                        <a:t>09:00 ET</a:t>
                      </a:r>
                    </a:p>
                  </a:txBody>
                  <a:tcPr marL="91420" marR="91420" marT="45700" marB="45700"/>
                </a:tc>
                <a:extLst>
                  <a:ext uri="{0D108BD9-81ED-4DB2-BD59-A6C34878D82A}">
                    <a16:rowId xmlns:a16="http://schemas.microsoft.com/office/drawing/2014/main" val="1644665315"/>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lang="en-US" sz="1400" b="1" dirty="0">
                        <a:solidFill>
                          <a:srgbClr val="C00000"/>
                        </a:solidFill>
                      </a:endParaRPr>
                    </a:p>
                  </a:txBody>
                  <a:tcPr marL="91420" marR="91420" marT="45700" marB="45700"/>
                </a:tc>
                <a:tc>
                  <a:txBody>
                    <a:bodyPr/>
                    <a:lstStyle/>
                    <a:p>
                      <a:endParaRPr lang="en-US" sz="1400" b="1" dirty="0">
                        <a:solidFill>
                          <a:srgbClr val="C00000"/>
                        </a:solidFill>
                      </a:endParaRPr>
                    </a:p>
                  </a:txBody>
                  <a:tcPr marL="91420" marR="91420" marT="45700" marB="45700"/>
                </a:tc>
                <a:extLst>
                  <a:ext uri="{0D108BD9-81ED-4DB2-BD59-A6C34878D82A}">
                    <a16:rowId xmlns:a16="http://schemas.microsoft.com/office/drawing/2014/main" val="272252530"/>
                  </a:ext>
                </a:extLst>
              </a:tr>
              <a:tr h="290593">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400" b="1" dirty="0">
                          <a:solidFill>
                            <a:srgbClr val="C00000"/>
                          </a:solidFill>
                        </a:rPr>
                        <a:t>January 14: </a:t>
                      </a:r>
                    </a:p>
                  </a:txBody>
                  <a:tcPr marL="91420" marR="91420" marT="45700" marB="45700"/>
                </a:tc>
                <a:tc>
                  <a:txBody>
                    <a:bodyPr/>
                    <a:lstStyle/>
                    <a:p>
                      <a:r>
                        <a:rPr lang="en-US" sz="1400" b="1" dirty="0">
                          <a:solidFill>
                            <a:srgbClr val="C00000"/>
                          </a:solidFill>
                        </a:rPr>
                        <a:t>Jan Interim</a:t>
                      </a:r>
                    </a:p>
                  </a:txBody>
                  <a:tcPr marL="91420" marR="91420" marT="45700" marB="45700"/>
                </a:tc>
                <a:extLst>
                  <a:ext uri="{0D108BD9-81ED-4DB2-BD59-A6C34878D82A}">
                    <a16:rowId xmlns:a16="http://schemas.microsoft.com/office/drawing/2014/main" val="1590531805"/>
                  </a:ext>
                </a:extLst>
              </a:tr>
            </a:tbl>
          </a:graphicData>
        </a:graphic>
      </p:graphicFrame>
      <p:sp>
        <p:nvSpPr>
          <p:cNvPr id="12" name="Speech Bubble: Rectangle 11">
            <a:extLst>
              <a:ext uri="{FF2B5EF4-FFF2-40B4-BE49-F238E27FC236}">
                <a16:creationId xmlns:a16="http://schemas.microsoft.com/office/drawing/2014/main" id="{A8971838-024B-4577-A6DA-36CF09D64AF8}"/>
              </a:ext>
            </a:extLst>
          </p:cNvPr>
          <p:cNvSpPr/>
          <p:nvPr/>
        </p:nvSpPr>
        <p:spPr bwMode="auto">
          <a:xfrm>
            <a:off x="4283968" y="3991838"/>
            <a:ext cx="814947" cy="512340"/>
          </a:xfrm>
          <a:prstGeom prst="wedgeRectCallout">
            <a:avLst>
              <a:gd name="adj1" fmla="val 75027"/>
              <a:gd name="adj2" fmla="val 31124"/>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400" b="0" i="0" u="none" strike="noStrike" cap="none" normalizeH="0" baseline="0" dirty="0">
                <a:ln>
                  <a:noFill/>
                </a:ln>
                <a:solidFill>
                  <a:schemeClr val="bg1"/>
                </a:solidFill>
                <a:effectLst/>
                <a:latin typeface="Arial Black" panose="020B0A04020102020204" pitchFamily="34" charset="0"/>
                <a:ea typeface="ＭＳ Ｐゴシック" charset="0"/>
                <a:cs typeface="ＭＳ Ｐゴシック" charset="0"/>
              </a:rPr>
              <a:t>Out of Phase</a:t>
            </a:r>
          </a:p>
        </p:txBody>
      </p:sp>
      <p:sp>
        <p:nvSpPr>
          <p:cNvPr id="3" name="Arrow: Right 2">
            <a:extLst>
              <a:ext uri="{FF2B5EF4-FFF2-40B4-BE49-F238E27FC236}">
                <a16:creationId xmlns:a16="http://schemas.microsoft.com/office/drawing/2014/main" id="{2434B0AF-6931-4906-B553-AA35131F82E0}"/>
              </a:ext>
            </a:extLst>
          </p:cNvPr>
          <p:cNvSpPr/>
          <p:nvPr/>
        </p:nvSpPr>
        <p:spPr bwMode="auto">
          <a:xfrm>
            <a:off x="4499992" y="5301208"/>
            <a:ext cx="864096" cy="576064"/>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200" b="1" i="0" u="none" strike="noStrike" cap="none" normalizeH="0" baseline="0" dirty="0">
                <a:ln>
                  <a:noFill/>
                </a:ln>
                <a:solidFill>
                  <a:schemeClr val="bg1"/>
                </a:solidFill>
                <a:effectLst/>
                <a:latin typeface="Times New Roman" charset="0"/>
                <a:ea typeface="ＭＳ Ｐゴシック" charset="0"/>
                <a:cs typeface="ＭＳ Ｐゴシック" charset="0"/>
              </a:rPr>
              <a:t>NEXT</a:t>
            </a:r>
          </a:p>
        </p:txBody>
      </p:sp>
      <p:sp>
        <p:nvSpPr>
          <p:cNvPr id="5" name="Oval 4">
            <a:extLst>
              <a:ext uri="{FF2B5EF4-FFF2-40B4-BE49-F238E27FC236}">
                <a16:creationId xmlns:a16="http://schemas.microsoft.com/office/drawing/2014/main" id="{70740D3B-4AED-4AB4-B4E0-886A4417F5E3}"/>
              </a:ext>
            </a:extLst>
          </p:cNvPr>
          <p:cNvSpPr/>
          <p:nvPr/>
        </p:nvSpPr>
        <p:spPr bwMode="auto">
          <a:xfrm>
            <a:off x="1763688" y="3284984"/>
            <a:ext cx="720080" cy="144016"/>
          </a:xfrm>
          <a:prstGeom prst="ellipse">
            <a:avLst/>
          </a:prstGeom>
          <a:noFill/>
          <a:ln w="9525" cap="flat" cmpd="sng" algn="ctr">
            <a:solidFill>
              <a:srgbClr val="0000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8787163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13</a:t>
            </a:fld>
            <a:endParaRPr lang="en-US" altLang="en-US">
              <a:solidFill>
                <a:schemeClr val="tx1"/>
              </a:solidFill>
            </a:endParaRPr>
          </a:p>
        </p:txBody>
      </p:sp>
      <p:pic>
        <p:nvPicPr>
          <p:cNvPr id="5" name="Picture 4">
            <a:extLst>
              <a:ext uri="{FF2B5EF4-FFF2-40B4-BE49-F238E27FC236}">
                <a16:creationId xmlns:a16="http://schemas.microsoft.com/office/drawing/2014/main" id="{E79358EE-C794-41AD-9D7D-E8BC91C56A33}"/>
              </a:ext>
            </a:extLst>
          </p:cNvPr>
          <p:cNvPicPr>
            <a:picLocks noChangeAspect="1"/>
          </p:cNvPicPr>
          <p:nvPr/>
        </p:nvPicPr>
        <p:blipFill>
          <a:blip r:embed="rId2"/>
          <a:stretch>
            <a:fillRect/>
          </a:stretch>
        </p:blipFill>
        <p:spPr>
          <a:xfrm>
            <a:off x="1619250" y="1766887"/>
            <a:ext cx="5905500" cy="3324225"/>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14</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3856543"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685800" y="2463031"/>
            <a:ext cx="7772400" cy="1470025"/>
          </a:xfrm>
          <a:solidFill>
            <a:schemeClr val="bg1">
              <a:lumMod val="95000"/>
            </a:schemeClr>
          </a:solidFill>
        </p:spPr>
        <p:txBody>
          <a:bodyPr/>
          <a:lstStyle/>
          <a:p>
            <a:r>
              <a:rPr lang="en-US" dirty="0"/>
              <a:t>Task Group 15.4ab</a:t>
            </a:r>
            <a:br>
              <a:rPr lang="en-US" dirty="0"/>
            </a:br>
            <a:r>
              <a:rPr lang="en-US" sz="3600" dirty="0"/>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1371600" y="4124672"/>
            <a:ext cx="6400800" cy="1752600"/>
          </a:xfrm>
        </p:spPr>
        <p:txBody>
          <a:bodyPr/>
          <a:lstStyle/>
          <a:p>
            <a:r>
              <a:rPr lang="en-US" dirty="0"/>
              <a:t>Teleconference / Virtual Meeting</a:t>
            </a:r>
          </a:p>
          <a:p>
            <a:r>
              <a:rPr lang="en-US" dirty="0"/>
              <a:t>January 11th 2022</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spTree>
    <p:extLst>
      <p:ext uri="{BB962C8B-B14F-4D97-AF65-F5344CB8AC3E}">
        <p14:creationId xmlns:p14="http://schemas.microsoft.com/office/powerpoint/2010/main" val="1190557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4D5ED-B05B-4226-A674-33A997CC1E4D}"/>
              </a:ext>
            </a:extLst>
          </p:cNvPr>
          <p:cNvSpPr>
            <a:spLocks noGrp="1"/>
          </p:cNvSpPr>
          <p:nvPr>
            <p:ph type="title"/>
          </p:nvPr>
        </p:nvSpPr>
        <p:spPr/>
        <p:txBody>
          <a:bodyPr/>
          <a:lstStyle/>
          <a:p>
            <a:r>
              <a:rPr lang="en-US" dirty="0"/>
              <a:t>Task Group Rules</a:t>
            </a:r>
          </a:p>
        </p:txBody>
      </p:sp>
      <p:sp>
        <p:nvSpPr>
          <p:cNvPr id="3" name="Content Placeholder 2">
            <a:extLst>
              <a:ext uri="{FF2B5EF4-FFF2-40B4-BE49-F238E27FC236}">
                <a16:creationId xmlns:a16="http://schemas.microsoft.com/office/drawing/2014/main" id="{447019E3-1C27-47CF-801A-36627661B211}"/>
              </a:ext>
            </a:extLst>
          </p:cNvPr>
          <p:cNvSpPr>
            <a:spLocks noGrp="1"/>
          </p:cNvSpPr>
          <p:nvPr>
            <p:ph idx="1"/>
          </p:nvPr>
        </p:nvSpPr>
        <p:spPr/>
        <p:txBody>
          <a:bodyPr>
            <a:normAutofit fontScale="92500"/>
          </a:bodyPr>
          <a:lstStyle/>
          <a:p>
            <a:pPr marL="457200" indent="-457200">
              <a:buFont typeface="Arial" panose="020B0604020202020204" pitchFamily="34" charset="0"/>
              <a:buChar char="•"/>
            </a:pPr>
            <a:r>
              <a:rPr lang="en-US" dirty="0"/>
              <a:t>Discussion: Everyone present is welcome</a:t>
            </a:r>
          </a:p>
          <a:p>
            <a:pPr marL="457200" indent="-457200">
              <a:buFont typeface="Arial" panose="020B0604020202020204" pitchFamily="34" charset="0"/>
              <a:buChar char="•"/>
            </a:pPr>
            <a:r>
              <a:rPr lang="en-US" dirty="0"/>
              <a:t>Straw polls: Everyone present may vote</a:t>
            </a:r>
          </a:p>
          <a:p>
            <a:pPr marL="457200" indent="-457200">
              <a:buFont typeface="Arial" panose="020B0604020202020204" pitchFamily="34" charset="0"/>
              <a:buChar char="•"/>
            </a:pPr>
            <a:r>
              <a:rPr lang="en-US" dirty="0"/>
              <a:t>Formal motions: WG voters</a:t>
            </a:r>
          </a:p>
          <a:p>
            <a:pPr marL="857250" lvl="1" indent="-457200">
              <a:buFont typeface="Arial" panose="020B0604020202020204" pitchFamily="34" charset="0"/>
              <a:buChar char="•"/>
            </a:pPr>
            <a:r>
              <a:rPr lang="en-US" dirty="0"/>
              <a:t>To make, second and vote</a:t>
            </a:r>
          </a:p>
          <a:p>
            <a:pPr marL="457200" indent="-457200">
              <a:buFont typeface="Arial" panose="020B0604020202020204" pitchFamily="34" charset="0"/>
              <a:buChar char="•"/>
            </a:pPr>
            <a:r>
              <a:rPr lang="en-US" dirty="0"/>
              <a:t>Patent policy for PAR activities applies</a:t>
            </a:r>
          </a:p>
          <a:p>
            <a:pPr marL="457200" indent="-457200">
              <a:buFont typeface="Arial" panose="020B0604020202020204" pitchFamily="34" charset="0"/>
              <a:buChar char="•"/>
            </a:pPr>
            <a:r>
              <a:rPr lang="en-US" dirty="0"/>
              <a:t>All the usual rules of conduct</a:t>
            </a:r>
          </a:p>
          <a:p>
            <a:pPr marL="457200" indent="-457200">
              <a:buFont typeface="Arial" panose="020B0604020202020204" pitchFamily="34" charset="0"/>
              <a:buChar char="•"/>
            </a:pPr>
            <a:endParaRPr lang="en-US" dirty="0"/>
          </a:p>
          <a:p>
            <a:pPr marL="0" indent="0" algn="ctr"/>
            <a:r>
              <a:rPr lang="en-US" dirty="0">
                <a:solidFill>
                  <a:schemeClr val="accent1">
                    <a:lumMod val="50000"/>
                  </a:schemeClr>
                </a:solidFill>
              </a:rPr>
              <a:t>Please identify yourself on first contact with name and affiliation</a:t>
            </a:r>
          </a:p>
          <a:p>
            <a:pPr marL="0" indent="0" algn="ctr"/>
            <a:endParaRPr lang="en-US" dirty="0">
              <a:solidFill>
                <a:schemeClr val="accent1">
                  <a:lumMod val="50000"/>
                </a:schemeClr>
              </a:solidFill>
            </a:endParaRPr>
          </a:p>
          <a:p>
            <a:pPr marL="457200" indent="-457200">
              <a:buFont typeface="Arial" panose="020B0604020202020204" pitchFamily="34" charset="0"/>
              <a:buChar char="•"/>
            </a:pPr>
            <a:endParaRPr lang="en-US" dirty="0"/>
          </a:p>
          <a:p>
            <a:pPr marL="0" indent="0"/>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2E6FC1D-F2B1-4217-A5B6-48D16106700C}"/>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Tree>
    <p:extLst>
      <p:ext uri="{BB962C8B-B14F-4D97-AF65-F5344CB8AC3E}">
        <p14:creationId xmlns:p14="http://schemas.microsoft.com/office/powerpoint/2010/main" val="2667314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dirty="0">
                <a:solidFill>
                  <a:schemeClr val="tx1"/>
                </a:solidFill>
              </a:rPr>
              <a:t>Slide </a:t>
            </a:r>
            <a:fld id="{149C629C-CA82-4E80-978A-D9707CE66729}" type="slidenum">
              <a:rPr lang="en-US" altLang="en-US" smtClean="0">
                <a:solidFill>
                  <a:schemeClr val="tx1"/>
                </a:solidFill>
              </a:rPr>
              <a:pPr/>
              <a:t>4</a:t>
            </a:fld>
            <a:endParaRPr lang="en-US" altLang="en-US" dirty="0">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626071"/>
            <a:ext cx="7764463" cy="4755257"/>
          </a:xfrm>
        </p:spPr>
        <p:txBody>
          <a:bodyPr>
            <a:normAutofit fontScale="475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Standards Development Meetings (.pdf)</a:t>
            </a:r>
          </a:p>
          <a:p>
            <a:pPr>
              <a:defRPr/>
            </a:pPr>
            <a:r>
              <a:rPr lang="en-US" dirty="0">
                <a:hlinkClick r:id="rId3"/>
              </a:rPr>
              <a:t>https://development.standards.ieee.org/myproject/Public/mytools/mob/slideset.pdf</a:t>
            </a:r>
            <a:endParaRPr lang="en-US" dirty="0"/>
          </a:p>
          <a:p>
            <a:pPr>
              <a:defRPr/>
            </a:pPr>
            <a:r>
              <a:rPr lang="en-US" dirty="0"/>
              <a:t>IEEE-SA Standards Board Patent Committee (</a:t>
            </a:r>
            <a:r>
              <a:rPr lang="en-US" dirty="0" err="1"/>
              <a:t>PatCom</a:t>
            </a:r>
            <a:r>
              <a:rPr lang="en-US" dirty="0"/>
              <a:t>) home page</a:t>
            </a:r>
          </a:p>
          <a:p>
            <a:pPr>
              <a:defRPr/>
            </a:pPr>
            <a:r>
              <a:rPr lang="en-US" dirty="0">
                <a:hlinkClick r:id="rId4"/>
              </a:rPr>
              <a:t>https://standards.ieee.org/content/ieee-standards/en/about/sasb/patcom/index.html</a:t>
            </a:r>
            <a:endParaRPr lang="en-US" dirty="0"/>
          </a:p>
          <a:p>
            <a:pPr>
              <a:defRPr/>
            </a:pPr>
            <a:endParaRPr lang="en-US" dirty="0"/>
          </a:p>
          <a:p>
            <a:pPr>
              <a:defRPr/>
            </a:pPr>
            <a:r>
              <a:rPr lang="en-US" dirty="0"/>
              <a:t>IEEE-SA Participation Policy meeting slide set - individual method (.pdf)</a:t>
            </a:r>
          </a:p>
          <a:p>
            <a:pPr>
              <a:defRPr/>
            </a:pPr>
            <a:r>
              <a:rPr lang="en-US" dirty="0">
                <a:hlinkClick r:id="rId5"/>
              </a:rPr>
              <a:t>https://standards.ieee.org/content/dam/ieee-standards/standards/web/documents/other/Participant-Behavior-Individual-Method.pdf</a:t>
            </a:r>
            <a:endParaRPr lang="en-US" dirty="0"/>
          </a:p>
          <a:p>
            <a:pPr>
              <a:defRPr/>
            </a:pPr>
            <a:endParaRPr lang="en-US" dirty="0"/>
          </a:p>
          <a:p>
            <a:pPr>
              <a:defRPr/>
            </a:pPr>
            <a:r>
              <a:rPr lang="en-US" dirty="0"/>
              <a:t>Working Group Copyright Materials</a:t>
            </a:r>
          </a:p>
          <a:p>
            <a:pPr>
              <a:defRPr/>
            </a:pPr>
            <a:r>
              <a:rPr lang="en-US" dirty="0">
                <a:hlinkClick r:id="rId6"/>
              </a:rPr>
              <a:t>https://standards.ieee.org/ipr/copyright-materials.html</a:t>
            </a:r>
            <a:endParaRPr lang="en-US" dirty="0"/>
          </a:p>
          <a:p>
            <a:pPr>
              <a:defRPr/>
            </a:pPr>
            <a:r>
              <a:rPr lang="en-US" dirty="0">
                <a:hlinkClick r:id="rId7"/>
              </a:rPr>
              <a:t>https://standards.ieee.org/content/dam/ieee-standards/standards/web/documents/other/ieee-sa-copyright-policy-2019.pdf</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r>
              <a:rPr lang="en-US" dirty="0">
                <a:cs typeface="DejaVu Sans" pitchFamily="34" charset="0"/>
              </a:rPr>
              <a:t>Respect … give it, get it</a:t>
            </a:r>
          </a:p>
          <a:p>
            <a:r>
              <a:rPr lang="en-US" dirty="0">
                <a:cs typeface="DejaVu Sans" pitchFamily="34" charset="0"/>
              </a:rPr>
              <a:t>NO product pitches</a:t>
            </a:r>
          </a:p>
          <a:p>
            <a:r>
              <a:rPr lang="en-US" dirty="0">
                <a:cs typeface="DejaVu Sans" pitchFamily="34" charset="0"/>
              </a:rPr>
              <a:t>NO corporate pitches</a:t>
            </a:r>
          </a:p>
          <a:p>
            <a:r>
              <a:rPr lang="en-US" dirty="0">
                <a:cs typeface="DejaVu Sans" pitchFamily="34" charset="0"/>
              </a:rPr>
              <a:t>NO prices</a:t>
            </a:r>
          </a:p>
          <a:p>
            <a:r>
              <a:rPr lang="en-US" dirty="0">
                <a:cs typeface="DejaVu Sans" pitchFamily="34" charset="0"/>
              </a:rPr>
              <a:t>NO restrictive notices – (no confidentially notices in email)</a:t>
            </a:r>
          </a:p>
          <a:p>
            <a:r>
              <a:rPr lang="en-US" dirty="0">
                <a:cs typeface="DejaVu Sans" pitchFamily="34" charset="0"/>
              </a:rPr>
              <a:t>Presentations must be openly available</a:t>
            </a:r>
          </a:p>
        </p:txBody>
      </p:sp>
      <p:sp>
        <p:nvSpPr>
          <p:cNvPr id="4" name="Slide Number Placeholder 3"/>
          <p:cNvSpPr>
            <a:spLocks noGrp="1"/>
          </p:cNvSpPr>
          <p:nvPr>
            <p:ph type="sldNum" idx="12"/>
          </p:nvPr>
        </p:nvSpPr>
        <p:spPr bwMode="auto">
          <a:xfrm>
            <a:off x="4207933" y="6525344"/>
            <a:ext cx="728133" cy="24375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dirty="0">
                <a:solidFill>
                  <a:schemeClr val="tx1"/>
                </a:solidFill>
                <a:latin typeface="Times New Roman" panose="02020603050405020304" pitchFamily="18" charset="0"/>
                <a:ea typeface="MS PGothic" panose="020B0600070205080204" pitchFamily="34" charset="-128"/>
                <a:cs typeface="+mn-cs"/>
              </a:rPr>
              <a:t>Slide</a:t>
            </a:r>
            <a:r>
              <a:rPr lang="en-GB" dirty="0">
                <a:solidFill>
                  <a:schemeClr val="tx1"/>
                </a:solidFill>
              </a:rPr>
              <a:t> </a:t>
            </a:r>
            <a:fld id="{440F5867-744E-4AA6-B0ED-4C44D2DFBB7B}" type="slidenum">
              <a:rPr lang="en-GB" sz="1200" smtClean="0">
                <a:solidFill>
                  <a:schemeClr val="tx1"/>
                </a:solidFill>
                <a:latin typeface="Times New Roman" panose="02020603050405020304" pitchFamily="18" charset="0"/>
                <a:ea typeface="MS PGothic" panose="020B0600070205080204" pitchFamily="34" charset="-128"/>
                <a:cs typeface="+mn-cs"/>
              </a:rPr>
              <a:pP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5</a:t>
            </a:fld>
            <a:endParaRPr lang="en-GB" sz="1200" dirty="0">
              <a:solidFill>
                <a:schemeClr val="tx1"/>
              </a:solidFill>
              <a:latin typeface="Times New Roman" panose="02020603050405020304" pitchFamily="18" charset="0"/>
              <a:ea typeface="MS PGothic" panose="020B0600070205080204" pitchFamily="34" charset="-128"/>
              <a:cs typeface="+mn-cs"/>
            </a:endParaRPr>
          </a:p>
        </p:txBody>
      </p:sp>
      <p:sp>
        <p:nvSpPr>
          <p:cNvPr id="5" name="Footer Placeholder 4"/>
          <p:cNvSpPr>
            <a:spLocks noGrp="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r>
              <a:rPr lang="en-GB"/>
              <a:t>Benjamin Rolfe BCA/MERL</a:t>
            </a:r>
            <a:endParaRPr lang="en-GB" dirty="0"/>
          </a:p>
        </p:txBody>
      </p:sp>
    </p:spTree>
    <p:extLst>
      <p:ext uri="{BB962C8B-B14F-4D97-AF65-F5344CB8AC3E}">
        <p14:creationId xmlns:p14="http://schemas.microsoft.com/office/powerpoint/2010/main" val="973662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dirty="0"/>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normAutofit/>
          </a:bodyPr>
          <a:lstStyle/>
          <a:p>
            <a:pPr marL="514350" indent="-514350">
              <a:buFont typeface="Arial" panose="020B0604020202020204" pitchFamily="34" charset="0"/>
              <a:buAutoNum type="arabicPeriod"/>
            </a:pPr>
            <a:r>
              <a:rPr lang="en-US" altLang="en-US" dirty="0"/>
              <a:t>Opening and meet	</a:t>
            </a:r>
            <a:r>
              <a:rPr lang="en-US" altLang="en-US" dirty="0" err="1"/>
              <a:t>ing</a:t>
            </a:r>
            <a:r>
              <a:rPr lang="en-US" altLang="en-US" dirty="0"/>
              <a:t> preamble</a:t>
            </a:r>
          </a:p>
          <a:p>
            <a:pPr marL="514350" indent="-514350">
              <a:buFont typeface="Arial" panose="020B0604020202020204" pitchFamily="34" charset="0"/>
              <a:buAutoNum type="arabicPeriod"/>
            </a:pPr>
            <a:r>
              <a:rPr lang="en-US" altLang="en-US" dirty="0"/>
              <a:t>Recap and Reminders </a:t>
            </a:r>
          </a:p>
          <a:p>
            <a:pPr marL="514350" indent="-514350">
              <a:buFont typeface="Arial" panose="020B0604020202020204" pitchFamily="34" charset="0"/>
              <a:buAutoNum type="arabicPeriod"/>
            </a:pPr>
            <a:r>
              <a:rPr lang="en-US" altLang="en-US" dirty="0"/>
              <a:t>Review January Agenda</a:t>
            </a:r>
          </a:p>
          <a:p>
            <a:pPr marL="514350" indent="-514350">
              <a:buFont typeface="Arial" panose="020B0604020202020204" pitchFamily="34" charset="0"/>
              <a:buAutoNum type="arabicPeriod"/>
            </a:pPr>
            <a:r>
              <a:rPr lang="en-US" altLang="en-US" dirty="0"/>
              <a:t>Technical discussions as needed</a:t>
            </a:r>
          </a:p>
          <a:p>
            <a:pPr marL="514350" indent="-514350">
              <a:buFont typeface="Arial" panose="020B0604020202020204" pitchFamily="34" charset="0"/>
              <a:buAutoNum type="arabicPeriod"/>
            </a:pPr>
            <a:r>
              <a:rPr lang="en-US" altLang="en-US" dirty="0"/>
              <a:t>Any other Business</a:t>
            </a:r>
          </a:p>
          <a:p>
            <a:pPr marL="514350" indent="-514350">
              <a:buFont typeface="Arial" panose="020B0604020202020204" pitchFamily="34" charset="0"/>
              <a:buAutoNum type="arabicPeriod"/>
            </a:pPr>
            <a:endParaRPr lang="en-US" altLang="en-US" dirty="0"/>
          </a:p>
          <a:p>
            <a:pPr marL="0" indent="0"/>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772816"/>
            <a:ext cx="7772400" cy="1362075"/>
          </a:xfrm>
        </p:spPr>
        <p:txBody>
          <a:bodyPr/>
          <a:lstStyle/>
          <a:p>
            <a:pPr algn="ctr"/>
            <a:r>
              <a:rPr lang="en-US" dirty="0"/>
              <a:t>Recap</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385021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DFDEC2C8-AE1F-4ACD-A9E1-167666D186EF}"/>
              </a:ext>
            </a:extLst>
          </p:cNvPr>
          <p:cNvSpPr>
            <a:spLocks noGrp="1"/>
          </p:cNvSpPr>
          <p:nvPr>
            <p:ph type="title"/>
          </p:nvPr>
        </p:nvSpPr>
        <p:spPr/>
        <p:txBody>
          <a:bodyPr>
            <a:noAutofit/>
          </a:bodyPr>
          <a:lstStyle/>
          <a:p>
            <a:r>
              <a:rPr lang="en-US" sz="1800" b="1" i="0" u="none" strike="noStrike" baseline="0" dirty="0">
                <a:latin typeface="Verdana-Bold"/>
              </a:rPr>
              <a:t>5.2.b Scope of the project (As approved):</a:t>
            </a:r>
            <a:br>
              <a:rPr lang="en-US" sz="1800" b="1" i="0" u="none" strike="noStrike" baseline="0" dirty="0">
                <a:latin typeface="Verdana-Bold"/>
              </a:rPr>
            </a:br>
            <a:endParaRPr lang="en-US" sz="1800" dirty="0"/>
          </a:p>
        </p:txBody>
      </p:sp>
      <p:sp>
        <p:nvSpPr>
          <p:cNvPr id="6" name="Content Placeholder 5">
            <a:extLst>
              <a:ext uri="{FF2B5EF4-FFF2-40B4-BE49-F238E27FC236}">
                <a16:creationId xmlns:a16="http://schemas.microsoft.com/office/drawing/2014/main" id="{CD4A1A27-E529-4E42-AE00-A342ED4ACEAA}"/>
              </a:ext>
            </a:extLst>
          </p:cNvPr>
          <p:cNvSpPr>
            <a:spLocks noGrp="1"/>
          </p:cNvSpPr>
          <p:nvPr>
            <p:ph idx="1"/>
          </p:nvPr>
        </p:nvSpPr>
        <p:spPr/>
        <p:txBody>
          <a:bodyPr>
            <a:normAutofit fontScale="47500" lnSpcReduction="20000"/>
          </a:bodyPr>
          <a:lstStyle/>
          <a:p>
            <a:pPr algn="l"/>
            <a:r>
              <a:rPr lang="en-US" b="0" i="0" dirty="0">
                <a:solidFill>
                  <a:srgbClr val="333333"/>
                </a:solidFill>
                <a:effectLst/>
                <a:latin typeface="Open Sans" panose="020B0606030504020204" pitchFamily="34" charset="0"/>
              </a:rPr>
              <a:t>This amendment enhances the Ultra Wideband (UWB) physical layers (PHYs) medium access control (MAC), and associated ranging techniques while retaining backward compatibility with enhanced ranging capable devices (ERDEVs).</a:t>
            </a:r>
            <a:br>
              <a:rPr lang="en-US" dirty="0"/>
            </a:br>
            <a:r>
              <a:rPr lang="en-US" b="0" i="0" dirty="0">
                <a:solidFill>
                  <a:srgbClr val="333333"/>
                </a:solidFill>
                <a:effectLst/>
                <a:latin typeface="Open Sans" panose="020B0606030504020204" pitchFamily="34" charset="0"/>
              </a:rPr>
              <a:t>Areas of enhancement include: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coding, preamble and modulation schemes to additional coding, preamble and modulation schemes to support improved link budget and/or reduced air-time relative to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additional channels and operating frequencies;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interference mitigation techniques to support greater device density and higher traffic use cases relative to the IEEE Std 802.15.4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improvements to accuracy, precision and reliability and interoperability for high-integrity ranging; schemes to reduce complexity and power consumption;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definitions for tightly coupled hybrid operation with narrowband signaling to assist UWB;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enhanced native discovery and connection setup mechanisms;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sensing capabilities to support presence detection and environment mapping; </a:t>
            </a:r>
          </a:p>
          <a:p>
            <a:pPr marL="857250" lvl="1" indent="-457200">
              <a:buFont typeface="Open Sans" panose="020B0606030504020204" pitchFamily="34" charset="0"/>
              <a:buChar char="–"/>
            </a:pPr>
            <a:r>
              <a:rPr lang="en-US" b="0" i="0" dirty="0">
                <a:solidFill>
                  <a:srgbClr val="333333"/>
                </a:solidFill>
                <a:effectLst/>
                <a:latin typeface="Open Sans" panose="020B0606030504020204" pitchFamily="34" charset="0"/>
              </a:rPr>
              <a:t>and mechanisms supporting low-power low-latency streaming as well as high data-rate streaming allowing at least 50 Mb/s of throughput. </a:t>
            </a:r>
          </a:p>
          <a:p>
            <a:pPr algn="l"/>
            <a:br>
              <a:rPr lang="en-US" dirty="0"/>
            </a:br>
            <a:r>
              <a:rPr lang="en-US" b="0" i="0" dirty="0">
                <a:solidFill>
                  <a:srgbClr val="333333"/>
                </a:solidFill>
                <a:effectLst/>
                <a:latin typeface="Open Sans" panose="020B0606030504020204" pitchFamily="34" charset="0"/>
              </a:rPr>
              <a:t>Support for peer-to-peer, peer-to-multi-peer, and station-to-infrastructure protocols are in scope, as are infrastructure synchronization mechanisms. This amendment includes safeguards so that the high throughput data use cases do not cause significant disruption to low duty-cycle ranging use cases.</a:t>
            </a:r>
            <a:endParaRPr lang="en-US" dirty="0"/>
          </a:p>
        </p:txBody>
      </p:sp>
      <p:sp>
        <p:nvSpPr>
          <p:cNvPr id="4" name="Slide Number Placeholder 3">
            <a:extLst>
              <a:ext uri="{FF2B5EF4-FFF2-40B4-BE49-F238E27FC236}">
                <a16:creationId xmlns:a16="http://schemas.microsoft.com/office/drawing/2014/main" id="{579E62A7-BDD7-4576-9A22-B561BFC83710}"/>
              </a:ext>
            </a:extLst>
          </p:cNvPr>
          <p:cNvSpPr>
            <a:spLocks noGrp="1"/>
          </p:cNvSpPr>
          <p:nvPr>
            <p:ph type="sldNum" idx="10"/>
          </p:nvPr>
        </p:nvSpPr>
        <p:spPr/>
        <p:txBody>
          <a:bodyPr/>
          <a:lstStyle/>
          <a:p>
            <a:pPr>
              <a:defRPr/>
            </a:pPr>
            <a:r>
              <a:rPr lang="en-US" altLang="en-US"/>
              <a:t>Slide </a:t>
            </a:r>
            <a:fld id="{3D266AC6-DD33-448D-B445-2628016ADA7D}" type="slidenum">
              <a:rPr lang="en-US" altLang="en-US" smtClean="0"/>
              <a:pPr>
                <a:defRPr/>
              </a:pPr>
              <a:t>8</a:t>
            </a:fld>
            <a:endParaRPr lang="en-US" altLang="en-US"/>
          </a:p>
        </p:txBody>
      </p:sp>
      <p:sp>
        <p:nvSpPr>
          <p:cNvPr id="2" name="TextBox 1">
            <a:extLst>
              <a:ext uri="{FF2B5EF4-FFF2-40B4-BE49-F238E27FC236}">
                <a16:creationId xmlns:a16="http://schemas.microsoft.com/office/drawing/2014/main" id="{5A9992AB-5999-4630-A14F-C65F495945D2}"/>
              </a:ext>
            </a:extLst>
          </p:cNvPr>
          <p:cNvSpPr txBox="1"/>
          <p:nvPr/>
        </p:nvSpPr>
        <p:spPr>
          <a:xfrm>
            <a:off x="899592" y="6165304"/>
            <a:ext cx="7476431" cy="276999"/>
          </a:xfrm>
          <a:prstGeom prst="rect">
            <a:avLst/>
          </a:prstGeom>
          <a:noFill/>
        </p:spPr>
        <p:txBody>
          <a:bodyPr wrap="square" rtlCol="0">
            <a:spAutoFit/>
          </a:bodyPr>
          <a:lstStyle/>
          <a:p>
            <a:pPr algn="ctr"/>
            <a:r>
              <a:rPr lang="en-US" dirty="0">
                <a:solidFill>
                  <a:schemeClr val="tx1"/>
                </a:solidFill>
                <a:hlinkClick r:id="rId2"/>
              </a:rPr>
              <a:t>https://development.standards.ieee.org/myproject-web/app#viewpar/9081</a:t>
            </a:r>
            <a:endParaRPr lang="en-US" dirty="0">
              <a:solidFill>
                <a:schemeClr val="tx1"/>
              </a:solidFill>
            </a:endParaRPr>
          </a:p>
        </p:txBody>
      </p:sp>
    </p:spTree>
    <p:extLst>
      <p:ext uri="{BB962C8B-B14F-4D97-AF65-F5344CB8AC3E}">
        <p14:creationId xmlns:p14="http://schemas.microsoft.com/office/powerpoint/2010/main" val="32472492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DFE7106-48FD-47AF-995A-DAF6D1C4E603}"/>
              </a:ext>
            </a:extLst>
          </p:cNvPr>
          <p:cNvSpPr>
            <a:spLocks noGrp="1"/>
          </p:cNvSpPr>
          <p:nvPr>
            <p:ph type="title"/>
          </p:nvPr>
        </p:nvSpPr>
        <p:spPr>
          <a:xfrm>
            <a:off x="722313" y="1043093"/>
            <a:ext cx="7772400" cy="1362075"/>
          </a:xfrm>
        </p:spPr>
        <p:txBody>
          <a:bodyPr/>
          <a:lstStyle/>
          <a:p>
            <a:pPr algn="ctr"/>
            <a:r>
              <a:rPr lang="en-US" dirty="0"/>
              <a:t>January Agenda</a:t>
            </a:r>
          </a:p>
        </p:txBody>
      </p:sp>
      <p:sp>
        <p:nvSpPr>
          <p:cNvPr id="4" name="Slide Number Placeholder 3">
            <a:extLst>
              <a:ext uri="{FF2B5EF4-FFF2-40B4-BE49-F238E27FC236}">
                <a16:creationId xmlns:a16="http://schemas.microsoft.com/office/drawing/2014/main" id="{1708014A-7389-450F-B079-8EB95C60F7F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6" name="Content Placeholder 7">
            <a:extLst>
              <a:ext uri="{FF2B5EF4-FFF2-40B4-BE49-F238E27FC236}">
                <a16:creationId xmlns:a16="http://schemas.microsoft.com/office/drawing/2014/main" id="{198A79FE-6AF1-49C0-AA3B-1E1449C6DCDB}"/>
              </a:ext>
            </a:extLst>
          </p:cNvPr>
          <p:cNvGraphicFramePr>
            <a:graphicFrameLocks/>
          </p:cNvGraphicFramePr>
          <p:nvPr>
            <p:extLst>
              <p:ext uri="{D42A27DB-BD31-4B8C-83A1-F6EECF244321}">
                <p14:modId xmlns:p14="http://schemas.microsoft.com/office/powerpoint/2010/main" val="1516937981"/>
              </p:ext>
            </p:extLst>
          </p:nvPr>
        </p:nvGraphicFramePr>
        <p:xfrm>
          <a:off x="768353" y="2711445"/>
          <a:ext cx="7764456" cy="3309843"/>
        </p:xfrm>
        <a:graphic>
          <a:graphicData uri="http://schemas.openxmlformats.org/drawingml/2006/table">
            <a:tbl>
              <a:tblPr/>
              <a:tblGrid>
                <a:gridCol w="369736">
                  <a:extLst>
                    <a:ext uri="{9D8B030D-6E8A-4147-A177-3AD203B41FA5}">
                      <a16:colId xmlns:a16="http://schemas.microsoft.com/office/drawing/2014/main" val="2387405663"/>
                    </a:ext>
                  </a:extLst>
                </a:gridCol>
                <a:gridCol w="369736">
                  <a:extLst>
                    <a:ext uri="{9D8B030D-6E8A-4147-A177-3AD203B41FA5}">
                      <a16:colId xmlns:a16="http://schemas.microsoft.com/office/drawing/2014/main" val="1723691347"/>
                    </a:ext>
                  </a:extLst>
                </a:gridCol>
                <a:gridCol w="369736">
                  <a:extLst>
                    <a:ext uri="{9D8B030D-6E8A-4147-A177-3AD203B41FA5}">
                      <a16:colId xmlns:a16="http://schemas.microsoft.com/office/drawing/2014/main" val="1534822801"/>
                    </a:ext>
                  </a:extLst>
                </a:gridCol>
                <a:gridCol w="369736">
                  <a:extLst>
                    <a:ext uri="{9D8B030D-6E8A-4147-A177-3AD203B41FA5}">
                      <a16:colId xmlns:a16="http://schemas.microsoft.com/office/drawing/2014/main" val="1470811447"/>
                    </a:ext>
                  </a:extLst>
                </a:gridCol>
                <a:gridCol w="369736">
                  <a:extLst>
                    <a:ext uri="{9D8B030D-6E8A-4147-A177-3AD203B41FA5}">
                      <a16:colId xmlns:a16="http://schemas.microsoft.com/office/drawing/2014/main" val="4187595090"/>
                    </a:ext>
                  </a:extLst>
                </a:gridCol>
                <a:gridCol w="369736">
                  <a:extLst>
                    <a:ext uri="{9D8B030D-6E8A-4147-A177-3AD203B41FA5}">
                      <a16:colId xmlns:a16="http://schemas.microsoft.com/office/drawing/2014/main" val="3156673780"/>
                    </a:ext>
                  </a:extLst>
                </a:gridCol>
                <a:gridCol w="369736">
                  <a:extLst>
                    <a:ext uri="{9D8B030D-6E8A-4147-A177-3AD203B41FA5}">
                      <a16:colId xmlns:a16="http://schemas.microsoft.com/office/drawing/2014/main" val="3314844163"/>
                    </a:ext>
                  </a:extLst>
                </a:gridCol>
                <a:gridCol w="369736">
                  <a:extLst>
                    <a:ext uri="{9D8B030D-6E8A-4147-A177-3AD203B41FA5}">
                      <a16:colId xmlns:a16="http://schemas.microsoft.com/office/drawing/2014/main" val="4199081024"/>
                    </a:ext>
                  </a:extLst>
                </a:gridCol>
                <a:gridCol w="369736">
                  <a:extLst>
                    <a:ext uri="{9D8B030D-6E8A-4147-A177-3AD203B41FA5}">
                      <a16:colId xmlns:a16="http://schemas.microsoft.com/office/drawing/2014/main" val="2824271973"/>
                    </a:ext>
                  </a:extLst>
                </a:gridCol>
                <a:gridCol w="369736">
                  <a:extLst>
                    <a:ext uri="{9D8B030D-6E8A-4147-A177-3AD203B41FA5}">
                      <a16:colId xmlns:a16="http://schemas.microsoft.com/office/drawing/2014/main" val="2525057222"/>
                    </a:ext>
                  </a:extLst>
                </a:gridCol>
                <a:gridCol w="369736">
                  <a:extLst>
                    <a:ext uri="{9D8B030D-6E8A-4147-A177-3AD203B41FA5}">
                      <a16:colId xmlns:a16="http://schemas.microsoft.com/office/drawing/2014/main" val="82487280"/>
                    </a:ext>
                  </a:extLst>
                </a:gridCol>
                <a:gridCol w="369736">
                  <a:extLst>
                    <a:ext uri="{9D8B030D-6E8A-4147-A177-3AD203B41FA5}">
                      <a16:colId xmlns:a16="http://schemas.microsoft.com/office/drawing/2014/main" val="854500135"/>
                    </a:ext>
                  </a:extLst>
                </a:gridCol>
                <a:gridCol w="369736">
                  <a:extLst>
                    <a:ext uri="{9D8B030D-6E8A-4147-A177-3AD203B41FA5}">
                      <a16:colId xmlns:a16="http://schemas.microsoft.com/office/drawing/2014/main" val="3076772701"/>
                    </a:ext>
                  </a:extLst>
                </a:gridCol>
                <a:gridCol w="369736">
                  <a:extLst>
                    <a:ext uri="{9D8B030D-6E8A-4147-A177-3AD203B41FA5}">
                      <a16:colId xmlns:a16="http://schemas.microsoft.com/office/drawing/2014/main" val="662282336"/>
                    </a:ext>
                  </a:extLst>
                </a:gridCol>
                <a:gridCol w="369736">
                  <a:extLst>
                    <a:ext uri="{9D8B030D-6E8A-4147-A177-3AD203B41FA5}">
                      <a16:colId xmlns:a16="http://schemas.microsoft.com/office/drawing/2014/main" val="2284536541"/>
                    </a:ext>
                  </a:extLst>
                </a:gridCol>
                <a:gridCol w="369736">
                  <a:extLst>
                    <a:ext uri="{9D8B030D-6E8A-4147-A177-3AD203B41FA5}">
                      <a16:colId xmlns:a16="http://schemas.microsoft.com/office/drawing/2014/main" val="1038362698"/>
                    </a:ext>
                  </a:extLst>
                </a:gridCol>
                <a:gridCol w="369736">
                  <a:extLst>
                    <a:ext uri="{9D8B030D-6E8A-4147-A177-3AD203B41FA5}">
                      <a16:colId xmlns:a16="http://schemas.microsoft.com/office/drawing/2014/main" val="4030069145"/>
                    </a:ext>
                  </a:extLst>
                </a:gridCol>
                <a:gridCol w="369736">
                  <a:extLst>
                    <a:ext uri="{9D8B030D-6E8A-4147-A177-3AD203B41FA5}">
                      <a16:colId xmlns:a16="http://schemas.microsoft.com/office/drawing/2014/main" val="1622104625"/>
                    </a:ext>
                  </a:extLst>
                </a:gridCol>
                <a:gridCol w="369736">
                  <a:extLst>
                    <a:ext uri="{9D8B030D-6E8A-4147-A177-3AD203B41FA5}">
                      <a16:colId xmlns:a16="http://schemas.microsoft.com/office/drawing/2014/main" val="1286978178"/>
                    </a:ext>
                  </a:extLst>
                </a:gridCol>
                <a:gridCol w="369736">
                  <a:extLst>
                    <a:ext uri="{9D8B030D-6E8A-4147-A177-3AD203B41FA5}">
                      <a16:colId xmlns:a16="http://schemas.microsoft.com/office/drawing/2014/main" val="3529242323"/>
                    </a:ext>
                  </a:extLst>
                </a:gridCol>
                <a:gridCol w="369736">
                  <a:extLst>
                    <a:ext uri="{9D8B030D-6E8A-4147-A177-3AD203B41FA5}">
                      <a16:colId xmlns:a16="http://schemas.microsoft.com/office/drawing/2014/main" val="4084141585"/>
                    </a:ext>
                  </a:extLst>
                </a:gridCol>
              </a:tblGrid>
              <a:tr h="211899">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Wednesday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Friday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Tuesday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Wednesday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Thursday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Friday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b"/>
                      <a:r>
                        <a:rPr lang="en-US" sz="700" b="1" i="0" u="none" strike="noStrike">
                          <a:effectLst/>
                          <a:latin typeface="Arial" panose="020B0604020202020204" pitchFamily="34" charset="0"/>
                        </a:rPr>
                        <a:t>Sunday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b"/>
                      <a:r>
                        <a:rPr lang="en-US" sz="700" b="1" i="0" u="none" strike="noStrike">
                          <a:effectLst/>
                          <a:latin typeface="Arial" panose="020B0604020202020204" pitchFamily="34" charset="0"/>
                        </a:rPr>
                        <a:t>Monday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Tuesday</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 Wednesday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123179711"/>
                  </a:ext>
                </a:extLst>
              </a:tr>
              <a:tr h="112008">
                <a:tc>
                  <a:txBody>
                    <a:bodyPr/>
                    <a:lstStyle/>
                    <a:p>
                      <a:pPr algn="r" fontAlgn="b"/>
                      <a:r>
                        <a:rPr lang="en-US" sz="700" b="1" i="0" u="none" strike="noStrike">
                          <a:effectLst/>
                          <a:latin typeface="Arial" panose="020B0604020202020204" pitchFamily="34" charset="0"/>
                        </a:rPr>
                        <a:t>EST</a:t>
                      </a:r>
                    </a:p>
                  </a:txBody>
                  <a:tcPr marL="3107" marR="3107" marT="310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PST</a:t>
                      </a:r>
                    </a:p>
                  </a:txBody>
                  <a:tcPr marL="3107" marR="3107" marT="3107"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12-Jan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14-Jan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18-Jan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19-Jan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20-Jan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21-Jan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UTC</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700" b="1" i="0" u="none" strike="noStrike">
                          <a:effectLst/>
                          <a:latin typeface="Arial" panose="020B0604020202020204" pitchFamily="34" charset="0"/>
                        </a:rPr>
                        <a:t>23-Jan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2">
                  <a:txBody>
                    <a:bodyPr/>
                    <a:lstStyle/>
                    <a:p>
                      <a:pPr algn="ctr" fontAlgn="b"/>
                      <a:r>
                        <a:rPr lang="en-US" sz="700" b="1" i="0" u="none" strike="noStrike">
                          <a:effectLst/>
                          <a:latin typeface="Arial" panose="020B0604020202020204" pitchFamily="34" charset="0"/>
                        </a:rPr>
                        <a:t>24-Jan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25-Jan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gridSpan="2">
                  <a:txBody>
                    <a:bodyPr/>
                    <a:lstStyle/>
                    <a:p>
                      <a:pPr algn="ctr" fontAlgn="b"/>
                      <a:r>
                        <a:rPr lang="en-US" sz="700" b="1" i="0" u="none" strike="noStrike">
                          <a:effectLst/>
                          <a:latin typeface="Arial" panose="020B0604020202020204" pitchFamily="34" charset="0"/>
                        </a:rPr>
                        <a:t>26-Jan</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ctr" fontAlgn="b"/>
                      <a:r>
                        <a:rPr lang="en-US" sz="700" b="1" i="0" u="none" strike="noStrike">
                          <a:effectLst/>
                          <a:latin typeface="Arial" panose="020B0604020202020204" pitchFamily="34" charset="0"/>
                        </a:rPr>
                        <a:t>JST</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3131841"/>
                  </a:ext>
                </a:extLst>
              </a:tr>
              <a:tr h="112008">
                <a:tc>
                  <a:txBody>
                    <a:bodyPr/>
                    <a:lstStyle/>
                    <a:p>
                      <a:pPr algn="r" fontAlgn="b"/>
                      <a:r>
                        <a:rPr lang="en-US" sz="700" b="1" i="0" u="none" strike="noStrike">
                          <a:effectLst/>
                          <a:latin typeface="Arial" panose="020B0604020202020204" pitchFamily="34" charset="0"/>
                        </a:rPr>
                        <a:t>5:00</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700" b="1" i="0" u="none" strike="noStrike">
                          <a:effectLst/>
                          <a:latin typeface="Arial" panose="020B0604020202020204" pitchFamily="34" charset="0"/>
                        </a:rPr>
                        <a:t>2:00</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23423068"/>
                  </a:ext>
                </a:extLst>
              </a:tr>
              <a:tr h="112008">
                <a:tc>
                  <a:txBody>
                    <a:bodyPr/>
                    <a:lstStyle/>
                    <a:p>
                      <a:pPr algn="r" fontAlgn="b"/>
                      <a:r>
                        <a:rPr lang="en-US" sz="700" b="1" i="0" u="none" strike="noStrike">
                          <a:effectLst/>
                          <a:latin typeface="Arial" panose="020B0604020202020204" pitchFamily="34" charset="0"/>
                        </a:rPr>
                        <a:t>6:00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3:00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ctr" fontAlgn="b"/>
                      <a:r>
                        <a:rPr lang="en-US" sz="700" b="1"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18402704"/>
                  </a:ext>
                </a:extLst>
              </a:tr>
              <a:tr h="112008">
                <a:tc>
                  <a:txBody>
                    <a:bodyPr/>
                    <a:lstStyle/>
                    <a:p>
                      <a:pPr algn="r" fontAlgn="b"/>
                      <a:r>
                        <a:rPr lang="en-US" sz="700" b="1" i="0" u="none" strike="noStrike">
                          <a:effectLst/>
                          <a:latin typeface="Arial" panose="020B0604020202020204" pitchFamily="34" charset="0"/>
                        </a:rPr>
                        <a:t>7:00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4:00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Joint</a:t>
                      </a:r>
                      <a:br>
                        <a:rPr lang="en-US" sz="700" b="1" i="0" u="none" strike="noStrike">
                          <a:effectLst/>
                          <a:latin typeface="Arial" panose="020B0604020202020204" pitchFamily="34" charset="0"/>
                        </a:rPr>
                      </a:br>
                      <a:r>
                        <a:rPr lang="en-US" sz="700" b="1" i="0" u="none" strike="noStrike">
                          <a:effectLst/>
                          <a:latin typeface="Arial" panose="020B0604020202020204" pitchFamily="34" charset="0"/>
                        </a:rPr>
                        <a:t>3ma/THz</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1" i="0" u="none" strike="noStrike">
                          <a:effectLst/>
                          <a:latin typeface="Arial" panose="020B0604020202020204" pitchFamily="34" charset="0"/>
                        </a:rPr>
                        <a:t>TG13</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AM0</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696441204"/>
                  </a:ext>
                </a:extLst>
              </a:tr>
              <a:tr h="112008">
                <a:tc>
                  <a:txBody>
                    <a:bodyPr/>
                    <a:lstStyle/>
                    <a:p>
                      <a:pPr algn="r" fontAlgn="b"/>
                      <a:r>
                        <a:rPr lang="en-US" sz="700" b="1" i="0" u="none" strike="noStrike">
                          <a:effectLst/>
                          <a:latin typeface="Arial" panose="020B0604020202020204" pitchFamily="34" charset="0"/>
                        </a:rPr>
                        <a:t>8:00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5:00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46296346"/>
                  </a:ext>
                </a:extLst>
              </a:tr>
              <a:tr h="113458">
                <a:tc>
                  <a:txBody>
                    <a:bodyPr/>
                    <a:lstStyle/>
                    <a:p>
                      <a:pPr algn="r" fontAlgn="b"/>
                      <a:r>
                        <a:rPr lang="en-US" sz="700" b="1" i="0" u="none" strike="noStrike">
                          <a:effectLst/>
                          <a:latin typeface="Arial" panose="020B0604020202020204" pitchFamily="34" charset="0"/>
                        </a:rPr>
                        <a:t>9:00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6:00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Opening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Joint 6a/4ab/14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1" i="0" u="none" strike="noStrike">
                          <a:effectLst/>
                          <a:latin typeface="Arial" panose="020B0604020202020204" pitchFamily="34" charset="0"/>
                        </a:rPr>
                        <a:t>Joint 3ma/THz</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r" fontAlgn="b"/>
                      <a:r>
                        <a:rPr lang="en-US" sz="700" b="1" i="0" u="none" strike="noStrike">
                          <a:effectLst/>
                          <a:latin typeface="Arial" panose="020B0604020202020204" pitchFamily="34" charset="0"/>
                        </a:rPr>
                        <a:t>14:00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AM1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TG7a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TG6a</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gridSpan="2">
                  <a:txBody>
                    <a:bodyPr/>
                    <a:lstStyle/>
                    <a:p>
                      <a:pPr algn="ctr" fontAlgn="ctr"/>
                      <a:r>
                        <a:rPr lang="en-US" sz="700" b="1" i="0" u="sng" strike="noStrike">
                          <a:solidFill>
                            <a:srgbClr val="000000"/>
                          </a:solidFill>
                          <a:effectLst/>
                          <a:latin typeface="Arial" panose="020B0604020202020204" pitchFamily="34" charset="0"/>
                        </a:rPr>
                        <a:t>WG Closing</a:t>
                      </a:r>
                      <a:br>
                        <a:rPr lang="en-US" sz="700" b="1" i="0" u="sng" strike="noStrike">
                          <a:solidFill>
                            <a:srgbClr val="000000"/>
                          </a:solidFill>
                          <a:effectLst/>
                          <a:latin typeface="Arial" panose="020B0604020202020204" pitchFamily="34" charset="0"/>
                        </a:rPr>
                      </a:br>
                      <a:r>
                        <a:rPr lang="en-US" sz="700" b="1" i="0" u="sng" strike="noStrike">
                          <a:solidFill>
                            <a:srgbClr val="000000"/>
                          </a:solidFill>
                          <a:effectLst/>
                          <a:latin typeface="Arial" panose="020B0604020202020204" pitchFamily="34" charset="0"/>
                        </a:rPr>
                        <a:t>Meeting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3584807452"/>
                  </a:ext>
                </a:extLst>
              </a:tr>
              <a:tr h="202837">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7:00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rowSpan="2">
                  <a:txBody>
                    <a:bodyPr/>
                    <a:lstStyle/>
                    <a:p>
                      <a:pPr algn="ctr" fontAlgn="ctr"/>
                      <a:r>
                        <a:rPr lang="en-US" sz="600" b="1" i="0" u="none" strike="noStrike">
                          <a:solidFill>
                            <a:srgbClr val="0000FF"/>
                          </a:solidFill>
                          <a:effectLst/>
                          <a:latin typeface="Calibri" panose="020F0502020204030204" pitchFamily="34" charset="0"/>
                        </a:rPr>
                        <a:t>802.15 CAC</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F0"/>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15:00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r" fontAlgn="b"/>
                      <a:r>
                        <a:rPr lang="en-US" sz="700" b="1" i="0" u="none" strike="noStrike">
                          <a:effectLst/>
                          <a:latin typeface="Arial" panose="020B0604020202020204" pitchFamily="34" charset="0"/>
                        </a:rPr>
                        <a:t>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882815740"/>
                  </a:ext>
                </a:extLst>
              </a:tr>
              <a:tr h="114183">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8:00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gridSpan="2">
                  <a:txBody>
                    <a:bodyPr/>
                    <a:lstStyle/>
                    <a:p>
                      <a:pPr algn="ctr" fontAlgn="ctr"/>
                      <a:r>
                        <a:rPr lang="en-US" sz="700" b="1" i="0" u="none" strike="noStrike">
                          <a:effectLst/>
                          <a:latin typeface="Arial" panose="020B0604020202020204" pitchFamily="34" charset="0"/>
                        </a:rPr>
                        <a:t>SC Maint</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Joint 802.15/802.1</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gridSpan="2">
                  <a:txBody>
                    <a:bodyPr/>
                    <a:lstStyle/>
                    <a:p>
                      <a:pPr algn="ctr" fontAlgn="ctr"/>
                      <a:r>
                        <a:rPr lang="en-US" sz="700" b="1" i="0" u="none" strike="noStrike">
                          <a:effectLst/>
                          <a:latin typeface="Arial" panose="020B0604020202020204" pitchFamily="34" charset="0"/>
                        </a:rPr>
                        <a:t>SC WNG</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16:00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AM2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gridSpan="2">
                  <a:txBody>
                    <a:bodyPr/>
                    <a:lstStyle/>
                    <a:p>
                      <a:pPr algn="ctr" fontAlgn="ctr"/>
                      <a:r>
                        <a:rPr lang="en-US" sz="700" b="1" i="0" u="none" strike="noStrike">
                          <a:effectLst/>
                          <a:latin typeface="Arial" panose="020B0604020202020204" pitchFamily="34" charset="0"/>
                        </a:rPr>
                        <a:t>SC IETF</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h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910301901"/>
                  </a:ext>
                </a:extLst>
              </a:tr>
              <a:tr h="112008">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9:00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gridSpan="2" vMerge="1">
                  <a:txBody>
                    <a:bodyPr/>
                    <a:lstStyle/>
                    <a:p>
                      <a:endParaRPr lang="en-US"/>
                    </a:p>
                  </a:txBody>
                  <a:tcPr/>
                </a:tc>
                <a:tc hMerge="1"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17:00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gridSpan="2" vMerge="1">
                  <a:txBody>
                    <a:bodyPr/>
                    <a:lstStyle/>
                    <a:p>
                      <a:endParaRPr lang="en-US"/>
                    </a:p>
                  </a:txBody>
                  <a:tcPr/>
                </a:tc>
                <a:tc hMerge="1"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685377852"/>
                  </a:ext>
                </a:extLst>
              </a:tr>
              <a:tr h="113458">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10:00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TG16t</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Joint 14/15/4ab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18:00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TG15</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effectLst/>
                          <a:latin typeface="Arial" panose="020B0604020202020204" pitchFamily="34" charset="0"/>
                        </a:rPr>
                        <a:t>TG16t</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PM1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970772177"/>
                  </a:ext>
                </a:extLst>
              </a:tr>
              <a:tr h="202837">
                <a:tc>
                  <a:txBody>
                    <a:bodyPr/>
                    <a:lstStyle/>
                    <a:p>
                      <a:pPr algn="r" fontAlgn="b"/>
                      <a:r>
                        <a:rPr lang="en-US" sz="700" b="1" i="0" u="none" strike="noStrike">
                          <a:effectLst/>
                          <a:latin typeface="Arial" panose="020B0604020202020204" pitchFamily="34" charset="0"/>
                        </a:rPr>
                        <a:t>14:00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11:00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471972139"/>
                  </a:ext>
                </a:extLst>
              </a:tr>
              <a:tr h="113458">
                <a:tc>
                  <a:txBody>
                    <a:bodyPr/>
                    <a:lstStyle/>
                    <a:p>
                      <a:pPr algn="r" fontAlgn="b"/>
                      <a:r>
                        <a:rPr lang="en-US" sz="700" b="1" i="0" u="none" strike="noStrike">
                          <a:effectLst/>
                          <a:latin typeface="Arial" panose="020B0604020202020204" pitchFamily="34" charset="0"/>
                        </a:rPr>
                        <a:t>15:00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12:00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TG4aa</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1" i="0" u="none" strike="noStrike">
                          <a:effectLst/>
                          <a:latin typeface="Arial" panose="020B0604020202020204" pitchFamily="34" charset="0"/>
                        </a:rPr>
                        <a:t>TG14</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effectLst/>
                          <a:latin typeface="Arial" panose="020B0604020202020204" pitchFamily="34" charset="0"/>
                        </a:rPr>
                        <a:t>TG4cor1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rowSpan="2">
                  <a:txBody>
                    <a:bodyPr/>
                    <a:lstStyle/>
                    <a:p>
                      <a:pPr algn="ctr" fontAlgn="ctr"/>
                      <a:r>
                        <a:rPr lang="en-US" sz="700" b="0" i="0" u="none" strike="noStrike">
                          <a:effectLst/>
                          <a:latin typeface="Arial" panose="020B0604020202020204" pitchFamily="34" charset="0"/>
                        </a:rPr>
                        <a:t>PM2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5:00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875266881"/>
                  </a:ext>
                </a:extLst>
              </a:tr>
              <a:tr h="112008">
                <a:tc>
                  <a:txBody>
                    <a:bodyPr/>
                    <a:lstStyle/>
                    <a:p>
                      <a:pPr algn="r" fontAlgn="b"/>
                      <a:r>
                        <a:rPr lang="en-US" sz="700" b="1" i="0" u="none" strike="noStrike">
                          <a:effectLst/>
                          <a:latin typeface="Arial" panose="020B0604020202020204" pitchFamily="34" charset="0"/>
                        </a:rPr>
                        <a:t>16:00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13:00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6:00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701411470"/>
                  </a:ext>
                </a:extLst>
              </a:tr>
              <a:tr h="112008">
                <a:tc>
                  <a:txBody>
                    <a:bodyPr/>
                    <a:lstStyle/>
                    <a:p>
                      <a:pPr algn="r" fontAlgn="b"/>
                      <a:r>
                        <a:rPr lang="en-US" sz="700" b="1" i="0" u="none" strike="noStrike">
                          <a:effectLst/>
                          <a:latin typeface="Arial" panose="020B0604020202020204" pitchFamily="34" charset="0"/>
                        </a:rPr>
                        <a:t>17:00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14:00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1" i="0" u="none" strike="noStrike">
                          <a:solidFill>
                            <a:srgbClr val="FFFFFF"/>
                          </a:solidFill>
                          <a:effectLst/>
                          <a:latin typeface="Arial" panose="020B0604020202020204" pitchFamily="34" charset="0"/>
                        </a:rPr>
                        <a:t>TG4ab</a:t>
                      </a:r>
                    </a:p>
                  </a:txBody>
                  <a:tcPr marL="3107" marR="3107" marT="310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EV1</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7:00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824102800"/>
                  </a:ext>
                </a:extLst>
              </a:tr>
              <a:tr h="112008">
                <a:tc>
                  <a:txBody>
                    <a:bodyPr/>
                    <a:lstStyle/>
                    <a:p>
                      <a:pPr algn="r" fontAlgn="b"/>
                      <a:r>
                        <a:rPr lang="en-US" sz="700" b="1" i="0" u="none" strike="noStrike">
                          <a:effectLst/>
                          <a:latin typeface="Arial" panose="020B0604020202020204" pitchFamily="34" charset="0"/>
                        </a:rPr>
                        <a:t>18:00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15:00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8:00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98929462"/>
                  </a:ext>
                </a:extLst>
              </a:tr>
              <a:tr h="112008">
                <a:tc>
                  <a:txBody>
                    <a:bodyPr/>
                    <a:lstStyle/>
                    <a:p>
                      <a:pPr algn="r" fontAlgn="b"/>
                      <a:r>
                        <a:rPr lang="en-US" sz="700" b="1" i="0" u="none" strike="noStrike">
                          <a:effectLst/>
                          <a:latin typeface="Arial" panose="020B0604020202020204" pitchFamily="34" charset="0"/>
                        </a:rPr>
                        <a:t>19:00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16:00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2">
                  <a:txBody>
                    <a:bodyPr/>
                    <a:lstStyle/>
                    <a:p>
                      <a:pPr algn="ctr" fontAlgn="ctr"/>
                      <a:r>
                        <a:rPr lang="en-US" sz="700" b="0" i="0" u="none" strike="noStrike">
                          <a:effectLst/>
                          <a:latin typeface="Arial" panose="020B0604020202020204" pitchFamily="34" charset="0"/>
                        </a:rPr>
                        <a:t>EV2</a:t>
                      </a:r>
                    </a:p>
                  </a:txBody>
                  <a:tcPr marL="3107" marR="3107" marT="310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6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6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9:00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1370972262"/>
                  </a:ext>
                </a:extLst>
              </a:tr>
              <a:tr h="112008">
                <a:tc>
                  <a:txBody>
                    <a:bodyPr/>
                    <a:lstStyle/>
                    <a:p>
                      <a:pPr algn="r" fontAlgn="b"/>
                      <a:r>
                        <a:rPr lang="en-US" sz="700" b="1" i="0" u="none" strike="noStrike">
                          <a:effectLst/>
                          <a:latin typeface="Arial" panose="020B0604020202020204" pitchFamily="34" charset="0"/>
                        </a:rPr>
                        <a:t>20:00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17:00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r" fontAlgn="b"/>
                      <a:r>
                        <a:rPr lang="en-US" sz="700" b="1" i="0" u="none" strike="noStrike">
                          <a:effectLst/>
                          <a:latin typeface="Arial" panose="020B0604020202020204" pitchFamily="34" charset="0"/>
                        </a:rPr>
                        <a:t>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10:00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2666820921"/>
                  </a:ext>
                </a:extLst>
              </a:tr>
              <a:tr h="112008">
                <a:tc>
                  <a:txBody>
                    <a:bodyPr/>
                    <a:lstStyle/>
                    <a:p>
                      <a:pPr algn="r" fontAlgn="b"/>
                      <a:r>
                        <a:rPr lang="en-US" sz="700" b="1" i="0" u="none" strike="noStrike">
                          <a:effectLst/>
                          <a:latin typeface="Arial" panose="020B0604020202020204" pitchFamily="34" charset="0"/>
                        </a:rPr>
                        <a:t>21:00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18:00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r" fontAlgn="b"/>
                      <a:r>
                        <a:rPr lang="en-US" sz="700" b="1" i="0" u="none" strike="noStrike">
                          <a:effectLst/>
                          <a:latin typeface="Arial" panose="020B0604020202020204" pitchFamily="34" charset="0"/>
                        </a:rPr>
                        <a:t>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11:00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014715465"/>
                  </a:ext>
                </a:extLst>
              </a:tr>
              <a:tr h="112008">
                <a:tc>
                  <a:txBody>
                    <a:bodyPr/>
                    <a:lstStyle/>
                    <a:p>
                      <a:pPr algn="r" fontAlgn="b"/>
                      <a:r>
                        <a:rPr lang="en-US" sz="700" b="1" i="0" u="none" strike="noStrike">
                          <a:effectLst/>
                          <a:latin typeface="Arial" panose="020B0604020202020204" pitchFamily="34" charset="0"/>
                        </a:rPr>
                        <a:t>22:00</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700" b="1" i="0" u="none" strike="noStrike">
                          <a:effectLst/>
                          <a:latin typeface="Arial" panose="020B0604020202020204" pitchFamily="34" charset="0"/>
                        </a:rPr>
                        <a:t>19:00</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a:noFill/>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solidFill>
                      <a:srgbClr val="C5D9F1"/>
                    </a:solidFill>
                  </a:tcPr>
                </a:tc>
                <a:tc>
                  <a:txBody>
                    <a:bodyPr/>
                    <a:lstStyle/>
                    <a:p>
                      <a:pPr algn="r" fontAlgn="b"/>
                      <a:r>
                        <a:rPr lang="en-US" sz="700" b="1" i="0" u="none" strike="noStrike">
                          <a:effectLst/>
                          <a:latin typeface="Arial" panose="020B0604020202020204" pitchFamily="34" charset="0"/>
                        </a:rPr>
                        <a:t>12:00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CC0DA"/>
                    </a:solidFill>
                  </a:tcPr>
                </a:tc>
                <a:extLst>
                  <a:ext uri="{0D108BD9-81ED-4DB2-BD59-A6C34878D82A}">
                    <a16:rowId xmlns:a16="http://schemas.microsoft.com/office/drawing/2014/main" val="3198863300"/>
                  </a:ext>
                </a:extLst>
              </a:tr>
              <a:tr h="115271">
                <a:tc>
                  <a:txBody>
                    <a:bodyPr/>
                    <a:lstStyle/>
                    <a:p>
                      <a:pPr algn="r" fontAlgn="b"/>
                      <a:r>
                        <a:rPr lang="en-US" sz="700" b="1" i="0" u="none" strike="noStrike">
                          <a:effectLst/>
                          <a:latin typeface="Arial" panose="020B0604020202020204" pitchFamily="34" charset="0"/>
                        </a:rPr>
                        <a:t>23:00</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r" fontAlgn="b"/>
                      <a:r>
                        <a:rPr lang="en-US" sz="700" b="1" i="0" u="none" strike="noStrike">
                          <a:effectLst/>
                          <a:latin typeface="Arial" panose="020B0604020202020204" pitchFamily="34" charset="0"/>
                        </a:rPr>
                        <a:t>20:00</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1"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4:00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dirty="0">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l" fontAlgn="b"/>
                      <a:r>
                        <a:rPr lang="en-US" sz="700" b="0" i="0" u="none" strike="noStrike">
                          <a:effectLst/>
                          <a:latin typeface="Arial" panose="020B0604020202020204" pitchFamily="34" charset="0"/>
                        </a:rPr>
                        <a:t> </a:t>
                      </a:r>
                    </a:p>
                  </a:txBody>
                  <a:tcPr marL="3107" marR="3107" marT="3107"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5D9F1"/>
                    </a:solidFill>
                  </a:tcPr>
                </a:tc>
                <a:tc>
                  <a:txBody>
                    <a:bodyPr/>
                    <a:lstStyle/>
                    <a:p>
                      <a:pPr algn="r" fontAlgn="b"/>
                      <a:r>
                        <a:rPr lang="en-US" sz="700" b="1" i="0" u="none" strike="noStrike">
                          <a:effectLst/>
                          <a:latin typeface="Arial" panose="020B0604020202020204" pitchFamily="34" charset="0"/>
                        </a:rPr>
                        <a:t>13:00</a:t>
                      </a:r>
                    </a:p>
                  </a:txBody>
                  <a:tcPr marL="3107" marR="3107" marT="3107"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solidFill>
                      <a:srgbClr val="CCC0DA"/>
                    </a:solidFill>
                  </a:tcPr>
                </a:tc>
                <a:extLst>
                  <a:ext uri="{0D108BD9-81ED-4DB2-BD59-A6C34878D82A}">
                    <a16:rowId xmlns:a16="http://schemas.microsoft.com/office/drawing/2014/main" val="2992946839"/>
                  </a:ext>
                </a:extLst>
              </a:tr>
              <a:tr h="108746">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dirty="0">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770882362"/>
                  </a:ext>
                </a:extLst>
              </a:tr>
              <a:tr h="108746">
                <a:tc>
                  <a:txBody>
                    <a:bodyPr/>
                    <a:lstStyle/>
                    <a:p>
                      <a:pPr algn="l" fontAlgn="b"/>
                      <a:r>
                        <a:rPr lang="en-US" sz="700" b="0" i="0" u="none" strike="noStrike">
                          <a:effectLst/>
                          <a:latin typeface="Arial" panose="020B0604020202020204" pitchFamily="34" charset="0"/>
                        </a:rPr>
                        <a:t> </a:t>
                      </a:r>
                    </a:p>
                  </a:txBody>
                  <a:tcPr marL="3107" marR="3107" marT="31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l" fontAlgn="b"/>
                      <a:endParaRPr lang="en-US" sz="600" b="0" i="0" u="none" strike="noStrike">
                        <a:effectLst/>
                        <a:latin typeface="Arial" panose="020B0604020202020204" pitchFamily="34" charset="0"/>
                      </a:endParaRPr>
                    </a:p>
                  </a:txBody>
                  <a:tcPr marL="3107" marR="3107" marT="3107" marB="0" anchor="b">
                    <a:lnL w="6350" cap="flat" cmpd="sng"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US" sz="700" b="0" i="0" u="none" strike="noStrike">
                          <a:effectLst/>
                          <a:latin typeface="Arial" panose="020B0604020202020204" pitchFamily="34" charset="0"/>
                        </a:rPr>
                        <a:t>Required mtg slots</a:t>
                      </a:r>
                    </a:p>
                  </a:txBody>
                  <a:tcPr marL="3107" marR="3107" marT="3107" marB="0" anchor="b">
                    <a:lnL>
                      <a:noFill/>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700" b="1" i="0" u="none" strike="noStrike">
                          <a:solidFill>
                            <a:srgbClr val="FFFFFF"/>
                          </a:solidFill>
                          <a:effectLst/>
                          <a:latin typeface="Arial" panose="020B0604020202020204" pitchFamily="34" charset="0"/>
                        </a:rPr>
                        <a:t>15.4ab</a:t>
                      </a:r>
                    </a:p>
                  </a:txBody>
                  <a:tcPr marL="3107" marR="3107" marT="3107"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63634"/>
                    </a:solidFill>
                  </a:tcPr>
                </a:tc>
                <a:tc>
                  <a:txBody>
                    <a:bodyPr/>
                    <a:lstStyle/>
                    <a:p>
                      <a:pPr algn="l" fontAlgn="b"/>
                      <a:endParaRPr lang="en-US" sz="700" b="0" i="0" u="none" strike="noStrike">
                        <a:effectLst/>
                        <a:latin typeface="Arial" panose="020B0604020202020204" pitchFamily="34" charset="0"/>
                      </a:endParaRPr>
                    </a:p>
                  </a:txBody>
                  <a:tcPr marL="3107" marR="3107" marT="3107"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dirty="0">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extLst>
                  <a:ext uri="{0D108BD9-81ED-4DB2-BD59-A6C34878D82A}">
                    <a16:rowId xmlns:a16="http://schemas.microsoft.com/office/drawing/2014/main" val="55054751"/>
                  </a:ext>
                </a:extLst>
              </a:tr>
              <a:tr h="108746">
                <a:tc>
                  <a:txBody>
                    <a:bodyPr/>
                    <a:lstStyle/>
                    <a:p>
                      <a:pPr algn="l" fontAlgn="b"/>
                      <a:r>
                        <a:rPr lang="en-US" sz="700" b="0" i="0" u="none" strike="noStrike">
                          <a:effectLst/>
                          <a:latin typeface="Arial" panose="020B0604020202020204" pitchFamily="34" charset="0"/>
                        </a:rPr>
                        <a:t> </a:t>
                      </a:r>
                    </a:p>
                  </a:txBody>
                  <a:tcPr marL="3107" marR="3107" marT="310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l" fontAlgn="b"/>
                      <a:endParaRPr lang="en-US" sz="600" b="0" i="0" u="none" strike="noStrike">
                        <a:effectLst/>
                        <a:latin typeface="Arial" panose="020B0604020202020204" pitchFamily="34" charset="0"/>
                      </a:endParaRPr>
                    </a:p>
                  </a:txBody>
                  <a:tcPr marL="3107" marR="3107" marT="3107" marB="0" anchor="b">
                    <a:lnL w="6350" cap="flat" cmpd="sng" algn="ctr">
                      <a:solidFill>
                        <a:srgbClr val="000000"/>
                      </a:solidFill>
                      <a:prstDash val="solid"/>
                      <a:round/>
                      <a:headEnd type="none" w="med" len="med"/>
                      <a:tailEnd type="none" w="med" len="med"/>
                    </a:lnL>
                    <a:lnR>
                      <a:noFill/>
                    </a:lnR>
                    <a:lnT>
                      <a:noFill/>
                    </a:lnT>
                    <a:lnB>
                      <a:noFill/>
                    </a:lnB>
                  </a:tcPr>
                </a:tc>
                <a:tc gridSpan="4">
                  <a:txBody>
                    <a:bodyPr/>
                    <a:lstStyle/>
                    <a:p>
                      <a:pPr algn="l" fontAlgn="b"/>
                      <a:r>
                        <a:rPr lang="en-US" sz="700" b="0" i="0" u="none" strike="noStrike">
                          <a:effectLst/>
                          <a:latin typeface="Arial" panose="020B0604020202020204" pitchFamily="34" charset="0"/>
                        </a:rPr>
                        <a:t>Extra credit slots</a:t>
                      </a:r>
                    </a:p>
                  </a:txBody>
                  <a:tcPr marL="3107" marR="3107" marT="3107"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l" fontAlgn="b"/>
                      <a:r>
                        <a:rPr lang="en-US" sz="700" b="0" i="0" u="none" strike="noStrike">
                          <a:effectLst/>
                          <a:latin typeface="Arial" panose="020B0604020202020204" pitchFamily="34" charset="0"/>
                        </a:rPr>
                        <a:t>TG4ab Meeting slots</a:t>
                      </a:r>
                    </a:p>
                  </a:txBody>
                  <a:tcPr marL="3107" marR="3107" marT="3107"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600" b="0" i="0" u="none" strike="noStrike">
                        <a:effectLst/>
                        <a:latin typeface="Arial" panose="020B0604020202020204" pitchFamily="34" charset="0"/>
                      </a:endParaRPr>
                    </a:p>
                  </a:txBody>
                  <a:tcPr marL="3107" marR="3107" marT="3107" marB="0" anchor="b">
                    <a:lnL>
                      <a:noFill/>
                    </a:lnL>
                    <a:lnR>
                      <a:noFill/>
                    </a:lnR>
                    <a:lnT>
                      <a:noFill/>
                    </a:lnT>
                    <a:lnB>
                      <a:noFill/>
                    </a:lnB>
                  </a:tcPr>
                </a:tc>
                <a:extLst>
                  <a:ext uri="{0D108BD9-81ED-4DB2-BD59-A6C34878D82A}">
                    <a16:rowId xmlns:a16="http://schemas.microsoft.com/office/drawing/2014/main" val="4232971402"/>
                  </a:ext>
                </a:extLst>
              </a:tr>
              <a:tr h="108746">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gridSpan="4">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rowSpan="2">
                  <a:txBody>
                    <a:bodyPr/>
                    <a:lstStyle/>
                    <a:p>
                      <a:pPr algn="ctr" fontAlgn="ctr"/>
                      <a:r>
                        <a:rPr lang="en-US" sz="700" b="1" i="0" u="none" strike="noStrike">
                          <a:effectLst/>
                          <a:latin typeface="Arial" panose="020B0604020202020204" pitchFamily="34" charset="0"/>
                        </a:rPr>
                        <a:t>Joint </a:t>
                      </a:r>
                    </a:p>
                  </a:txBody>
                  <a:tcPr marL="3107" marR="3107" marT="3107"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DA9694"/>
                    </a:solidFill>
                  </a:tcPr>
                </a:tc>
                <a:tc>
                  <a:txBody>
                    <a:bodyPr/>
                    <a:lstStyle/>
                    <a:p>
                      <a:pPr algn="l" fontAlgn="b"/>
                      <a:endParaRPr lang="en-US" sz="700" b="0" i="0" u="none" strike="noStrike">
                        <a:effectLst/>
                        <a:latin typeface="Arial" panose="020B0604020202020204" pitchFamily="34" charset="0"/>
                      </a:endParaRPr>
                    </a:p>
                  </a:txBody>
                  <a:tcPr marL="3107" marR="3107" marT="3107"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extLst>
                  <a:ext uri="{0D108BD9-81ED-4DB2-BD59-A6C34878D82A}">
                    <a16:rowId xmlns:a16="http://schemas.microsoft.com/office/drawing/2014/main" val="3819308859"/>
                  </a:ext>
                </a:extLst>
              </a:tr>
              <a:tr h="108746">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gridSpan="4">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w="635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vMerge="1">
                  <a:txBody>
                    <a:bodyPr/>
                    <a:lstStyle/>
                    <a:p>
                      <a:endParaRPr lang="en-US"/>
                    </a:p>
                  </a:txBody>
                  <a:tcPr/>
                </a:tc>
                <a:tc gridSpan="4">
                  <a:txBody>
                    <a:bodyPr/>
                    <a:lstStyle/>
                    <a:p>
                      <a:pPr algn="l" fontAlgn="b"/>
                      <a:r>
                        <a:rPr lang="en-US" sz="700" b="0" i="0" u="none" strike="noStrike">
                          <a:effectLst/>
                          <a:latin typeface="Arial" panose="020B0604020202020204" pitchFamily="34" charset="0"/>
                        </a:rPr>
                        <a:t>Joint meetings with TG4ab</a:t>
                      </a:r>
                    </a:p>
                  </a:txBody>
                  <a:tcPr marL="3107" marR="3107" marT="3107"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a:effectLst/>
                        <a:latin typeface="Arial" panose="020B0604020202020204" pitchFamily="34" charset="0"/>
                      </a:endParaRPr>
                    </a:p>
                  </a:txBody>
                  <a:tcPr marL="3107" marR="3107" marT="3107" marB="0" anchor="b">
                    <a:lnL>
                      <a:noFill/>
                    </a:lnL>
                    <a:lnR>
                      <a:noFill/>
                    </a:lnR>
                    <a:lnT>
                      <a:noFill/>
                    </a:lnT>
                    <a:lnB>
                      <a:noFill/>
                    </a:lnB>
                  </a:tcPr>
                </a:tc>
                <a:tc>
                  <a:txBody>
                    <a:bodyPr/>
                    <a:lstStyle/>
                    <a:p>
                      <a:pPr algn="l" fontAlgn="b"/>
                      <a:endParaRPr lang="en-US" sz="700" b="0" i="0" u="none" strike="noStrike" dirty="0">
                        <a:effectLst/>
                        <a:latin typeface="Arial" panose="020B0604020202020204" pitchFamily="34" charset="0"/>
                      </a:endParaRPr>
                    </a:p>
                  </a:txBody>
                  <a:tcPr marL="3107" marR="3107" marT="3107" marB="0" anchor="b">
                    <a:lnL>
                      <a:noFill/>
                    </a:lnL>
                    <a:lnR>
                      <a:noFill/>
                    </a:lnR>
                    <a:lnT>
                      <a:noFill/>
                    </a:lnT>
                    <a:lnB>
                      <a:noFill/>
                    </a:lnB>
                  </a:tcPr>
                </a:tc>
                <a:extLst>
                  <a:ext uri="{0D108BD9-81ED-4DB2-BD59-A6C34878D82A}">
                    <a16:rowId xmlns:a16="http://schemas.microsoft.com/office/drawing/2014/main" val="1975061102"/>
                  </a:ext>
                </a:extLst>
              </a:tr>
            </a:tbl>
          </a:graphicData>
        </a:graphic>
      </p:graphicFrame>
      <p:sp>
        <p:nvSpPr>
          <p:cNvPr id="7" name="TextBox 6">
            <a:extLst>
              <a:ext uri="{FF2B5EF4-FFF2-40B4-BE49-F238E27FC236}">
                <a16:creationId xmlns:a16="http://schemas.microsoft.com/office/drawing/2014/main" id="{32DE93CD-2F9C-4055-B86A-858F581C3A62}"/>
              </a:ext>
            </a:extLst>
          </p:cNvPr>
          <p:cNvSpPr txBox="1"/>
          <p:nvPr/>
        </p:nvSpPr>
        <p:spPr>
          <a:xfrm>
            <a:off x="755575" y="2339237"/>
            <a:ext cx="7764455" cy="307777"/>
          </a:xfrm>
          <a:prstGeom prst="rect">
            <a:avLst/>
          </a:prstGeom>
          <a:noFill/>
        </p:spPr>
        <p:txBody>
          <a:bodyPr wrap="square">
            <a:spAutoFit/>
          </a:bodyPr>
          <a:lstStyle/>
          <a:p>
            <a:pPr algn="ctr"/>
            <a:r>
              <a:rPr lang="en-US" sz="1400" dirty="0">
                <a:solidFill>
                  <a:schemeClr val="accent2">
                    <a:lumMod val="75000"/>
                  </a:schemeClr>
                </a:solidFill>
                <a:latin typeface="+mj-lt"/>
                <a:hlinkClick r:id="rId2">
                  <a:extLst>
                    <a:ext uri="{A12FA001-AC4F-418D-AE19-62706E023703}">
                      <ahyp:hlinkClr xmlns:ahyp="http://schemas.microsoft.com/office/drawing/2018/hyperlinkcolor" val="tx"/>
                    </a:ext>
                  </a:extLst>
                </a:hlinkClick>
              </a:rPr>
              <a:t>https://mentor.ieee.org/802.15/dcn/21/15-21-0644-02-04ab-tg-4ab-agenda-jan-2022.xlsx</a:t>
            </a:r>
            <a:endParaRPr lang="en-US" sz="1400" dirty="0">
              <a:solidFill>
                <a:schemeClr val="accent2">
                  <a:lumMod val="75000"/>
                </a:schemeClr>
              </a:solidFill>
              <a:latin typeface="+mj-lt"/>
            </a:endParaRPr>
          </a:p>
        </p:txBody>
      </p:sp>
    </p:spTree>
    <p:extLst>
      <p:ext uri="{BB962C8B-B14F-4D97-AF65-F5344CB8AC3E}">
        <p14:creationId xmlns:p14="http://schemas.microsoft.com/office/powerpoint/2010/main" val="203143001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35113</TotalTime>
  <Words>1385</Words>
  <Application>Microsoft Office PowerPoint</Application>
  <PresentationFormat>On-screen Show (4:3)</PresentationFormat>
  <Paragraphs>588</Paragraphs>
  <Slides>14</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Arial Black</vt:lpstr>
      <vt:lpstr>Calibri</vt:lpstr>
      <vt:lpstr>Open Sans</vt:lpstr>
      <vt:lpstr>Times New Roman</vt:lpstr>
      <vt:lpstr>Verdana-Bold</vt:lpstr>
      <vt:lpstr>Office Theme</vt:lpstr>
      <vt:lpstr>PowerPoint Presentation</vt:lpstr>
      <vt:lpstr>Task Group 15.4ab Next Generation UWB Amendment</vt:lpstr>
      <vt:lpstr>Task Group Rules</vt:lpstr>
      <vt:lpstr>IEEE-SA Patent, Copyright, and Participation Policies</vt:lpstr>
      <vt:lpstr>IEEE 802 Ground Rules</vt:lpstr>
      <vt:lpstr>Proposed Agenda</vt:lpstr>
      <vt:lpstr>Recap</vt:lpstr>
      <vt:lpstr>5.2.b Scope of the project (As approved): </vt:lpstr>
      <vt:lpstr>January Agenda</vt:lpstr>
      <vt:lpstr>Technical Discussion</vt:lpstr>
      <vt:lpstr>Next Steps</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208</cp:revision>
  <cp:lastPrinted>2000-03-07T00:55:37Z</cp:lastPrinted>
  <dcterms:created xsi:type="dcterms:W3CDTF">2016-01-17T22:48:36Z</dcterms:created>
  <dcterms:modified xsi:type="dcterms:W3CDTF">2022-01-11T07:37:54Z</dcterms:modified>
  <cp:category/>
</cp:coreProperties>
</file>