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514" r:id="rId3"/>
    <p:sldId id="515" r:id="rId4"/>
    <p:sldId id="516" r:id="rId5"/>
    <p:sldId id="777" r:id="rId6"/>
    <p:sldId id="775" r:id="rId7"/>
    <p:sldId id="776" r:id="rId8"/>
    <p:sldId id="778" r:id="rId9"/>
  </p:sldIdLst>
  <p:sldSz cx="12192000" cy="6858000"/>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49" autoAdjust="0"/>
    <p:restoredTop sz="96220" autoAdjust="0"/>
  </p:normalViewPr>
  <p:slideViewPr>
    <p:cSldViewPr>
      <p:cViewPr varScale="1">
        <p:scale>
          <a:sx n="106" d="100"/>
          <a:sy n="106" d="100"/>
        </p:scale>
        <p:origin x="1224"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26-Jan-22</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433388" y="709613"/>
            <a:ext cx="623411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urldefense.com/v3/__https:/ieeesa.webex.com/ieeesa/j.php?MTID=m71c898f1df9619f32b38df489f270811__;!!F7jv3iA!nC444dexkCSUty4R_T0EQklXorZajQk6T8wBZRahPAuhpwKnB9l1agW4Y3Qez7jrHA$"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803788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Wednesday, September 22, 2021 5:00 PM  |  (UTC-04:00) Eastern Time (US &amp; Canada)  |  1 </a:t>
            </a:r>
            <a:r>
              <a:rPr lang="en-US" sz="18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8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 Join from the meeting link</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https://ieeesa.webex.com/ieeesa/j.php?MTID=m71c898f1df9619f32b38df489f270811</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2334 621 5162 </a:t>
            </a: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Meeting password: 15freqtable</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728742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588001" y="6475414"/>
            <a:ext cx="9101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26jan22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6" y="333375"/>
            <a:ext cx="293158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26jan22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4" y="6475413"/>
            <a:ext cx="1383392"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802.18 Liaison 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doc.:15-22/0004r00 </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8/dcn/22/18-22-0006.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portal.etsi.org/tb.aspx?tbid=287&amp;SubTB=287"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cept.org/ecc/groups/ecc/wg-fm/srdmg/cg-uwb/client/introduction/" TargetMode="External"/><Relationship Id="rId4" Type="http://schemas.openxmlformats.org/officeDocument/2006/relationships/hyperlink" Target="https://portal.etsi.org/tb.aspx?tbid=729&amp;SubTB=729"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8/dcn/22/18-22-0001-00-0000-apac-update-january-2022.ppt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ww.fcc.gov/document/facilitating-better-use-white-space-spectrum"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cn/21/18-21-0036-10-0000-frequency-table-template.xls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mentor.ieee.org/802.18/dcn/22/18-22-0009-00-0000-ieee-802-wireless-standards-table-of-frequency-ranges.xls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ieeesa.webex.com/ieeesa/j.php?MTID=m91b36f4c80de69b002c6b1e7296833e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4645"/>
            <a:ext cx="2303451" cy="273050"/>
          </a:xfrm>
        </p:spPr>
        <p:txBody>
          <a:bodyPr/>
          <a:lstStyle/>
          <a:p>
            <a:r>
              <a:rPr lang="en-US"/>
              <a:t>26jan22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90678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latin typeface="+mn-lt"/>
              </a:rPr>
              <a:t>IEEE 802.18 RR-TAG</a:t>
            </a:r>
            <a:br>
              <a:rPr lang="en-US" sz="2400" dirty="0">
                <a:latin typeface="+mn-lt"/>
              </a:rPr>
            </a:br>
            <a:r>
              <a:rPr lang="en-US" sz="2400" dirty="0"/>
              <a:t>Electronic Wireless Interim</a:t>
            </a:r>
            <a:br>
              <a:rPr lang="en-US" sz="2400" dirty="0"/>
            </a:br>
            <a:r>
              <a:rPr lang="en-GB" sz="2400" dirty="0"/>
              <a:t>Liaison  from 802.18 to 802.15</a:t>
            </a:r>
            <a:endParaRPr lang="en-GB" sz="2400" dirty="0">
              <a:latin typeface="+mn-lt"/>
            </a:endParaRPr>
          </a:p>
        </p:txBody>
      </p:sp>
      <p:sp>
        <p:nvSpPr>
          <p:cNvPr id="3074" name="Rectangle 2"/>
          <p:cNvSpPr>
            <a:spLocks noGrp="1" noChangeArrowheads="1"/>
          </p:cNvSpPr>
          <p:nvPr>
            <p:ph type="body" idx="1"/>
          </p:nvPr>
        </p:nvSpPr>
        <p:spPr>
          <a:xfrm>
            <a:off x="2209800" y="1889126"/>
            <a:ext cx="90678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26 January 2022</a:t>
            </a:r>
          </a:p>
        </p:txBody>
      </p:sp>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 </a:t>
            </a:r>
            <a:endParaRPr lang="en-GB" sz="2000" dirty="0">
              <a:solidFill>
                <a:srgbClr val="000000"/>
              </a:solidFill>
            </a:endParaRP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extLst>
              <p:ext uri="{D42A27DB-BD31-4B8C-83A1-F6EECF244321}">
                <p14:modId xmlns:p14="http://schemas.microsoft.com/office/powerpoint/2010/main" val="3763194650"/>
              </p:ext>
            </p:extLst>
          </p:nvPr>
        </p:nvGraphicFramePr>
        <p:xfrm>
          <a:off x="1600200" y="3365500"/>
          <a:ext cx="9636124" cy="1739901"/>
        </p:xfrm>
        <a:graphic>
          <a:graphicData uri="http://schemas.openxmlformats.org/presentationml/2006/ole">
            <mc:AlternateContent xmlns:mc="http://schemas.openxmlformats.org/markup-compatibility/2006">
              <mc:Choice xmlns:v="urn:schemas-microsoft-com:vml" Requires="v">
                <p:oleObj spid="_x0000_s1045" name="Document" r:id="rId4" imgW="8468318" imgH="1903886" progId="Word.Document.8">
                  <p:embed/>
                </p:oleObj>
              </mc:Choice>
              <mc:Fallback>
                <p:oleObj name="Document" r:id="rId4" imgW="8468318" imgH="1903886" progId="Word.Document.8">
                  <p:embed/>
                  <p:pic>
                    <p:nvPicPr>
                      <p:cNvPr id="9" name="Object 3">
                        <a:extLst>
                          <a:ext uri="{FF2B5EF4-FFF2-40B4-BE49-F238E27FC236}">
                            <a16:creationId xmlns:a16="http://schemas.microsoft.com/office/drawing/2014/main" id="{A9943946-CAC7-4B5F-A0AD-61A516AFFB3A}"/>
                          </a:ext>
                        </a:extLst>
                      </p:cNvPr>
                      <p:cNvPicPr>
                        <a:picLocks noChangeAspect="1" noChangeArrowheads="1"/>
                      </p:cNvPicPr>
                      <p:nvPr/>
                    </p:nvPicPr>
                    <p:blipFill>
                      <a:blip r:embed="rId5"/>
                      <a:srcRect/>
                      <a:stretch>
                        <a:fillRect/>
                      </a:stretch>
                    </p:blipFill>
                    <p:spPr bwMode="auto">
                      <a:xfrm>
                        <a:off x="1600200" y="3365500"/>
                        <a:ext cx="9636124" cy="1739901"/>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1891950" y="609602"/>
            <a:ext cx="8547450" cy="761999"/>
          </a:xfrm>
        </p:spPr>
        <p:txBody>
          <a:bodyPr/>
          <a:lstStyle/>
          <a:p>
            <a:pPr eaLnBrk="1" hangingPunct="1"/>
            <a:r>
              <a:rPr lang="en-US" sz="2400" dirty="0">
                <a:latin typeface="Times New Roman" charset="0"/>
              </a:rPr>
              <a:t>802.18 Radio Regulatory Technical Advisory Group – RR-TAG</a:t>
            </a:r>
          </a:p>
        </p:txBody>
      </p:sp>
      <p:sp>
        <p:nvSpPr>
          <p:cNvPr id="5123" name="Content Placeholder 2"/>
          <p:cNvSpPr>
            <a:spLocks noGrp="1"/>
          </p:cNvSpPr>
          <p:nvPr>
            <p:ph idx="1"/>
          </p:nvPr>
        </p:nvSpPr>
        <p:spPr>
          <a:xfrm>
            <a:off x="914400" y="1371600"/>
            <a:ext cx="10515600" cy="5103813"/>
          </a:xfrm>
        </p:spPr>
        <p:txBody>
          <a:bodyPr/>
          <a:lstStyle/>
          <a:p>
            <a:pPr>
              <a:buFont typeface="Arial" panose="020B0604020202020204" pitchFamily="34" charset="0"/>
              <a:buChar char="•"/>
            </a:pPr>
            <a:r>
              <a:rPr lang="en-US" altLang="en-US" sz="2000" dirty="0"/>
              <a:t>Number of voters:  40 (8 on LMSC)</a:t>
            </a:r>
            <a:r>
              <a:rPr lang="en-US" altLang="en-US" sz="2000" dirty="0">
                <a:solidFill>
                  <a:schemeClr val="tx1"/>
                </a:solidFill>
              </a:rPr>
              <a:t>;  Nearly Voters: 4;  Aspirant members: 6</a:t>
            </a:r>
          </a:p>
          <a:p>
            <a:pPr eaLnBrk="1" hangingPunct="1">
              <a:defRPr/>
            </a:pPr>
            <a:endParaRPr lang="en-US" sz="1000" dirty="0">
              <a:solidFill>
                <a:srgbClr val="FF0000"/>
              </a:solidFill>
            </a:endParaRPr>
          </a:p>
          <a:p>
            <a:pPr eaLnBrk="1" hangingPunct="1">
              <a:buFont typeface="Arial" panose="020B0604020202020204" pitchFamily="34" charset="0"/>
              <a:buChar char="•"/>
              <a:defRPr/>
            </a:pPr>
            <a:r>
              <a:rPr lang="en-US" sz="2000" dirty="0"/>
              <a:t>Officers or the RR-TAG / IEEE 802.18:</a:t>
            </a:r>
          </a:p>
          <a:p>
            <a:pPr lvl="1">
              <a:defRPr/>
            </a:pPr>
            <a:r>
              <a:rPr lang="en-US" sz="1800" dirty="0"/>
              <a:t>Chair is Jay Holcomb (Itron) </a:t>
            </a:r>
          </a:p>
          <a:p>
            <a:pPr lvl="1">
              <a:defRPr/>
            </a:pPr>
            <a:r>
              <a:rPr lang="en-US" sz="1800" dirty="0"/>
              <a:t>Co-Vice-Chair Al Petrick (Skyworks Solutions) </a:t>
            </a:r>
          </a:p>
          <a:p>
            <a:pPr lvl="1">
              <a:defRPr/>
            </a:pPr>
            <a:r>
              <a:rPr lang="en-US" sz="1800" dirty="0"/>
              <a:t>Co-Vice-chair  Stuart Kerry (OK-Brit, self)</a:t>
            </a:r>
          </a:p>
          <a:p>
            <a:pPr lvl="1">
              <a:defRPr/>
            </a:pPr>
            <a:r>
              <a:rPr lang="en-US" sz="1800" dirty="0"/>
              <a:t>Secretary is open –  </a:t>
            </a:r>
          </a:p>
          <a:p>
            <a:pPr lvl="1">
              <a:defRPr/>
            </a:pPr>
            <a:r>
              <a:rPr lang="en-US" sz="1600" dirty="0"/>
              <a:t>	</a:t>
            </a:r>
          </a:p>
          <a:p>
            <a:pPr marL="342900" lvl="1" indent="-342900">
              <a:spcBef>
                <a:spcPts val="600"/>
              </a:spcBef>
              <a:buFont typeface="Arial" panose="020B0604020202020204" pitchFamily="34" charset="0"/>
              <a:buChar char="•"/>
              <a:defRPr/>
            </a:pPr>
            <a:r>
              <a:rPr lang="en-US" b="1" dirty="0">
                <a:cs typeface="+mn-cs"/>
              </a:rPr>
              <a:t>Schedule this plenary </a:t>
            </a:r>
          </a:p>
          <a:p>
            <a:pPr marL="742950" lvl="2" indent="-342900">
              <a:spcBef>
                <a:spcPts val="600"/>
              </a:spcBef>
              <a:buFont typeface="Arial" panose="020B0604020202020204" pitchFamily="34" charset="0"/>
              <a:buChar char="•"/>
              <a:defRPr/>
            </a:pPr>
            <a:r>
              <a:rPr lang="en-US" dirty="0">
                <a:solidFill>
                  <a:schemeClr val="bg1">
                    <a:lumMod val="75000"/>
                  </a:schemeClr>
                </a:solidFill>
                <a:cs typeface="+mn-cs"/>
              </a:rPr>
              <a:t>Thursday 20</a:t>
            </a:r>
            <a:r>
              <a:rPr lang="en-US" baseline="30000" dirty="0">
                <a:solidFill>
                  <a:schemeClr val="bg1">
                    <a:lumMod val="75000"/>
                  </a:schemeClr>
                </a:solidFill>
                <a:cs typeface="+mn-cs"/>
              </a:rPr>
              <a:t>th</a:t>
            </a:r>
            <a:r>
              <a:rPr lang="en-US" dirty="0">
                <a:solidFill>
                  <a:schemeClr val="bg1">
                    <a:lumMod val="75000"/>
                  </a:schemeClr>
                </a:solidFill>
                <a:cs typeface="+mn-cs"/>
              </a:rPr>
              <a:t>  15:00et, 1hr, opening - done</a:t>
            </a:r>
          </a:p>
          <a:p>
            <a:pPr marL="742950" lvl="2" indent="-342900">
              <a:spcBef>
                <a:spcPts val="600"/>
              </a:spcBef>
              <a:buFont typeface="Arial" panose="020B0604020202020204" pitchFamily="34" charset="0"/>
              <a:buChar char="•"/>
              <a:defRPr/>
            </a:pPr>
            <a:r>
              <a:rPr lang="en-US" dirty="0">
                <a:cs typeface="+mn-cs"/>
              </a:rPr>
              <a:t>Thursday 27</a:t>
            </a:r>
            <a:r>
              <a:rPr lang="en-US" baseline="30000" dirty="0">
                <a:cs typeface="+mn-cs"/>
              </a:rPr>
              <a:t>th</a:t>
            </a:r>
            <a:r>
              <a:rPr lang="en-US" dirty="0">
                <a:cs typeface="+mn-cs"/>
              </a:rPr>
              <a:t>  15:00et, 1hr, closing </a:t>
            </a:r>
          </a:p>
          <a:p>
            <a:pPr marL="342900" lvl="1" indent="-342900">
              <a:spcBef>
                <a:spcPts val="600"/>
              </a:spcBef>
              <a:buFont typeface="Arial" panose="020B0604020202020204" pitchFamily="34" charset="0"/>
              <a:buChar char="•"/>
              <a:defRPr/>
            </a:pPr>
            <a:r>
              <a:rPr lang="en-US" dirty="0">
                <a:cs typeface="+mn-cs"/>
              </a:rPr>
              <a:t>Agenda: 		</a:t>
            </a:r>
            <a:r>
              <a:rPr lang="en-US" dirty="0">
                <a:cs typeface="+mn-cs"/>
                <a:hlinkClick r:id="rId2"/>
              </a:rPr>
              <a:t>https://mentor.ieee.org/802.18/dcn/22/18-22-0006.pptx</a:t>
            </a:r>
            <a:r>
              <a:rPr lang="en-US" dirty="0">
                <a:cs typeface="+mn-cs"/>
              </a:rPr>
              <a:t> </a:t>
            </a:r>
          </a:p>
          <a:p>
            <a:pPr>
              <a:spcBef>
                <a:spcPts val="0"/>
              </a:spcBef>
              <a:buFont typeface="Arial" panose="020B0604020202020204" pitchFamily="34" charset="0"/>
              <a:buChar char="•"/>
            </a:pPr>
            <a:endParaRPr lang="en-US" sz="1600" dirty="0">
              <a:latin typeface="Times New Roman" pitchFamily="16" charset="0"/>
            </a:endParaRPr>
          </a:p>
          <a:p>
            <a:pPr>
              <a:spcBef>
                <a:spcPts val="0"/>
              </a:spcBef>
              <a:buFont typeface="Arial" panose="020B0604020202020204" pitchFamily="34" charset="0"/>
              <a:buChar char="•"/>
            </a:pPr>
            <a:r>
              <a:rPr lang="en-US" sz="1600" dirty="0">
                <a:latin typeface="Times New Roman" pitchFamily="16" charset="0"/>
              </a:rPr>
              <a:t>WEBEX MEETING</a:t>
            </a:r>
          </a:p>
          <a:p>
            <a:pPr>
              <a:spcBef>
                <a:spcPts val="0"/>
              </a:spcBef>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See IEEE 802 overall calendar ( &amp; under 802.18 calendar) </a:t>
            </a:r>
          </a:p>
          <a:p>
            <a:pPr>
              <a:spcBef>
                <a:spcPts val="0"/>
              </a:spcBef>
              <a:buFont typeface="Arial" panose="020B0604020202020204" pitchFamily="34" charset="0"/>
              <a:buChar char="•"/>
            </a:pPr>
            <a:r>
              <a:rPr lang="en-US" sz="1600" dirty="0">
                <a:latin typeface="Times New Roman" panose="02020603050405020304" pitchFamily="18" charset="0"/>
              </a:rPr>
              <a:t>Using same call-in as our weekly meetings. </a:t>
            </a:r>
            <a:endParaRPr lang="en-US" sz="1600" dirty="0">
              <a:latin typeface="Times New Roman" pitchFamily="16" charset="0"/>
            </a:endParaRPr>
          </a:p>
          <a:p>
            <a:pPr marL="742950" lvl="2" indent="-342900">
              <a:spcBef>
                <a:spcPts val="600"/>
              </a:spcBef>
              <a:buFont typeface="Arial" panose="020B0604020202020204" pitchFamily="34" charset="0"/>
              <a:buChar char="•"/>
              <a:defRPr/>
            </a:pPr>
            <a:endParaRPr lang="en-US" sz="1600" dirty="0"/>
          </a:p>
        </p:txBody>
      </p:sp>
      <p:sp>
        <p:nvSpPr>
          <p:cNvPr id="7" name="Date Placeholder 6"/>
          <p:cNvSpPr>
            <a:spLocks noGrp="1"/>
          </p:cNvSpPr>
          <p:nvPr>
            <p:ph type="dt" sz="quarter" idx="4294967295"/>
          </p:nvPr>
        </p:nvSpPr>
        <p:spPr>
          <a:xfrm>
            <a:off x="914400" y="333377"/>
            <a:ext cx="2198688" cy="276225"/>
          </a:xfrm>
          <a:prstGeom prst="rect">
            <a:avLst/>
          </a:prstGeom>
        </p:spPr>
        <p:txBody>
          <a:bodyPr/>
          <a:lstStyle/>
          <a:p>
            <a:pPr>
              <a:defRPr/>
            </a:pPr>
            <a:r>
              <a:rPr lang="en-US"/>
              <a:t>26jan22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6934200" y="6475414"/>
            <a:ext cx="3184520" cy="180975"/>
          </a:xfrm>
        </p:spPr>
        <p:txBody>
          <a:bodyPr/>
          <a:lstStyle/>
          <a:p>
            <a:r>
              <a:rPr lang="en-US"/>
              <a:t>Jay Holcomb (Itron)</a:t>
            </a:r>
            <a:endParaRPr lang="en-GB" dirty="0"/>
          </a:p>
        </p:txBody>
      </p:sp>
    </p:spTree>
    <p:extLst>
      <p:ext uri="{BB962C8B-B14F-4D97-AF65-F5344CB8AC3E}">
        <p14:creationId xmlns:p14="http://schemas.microsoft.com/office/powerpoint/2010/main" val="114094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802.18 meeting discussion item</a:t>
            </a:r>
            <a:r>
              <a:rPr lang="en-US" altLang="en-US" sz="2000" dirty="0">
                <a:solidFill>
                  <a:schemeClr val="tx1"/>
                </a:solidFill>
              </a:rPr>
              <a:t>s – EU Standards</a:t>
            </a:r>
          </a:p>
        </p:txBody>
      </p:sp>
      <p:sp>
        <p:nvSpPr>
          <p:cNvPr id="31746" name="Content Placeholder 2"/>
          <p:cNvSpPr>
            <a:spLocks noGrp="1"/>
          </p:cNvSpPr>
          <p:nvPr>
            <p:ph idx="1"/>
          </p:nvPr>
        </p:nvSpPr>
        <p:spPr>
          <a:xfrm>
            <a:off x="914400" y="990601"/>
            <a:ext cx="10591800" cy="5484813"/>
          </a:xfrm>
        </p:spPr>
        <p:txBody>
          <a:bodyPr/>
          <a:lstStyle/>
          <a:p>
            <a:pPr marL="457200" lvl="1" indent="0">
              <a:spcBef>
                <a:spcPts val="0"/>
              </a:spcBef>
            </a:pPr>
            <a:r>
              <a:rPr lang="en-US" altLang="en-US" sz="1600" dirty="0"/>
              <a:t> </a:t>
            </a:r>
          </a:p>
          <a:p>
            <a:pPr>
              <a:spcBef>
                <a:spcPts val="0"/>
              </a:spcBef>
              <a:buFont typeface="Arial" panose="020B0604020202020204" pitchFamily="34" charset="0"/>
              <a:buChar char="•"/>
            </a:pPr>
            <a:r>
              <a:rPr lang="en-US" altLang="en-US" sz="2000" dirty="0"/>
              <a:t>Discussing what members have to share on EU activities in ETSI, CEPT, etc.  </a:t>
            </a:r>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3"/>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latin typeface="Times New Roman" panose="02020603050405020304" pitchFamily="18" charset="0"/>
                <a:ea typeface="SimSun" panose="02010600030101010101" pitchFamily="2" charset="-122"/>
              </a:rPr>
              <a:t>#113, 04-14feb22 (dates are set through 2024.) Many other calls also setup.</a:t>
            </a:r>
            <a:endParaRPr lang="en-US" sz="1400" b="1" dirty="0">
              <a:solidFill>
                <a:schemeClr val="tx1"/>
              </a:solidFill>
            </a:endParaRP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rPr>
              <a:t>More 802.11 </a:t>
            </a:r>
            <a:r>
              <a:rPr lang="en-US" sz="1400" b="0" dirty="0">
                <a:solidFill>
                  <a:schemeClr val="tx1"/>
                </a:solidFill>
                <a:effectLst/>
                <a:ea typeface="Calibri" panose="020F0502020204030204" pitchFamily="34" charset="0"/>
                <a:cs typeface="Times New Roman" panose="02020603050405020304" pitchFamily="18" charset="0"/>
              </a:rPr>
              <a:t> </a:t>
            </a:r>
          </a:p>
          <a:p>
            <a:pPr>
              <a:spcBef>
                <a:spcPts val="0"/>
              </a:spcBef>
              <a:buFont typeface="Arial" panose="020B0604020202020204" pitchFamily="34" charset="0"/>
              <a:buChar char="•"/>
            </a:pPr>
            <a:endParaRPr lang="en-US" sz="1800" dirty="0">
              <a:solidFill>
                <a:schemeClr val="tx1"/>
              </a:solidFill>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4"/>
              </a:rPr>
              <a:t>&lt;TG-UWB&gt;</a:t>
            </a:r>
            <a:r>
              <a:rPr lang="en-US" sz="1800" b="0" dirty="0">
                <a:solidFill>
                  <a:schemeClr val="tx1"/>
                </a:solidFill>
              </a:rPr>
              <a:t> </a:t>
            </a:r>
            <a:r>
              <a:rPr lang="en-US" sz="1800" dirty="0">
                <a:solidFill>
                  <a:schemeClr val="tx1"/>
                </a:solidFill>
              </a:rPr>
              <a:t> next call, meeting #60,  14-16feb22</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rPr>
              <a:t>Use cases documents to finish mid-year, to extend the band above, 8.5GHz to 10.6 or 12.4GHz.</a:t>
            </a:r>
          </a:p>
          <a:p>
            <a:pPr lvl="2">
              <a:spcBef>
                <a:spcPts val="0"/>
              </a:spcBef>
              <a:buFont typeface="Arial" panose="020B0604020202020204" pitchFamily="34" charset="0"/>
              <a:buChar char="•"/>
            </a:pPr>
            <a:r>
              <a:rPr lang="en-US" dirty="0">
                <a:solidFill>
                  <a:schemeClr val="tx1"/>
                </a:solidFill>
                <a:ea typeface="Calibri" panose="020F0502020204030204" pitchFamily="34" charset="0"/>
                <a:cs typeface="Times New Roman" panose="02020603050405020304" pitchFamily="18" charset="0"/>
              </a:rPr>
              <a:t>w/notch from 10.6 to 10.7GHz being discussed, as this is a passive band.  This is for terrestrial. </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cs typeface="Times New Roman" panose="02020603050405020304" pitchFamily="18" charset="0"/>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&lt;CG-UWB&gt;</a:t>
            </a:r>
            <a:r>
              <a:rPr lang="en-US" sz="1800" dirty="0">
                <a:solidFill>
                  <a:schemeClr val="tx1"/>
                </a:solidFill>
              </a:rPr>
              <a:t>  next meeting #4, 04Feb22</a:t>
            </a:r>
          </a:p>
          <a:p>
            <a:pPr lvl="1">
              <a:spcBef>
                <a:spcPts val="0"/>
              </a:spcBef>
              <a:buFont typeface="Arial" panose="020B0604020202020204" pitchFamily="34" charset="0"/>
              <a:buChar char="•"/>
            </a:pPr>
            <a:r>
              <a:rPr lang="en-US" sz="1800" dirty="0">
                <a:solidFill>
                  <a:schemeClr val="tx1"/>
                </a:solidFill>
                <a:cs typeface="Times New Roman" panose="02020603050405020304" pitchFamily="18" charset="0"/>
              </a:rPr>
              <a:t>CG-UWB as part of SRDMG has prepared draft versions of the updated UWB regulation and CEPT Report to the EU commission</a:t>
            </a:r>
          </a:p>
          <a:p>
            <a:pPr lvl="1">
              <a:spcBef>
                <a:spcPts val="0"/>
              </a:spcBef>
              <a:buFont typeface="Arial" panose="020B0604020202020204" pitchFamily="34" charset="0"/>
              <a:buChar char="•"/>
            </a:pPr>
            <a:r>
              <a:rPr lang="en-US" sz="1800" dirty="0">
                <a:solidFill>
                  <a:schemeClr val="tx1"/>
                </a:solidFill>
                <a:cs typeface="Times New Roman" panose="02020603050405020304" pitchFamily="18" charset="0"/>
              </a:rPr>
              <a:t>Plan: finalize draft regulation (update of ECC Decision (06)04) and a CEPT Report for May/June WGFM meeting.</a:t>
            </a:r>
          </a:p>
          <a:p>
            <a:pPr lvl="1">
              <a:spcBef>
                <a:spcPts val="0"/>
              </a:spcBef>
              <a:buFont typeface="Arial" panose="020B0604020202020204" pitchFamily="34" charset="0"/>
              <a:buChar char="•"/>
            </a:pPr>
            <a:r>
              <a:rPr lang="en-US" sz="1800" dirty="0">
                <a:effectLst/>
                <a:ea typeface="Times New Roman" panose="02020603050405020304" pitchFamily="18" charset="0"/>
              </a:rPr>
              <a:t>Link for more: </a:t>
            </a:r>
            <a:r>
              <a:rPr lang="en-US" sz="1800" u="sng" dirty="0">
                <a:solidFill>
                  <a:srgbClr val="0000FF"/>
                </a:solidFill>
                <a:effectLst/>
                <a:ea typeface="Times New Roman" panose="02020603050405020304" pitchFamily="18" charset="0"/>
                <a:hlinkClick r:id="rId5"/>
              </a:rPr>
              <a:t>https://cept.org/ecc/groups/ecc/wg-fm/srdmg/cg-uwb/client/introduction/</a:t>
            </a:r>
            <a:r>
              <a:rPr lang="en-US" sz="1800" dirty="0">
                <a:effectLst/>
                <a:ea typeface="Times New Roman" panose="02020603050405020304" pitchFamily="18" charset="0"/>
              </a:rPr>
              <a:t> </a:t>
            </a:r>
            <a:endParaRPr lang="en-US" sz="1800" dirty="0">
              <a:effectLst/>
              <a:ea typeface="Calibri" panose="020F0502020204030204" pitchFamily="34" charset="0"/>
            </a:endParaRPr>
          </a:p>
        </p:txBody>
      </p:sp>
      <p:sp>
        <p:nvSpPr>
          <p:cNvPr id="7" name="Date Placeholder 6"/>
          <p:cNvSpPr>
            <a:spLocks noGrp="1"/>
          </p:cNvSpPr>
          <p:nvPr>
            <p:ph type="dt" sz="quarter" idx="4294967295"/>
          </p:nvPr>
        </p:nvSpPr>
        <p:spPr>
          <a:xfrm>
            <a:off x="914400" y="350839"/>
            <a:ext cx="2198688" cy="276225"/>
          </a:xfrm>
          <a:prstGeom prst="rect">
            <a:avLst/>
          </a:prstGeom>
        </p:spPr>
        <p:txBody>
          <a:bodyPr/>
          <a:lstStyle/>
          <a:p>
            <a:pPr>
              <a:defRPr/>
            </a:pPr>
            <a:r>
              <a:rPr lang="en-US"/>
              <a:t>26jan22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3664686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1752601" y="381000"/>
            <a:ext cx="8686800" cy="838200"/>
          </a:xfrm>
        </p:spPr>
        <p:txBody>
          <a:bodyPr/>
          <a:lstStyle/>
          <a:p>
            <a:r>
              <a:rPr lang="en-US" altLang="en-US" sz="2400" dirty="0"/>
              <a:t>802.18 meeting discussion item</a:t>
            </a:r>
            <a:r>
              <a:rPr lang="en-US" altLang="en-US" sz="2000" dirty="0">
                <a:solidFill>
                  <a:schemeClr val="tx1"/>
                </a:solidFill>
              </a:rPr>
              <a:t>s - </a:t>
            </a:r>
            <a:r>
              <a:rPr lang="en-US" altLang="en-US" sz="2000" dirty="0"/>
              <a:t>non-EU stds and USA activities</a:t>
            </a:r>
            <a:endParaRPr lang="en-US" altLang="en-US" sz="2000" dirty="0">
              <a:solidFill>
                <a:schemeClr val="tx1"/>
              </a:solidFill>
            </a:endParaRPr>
          </a:p>
        </p:txBody>
      </p:sp>
      <p:sp>
        <p:nvSpPr>
          <p:cNvPr id="31746" name="Content Placeholder 2"/>
          <p:cNvSpPr>
            <a:spLocks noGrp="1"/>
          </p:cNvSpPr>
          <p:nvPr>
            <p:ph idx="1"/>
          </p:nvPr>
        </p:nvSpPr>
        <p:spPr>
          <a:xfrm>
            <a:off x="914400" y="1127313"/>
            <a:ext cx="11049000" cy="5484813"/>
          </a:xfrm>
        </p:spPr>
        <p:txBody>
          <a:bodyPr/>
          <a:lstStyle/>
          <a:p>
            <a:pPr>
              <a:buFont typeface="Arial" panose="020B0604020202020204" pitchFamily="34" charset="0"/>
              <a:buChar char="•"/>
            </a:pPr>
            <a:r>
              <a:rPr lang="en-US" sz="1800" i="0" u="none" strike="noStrike" baseline="0" dirty="0">
                <a:solidFill>
                  <a:srgbClr val="000000"/>
                </a:solidFill>
              </a:rPr>
              <a:t>APAC update last week: </a:t>
            </a:r>
          </a:p>
          <a:p>
            <a:pPr lvl="1">
              <a:buFont typeface="Arial" panose="020B0604020202020204" pitchFamily="34" charset="0"/>
              <a:buChar char="•"/>
            </a:pPr>
            <a:r>
              <a:rPr lang="en-US" sz="1800" b="0" dirty="0">
                <a:latin typeface="Times New Roman" panose="02020603050405020304" pitchFamily="18" charset="0"/>
                <a:ea typeface="SimSun" panose="02010600030101010101" pitchFamily="2" charset="-122"/>
                <a:hlinkClick r:id="rId2"/>
              </a:rPr>
              <a:t>https://mentor.ieee.org/802.18/dcn/22/18-22-0001-00-0000-apac-update-january-2022.pptx</a:t>
            </a:r>
            <a:r>
              <a:rPr lang="en-US" sz="1800" b="0" dirty="0">
                <a:latin typeface="Times New Roman" panose="02020603050405020304" pitchFamily="18" charset="0"/>
                <a:ea typeface="SimSun" panose="02010600030101010101" pitchFamily="2" charset="-122"/>
              </a:rPr>
              <a:t> </a:t>
            </a:r>
            <a:endParaRPr lang="en-US" sz="1800" b="0" dirty="0">
              <a:effectLst/>
              <a:latin typeface="Times New Roman" panose="02020603050405020304" pitchFamily="18" charset="0"/>
              <a:ea typeface="SimSun" panose="02010600030101010101" pitchFamily="2" charset="-122"/>
            </a:endParaRPr>
          </a:p>
          <a:p>
            <a:pPr lvl="2">
              <a:buFont typeface="Arial" panose="020B0604020202020204" pitchFamily="34" charset="0"/>
              <a:buChar char="•"/>
            </a:pPr>
            <a:r>
              <a:rPr lang="en-US" sz="1600" b="0" i="0" u="none" strike="noStrike" baseline="0" dirty="0">
                <a:solidFill>
                  <a:srgbClr val="000000"/>
                </a:solidFill>
              </a:rPr>
              <a:t>Hong Kong, India, Japan, Korea, New Zealand (5yr outlook), </a:t>
            </a:r>
          </a:p>
          <a:p>
            <a:pPr lvl="1">
              <a:spcBef>
                <a:spcPts val="0"/>
              </a:spcBef>
              <a:buFont typeface="Arial" panose="020B0604020202020204" pitchFamily="34" charset="0"/>
              <a:buChar char="•"/>
            </a:pPr>
            <a:r>
              <a:rPr lang="en-US" dirty="0">
                <a:effectLst/>
                <a:ea typeface="Calibri" panose="020F0502020204030204" pitchFamily="34" charset="0"/>
              </a:rPr>
              <a:t> </a:t>
            </a:r>
            <a:endParaRPr lang="en-US" i="0" dirty="0">
              <a:solidFill>
                <a:srgbClr val="222222"/>
              </a:solidFill>
              <a:effectLst/>
            </a:endParaRPr>
          </a:p>
          <a:p>
            <a:pPr>
              <a:spcBef>
                <a:spcPts val="0"/>
              </a:spcBef>
              <a:buFont typeface="Arial" panose="020B0604020202020204" pitchFamily="34" charset="0"/>
              <a:buChar char="•"/>
            </a:pPr>
            <a:r>
              <a:rPr lang="en-US" altLang="en-US" sz="2000" dirty="0"/>
              <a:t>Recent consultations / activities: </a:t>
            </a:r>
          </a:p>
          <a:p>
            <a:pPr lvl="1">
              <a:spcBef>
                <a:spcPts val="0"/>
              </a:spcBef>
              <a:buFont typeface="Arial" panose="020B0604020202020204" pitchFamily="34" charset="0"/>
              <a:buChar char="•"/>
            </a:pPr>
            <a:r>
              <a:rPr lang="en-US" sz="2000" b="1" dirty="0">
                <a:effectLst/>
                <a:latin typeface="Times New Roman" panose="02020603050405020304" pitchFamily="18" charset="0"/>
                <a:ea typeface="Calibri" panose="020F0502020204030204" pitchFamily="34" charset="0"/>
              </a:rPr>
              <a:t>India:  </a:t>
            </a:r>
            <a:r>
              <a:rPr lang="en-US" sz="2000" b="0" dirty="0">
                <a:effectLst/>
                <a:latin typeface="Times New Roman" panose="02020603050405020304" pitchFamily="18" charset="0"/>
                <a:ea typeface="Calibri" panose="020F0502020204030204" pitchFamily="34" charset="0"/>
              </a:rPr>
              <a:t>The Use of Low Power Equipment in the Frequency Band 865-868 MHz for Short Range Devices (Exemption from </a:t>
            </a:r>
            <a:r>
              <a:rPr lang="en-US" sz="2000" b="0" dirty="0" err="1">
                <a:effectLst/>
                <a:latin typeface="Times New Roman" panose="02020603050405020304" pitchFamily="18" charset="0"/>
                <a:ea typeface="Calibri" panose="020F0502020204030204" pitchFamily="34" charset="0"/>
              </a:rPr>
              <a:t>Licence</a:t>
            </a:r>
            <a:r>
              <a:rPr lang="en-US" sz="2000" b="0" dirty="0">
                <a:effectLst/>
                <a:latin typeface="Times New Roman" panose="02020603050405020304" pitchFamily="18" charset="0"/>
                <a:ea typeface="Calibri" panose="020F0502020204030204" pitchFamily="34" charset="0"/>
              </a:rPr>
              <a:t>) Rules, 2021, is published in the Gazette of India on December 13, 2021, and in the DoT website on December 16, 2021:</a:t>
            </a:r>
            <a:r>
              <a:rPr lang="en-US" dirty="0">
                <a:effectLst/>
                <a:ea typeface="Calibri" panose="020F0502020204030204" pitchFamily="34" charset="0"/>
              </a:rPr>
              <a:t> </a:t>
            </a:r>
          </a:p>
          <a:p>
            <a:pPr lvl="1">
              <a:spcBef>
                <a:spcPts val="0"/>
              </a:spcBef>
              <a:buFont typeface="Arial" panose="020B0604020202020204" pitchFamily="34" charset="0"/>
              <a:buChar char="•"/>
            </a:pPr>
            <a:endParaRPr lang="en-US" b="1" dirty="0">
              <a:ea typeface="Calibri" panose="020F0502020204030204" pitchFamily="34" charset="0"/>
            </a:endParaRPr>
          </a:p>
          <a:p>
            <a:pPr lvl="1">
              <a:spcBef>
                <a:spcPts val="0"/>
              </a:spcBef>
              <a:buFont typeface="Arial" panose="020B0604020202020204" pitchFamily="34" charset="0"/>
              <a:buChar char="•"/>
            </a:pPr>
            <a:r>
              <a:rPr lang="en-US" b="1" dirty="0">
                <a:ea typeface="Calibri" panose="020F0502020204030204" pitchFamily="34" charset="0"/>
              </a:rPr>
              <a:t>Korea MIST:</a:t>
            </a:r>
            <a:r>
              <a:rPr lang="en-US" dirty="0">
                <a:ea typeface="Calibri" panose="020F0502020204030204" pitchFamily="34" charset="0"/>
              </a:rPr>
              <a:t> </a:t>
            </a:r>
            <a:r>
              <a:rPr lang="en-US" dirty="0"/>
              <a:t>The proposed change is to enable radar devices to operate in the 70 GHz band by updating the domestic note K40A that allows the 76 to 81 GHz frequency band to be used for object detection.</a:t>
            </a:r>
            <a:endParaRPr lang="en-US" sz="1800" dirty="0">
              <a:solidFill>
                <a:srgbClr val="222222"/>
              </a:solidFill>
            </a:endParaRPr>
          </a:p>
          <a:p>
            <a:pPr lvl="1">
              <a:spcBef>
                <a:spcPts val="0"/>
              </a:spcBef>
              <a:buFont typeface="Arial" panose="020B0604020202020204" pitchFamily="34" charset="0"/>
              <a:buChar char="•"/>
            </a:pPr>
            <a:endParaRPr lang="en-US" sz="1800" b="1" dirty="0">
              <a:solidFill>
                <a:schemeClr val="tx1"/>
              </a:solidFill>
            </a:endParaRPr>
          </a:p>
          <a:p>
            <a:pPr lvl="1">
              <a:spcBef>
                <a:spcPts val="0"/>
              </a:spcBef>
              <a:buFont typeface="Arial" panose="020B0604020202020204" pitchFamily="34" charset="0"/>
              <a:buChar char="•"/>
            </a:pPr>
            <a:r>
              <a:rPr lang="en-US" sz="1800" b="1" dirty="0">
                <a:solidFill>
                  <a:schemeClr val="tx1"/>
                </a:solidFill>
              </a:rPr>
              <a:t>UK – Ofcom: </a:t>
            </a:r>
            <a:r>
              <a:rPr lang="en-US" sz="1800" b="0" dirty="0">
                <a:solidFill>
                  <a:schemeClr val="tx1"/>
                </a:solidFill>
              </a:rPr>
              <a:t>802.15 SC THz response to paper on THz. </a:t>
            </a:r>
          </a:p>
          <a:p>
            <a:pPr lvl="2">
              <a:spcBef>
                <a:spcPts val="0"/>
              </a:spcBef>
              <a:buFont typeface="Arial" panose="020B0604020202020204" pitchFamily="34" charset="0"/>
              <a:buChar char="•"/>
            </a:pPr>
            <a:r>
              <a:rPr lang="en-US" dirty="0">
                <a:solidFill>
                  <a:schemeClr val="tx1"/>
                </a:solidFill>
              </a:rPr>
              <a:t>Expect RR-TAG to approve tomorrow, 27jan22, to forward to LMSC/EC to approve and then to Ofcom. </a:t>
            </a:r>
            <a:endParaRPr lang="en-US" b="0" dirty="0">
              <a:solidFill>
                <a:schemeClr val="tx1"/>
              </a:solidFill>
            </a:endParaRPr>
          </a:p>
          <a:p>
            <a:pPr lvl="1">
              <a:spcBef>
                <a:spcPts val="0"/>
              </a:spcBef>
              <a:buFont typeface="Arial" panose="020B0604020202020204" pitchFamily="34" charset="0"/>
              <a:buChar char="•"/>
            </a:pPr>
            <a:endParaRPr lang="en-US" sz="1400" i="0" dirty="0">
              <a:solidFill>
                <a:srgbClr val="222222"/>
              </a:solidFill>
              <a:effectLst/>
            </a:endParaRPr>
          </a:p>
          <a:p>
            <a:pPr>
              <a:spcBef>
                <a:spcPts val="0"/>
              </a:spcBef>
              <a:buFont typeface="Arial" panose="020B0604020202020204" pitchFamily="34" charset="0"/>
              <a:buChar char="•"/>
            </a:pPr>
            <a:r>
              <a:rPr lang="en-US" sz="1800" dirty="0">
                <a:solidFill>
                  <a:srgbClr val="222222"/>
                </a:solidFill>
              </a:rPr>
              <a:t>Nothing new for ITU-R recently</a:t>
            </a:r>
            <a:endParaRPr lang="en-US" sz="1800" i="0" dirty="0">
              <a:solidFill>
                <a:srgbClr val="222222"/>
              </a:solidFill>
              <a:effectLst/>
            </a:endParaRPr>
          </a:p>
        </p:txBody>
      </p:sp>
      <p:sp>
        <p:nvSpPr>
          <p:cNvPr id="7" name="Date Placeholder 6"/>
          <p:cNvSpPr>
            <a:spLocks noGrp="1"/>
          </p:cNvSpPr>
          <p:nvPr>
            <p:ph type="dt" sz="quarter" idx="4294967295"/>
          </p:nvPr>
        </p:nvSpPr>
        <p:spPr>
          <a:xfrm>
            <a:off x="914400" y="350839"/>
            <a:ext cx="2198688" cy="276225"/>
          </a:xfrm>
          <a:prstGeom prst="rect">
            <a:avLst/>
          </a:prstGeom>
        </p:spPr>
        <p:txBody>
          <a:bodyPr/>
          <a:lstStyle/>
          <a:p>
            <a:pPr>
              <a:defRPr/>
            </a:pPr>
            <a:r>
              <a:rPr lang="en-US"/>
              <a:t>26jan22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465530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914401" y="381000"/>
            <a:ext cx="10475384" cy="838200"/>
          </a:xfrm>
        </p:spPr>
        <p:txBody>
          <a:bodyPr/>
          <a:lstStyle/>
          <a:p>
            <a:r>
              <a:rPr lang="en-US" altLang="en-US" sz="2400" dirty="0"/>
              <a:t>General Discussion Items</a:t>
            </a:r>
            <a:endParaRPr lang="en-US" altLang="en-US" sz="2000" dirty="0">
              <a:solidFill>
                <a:schemeClr val="tx1"/>
              </a:solidFill>
            </a:endParaRPr>
          </a:p>
        </p:txBody>
      </p:sp>
      <p:sp>
        <p:nvSpPr>
          <p:cNvPr id="31746" name="Content Placeholder 2"/>
          <p:cNvSpPr>
            <a:spLocks noGrp="1"/>
          </p:cNvSpPr>
          <p:nvPr>
            <p:ph idx="1"/>
          </p:nvPr>
        </p:nvSpPr>
        <p:spPr>
          <a:xfrm>
            <a:off x="914400" y="990601"/>
            <a:ext cx="11125200" cy="54848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sz="2000" i="0" dirty="0">
                <a:solidFill>
                  <a:schemeClr val="tx1"/>
                </a:solidFill>
                <a:effectLst/>
              </a:rPr>
              <a:t>27 January 2022 FCC Open Commission Meeting; 10:30 am – 12:30 pm EST</a:t>
            </a:r>
            <a:r>
              <a:rPr lang="en-US" sz="2000" dirty="0">
                <a:solidFill>
                  <a:schemeClr val="tx1"/>
                </a:solidFill>
                <a:ea typeface="Times New Roman" panose="02020603050405020304" pitchFamily="18" charset="0"/>
              </a:rPr>
              <a:t>, one of the topics: </a:t>
            </a:r>
          </a:p>
          <a:p>
            <a:pPr>
              <a:buFont typeface="Arial" panose="020B0604020202020204" pitchFamily="34" charset="0"/>
              <a:buChar char="•"/>
            </a:pPr>
            <a:r>
              <a:rPr lang="en-US" sz="2000" b="0" i="0" dirty="0">
                <a:solidFill>
                  <a:schemeClr val="tx1"/>
                </a:solidFill>
                <a:effectLst/>
              </a:rPr>
              <a:t>Facilitating Better Use of 'White Space' Spectrum; </a:t>
            </a:r>
            <a:r>
              <a:rPr lang="en-US" sz="1600" b="0" i="0" dirty="0">
                <a:solidFill>
                  <a:srgbClr val="1D2B3E"/>
                </a:solidFill>
                <a:effectLst/>
                <a:hlinkClick r:id="rId2"/>
              </a:rPr>
              <a:t>https://www.fcc.gov/document/facilitating-better-use-white-space-spectrum</a:t>
            </a:r>
            <a:r>
              <a:rPr lang="en-US" altLang="en-US" sz="2000" dirty="0"/>
              <a:t> </a:t>
            </a:r>
          </a:p>
          <a:p>
            <a:pPr lvl="1">
              <a:buFont typeface="Arial" panose="020B0604020202020204" pitchFamily="34" charset="0"/>
              <a:buChar char="•"/>
            </a:pPr>
            <a:r>
              <a:rPr lang="en-US" altLang="en-US" dirty="0"/>
              <a:t>Much on the data base operation and working with wireless microphones.  	</a:t>
            </a:r>
          </a:p>
          <a:p>
            <a:pPr>
              <a:buFont typeface="Arial" panose="020B0604020202020204" pitchFamily="34" charset="0"/>
              <a:buChar char="•"/>
            </a:pPr>
            <a:r>
              <a:rPr lang="en-US" altLang="en-US" sz="2000" dirty="0"/>
              <a:t> </a:t>
            </a:r>
          </a:p>
        </p:txBody>
      </p:sp>
      <p:sp>
        <p:nvSpPr>
          <p:cNvPr id="7" name="Date Placeholder 6"/>
          <p:cNvSpPr>
            <a:spLocks noGrp="1"/>
          </p:cNvSpPr>
          <p:nvPr>
            <p:ph type="dt" sz="quarter" idx="4294967295"/>
          </p:nvPr>
        </p:nvSpPr>
        <p:spPr>
          <a:xfrm>
            <a:off x="914400" y="297589"/>
            <a:ext cx="2198688" cy="276225"/>
          </a:xfrm>
          <a:prstGeom prst="rect">
            <a:avLst/>
          </a:prstGeom>
        </p:spPr>
        <p:txBody>
          <a:bodyPr/>
          <a:lstStyle/>
          <a:p>
            <a:pPr>
              <a:defRPr/>
            </a:pPr>
            <a:r>
              <a:rPr lang="en-US" dirty="0"/>
              <a:t>26jan22</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480604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764314"/>
            <a:ext cx="7770813" cy="454885"/>
          </a:xfrm>
        </p:spPr>
        <p:txBody>
          <a:bodyPr/>
          <a:lstStyle/>
          <a:p>
            <a:r>
              <a:rPr lang="en-US" altLang="en-US" sz="2400" dirty="0"/>
              <a:t>General Discussion Items – ongoing fyi – </a:t>
            </a:r>
            <a:br>
              <a:rPr lang="en-US" altLang="en-US" sz="2400" dirty="0"/>
            </a:br>
            <a:r>
              <a:rPr lang="en-US" altLang="en-US" sz="2400" dirty="0"/>
              <a:t>IEEE 802 Wireless Standards Table of Frequency Ranges</a:t>
            </a:r>
            <a:endParaRPr lang="en-US" altLang="en-US" sz="2000" dirty="0">
              <a:solidFill>
                <a:schemeClr val="tx1"/>
              </a:solidFill>
            </a:endParaRPr>
          </a:p>
        </p:txBody>
      </p:sp>
      <p:sp>
        <p:nvSpPr>
          <p:cNvPr id="31746" name="Content Placeholder 2"/>
          <p:cNvSpPr>
            <a:spLocks noGrp="1"/>
          </p:cNvSpPr>
          <p:nvPr>
            <p:ph idx="1"/>
          </p:nvPr>
        </p:nvSpPr>
        <p:spPr>
          <a:xfrm>
            <a:off x="914400" y="1349908"/>
            <a:ext cx="11118670" cy="5065715"/>
          </a:xfrm>
        </p:spPr>
        <p:txBody>
          <a:bodyPr/>
          <a:lstStyle/>
          <a:p>
            <a:pPr>
              <a:spcBef>
                <a:spcPts val="0"/>
              </a:spcBef>
              <a:buFont typeface="Arial" panose="020B0604020202020204" pitchFamily="34" charset="0"/>
              <a:buChar char="•"/>
            </a:pPr>
            <a:r>
              <a:rPr lang="en-US" altLang="en-US" sz="1800" spc="200" dirty="0"/>
              <a:t>This is a joint effort by 802.18 and 802.19</a:t>
            </a:r>
          </a:p>
          <a:p>
            <a:pPr marL="1543050" lvl="3">
              <a:spcBef>
                <a:spcPts val="0"/>
              </a:spcBef>
              <a:spcAft>
                <a:spcPts val="0"/>
              </a:spcAft>
              <a:buFont typeface="Arial" panose="020B0604020202020204" pitchFamily="34" charset="0"/>
              <a:buChar char="•"/>
            </a:pPr>
            <a:endParaRPr lang="en-US" sz="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4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400" dirty="0">
                <a:solidFill>
                  <a:srgbClr val="0070C0"/>
                </a:solidFill>
                <a:ea typeface="Times New Roman" panose="02020603050405020304" pitchFamily="18" charset="0"/>
                <a:hlinkClick r:id="rId3"/>
              </a:rPr>
              <a:t>https://mentor.ieee.org/802.18/dcn/21/18-21-0036-10-0000-frequency-table-template.xlsx</a:t>
            </a:r>
            <a:endParaRPr lang="en-US" sz="14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11jan22</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Filled in a few spots for 802.11 and added an index column on the main tables.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Moving forward have copied into a new 2022 document,:</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4"/>
              </a:rPr>
              <a:t>https://mentor.ieee.org/802.18/dcn/22/18-22-0009-00-0000-ieee-802-wireless-standards-table-of-frequency-ranges.xlsx</a:t>
            </a:r>
            <a:r>
              <a:rPr lang="en-US" sz="1600" dirty="0">
                <a:solidFill>
                  <a:srgbClr val="333333"/>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And, working on a process to get comment collection on the spreadsheet from other IEEE 802 members. </a:t>
            </a: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23nov21</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Clarified 802.22 orig. std.; filled in many specific freq. ranges for 802.11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Updates a few UWB ranges and </a:t>
            </a:r>
            <a:r>
              <a:rPr lang="en-US" sz="1600" b="1" dirty="0">
                <a:solidFill>
                  <a:srgbClr val="333333"/>
                </a:solidFill>
                <a:ea typeface="Times New Roman" panose="02020603050405020304" pitchFamily="18" charset="0"/>
              </a:rPr>
              <a:t>added the Light-Ranges Sheet   </a:t>
            </a:r>
          </a:p>
          <a:p>
            <a:pPr marL="400050" lvl="1" indent="0">
              <a:spcBef>
                <a:spcPts val="0"/>
              </a:spcBef>
              <a:spcAft>
                <a:spcPts val="0"/>
              </a:spcAft>
            </a:pPr>
            <a:endParaRPr lang="en-US" sz="16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2000" b="0" dirty="0">
                <a:solidFill>
                  <a:schemeClr val="tx1"/>
                </a:solidFill>
                <a:ea typeface="Times New Roman" panose="02020603050405020304" pitchFamily="18" charset="0"/>
              </a:rPr>
              <a:t>The </a:t>
            </a:r>
            <a:r>
              <a:rPr lang="en-US" sz="2000" dirty="0">
                <a:solidFill>
                  <a:schemeClr val="tx1"/>
                </a:solidFill>
                <a:ea typeface="Times New Roman" panose="02020603050405020304" pitchFamily="18" charset="0"/>
              </a:rPr>
              <a:t>next meeting will be 22feb22.  </a:t>
            </a:r>
            <a:r>
              <a:rPr lang="en-US" sz="2000" b="0" dirty="0">
                <a:solidFill>
                  <a:schemeClr val="tx1"/>
                </a:solidFill>
                <a:ea typeface="Times New Roman" panose="02020603050405020304" pitchFamily="18" charset="0"/>
              </a:rPr>
              <a:t>(call-in in agenda backup slides)</a:t>
            </a:r>
          </a:p>
        </p:txBody>
      </p:sp>
      <p:sp>
        <p:nvSpPr>
          <p:cNvPr id="7" name="Date Placeholder 6"/>
          <p:cNvSpPr>
            <a:spLocks noGrp="1"/>
          </p:cNvSpPr>
          <p:nvPr>
            <p:ph type="dt" sz="quarter" idx="4294967295"/>
          </p:nvPr>
        </p:nvSpPr>
        <p:spPr>
          <a:xfrm>
            <a:off x="914400" y="297589"/>
            <a:ext cx="2198688" cy="276225"/>
          </a:xfrm>
          <a:prstGeom prst="rect">
            <a:avLst/>
          </a:prstGeom>
        </p:spPr>
        <p:txBody>
          <a:bodyPr/>
          <a:lstStyle/>
          <a:p>
            <a:pPr>
              <a:defRPr/>
            </a:pPr>
            <a:r>
              <a:rPr lang="en-US"/>
              <a:t>26jan22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266122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7FEC4E-D58D-4A00-A290-A9FAA1966072}"/>
              </a:ext>
            </a:extLst>
          </p:cNvPr>
          <p:cNvSpPr>
            <a:spLocks noGrp="1"/>
          </p:cNvSpPr>
          <p:nvPr>
            <p:ph idx="1"/>
          </p:nvPr>
        </p:nvSpPr>
        <p:spPr>
          <a:xfrm>
            <a:off x="915458" y="1221432"/>
            <a:ext cx="10361084" cy="5179368"/>
          </a:xfrm>
        </p:spPr>
        <p:txBody>
          <a:bodyPr/>
          <a:lstStyle/>
          <a:p>
            <a:pPr>
              <a:buFont typeface="Arial" panose="020B0604020202020204" pitchFamily="34" charset="0"/>
              <a:buChar char="•"/>
            </a:pPr>
            <a:r>
              <a:rPr lang="en-US" sz="2000" dirty="0"/>
              <a:t>Will hold elections like other WGs.  </a:t>
            </a:r>
          </a:p>
          <a:p>
            <a:pPr>
              <a:buFont typeface="Arial" panose="020B0604020202020204" pitchFamily="34" charset="0"/>
              <a:buChar char="•"/>
            </a:pPr>
            <a:r>
              <a:rPr lang="en-US" sz="2000" dirty="0"/>
              <a:t>For anyone to be considered for the 802.18 Chair, Vice Chairs or the appointed positions</a:t>
            </a:r>
          </a:p>
          <a:p>
            <a:pPr lvl="1">
              <a:buFont typeface="Arial" panose="020B0604020202020204" pitchFamily="34" charset="0"/>
              <a:buChar char="•"/>
            </a:pPr>
            <a:r>
              <a:rPr lang="en-US" b="1" i="1" u="sng" dirty="0"/>
              <a:t>Please send nominations or self nominations to the .18 Chair before </a:t>
            </a:r>
            <a:r>
              <a:rPr lang="en-US" b="1" i="1" u="sng" dirty="0">
                <a:effectLst/>
                <a:ea typeface="SimSun" panose="02010600030101010101" pitchFamily="2" charset="-122"/>
              </a:rPr>
              <a:t>Wednesday 02 March 2022 </a:t>
            </a:r>
            <a:r>
              <a:rPr lang="en-US" b="1" i="1" u="sng" dirty="0"/>
              <a:t>- end of day </a:t>
            </a:r>
            <a:r>
              <a:rPr lang="en-US" b="1" i="1" u="sng" dirty="0" err="1"/>
              <a:t>aoe</a:t>
            </a:r>
            <a:r>
              <a:rPr lang="en-US" b="1" i="1" u="sng" dirty="0"/>
              <a:t>.</a:t>
            </a:r>
          </a:p>
          <a:p>
            <a:pPr lvl="1">
              <a:buFont typeface="Arial" panose="020B0604020202020204" pitchFamily="34" charset="0"/>
              <a:buChar char="•"/>
            </a:pPr>
            <a:r>
              <a:rPr lang="en-US" sz="1800" dirty="0"/>
              <a:t>802.18 elections will be at the first 802.18 </a:t>
            </a:r>
            <a:r>
              <a:rPr lang="en-US" sz="1800" dirty="0">
                <a:solidFill>
                  <a:schemeClr val="tx1"/>
                </a:solidFill>
              </a:rPr>
              <a:t>meeting of the Plenary, 10mar22.</a:t>
            </a:r>
          </a:p>
          <a:p>
            <a:pPr lvl="2">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2000" dirty="0">
                <a:solidFill>
                  <a:schemeClr val="tx1"/>
                </a:solidFill>
              </a:rPr>
              <a:t>The .18 Chair position is open;  </a:t>
            </a:r>
          </a:p>
          <a:p>
            <a:pPr>
              <a:buFont typeface="Arial" panose="020B0604020202020204" pitchFamily="34" charset="0"/>
              <a:buChar char="•"/>
            </a:pPr>
            <a:r>
              <a:rPr lang="en-US" sz="2000" dirty="0">
                <a:solidFill>
                  <a:schemeClr val="tx1"/>
                </a:solidFill>
              </a:rPr>
              <a:t>The .18 Vice-Chairs Stuart Kerry and Al Petrick are </a:t>
            </a:r>
            <a:r>
              <a:rPr lang="en-US" altLang="en-US" sz="2000" dirty="0"/>
              <a:t>seeking re-election</a:t>
            </a:r>
            <a:r>
              <a:rPr lang="en-US" sz="2000" dirty="0">
                <a:solidFill>
                  <a:schemeClr val="tx1"/>
                </a:solidFill>
              </a:rPr>
              <a:t>. </a:t>
            </a:r>
          </a:p>
          <a:p>
            <a:pPr lvl="2">
              <a:buFont typeface="Arial" panose="020B0604020202020204" pitchFamily="34" charset="0"/>
              <a:buChar char="•"/>
            </a:pPr>
            <a:endParaRPr lang="en-US" sz="1400" dirty="0"/>
          </a:p>
          <a:p>
            <a:pPr>
              <a:buFont typeface="Arial" panose="020B0604020202020204" pitchFamily="34" charset="0"/>
              <a:buChar char="•"/>
            </a:pPr>
            <a:r>
              <a:rPr lang="en-US" sz="1800" dirty="0"/>
              <a:t>All potential EC members, Chair and Vice Chairs</a:t>
            </a:r>
          </a:p>
          <a:p>
            <a:pPr lvl="1">
              <a:buFont typeface="Arial" panose="020B0604020202020204" pitchFamily="34" charset="0"/>
              <a:buChar char="•"/>
            </a:pPr>
            <a:r>
              <a:rPr lang="en-US" sz="1600" dirty="0"/>
              <a:t>Please remember to submit your letters of endorsement and disclosure of affiliation to the IEEE 802 Recording Secretary, John </a:t>
            </a:r>
            <a:r>
              <a:rPr lang="en-US" sz="1600" dirty="0" err="1"/>
              <a:t>D’Ambrosia</a:t>
            </a:r>
            <a:r>
              <a:rPr lang="en-US" sz="1600" dirty="0"/>
              <a:t>, as soon as possible, but no later than the call to order of the March 2020 opening LMSC meeting. </a:t>
            </a:r>
          </a:p>
          <a:p>
            <a:pPr lvl="1">
              <a:buFont typeface="Arial" panose="020B0604020202020204" pitchFamily="34" charset="0"/>
              <a:buChar char="•"/>
            </a:pPr>
            <a:r>
              <a:rPr lang="en-US" sz="1600" dirty="0"/>
              <a:t>For Chair, Vice Chair and Secretary, you need to be a member of the IEEE SA</a:t>
            </a:r>
          </a:p>
          <a:p>
            <a:pPr lvl="1">
              <a:buFont typeface="Arial" panose="020B0604020202020204" pitchFamily="34" charset="0"/>
              <a:buChar char="•"/>
            </a:pPr>
            <a:r>
              <a:rPr lang="en-GB" altLang="en-US" sz="1800" dirty="0"/>
              <a:t>The TAG/WG chair &amp; vice chairs are subject to confirmation by IEEE 802 EC.</a:t>
            </a:r>
            <a:endParaRPr lang="en-US" sz="1600" dirty="0"/>
          </a:p>
          <a:p>
            <a:pPr>
              <a:buFont typeface="Arial" panose="020B0604020202020204" pitchFamily="34" charset="0"/>
              <a:buChar char="•"/>
            </a:pPr>
            <a:r>
              <a:rPr lang="en-US" sz="2000" dirty="0">
                <a:solidFill>
                  <a:schemeClr val="tx1"/>
                </a:solidFill>
              </a:rPr>
              <a:t>Responsibilities/expectations for all offices are in the back up slides of the .18 agenda slides</a:t>
            </a:r>
            <a:endParaRPr lang="en-US" altLang="en-US" sz="1400" b="0" dirty="0">
              <a:solidFill>
                <a:schemeClr val="tx1"/>
              </a:solidFill>
            </a:endParaRPr>
          </a:p>
        </p:txBody>
      </p:sp>
      <p:sp>
        <p:nvSpPr>
          <p:cNvPr id="4" name="Slide Number Placeholder 3">
            <a:extLst>
              <a:ext uri="{FF2B5EF4-FFF2-40B4-BE49-F238E27FC236}">
                <a16:creationId xmlns:a16="http://schemas.microsoft.com/office/drawing/2014/main" id="{F1A62BAE-8D0B-4B09-8E4E-60DDA402EDA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9131770-8B4D-40EC-9E24-EB5B54D59CEA}"/>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5B277190-09EE-41DC-AB47-FC11E978F360}"/>
              </a:ext>
            </a:extLst>
          </p:cNvPr>
          <p:cNvSpPr>
            <a:spLocks noGrp="1"/>
          </p:cNvSpPr>
          <p:nvPr>
            <p:ph type="dt" idx="15"/>
          </p:nvPr>
        </p:nvSpPr>
        <p:spPr>
          <a:xfrm>
            <a:off x="914401" y="304800"/>
            <a:ext cx="2655888" cy="273050"/>
          </a:xfrm>
        </p:spPr>
        <p:txBody>
          <a:bodyPr/>
          <a:lstStyle/>
          <a:p>
            <a:r>
              <a:rPr lang="en-US"/>
              <a:t>26jan22</a:t>
            </a:r>
            <a:endParaRPr lang="en-GB" dirty="0"/>
          </a:p>
        </p:txBody>
      </p:sp>
      <p:sp>
        <p:nvSpPr>
          <p:cNvPr id="9" name="TextBox 8">
            <a:extLst>
              <a:ext uri="{FF2B5EF4-FFF2-40B4-BE49-F238E27FC236}">
                <a16:creationId xmlns:a16="http://schemas.microsoft.com/office/drawing/2014/main" id="{3982D846-44F9-4DF1-9A45-23900C439912}"/>
              </a:ext>
            </a:extLst>
          </p:cNvPr>
          <p:cNvSpPr txBox="1"/>
          <p:nvPr/>
        </p:nvSpPr>
        <p:spPr>
          <a:xfrm>
            <a:off x="3048000" y="759767"/>
            <a:ext cx="6096000" cy="461665"/>
          </a:xfrm>
          <a:prstGeom prst="rect">
            <a:avLst/>
          </a:prstGeom>
          <a:noFill/>
        </p:spPr>
        <p:txBody>
          <a:bodyPr wrap="square">
            <a:spAutoFit/>
          </a:bodyPr>
          <a:lstStyle/>
          <a:p>
            <a:r>
              <a:rPr lang="en-US" b="1" dirty="0">
                <a:solidFill>
                  <a:schemeClr val="tx1"/>
                </a:solidFill>
              </a:rPr>
              <a:t>RR-TAG / 802.18 March 2022 Plenary</a:t>
            </a:r>
            <a:endParaRPr lang="en-US" b="1" dirty="0"/>
          </a:p>
        </p:txBody>
      </p:sp>
    </p:spTree>
    <p:extLst>
      <p:ext uri="{BB962C8B-B14F-4D97-AF65-F5344CB8AC3E}">
        <p14:creationId xmlns:p14="http://schemas.microsoft.com/office/powerpoint/2010/main" val="617769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7FEC4E-D58D-4A00-A290-A9FAA1966072}"/>
              </a:ext>
            </a:extLst>
          </p:cNvPr>
          <p:cNvSpPr>
            <a:spLocks noGrp="1"/>
          </p:cNvSpPr>
          <p:nvPr>
            <p:ph idx="1"/>
          </p:nvPr>
        </p:nvSpPr>
        <p:spPr>
          <a:xfrm>
            <a:off x="915458" y="990600"/>
            <a:ext cx="10361084" cy="5410200"/>
          </a:xfrm>
        </p:spPr>
        <p:txBody>
          <a:bodyPr/>
          <a:lstStyle/>
          <a:p>
            <a:pPr marL="342900" lvl="1" indent="-342900">
              <a:spcBef>
                <a:spcPts val="600"/>
              </a:spcBef>
              <a:buFont typeface="Arial" panose="020B0604020202020204" pitchFamily="34" charset="0"/>
              <a:buChar char="•"/>
              <a:defRPr/>
            </a:pPr>
            <a:r>
              <a:rPr lang="en-US" b="1" dirty="0"/>
              <a:t>Thank You</a:t>
            </a:r>
          </a:p>
          <a:p>
            <a:pPr marL="342900" lvl="1" indent="-342900">
              <a:spcBef>
                <a:spcPts val="600"/>
              </a:spcBef>
              <a:buFont typeface="Arial" panose="020B0604020202020204" pitchFamily="34" charset="0"/>
              <a:buChar char="•"/>
              <a:defRPr/>
            </a:pPr>
            <a:endParaRPr lang="en-US" b="1" dirty="0">
              <a:cs typeface="+mn-cs"/>
            </a:endParaRPr>
          </a:p>
          <a:p>
            <a:pPr marL="342900" lvl="1" indent="-342900">
              <a:spcBef>
                <a:spcPts val="600"/>
              </a:spcBef>
              <a:buFont typeface="Arial" panose="020B0604020202020204" pitchFamily="34" charset="0"/>
              <a:buChar char="•"/>
              <a:defRPr/>
            </a:pPr>
            <a:r>
              <a:rPr lang="en-US" b="1" dirty="0">
                <a:cs typeface="+mn-cs"/>
              </a:rPr>
              <a:t>Schedule this Wireless Interim </a:t>
            </a:r>
          </a:p>
          <a:p>
            <a:pPr marL="742950" lvl="2" indent="-342900">
              <a:spcBef>
                <a:spcPts val="600"/>
              </a:spcBef>
              <a:buFont typeface="Arial" panose="020B0604020202020204" pitchFamily="34" charset="0"/>
              <a:buChar char="•"/>
              <a:defRPr/>
            </a:pPr>
            <a:r>
              <a:rPr lang="en-US" dirty="0">
                <a:solidFill>
                  <a:schemeClr val="bg1">
                    <a:lumMod val="75000"/>
                  </a:schemeClr>
                </a:solidFill>
                <a:cs typeface="+mn-cs"/>
              </a:rPr>
              <a:t>Thursday 20</a:t>
            </a:r>
            <a:r>
              <a:rPr lang="en-US" baseline="30000" dirty="0">
                <a:solidFill>
                  <a:schemeClr val="bg1">
                    <a:lumMod val="75000"/>
                  </a:schemeClr>
                </a:solidFill>
                <a:cs typeface="+mn-cs"/>
              </a:rPr>
              <a:t>th</a:t>
            </a:r>
            <a:r>
              <a:rPr lang="en-US" dirty="0">
                <a:solidFill>
                  <a:schemeClr val="bg1">
                    <a:lumMod val="75000"/>
                  </a:schemeClr>
                </a:solidFill>
                <a:cs typeface="+mn-cs"/>
              </a:rPr>
              <a:t>  15:00et, 1hr, opening - done</a:t>
            </a:r>
          </a:p>
          <a:p>
            <a:pPr marL="742950" lvl="2" indent="-342900">
              <a:spcBef>
                <a:spcPts val="600"/>
              </a:spcBef>
              <a:buFont typeface="Arial" panose="020B0604020202020204" pitchFamily="34" charset="0"/>
              <a:buChar char="•"/>
              <a:defRPr/>
            </a:pPr>
            <a:r>
              <a:rPr lang="en-US" dirty="0">
                <a:cs typeface="+mn-cs"/>
              </a:rPr>
              <a:t>Thursday 27</a:t>
            </a:r>
            <a:r>
              <a:rPr lang="en-US" baseline="30000" dirty="0">
                <a:cs typeface="+mn-cs"/>
              </a:rPr>
              <a:t>th</a:t>
            </a:r>
            <a:r>
              <a:rPr lang="en-US" dirty="0">
                <a:cs typeface="+mn-cs"/>
              </a:rPr>
              <a:t>  15:00et, 1hr, closing</a:t>
            </a:r>
          </a:p>
          <a:p>
            <a:pPr>
              <a:spcBef>
                <a:spcPts val="0"/>
              </a:spcBef>
              <a:buFont typeface="Arial" panose="020B0604020202020204" pitchFamily="34" charset="0"/>
              <a:buChar char="•"/>
            </a:pPr>
            <a:endParaRPr lang="en-US" sz="1600" dirty="0">
              <a:latin typeface="Times New Roman" pitchFamily="16" charset="0"/>
            </a:endParaRPr>
          </a:p>
          <a:p>
            <a:pPr>
              <a:spcBef>
                <a:spcPts val="0"/>
              </a:spcBef>
              <a:buFont typeface="Arial" panose="020B0604020202020204" pitchFamily="34" charset="0"/>
              <a:buChar char="•"/>
            </a:pPr>
            <a:r>
              <a:rPr lang="en-US" sz="1800" dirty="0"/>
              <a:t>WEBEX MEETING</a:t>
            </a:r>
          </a:p>
          <a:p>
            <a:pPr>
              <a:spcBef>
                <a:spcPts val="0"/>
              </a:spcBef>
              <a:buFont typeface="Arial" panose="020B0604020202020204" pitchFamily="34" charset="0"/>
              <a:buChar char="•"/>
            </a:pPr>
            <a:r>
              <a:rPr lang="en-US" sz="1800" dirty="0">
                <a:ea typeface="Times New Roman" panose="02020603050405020304" pitchFamily="18" charset="0"/>
              </a:rPr>
              <a:t>See 802.18 webpage or IEEE 802 overall calendar ( &amp; under 802.18 calendar)</a:t>
            </a:r>
          </a:p>
          <a:p>
            <a:pPr>
              <a:spcBef>
                <a:spcPts val="0"/>
              </a:spcBef>
              <a:buFont typeface="Arial" panose="020B0604020202020204" pitchFamily="34" charset="0"/>
              <a:buChar char="•"/>
            </a:pPr>
            <a:r>
              <a:rPr lang="en-US" sz="1800" dirty="0">
                <a:ea typeface="Times New Roman" panose="02020603050405020304" pitchFamily="18" charset="0"/>
              </a:rPr>
              <a:t>or : </a:t>
            </a:r>
            <a:r>
              <a:rPr lang="en-US" sz="1800" b="1" dirty="0">
                <a:solidFill>
                  <a:srgbClr val="000000"/>
                </a:solidFill>
                <a:effectLst/>
                <a:ea typeface="Times New Roman" panose="02020603050405020304" pitchFamily="18" charset="0"/>
                <a:cs typeface="Times New Roman" panose="02020603050405020304" pitchFamily="18" charset="0"/>
              </a:rPr>
              <a:t>Join from this meeting link</a:t>
            </a:r>
          </a:p>
          <a:p>
            <a:pPr>
              <a:spcBef>
                <a:spcPts val="0"/>
              </a:spcBef>
              <a:buFont typeface="Arial" panose="020B0604020202020204" pitchFamily="34" charset="0"/>
              <a:buChar char="•"/>
            </a:pPr>
            <a:r>
              <a:rPr lang="en-US" sz="18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2"/>
              </a:rPr>
              <a:t>https://ieeesa.webex.com/ieeesa/j.php?MTID=m91b36f4c80de69b002c6b1e7296833ef</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buFont typeface="Arial" panose="020B0604020202020204" pitchFamily="34" charset="0"/>
              <a:buChar cha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r>
              <a:rPr lang="en-US" sz="1600" dirty="0"/>
              <a:t>		this is the call-in used for the weekly 802.18 call </a:t>
            </a:r>
            <a:r>
              <a:rPr lang="en-US" sz="1600" dirty="0" err="1"/>
              <a:t>thursday’s</a:t>
            </a:r>
            <a:r>
              <a:rPr lang="en-US" sz="1600" dirty="0"/>
              <a:t> at 1500et  </a:t>
            </a:r>
          </a:p>
          <a:p>
            <a:r>
              <a:rPr lang="en-US" sz="1200" dirty="0"/>
              <a:t>	</a:t>
            </a:r>
          </a:p>
          <a:p>
            <a:r>
              <a:rPr lang="en-US" sz="2000" dirty="0"/>
              <a:t>******which btw all are welcomed at the .18 weekly meetings on Thursdays. ******</a:t>
            </a:r>
          </a:p>
          <a:p>
            <a:r>
              <a:rPr lang="en-US" dirty="0"/>
              <a:t> </a:t>
            </a:r>
          </a:p>
          <a:p>
            <a:endParaRPr lang="en-US" sz="2000" dirty="0"/>
          </a:p>
        </p:txBody>
      </p:sp>
      <p:sp>
        <p:nvSpPr>
          <p:cNvPr id="4" name="Slide Number Placeholder 3">
            <a:extLst>
              <a:ext uri="{FF2B5EF4-FFF2-40B4-BE49-F238E27FC236}">
                <a16:creationId xmlns:a16="http://schemas.microsoft.com/office/drawing/2014/main" id="{F1A62BAE-8D0B-4B09-8E4E-60DDA402EDA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9131770-8B4D-40EC-9E24-EB5B54D59CEA}"/>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5B277190-09EE-41DC-AB47-FC11E978F360}"/>
              </a:ext>
            </a:extLst>
          </p:cNvPr>
          <p:cNvSpPr>
            <a:spLocks noGrp="1"/>
          </p:cNvSpPr>
          <p:nvPr>
            <p:ph type="dt" idx="15"/>
          </p:nvPr>
        </p:nvSpPr>
        <p:spPr>
          <a:xfrm>
            <a:off x="914401" y="304800"/>
            <a:ext cx="2655888" cy="273050"/>
          </a:xfrm>
        </p:spPr>
        <p:txBody>
          <a:bodyPr/>
          <a:lstStyle/>
          <a:p>
            <a:r>
              <a:rPr lang="en-US"/>
              <a:t>26jan22</a:t>
            </a:r>
            <a:endParaRPr lang="en-GB" dirty="0"/>
          </a:p>
        </p:txBody>
      </p:sp>
    </p:spTree>
    <p:extLst>
      <p:ext uri="{BB962C8B-B14F-4D97-AF65-F5344CB8AC3E}">
        <p14:creationId xmlns:p14="http://schemas.microsoft.com/office/powerpoint/2010/main" val="3208195863"/>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67864</TotalTime>
  <Words>1277</Words>
  <Application>Microsoft Office PowerPoint</Application>
  <PresentationFormat>Widescreen</PresentationFormat>
  <Paragraphs>152</Paragraphs>
  <Slides>8</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vt:lpstr>
      <vt:lpstr>Calibri</vt:lpstr>
      <vt:lpstr>Times New Roman</vt:lpstr>
      <vt:lpstr>Office Theme</vt:lpstr>
      <vt:lpstr>Document</vt:lpstr>
      <vt:lpstr>IEEE 802.18 RR-TAG Electronic Wireless Interim Liaison  from 802.18 to 802.15</vt:lpstr>
      <vt:lpstr>802.18 Radio Regulatory Technical Advisory Group – RR-TAG</vt:lpstr>
      <vt:lpstr>802.18 meeting discussion items – EU Standards</vt:lpstr>
      <vt:lpstr>802.18 meeting discussion items - non-EU stds and USA activities</vt:lpstr>
      <vt:lpstr>General Discussion Items</vt:lpstr>
      <vt:lpstr>General Discussion Items – ongoing fyi –  IEEE 802 Wireless Standards Table of Frequency Ranges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author</cp:lastModifiedBy>
  <cp:revision>519</cp:revision>
  <cp:lastPrinted>2017-08-03T16:59:47Z</cp:lastPrinted>
  <dcterms:created xsi:type="dcterms:W3CDTF">2016-03-03T14:54:45Z</dcterms:created>
  <dcterms:modified xsi:type="dcterms:W3CDTF">2022-01-26T14:16:45Z</dcterms:modified>
</cp:coreProperties>
</file>