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sldIdLst>
    <p:sldId id="363" r:id="rId2"/>
    <p:sldId id="322" r:id="rId3"/>
    <p:sldId id="2385" r:id="rId4"/>
    <p:sldId id="365" r:id="rId5"/>
    <p:sldId id="304" r:id="rId6"/>
    <p:sldId id="317" r:id="rId7"/>
    <p:sldId id="302" r:id="rId8"/>
    <p:sldId id="312" r:id="rId9"/>
    <p:sldId id="318" r:id="rId10"/>
    <p:sldId id="361" r:id="rId11"/>
    <p:sldId id="2388" r:id="rId12"/>
    <p:sldId id="2391" r:id="rId13"/>
    <p:sldId id="2386" r:id="rId14"/>
    <p:sldId id="2387" r:id="rId15"/>
    <p:sldId id="326" r:id="rId16"/>
    <p:sldId id="368" r:id="rId17"/>
    <p:sldId id="330" r:id="rId18"/>
    <p:sldId id="2390" r:id="rId19"/>
    <p:sldId id="2389" r:id="rId20"/>
    <p:sldId id="2384" r:id="rId21"/>
    <p:sldId id="298" r:id="rId22"/>
    <p:sldId id="296" r:id="rId2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33" d="100"/>
          <a:sy n="133" d="100"/>
        </p:scale>
        <p:origin x="885" y="55"/>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802.15-22-0003-00-04ab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January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5/dcn/21/15-21-0565-04-04ab-tg4ab-november-meeting-slides.pptx" TargetMode="External"/><Relationship Id="rId2" Type="http://schemas.openxmlformats.org/officeDocument/2006/relationships/hyperlink" Target="https://mentor.ieee.org/802.15/dcn/21/15-21-0621-00-04ab-november-2021-closing-report.pptx" TargetMode="External"/><Relationship Id="rId1" Type="http://schemas.openxmlformats.org/officeDocument/2006/relationships/slideLayout" Target="../slideLayouts/slideLayout2.xml"/><Relationship Id="rId6" Type="http://schemas.openxmlformats.org/officeDocument/2006/relationships/hyperlink" Target="https://mentor.ieee.org/802.15/dcn/21/15-21-0635-01-04ab-task-group-15-4ab-call-for-propsals.docx" TargetMode="External"/><Relationship Id="rId5" Type="http://schemas.openxmlformats.org/officeDocument/2006/relationships/hyperlink" Target="https://mentor.ieee.org/802.15/dcn/21/15-21-0632-02-04ab-tg-15-4ab-agenda-and-meeting-slides.pptx" TargetMode="External"/><Relationship Id="rId4" Type="http://schemas.openxmlformats.org/officeDocument/2006/relationships/hyperlink" Target="https://mentor.ieee.org/802.15/dcn/21/15-21-0628-00-04ab-tg15-4ab-nov-plenary-mtg-mins.docx"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5/dcn/21/15-21-0644-01-04ab-tg-4ab-agenda-jan-2022.xlsx"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5/dcn/21/15-21-0635-01-04ab-task-group-15-4ab-call-for-propsal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5/dcn/21/15-21-0638-00-04ab-tg4ab-presentations-by-tgd-categories.xlsx" TargetMode="External"/><Relationship Id="rId2" Type="http://schemas.openxmlformats.org/officeDocument/2006/relationships/hyperlink" Target="https://mentor.ieee.org/802.15/dcn/21/15-21-0297-01-04ab-15-4ab-technical-guidance-doc.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January 3,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Review and Status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fontScale="47500" lnSpcReduction="20000"/>
          </a:bodyPr>
          <a:lstStyle/>
          <a:p>
            <a:pPr marL="457200" indent="-457200">
              <a:buFont typeface="Arial" panose="020B0604020202020204" pitchFamily="34" charset="0"/>
              <a:buChar char="•"/>
            </a:pPr>
            <a:r>
              <a:rPr lang="en-US" dirty="0"/>
              <a:t>November Closing Report:</a:t>
            </a:r>
          </a:p>
          <a:p>
            <a:pPr marL="857250" lvl="1" indent="-457200">
              <a:buFont typeface="Arial" panose="020B0604020202020204" pitchFamily="34" charset="0"/>
              <a:buChar char="•"/>
            </a:pPr>
            <a:r>
              <a:rPr lang="en-US" dirty="0">
                <a:hlinkClick r:id="rId2"/>
              </a:rPr>
              <a:t>https://mentor.ieee.org/802.15/dcn/21/15-21-0621-00-04ab-november-2021-closing-report.pptx</a:t>
            </a:r>
            <a:endParaRPr lang="en-US" dirty="0"/>
          </a:p>
          <a:p>
            <a:pPr marL="857250" lvl="1"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Meeting Slides from November</a:t>
            </a:r>
          </a:p>
          <a:p>
            <a:pPr marL="857250" lvl="1" indent="-457200">
              <a:buFont typeface="Arial" panose="020B0604020202020204" pitchFamily="34" charset="0"/>
              <a:buChar char="•"/>
            </a:pPr>
            <a:r>
              <a:rPr lang="en-US" dirty="0">
                <a:hlinkClick r:id="rId3"/>
              </a:rPr>
              <a:t>https://mentor.ieee.org/802.15/dcn/21/15-21-0565-04-04ab-tg4ab-november-meeting-slides.pptx</a:t>
            </a:r>
            <a:endParaRPr lang="en-US" dirty="0"/>
          </a:p>
          <a:p>
            <a:pPr marL="857250" lvl="1"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Draft November meeting minutes</a:t>
            </a:r>
          </a:p>
          <a:p>
            <a:pPr marL="857250" lvl="1" indent="-457200">
              <a:buFont typeface="Arial" panose="020B0604020202020204" pitchFamily="34" charset="0"/>
              <a:buChar char="•"/>
            </a:pPr>
            <a:r>
              <a:rPr lang="en-US" dirty="0">
                <a:hlinkClick r:id="rId4"/>
              </a:rPr>
              <a:t>https://mentor.ieee.org/802.15/dcn/21/15-21-0628-00-04ab-tg15-4ab-nov-plenary-mtg-mins.docx</a:t>
            </a:r>
            <a:endParaRPr lang="en-US" dirty="0"/>
          </a:p>
          <a:p>
            <a:pPr marL="857250" lvl="1"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Meeting slides from December 14</a:t>
            </a:r>
            <a:r>
              <a:rPr lang="en-US" baseline="30000" dirty="0"/>
              <a:t>th</a:t>
            </a:r>
            <a:r>
              <a:rPr lang="en-US" dirty="0"/>
              <a:t> call</a:t>
            </a:r>
          </a:p>
          <a:p>
            <a:pPr marL="857250" lvl="1" indent="-457200">
              <a:buFont typeface="Arial" panose="020B0604020202020204" pitchFamily="34" charset="0"/>
              <a:buChar char="•"/>
            </a:pPr>
            <a:r>
              <a:rPr lang="en-US" dirty="0">
                <a:hlinkClick r:id="rId5"/>
              </a:rPr>
              <a:t>https://mentor.ieee.org/802.15/dcn/21/15-21-0632-02-04ab-tg-15-4ab-agenda-and-meeting-slides.pptx</a:t>
            </a:r>
            <a:endParaRPr lang="en-US" dirty="0"/>
          </a:p>
          <a:p>
            <a:pPr marL="457200" indent="-457200">
              <a:buFont typeface="Arial" panose="020B0604020202020204" pitchFamily="34" charset="0"/>
              <a:buChar char="•"/>
            </a:pPr>
            <a:r>
              <a:rPr lang="en-US" dirty="0"/>
              <a:t>Call for Proposal</a:t>
            </a:r>
          </a:p>
          <a:p>
            <a:pPr marL="857250" lvl="1" indent="-457200">
              <a:buFont typeface="Arial" panose="020B0604020202020204" pitchFamily="34" charset="0"/>
              <a:buChar char="•"/>
            </a:pPr>
            <a:r>
              <a:rPr lang="en-US" dirty="0">
                <a:hlinkClick r:id="rId6"/>
              </a:rPr>
              <a:t>https://mentor.ieee.org/802.15/dcn/21/15-21-0635-01-04ab-task-group-15-4ab-call-for-propsals.docx</a:t>
            </a:r>
            <a:endParaRPr lang="en-US" dirty="0"/>
          </a:p>
          <a:p>
            <a:pPr marL="85725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043093"/>
            <a:ext cx="7772400" cy="1362075"/>
          </a:xfrm>
        </p:spPr>
        <p:txBody>
          <a:bodyPr/>
          <a:lstStyle/>
          <a:p>
            <a:pPr algn="ctr"/>
            <a:r>
              <a:rPr lang="en-US" dirty="0"/>
              <a:t>January Agenda</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graphicFrame>
        <p:nvGraphicFramePr>
          <p:cNvPr id="6" name="Content Placeholder 7">
            <a:extLst>
              <a:ext uri="{FF2B5EF4-FFF2-40B4-BE49-F238E27FC236}">
                <a16:creationId xmlns:a16="http://schemas.microsoft.com/office/drawing/2014/main" id="{198A79FE-6AF1-49C0-AA3B-1E1449C6DCDB}"/>
              </a:ext>
            </a:extLst>
          </p:cNvPr>
          <p:cNvGraphicFramePr>
            <a:graphicFrameLocks/>
          </p:cNvGraphicFramePr>
          <p:nvPr>
            <p:extLst>
              <p:ext uri="{D42A27DB-BD31-4B8C-83A1-F6EECF244321}">
                <p14:modId xmlns:p14="http://schemas.microsoft.com/office/powerpoint/2010/main" val="1516937981"/>
              </p:ext>
            </p:extLst>
          </p:nvPr>
        </p:nvGraphicFramePr>
        <p:xfrm>
          <a:off x="768353" y="2711445"/>
          <a:ext cx="7764456" cy="3309843"/>
        </p:xfrm>
        <a:graphic>
          <a:graphicData uri="http://schemas.openxmlformats.org/drawingml/2006/table">
            <a:tbl>
              <a:tblPr/>
              <a:tblGrid>
                <a:gridCol w="369736">
                  <a:extLst>
                    <a:ext uri="{9D8B030D-6E8A-4147-A177-3AD203B41FA5}">
                      <a16:colId xmlns:a16="http://schemas.microsoft.com/office/drawing/2014/main" val="2387405663"/>
                    </a:ext>
                  </a:extLst>
                </a:gridCol>
                <a:gridCol w="369736">
                  <a:extLst>
                    <a:ext uri="{9D8B030D-6E8A-4147-A177-3AD203B41FA5}">
                      <a16:colId xmlns:a16="http://schemas.microsoft.com/office/drawing/2014/main" val="1723691347"/>
                    </a:ext>
                  </a:extLst>
                </a:gridCol>
                <a:gridCol w="369736">
                  <a:extLst>
                    <a:ext uri="{9D8B030D-6E8A-4147-A177-3AD203B41FA5}">
                      <a16:colId xmlns:a16="http://schemas.microsoft.com/office/drawing/2014/main" val="1534822801"/>
                    </a:ext>
                  </a:extLst>
                </a:gridCol>
                <a:gridCol w="369736">
                  <a:extLst>
                    <a:ext uri="{9D8B030D-6E8A-4147-A177-3AD203B41FA5}">
                      <a16:colId xmlns:a16="http://schemas.microsoft.com/office/drawing/2014/main" val="1470811447"/>
                    </a:ext>
                  </a:extLst>
                </a:gridCol>
                <a:gridCol w="369736">
                  <a:extLst>
                    <a:ext uri="{9D8B030D-6E8A-4147-A177-3AD203B41FA5}">
                      <a16:colId xmlns:a16="http://schemas.microsoft.com/office/drawing/2014/main" val="4187595090"/>
                    </a:ext>
                  </a:extLst>
                </a:gridCol>
                <a:gridCol w="369736">
                  <a:extLst>
                    <a:ext uri="{9D8B030D-6E8A-4147-A177-3AD203B41FA5}">
                      <a16:colId xmlns:a16="http://schemas.microsoft.com/office/drawing/2014/main" val="3156673780"/>
                    </a:ext>
                  </a:extLst>
                </a:gridCol>
                <a:gridCol w="369736">
                  <a:extLst>
                    <a:ext uri="{9D8B030D-6E8A-4147-A177-3AD203B41FA5}">
                      <a16:colId xmlns:a16="http://schemas.microsoft.com/office/drawing/2014/main" val="3314844163"/>
                    </a:ext>
                  </a:extLst>
                </a:gridCol>
                <a:gridCol w="369736">
                  <a:extLst>
                    <a:ext uri="{9D8B030D-6E8A-4147-A177-3AD203B41FA5}">
                      <a16:colId xmlns:a16="http://schemas.microsoft.com/office/drawing/2014/main" val="4199081024"/>
                    </a:ext>
                  </a:extLst>
                </a:gridCol>
                <a:gridCol w="369736">
                  <a:extLst>
                    <a:ext uri="{9D8B030D-6E8A-4147-A177-3AD203B41FA5}">
                      <a16:colId xmlns:a16="http://schemas.microsoft.com/office/drawing/2014/main" val="2824271973"/>
                    </a:ext>
                  </a:extLst>
                </a:gridCol>
                <a:gridCol w="369736">
                  <a:extLst>
                    <a:ext uri="{9D8B030D-6E8A-4147-A177-3AD203B41FA5}">
                      <a16:colId xmlns:a16="http://schemas.microsoft.com/office/drawing/2014/main" val="2525057222"/>
                    </a:ext>
                  </a:extLst>
                </a:gridCol>
                <a:gridCol w="369736">
                  <a:extLst>
                    <a:ext uri="{9D8B030D-6E8A-4147-A177-3AD203B41FA5}">
                      <a16:colId xmlns:a16="http://schemas.microsoft.com/office/drawing/2014/main" val="82487280"/>
                    </a:ext>
                  </a:extLst>
                </a:gridCol>
                <a:gridCol w="369736">
                  <a:extLst>
                    <a:ext uri="{9D8B030D-6E8A-4147-A177-3AD203B41FA5}">
                      <a16:colId xmlns:a16="http://schemas.microsoft.com/office/drawing/2014/main" val="854500135"/>
                    </a:ext>
                  </a:extLst>
                </a:gridCol>
                <a:gridCol w="369736">
                  <a:extLst>
                    <a:ext uri="{9D8B030D-6E8A-4147-A177-3AD203B41FA5}">
                      <a16:colId xmlns:a16="http://schemas.microsoft.com/office/drawing/2014/main" val="3076772701"/>
                    </a:ext>
                  </a:extLst>
                </a:gridCol>
                <a:gridCol w="369736">
                  <a:extLst>
                    <a:ext uri="{9D8B030D-6E8A-4147-A177-3AD203B41FA5}">
                      <a16:colId xmlns:a16="http://schemas.microsoft.com/office/drawing/2014/main" val="662282336"/>
                    </a:ext>
                  </a:extLst>
                </a:gridCol>
                <a:gridCol w="369736">
                  <a:extLst>
                    <a:ext uri="{9D8B030D-6E8A-4147-A177-3AD203B41FA5}">
                      <a16:colId xmlns:a16="http://schemas.microsoft.com/office/drawing/2014/main" val="2284536541"/>
                    </a:ext>
                  </a:extLst>
                </a:gridCol>
                <a:gridCol w="369736">
                  <a:extLst>
                    <a:ext uri="{9D8B030D-6E8A-4147-A177-3AD203B41FA5}">
                      <a16:colId xmlns:a16="http://schemas.microsoft.com/office/drawing/2014/main" val="1038362698"/>
                    </a:ext>
                  </a:extLst>
                </a:gridCol>
                <a:gridCol w="369736">
                  <a:extLst>
                    <a:ext uri="{9D8B030D-6E8A-4147-A177-3AD203B41FA5}">
                      <a16:colId xmlns:a16="http://schemas.microsoft.com/office/drawing/2014/main" val="4030069145"/>
                    </a:ext>
                  </a:extLst>
                </a:gridCol>
                <a:gridCol w="369736">
                  <a:extLst>
                    <a:ext uri="{9D8B030D-6E8A-4147-A177-3AD203B41FA5}">
                      <a16:colId xmlns:a16="http://schemas.microsoft.com/office/drawing/2014/main" val="1622104625"/>
                    </a:ext>
                  </a:extLst>
                </a:gridCol>
                <a:gridCol w="369736">
                  <a:extLst>
                    <a:ext uri="{9D8B030D-6E8A-4147-A177-3AD203B41FA5}">
                      <a16:colId xmlns:a16="http://schemas.microsoft.com/office/drawing/2014/main" val="1286978178"/>
                    </a:ext>
                  </a:extLst>
                </a:gridCol>
                <a:gridCol w="369736">
                  <a:extLst>
                    <a:ext uri="{9D8B030D-6E8A-4147-A177-3AD203B41FA5}">
                      <a16:colId xmlns:a16="http://schemas.microsoft.com/office/drawing/2014/main" val="3529242323"/>
                    </a:ext>
                  </a:extLst>
                </a:gridCol>
                <a:gridCol w="369736">
                  <a:extLst>
                    <a:ext uri="{9D8B030D-6E8A-4147-A177-3AD203B41FA5}">
                      <a16:colId xmlns:a16="http://schemas.microsoft.com/office/drawing/2014/main" val="4084141585"/>
                    </a:ext>
                  </a:extLst>
                </a:gridCol>
              </a:tblGrid>
              <a:tr h="211899">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Wednesday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Friday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Tuesday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Wednesday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Thursday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Friday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Sunday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Monday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Tuesday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 Wednesday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23179711"/>
                  </a:ext>
                </a:extLst>
              </a:tr>
              <a:tr h="112008">
                <a:tc>
                  <a:txBody>
                    <a:bodyPr/>
                    <a:lstStyle/>
                    <a:p>
                      <a:pPr algn="r" fontAlgn="b"/>
                      <a:r>
                        <a:rPr lang="en-US" sz="700" b="1" i="0" u="none" strike="noStrike">
                          <a:effectLst/>
                          <a:latin typeface="Arial" panose="020B0604020202020204" pitchFamily="34" charset="0"/>
                        </a:rPr>
                        <a:t>EST</a:t>
                      </a:r>
                    </a:p>
                  </a:txBody>
                  <a:tcPr marL="3107" marR="3107" marT="3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PST</a:t>
                      </a:r>
                    </a:p>
                  </a:txBody>
                  <a:tcPr marL="3107" marR="3107" marT="31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12-Jan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14-Jan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18-Jan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19-Jan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20-Jan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21-Jan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UTC</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23-Jan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24-Jan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25-Jan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26-Jan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JST</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131841"/>
                  </a:ext>
                </a:extLst>
              </a:tr>
              <a:tr h="112008">
                <a:tc>
                  <a:txBody>
                    <a:bodyPr/>
                    <a:lstStyle/>
                    <a:p>
                      <a:pPr algn="r" fontAlgn="b"/>
                      <a:r>
                        <a:rPr lang="en-US" sz="700" b="1" i="0" u="none" strike="noStrike">
                          <a:effectLst/>
                          <a:latin typeface="Arial" panose="020B0604020202020204" pitchFamily="34" charset="0"/>
                        </a:rPr>
                        <a:t>5:00</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effectLst/>
                          <a:latin typeface="Arial" panose="020B0604020202020204" pitchFamily="34" charset="0"/>
                        </a:rPr>
                        <a:t>2:00</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19:00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23423068"/>
                  </a:ext>
                </a:extLst>
              </a:tr>
              <a:tr h="112008">
                <a:tc>
                  <a:txBody>
                    <a:bodyPr/>
                    <a:lstStyle/>
                    <a:p>
                      <a:pPr algn="r" fontAlgn="b"/>
                      <a:r>
                        <a:rPr lang="en-US" sz="700" b="1" i="0" u="none" strike="noStrike">
                          <a:effectLst/>
                          <a:latin typeface="Arial" panose="020B0604020202020204" pitchFamily="34" charset="0"/>
                        </a:rPr>
                        <a:t>6:00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3:00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18402704"/>
                  </a:ext>
                </a:extLst>
              </a:tr>
              <a:tr h="112008">
                <a:tc>
                  <a:txBody>
                    <a:bodyPr/>
                    <a:lstStyle/>
                    <a:p>
                      <a:pPr algn="r" fontAlgn="b"/>
                      <a:r>
                        <a:rPr lang="en-US" sz="700" b="1" i="0" u="none" strike="noStrike">
                          <a:effectLst/>
                          <a:latin typeface="Arial" panose="020B0604020202020204" pitchFamily="34" charset="0"/>
                        </a:rPr>
                        <a:t>7:00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4:00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TG13</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TG13</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TG13</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effectLst/>
                          <a:latin typeface="Arial" panose="020B0604020202020204" pitchFamily="34" charset="0"/>
                        </a:rPr>
                        <a:t>Joint</a:t>
                      </a:r>
                      <a:br>
                        <a:rPr lang="en-US" sz="700" b="1" i="0" u="none" strike="noStrike">
                          <a:effectLst/>
                          <a:latin typeface="Arial" panose="020B0604020202020204" pitchFamily="34" charset="0"/>
                        </a:rPr>
                      </a:br>
                      <a:r>
                        <a:rPr lang="en-US" sz="700" b="1" i="0" u="none" strike="noStrike">
                          <a:effectLst/>
                          <a:latin typeface="Arial" panose="020B0604020202020204" pitchFamily="34" charset="0"/>
                        </a:rPr>
                        <a:t>3ma/THz</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effectLst/>
                          <a:latin typeface="Arial" panose="020B0604020202020204" pitchFamily="34" charset="0"/>
                        </a:rPr>
                        <a:t>TG13</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96441204"/>
                  </a:ext>
                </a:extLst>
              </a:tr>
              <a:tr h="112008">
                <a:tc>
                  <a:txBody>
                    <a:bodyPr/>
                    <a:lstStyle/>
                    <a:p>
                      <a:pPr algn="r" fontAlgn="b"/>
                      <a:r>
                        <a:rPr lang="en-US" sz="700" b="1" i="0" u="none" strike="noStrike">
                          <a:effectLst/>
                          <a:latin typeface="Arial" panose="020B0604020202020204" pitchFamily="34" charset="0"/>
                        </a:rPr>
                        <a:t>8:00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5:00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22:00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46296346"/>
                  </a:ext>
                </a:extLst>
              </a:tr>
              <a:tr h="113458">
                <a:tc>
                  <a:txBody>
                    <a:bodyPr/>
                    <a:lstStyle/>
                    <a:p>
                      <a:pPr algn="r" fontAlgn="b"/>
                      <a:r>
                        <a:rPr lang="en-US" sz="700" b="1" i="0" u="none" strike="noStrike">
                          <a:effectLst/>
                          <a:latin typeface="Arial" panose="020B0604020202020204" pitchFamily="34" charset="0"/>
                        </a:rPr>
                        <a:t>9:00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6:00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Opening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effectLst/>
                          <a:latin typeface="Arial" panose="020B0604020202020204" pitchFamily="34" charset="0"/>
                        </a:rPr>
                        <a:t>TG7a</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TG7a</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Joint 6a/4ab/14</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1" i="0" u="none" strike="noStrike">
                          <a:effectLst/>
                          <a:latin typeface="Arial" panose="020B0604020202020204" pitchFamily="34" charset="0"/>
                        </a:rPr>
                        <a:t>Joint 3ma/THz</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a:effectLst/>
                          <a:latin typeface="Arial" panose="020B0604020202020204" pitchFamily="34" charset="0"/>
                        </a:rPr>
                        <a:t>14:00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TG7a</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AM1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TG7a</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Closing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84807452"/>
                  </a:ext>
                </a:extLst>
              </a:tr>
              <a:tr h="202837">
                <a:tc>
                  <a:txBody>
                    <a:bodyPr/>
                    <a:lstStyle/>
                    <a:p>
                      <a:pPr algn="r" fontAlgn="b"/>
                      <a:r>
                        <a:rPr lang="en-US" sz="700" b="1" i="0" u="none" strike="noStrike">
                          <a:effectLst/>
                          <a:latin typeface="Arial" panose="020B0604020202020204" pitchFamily="34" charset="0"/>
                        </a:rPr>
                        <a:t>10:00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7:00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solidFill>
                            <a:srgbClr val="0000FF"/>
                          </a:solidFill>
                          <a:effectLst/>
                          <a:latin typeface="Calibri" panose="020F0502020204030204" pitchFamily="34" charset="0"/>
                        </a:rPr>
                        <a:t>802.15 CAC</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15:00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b"/>
                      <a:r>
                        <a:rPr lang="en-US" sz="700" b="1" i="0" u="none" strike="noStrike">
                          <a:effectLst/>
                          <a:latin typeface="Arial" panose="020B0604020202020204" pitchFamily="34" charset="0"/>
                        </a:rPr>
                        <a:t>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882815740"/>
                  </a:ext>
                </a:extLst>
              </a:tr>
              <a:tr h="114183">
                <a:tc>
                  <a:txBody>
                    <a:bodyPr/>
                    <a:lstStyle/>
                    <a:p>
                      <a:pPr algn="r" fontAlgn="b"/>
                      <a:r>
                        <a:rPr lang="en-US" sz="700" b="1" i="0" u="none" strike="noStrike">
                          <a:effectLst/>
                          <a:latin typeface="Arial" panose="020B0604020202020204" pitchFamily="34" charset="0"/>
                        </a:rPr>
                        <a:t>11:00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8:00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none" strike="noStrike">
                          <a:effectLst/>
                          <a:latin typeface="Arial" panose="020B0604020202020204" pitchFamily="34" charset="0"/>
                        </a:rPr>
                        <a:t>SC Maint</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a:effectLst/>
                          <a:latin typeface="Arial" panose="020B0604020202020204" pitchFamily="34" charset="0"/>
                        </a:rPr>
                        <a:t>Joint 802.15/802.1</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a:effectLst/>
                          <a:latin typeface="Arial" panose="020B0604020202020204" pitchFamily="34" charset="0"/>
                        </a:rPr>
                        <a:t>SC WNG</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AM2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16:00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AM2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en-US" sz="700" b="1" i="0" u="none" strike="noStrike">
                          <a:effectLst/>
                          <a:latin typeface="Arial" panose="020B0604020202020204" pitchFamily="34" charset="0"/>
                        </a:rPr>
                        <a:t>SC IETF</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910301901"/>
                  </a:ext>
                </a:extLst>
              </a:tr>
              <a:tr h="112008">
                <a:tc>
                  <a:txBody>
                    <a:bodyPr/>
                    <a:lstStyle/>
                    <a:p>
                      <a:pPr algn="r" fontAlgn="b"/>
                      <a:r>
                        <a:rPr lang="en-US" sz="700" b="1" i="0" u="none" strike="noStrike">
                          <a:effectLst/>
                          <a:latin typeface="Arial" panose="020B0604020202020204" pitchFamily="34" charset="0"/>
                        </a:rPr>
                        <a:t>12:00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9:00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17:00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685377852"/>
                  </a:ext>
                </a:extLst>
              </a:tr>
              <a:tr h="113458">
                <a:tc>
                  <a:txBody>
                    <a:bodyPr/>
                    <a:lstStyle/>
                    <a:p>
                      <a:pPr algn="r" fontAlgn="b"/>
                      <a:r>
                        <a:rPr lang="en-US" sz="700" b="1" i="0" u="none" strike="noStrike">
                          <a:effectLst/>
                          <a:latin typeface="Arial" panose="020B0604020202020204" pitchFamily="34" charset="0"/>
                        </a:rPr>
                        <a:t>13:00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10:00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TG15</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TG16t</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TG15</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Joint 14/15/4ab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18:00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TG15</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TG16t</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970772177"/>
                  </a:ext>
                </a:extLst>
              </a:tr>
              <a:tr h="202837">
                <a:tc>
                  <a:txBody>
                    <a:bodyPr/>
                    <a:lstStyle/>
                    <a:p>
                      <a:pPr algn="r" fontAlgn="b"/>
                      <a:r>
                        <a:rPr lang="en-US" sz="700" b="1" i="0" u="none" strike="noStrike">
                          <a:effectLst/>
                          <a:latin typeface="Arial" panose="020B0604020202020204" pitchFamily="34" charset="0"/>
                        </a:rPr>
                        <a:t>14:00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11:00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19:00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471972139"/>
                  </a:ext>
                </a:extLst>
              </a:tr>
              <a:tr h="113458">
                <a:tc>
                  <a:txBody>
                    <a:bodyPr/>
                    <a:lstStyle/>
                    <a:p>
                      <a:pPr algn="r" fontAlgn="b"/>
                      <a:r>
                        <a:rPr lang="en-US" sz="700" b="1" i="0" u="none" strike="noStrike">
                          <a:effectLst/>
                          <a:latin typeface="Arial" panose="020B0604020202020204" pitchFamily="34" charset="0"/>
                        </a:rPr>
                        <a:t>15:00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12:00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TG4aa</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TG4cor1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TG14</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TG14</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TG4cor1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5:00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875266881"/>
                  </a:ext>
                </a:extLst>
              </a:tr>
              <a:tr h="112008">
                <a:tc>
                  <a:txBody>
                    <a:bodyPr/>
                    <a:lstStyle/>
                    <a:p>
                      <a:pPr algn="r" fontAlgn="b"/>
                      <a:r>
                        <a:rPr lang="en-US" sz="700" b="1" i="0" u="none" strike="noStrike">
                          <a:effectLst/>
                          <a:latin typeface="Arial" panose="020B0604020202020204" pitchFamily="34" charset="0"/>
                        </a:rPr>
                        <a:t>16:00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13:00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6:00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701411470"/>
                  </a:ext>
                </a:extLst>
              </a:tr>
              <a:tr h="112008">
                <a:tc>
                  <a:txBody>
                    <a:bodyPr/>
                    <a:lstStyle/>
                    <a:p>
                      <a:pPr algn="r" fontAlgn="b"/>
                      <a:r>
                        <a:rPr lang="en-US" sz="700" b="1" i="0" u="none" strike="noStrike">
                          <a:effectLst/>
                          <a:latin typeface="Arial" panose="020B0604020202020204" pitchFamily="34" charset="0"/>
                        </a:rPr>
                        <a:t>17:00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14:00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7:00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824102800"/>
                  </a:ext>
                </a:extLst>
              </a:tr>
              <a:tr h="112008">
                <a:tc>
                  <a:txBody>
                    <a:bodyPr/>
                    <a:lstStyle/>
                    <a:p>
                      <a:pPr algn="r" fontAlgn="b"/>
                      <a:r>
                        <a:rPr lang="en-US" sz="700" b="1" i="0" u="none" strike="noStrike">
                          <a:effectLst/>
                          <a:latin typeface="Arial" panose="020B0604020202020204" pitchFamily="34" charset="0"/>
                        </a:rPr>
                        <a:t>18:00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15:00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8:00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98929462"/>
                  </a:ext>
                </a:extLst>
              </a:tr>
              <a:tr h="112008">
                <a:tc>
                  <a:txBody>
                    <a:bodyPr/>
                    <a:lstStyle/>
                    <a:p>
                      <a:pPr algn="r" fontAlgn="b"/>
                      <a:r>
                        <a:rPr lang="en-US" sz="700" b="1" i="0" u="none" strike="noStrike">
                          <a:effectLst/>
                          <a:latin typeface="Arial" panose="020B0604020202020204" pitchFamily="34" charset="0"/>
                        </a:rPr>
                        <a:t>19:00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16:00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9:00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370972262"/>
                  </a:ext>
                </a:extLst>
              </a:tr>
              <a:tr h="112008">
                <a:tc>
                  <a:txBody>
                    <a:bodyPr/>
                    <a:lstStyle/>
                    <a:p>
                      <a:pPr algn="r" fontAlgn="b"/>
                      <a:r>
                        <a:rPr lang="en-US" sz="700" b="1" i="0" u="none" strike="noStrike">
                          <a:effectLst/>
                          <a:latin typeface="Arial" panose="020B0604020202020204" pitchFamily="34" charset="0"/>
                        </a:rPr>
                        <a:t>20:00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17:00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666820921"/>
                  </a:ext>
                </a:extLst>
              </a:tr>
              <a:tr h="112008">
                <a:tc>
                  <a:txBody>
                    <a:bodyPr/>
                    <a:lstStyle/>
                    <a:p>
                      <a:pPr algn="r" fontAlgn="b"/>
                      <a:r>
                        <a:rPr lang="en-US" sz="700" b="1" i="0" u="none" strike="noStrike">
                          <a:effectLst/>
                          <a:latin typeface="Arial" panose="020B0604020202020204" pitchFamily="34" charset="0"/>
                        </a:rPr>
                        <a:t>21:00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18:00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014715465"/>
                  </a:ext>
                </a:extLst>
              </a:tr>
              <a:tr h="112008">
                <a:tc>
                  <a:txBody>
                    <a:bodyPr/>
                    <a:lstStyle/>
                    <a:p>
                      <a:pPr algn="r" fontAlgn="b"/>
                      <a:r>
                        <a:rPr lang="en-US" sz="700" b="1" i="0" u="none" strike="noStrike">
                          <a:effectLst/>
                          <a:latin typeface="Arial" panose="020B0604020202020204" pitchFamily="34" charset="0"/>
                        </a:rPr>
                        <a:t>22:00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19:00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198863300"/>
                  </a:ext>
                </a:extLst>
              </a:tr>
              <a:tr h="115271">
                <a:tc>
                  <a:txBody>
                    <a:bodyPr/>
                    <a:lstStyle/>
                    <a:p>
                      <a:pPr algn="r" fontAlgn="b"/>
                      <a:r>
                        <a:rPr lang="en-US" sz="700" b="1" i="0" u="none" strike="noStrike">
                          <a:effectLst/>
                          <a:latin typeface="Arial" panose="020B0604020202020204" pitchFamily="34" charset="0"/>
                        </a:rPr>
                        <a:t>23:00</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dirty="0">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13:00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2992946839"/>
                  </a:ext>
                </a:extLst>
              </a:tr>
              <a:tr h="108746">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70882362"/>
                  </a:ext>
                </a:extLst>
              </a:tr>
              <a:tr h="108746">
                <a:tc>
                  <a:txBody>
                    <a:bodyPr/>
                    <a:lstStyle/>
                    <a:p>
                      <a:pPr algn="l" fontAlgn="b"/>
                      <a:r>
                        <a:rPr lang="en-US" sz="700" b="0" i="0" u="none" strike="noStrike">
                          <a:effectLst/>
                          <a:latin typeface="Arial" panose="020B0604020202020204" pitchFamily="34" charset="0"/>
                        </a:rPr>
                        <a:t> </a:t>
                      </a:r>
                    </a:p>
                  </a:txBody>
                  <a:tcPr marL="3107" marR="3107" marT="3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US" sz="600" b="0" i="0" u="none" strike="noStrike">
                        <a:effectLst/>
                        <a:latin typeface="Arial" panose="020B0604020202020204" pitchFamily="34" charset="0"/>
                      </a:endParaRPr>
                    </a:p>
                  </a:txBody>
                  <a:tcPr marL="3107" marR="3107" marT="3107" marB="0" anchor="b">
                    <a:lnL w="635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en-US" sz="700" b="0" i="0" u="none" strike="noStrike">
                          <a:effectLst/>
                          <a:latin typeface="Arial" panose="020B0604020202020204" pitchFamily="34" charset="0"/>
                        </a:rPr>
                        <a:t>Required mtg slots</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700" b="1" i="0" u="none" strike="noStrike">
                          <a:solidFill>
                            <a:srgbClr val="FFFFFF"/>
                          </a:solidFill>
                          <a:effectLst/>
                          <a:latin typeface="Arial" panose="020B0604020202020204" pitchFamily="34" charset="0"/>
                        </a:rPr>
                        <a:t>15.4ab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endParaRPr lang="en-US" sz="700" b="0" i="0" u="none" strike="noStrike">
                        <a:effectLst/>
                        <a:latin typeface="Arial" panose="020B0604020202020204" pitchFamily="34" charset="0"/>
                      </a:endParaRPr>
                    </a:p>
                  </a:txBody>
                  <a:tcPr marL="3107" marR="3107" marT="31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dirty="0">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extLst>
                  <a:ext uri="{0D108BD9-81ED-4DB2-BD59-A6C34878D82A}">
                    <a16:rowId xmlns:a16="http://schemas.microsoft.com/office/drawing/2014/main" val="55054751"/>
                  </a:ext>
                </a:extLst>
              </a:tr>
              <a:tr h="108746">
                <a:tc>
                  <a:txBody>
                    <a:bodyPr/>
                    <a:lstStyle/>
                    <a:p>
                      <a:pPr algn="l" fontAlgn="b"/>
                      <a:r>
                        <a:rPr lang="en-US" sz="700" b="0" i="0" u="none" strike="noStrike">
                          <a:effectLst/>
                          <a:latin typeface="Arial" panose="020B0604020202020204" pitchFamily="34" charset="0"/>
                        </a:rPr>
                        <a:t> </a:t>
                      </a:r>
                    </a:p>
                  </a:txBody>
                  <a:tcPr marL="3107" marR="3107" marT="3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600" b="0" i="0" u="none" strike="noStrike">
                        <a:effectLst/>
                        <a:latin typeface="Arial" panose="020B0604020202020204" pitchFamily="34" charset="0"/>
                      </a:endParaRPr>
                    </a:p>
                  </a:txBody>
                  <a:tcPr marL="3107" marR="3107" marT="3107" marB="0" anchor="b">
                    <a:lnL w="635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en-US" sz="700" b="0" i="0" u="none" strike="noStrike">
                          <a:effectLst/>
                          <a:latin typeface="Arial" panose="020B0604020202020204" pitchFamily="34" charset="0"/>
                        </a:rPr>
                        <a:t>Extra credit slots</a:t>
                      </a:r>
                    </a:p>
                  </a:txBody>
                  <a:tcPr marL="3107" marR="3107" marT="3107"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gridSpan="4">
                  <a:txBody>
                    <a:bodyPr/>
                    <a:lstStyle/>
                    <a:p>
                      <a:pPr algn="l" fontAlgn="b"/>
                      <a:r>
                        <a:rPr lang="en-US" sz="700" b="0" i="0" u="none" strike="noStrike">
                          <a:effectLst/>
                          <a:latin typeface="Arial" panose="020B0604020202020204" pitchFamily="34" charset="0"/>
                        </a:rPr>
                        <a:t>TG4ab Meeting slots</a:t>
                      </a:r>
                    </a:p>
                  </a:txBody>
                  <a:tcPr marL="3107" marR="3107" marT="3107"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a:noFill/>
                    </a:lnT>
                    <a:lnB>
                      <a:noFill/>
                    </a:lnB>
                  </a:tcPr>
                </a:tc>
                <a:extLst>
                  <a:ext uri="{0D108BD9-81ED-4DB2-BD59-A6C34878D82A}">
                    <a16:rowId xmlns:a16="http://schemas.microsoft.com/office/drawing/2014/main" val="4232971402"/>
                  </a:ext>
                </a:extLst>
              </a:tr>
              <a:tr h="108746">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gridSpan="4">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700" b="1" i="0" u="none" strike="noStrike">
                          <a:effectLst/>
                          <a:latin typeface="Arial" panose="020B0604020202020204" pitchFamily="34" charset="0"/>
                        </a:rPr>
                        <a:t>Joint </a:t>
                      </a:r>
                    </a:p>
                  </a:txBody>
                  <a:tcPr marL="3107" marR="3107" marT="3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l" fontAlgn="b"/>
                      <a:endParaRPr lang="en-US" sz="700" b="0" i="0" u="none" strike="noStrike">
                        <a:effectLst/>
                        <a:latin typeface="Arial" panose="020B0604020202020204" pitchFamily="34" charset="0"/>
                      </a:endParaRPr>
                    </a:p>
                  </a:txBody>
                  <a:tcPr marL="3107" marR="3107" marT="31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extLst>
                  <a:ext uri="{0D108BD9-81ED-4DB2-BD59-A6C34878D82A}">
                    <a16:rowId xmlns:a16="http://schemas.microsoft.com/office/drawing/2014/main" val="3819308859"/>
                  </a:ext>
                </a:extLst>
              </a:tr>
              <a:tr h="108746">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gridSpan="4">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gridSpan="4">
                  <a:txBody>
                    <a:bodyPr/>
                    <a:lstStyle/>
                    <a:p>
                      <a:pPr algn="l" fontAlgn="b"/>
                      <a:r>
                        <a:rPr lang="en-US" sz="700" b="0" i="0" u="none" strike="noStrike">
                          <a:effectLst/>
                          <a:latin typeface="Arial" panose="020B0604020202020204" pitchFamily="34" charset="0"/>
                        </a:rPr>
                        <a:t>Joint meetings with TG4ab</a:t>
                      </a:r>
                    </a:p>
                  </a:txBody>
                  <a:tcPr marL="3107" marR="3107" marT="3107"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a:noFill/>
                    </a:lnT>
                    <a:lnB>
                      <a:noFill/>
                    </a:lnB>
                  </a:tcPr>
                </a:tc>
                <a:tc>
                  <a:txBody>
                    <a:bodyPr/>
                    <a:lstStyle/>
                    <a:p>
                      <a:pPr algn="l" fontAlgn="b"/>
                      <a:endParaRPr lang="en-US" sz="700" b="0" i="0" u="none" strike="noStrike" dirty="0">
                        <a:effectLst/>
                        <a:latin typeface="Arial" panose="020B0604020202020204" pitchFamily="34" charset="0"/>
                      </a:endParaRPr>
                    </a:p>
                  </a:txBody>
                  <a:tcPr marL="3107" marR="3107" marT="3107" marB="0" anchor="b">
                    <a:lnL>
                      <a:noFill/>
                    </a:lnL>
                    <a:lnR>
                      <a:noFill/>
                    </a:lnR>
                    <a:lnT>
                      <a:noFill/>
                    </a:lnT>
                    <a:lnB>
                      <a:noFill/>
                    </a:lnB>
                  </a:tcPr>
                </a:tc>
                <a:extLst>
                  <a:ext uri="{0D108BD9-81ED-4DB2-BD59-A6C34878D82A}">
                    <a16:rowId xmlns:a16="http://schemas.microsoft.com/office/drawing/2014/main" val="1975061102"/>
                  </a:ext>
                </a:extLst>
              </a:tr>
            </a:tbl>
          </a:graphicData>
        </a:graphic>
      </p:graphicFrame>
      <p:sp>
        <p:nvSpPr>
          <p:cNvPr id="7" name="TextBox 6">
            <a:extLst>
              <a:ext uri="{FF2B5EF4-FFF2-40B4-BE49-F238E27FC236}">
                <a16:creationId xmlns:a16="http://schemas.microsoft.com/office/drawing/2014/main" id="{32DE93CD-2F9C-4055-B86A-858F581C3A62}"/>
              </a:ext>
            </a:extLst>
          </p:cNvPr>
          <p:cNvSpPr txBox="1"/>
          <p:nvPr/>
        </p:nvSpPr>
        <p:spPr>
          <a:xfrm>
            <a:off x="755575" y="2339237"/>
            <a:ext cx="7764455" cy="523220"/>
          </a:xfrm>
          <a:prstGeom prst="rect">
            <a:avLst/>
          </a:prstGeom>
          <a:noFill/>
        </p:spPr>
        <p:txBody>
          <a:bodyPr wrap="square">
            <a:spAutoFit/>
          </a:bodyPr>
          <a:lstStyle/>
          <a:p>
            <a:pPr algn="ctr"/>
            <a:r>
              <a:rPr lang="en-US" sz="1400" dirty="0">
                <a:solidFill>
                  <a:schemeClr val="tx1"/>
                </a:solidFill>
                <a:latin typeface="+mj-lt"/>
                <a:hlinkClick r:id="rId2"/>
              </a:rPr>
              <a:t>https://mentor.ieee.org/802.15/dcn/21/15-21-0644-01-04ab-tg-4ab-agenda-jan-2022.xlsx</a:t>
            </a:r>
            <a:endParaRPr lang="en-US" sz="1400" dirty="0">
              <a:solidFill>
                <a:schemeClr val="tx1"/>
              </a:solidFill>
              <a:latin typeface="+mj-lt"/>
            </a:endParaRPr>
          </a:p>
          <a:p>
            <a:pPr algn="ctr"/>
            <a:endParaRPr lang="en-US" sz="1400" dirty="0">
              <a:solidFill>
                <a:schemeClr val="tx1"/>
              </a:solidFill>
              <a:latin typeface="+mj-lt"/>
            </a:endParaRPr>
          </a:p>
        </p:txBody>
      </p:sp>
    </p:spTree>
    <p:extLst>
      <p:ext uri="{BB962C8B-B14F-4D97-AF65-F5344CB8AC3E}">
        <p14:creationId xmlns:p14="http://schemas.microsoft.com/office/powerpoint/2010/main" val="2031430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Proposals Process</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pic>
        <p:nvPicPr>
          <p:cNvPr id="3" name="Picture 2" descr="A picture containing sky, outdoor, shore, road&#10;&#10;Description automatically generated">
            <a:extLst>
              <a:ext uri="{FF2B5EF4-FFF2-40B4-BE49-F238E27FC236}">
                <a16:creationId xmlns:a16="http://schemas.microsoft.com/office/drawing/2014/main" id="{3FF02E7E-98A0-4DEE-8EC0-E153F009B567}"/>
              </a:ext>
            </a:extLst>
          </p:cNvPr>
          <p:cNvPicPr>
            <a:picLocks noChangeAspect="1"/>
          </p:cNvPicPr>
          <p:nvPr/>
        </p:nvPicPr>
        <p:blipFill>
          <a:blip r:embed="rId2"/>
          <a:stretch>
            <a:fillRect/>
          </a:stretch>
        </p:blipFill>
        <p:spPr>
          <a:xfrm>
            <a:off x="2339752" y="2996952"/>
            <a:ext cx="4651921" cy="2616706"/>
          </a:xfrm>
          <a:prstGeom prst="rect">
            <a:avLst/>
          </a:prstGeom>
        </p:spPr>
      </p:pic>
    </p:spTree>
    <p:extLst>
      <p:ext uri="{BB962C8B-B14F-4D97-AF65-F5344CB8AC3E}">
        <p14:creationId xmlns:p14="http://schemas.microsoft.com/office/powerpoint/2010/main" val="298108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B241-B95F-4886-AD72-BEF4B9362C0B}"/>
              </a:ext>
            </a:extLst>
          </p:cNvPr>
          <p:cNvSpPr>
            <a:spLocks noGrp="1"/>
          </p:cNvSpPr>
          <p:nvPr>
            <p:ph type="title"/>
          </p:nvPr>
        </p:nvSpPr>
        <p:spPr/>
        <p:txBody>
          <a:bodyPr/>
          <a:lstStyle/>
          <a:p>
            <a:r>
              <a:rPr lang="en-US" dirty="0"/>
              <a:t>Proposals</a:t>
            </a:r>
          </a:p>
        </p:txBody>
      </p:sp>
      <p:sp>
        <p:nvSpPr>
          <p:cNvPr id="3" name="Content Placeholder 2">
            <a:extLst>
              <a:ext uri="{FF2B5EF4-FFF2-40B4-BE49-F238E27FC236}">
                <a16:creationId xmlns:a16="http://schemas.microsoft.com/office/drawing/2014/main" id="{4AFC0DCC-6B52-4265-A1DF-5B200AC663AF}"/>
              </a:ext>
            </a:extLst>
          </p:cNvPr>
          <p:cNvSpPr>
            <a:spLocks noGrp="1"/>
          </p:cNvSpPr>
          <p:nvPr>
            <p:ph idx="1"/>
          </p:nvPr>
        </p:nvSpPr>
        <p:spPr/>
        <p:txBody>
          <a:bodyPr>
            <a:normAutofit fontScale="47500" lnSpcReduction="20000"/>
          </a:bodyPr>
          <a:lstStyle/>
          <a:p>
            <a:r>
              <a:rPr lang="en-US" dirty="0"/>
              <a:t>Call for Proposals document:</a:t>
            </a:r>
          </a:p>
          <a:p>
            <a:r>
              <a:rPr lang="en-US" dirty="0">
                <a:hlinkClick r:id="rId2"/>
              </a:rPr>
              <a:t>https://mentor.ieee.org/802.15/dcn/21/15-21-0635-01-04ab-task-group-15-4ab-call-for-propsals.docx</a:t>
            </a:r>
            <a:endParaRPr lang="en-US" dirty="0"/>
          </a:p>
          <a:p>
            <a:endParaRPr lang="en-US" dirty="0"/>
          </a:p>
          <a:p>
            <a:r>
              <a:rPr lang="en-US" dirty="0"/>
              <a:t>Timeline:</a:t>
            </a:r>
          </a:p>
          <a:p>
            <a:pPr marL="457200" indent="-457200">
              <a:buFont typeface="Arial" panose="020B0604020202020204" pitchFamily="34" charset="0"/>
              <a:buChar char="•"/>
            </a:pPr>
            <a:r>
              <a:rPr lang="en-US" dirty="0"/>
              <a:t>Submission of feature sets, PHY:  Close of May 2022 Interim Session</a:t>
            </a:r>
          </a:p>
          <a:p>
            <a:pPr marL="457200" indent="-457200">
              <a:buFont typeface="Arial" panose="020B0604020202020204" pitchFamily="34" charset="0"/>
              <a:buChar char="•"/>
            </a:pPr>
            <a:r>
              <a:rPr lang="en-US" dirty="0"/>
              <a:t>Submission of feature sets, MAC: Close of July 2022 Plenary Session</a:t>
            </a:r>
          </a:p>
          <a:p>
            <a:pPr marL="457200" indent="-457200">
              <a:buFont typeface="Arial" panose="020B0604020202020204" pitchFamily="34" charset="0"/>
              <a:buChar char="•"/>
            </a:pPr>
            <a:r>
              <a:rPr lang="en-US" dirty="0"/>
              <a:t>Technically complete content by July 2022</a:t>
            </a:r>
          </a:p>
          <a:p>
            <a:pPr marL="457200" indent="-457200">
              <a:buFont typeface="Arial" panose="020B0604020202020204" pitchFamily="34" charset="0"/>
              <a:buChar char="•"/>
            </a:pPr>
            <a:endParaRPr lang="en-US" dirty="0"/>
          </a:p>
          <a:p>
            <a:pPr marL="0" indent="0"/>
            <a:r>
              <a:rPr lang="en-US" dirty="0"/>
              <a:t>Preliminary Proposals:</a:t>
            </a:r>
          </a:p>
          <a:p>
            <a:pPr marL="457200" indent="-457200">
              <a:buFont typeface="Arial" panose="020B0604020202020204" pitchFamily="34" charset="0"/>
              <a:buChar char="•"/>
            </a:pPr>
            <a:r>
              <a:rPr lang="en-US" dirty="0"/>
              <a:t>Identify scope, main features and relevant background/support</a:t>
            </a:r>
          </a:p>
          <a:p>
            <a:pPr marL="457200" indent="-457200">
              <a:buFont typeface="Arial" panose="020B0604020202020204" pitchFamily="34" charset="0"/>
              <a:buChar char="•"/>
            </a:pPr>
            <a:r>
              <a:rPr lang="en-US" dirty="0"/>
              <a:t>Build consensus and identify areas for additional work</a:t>
            </a:r>
          </a:p>
          <a:p>
            <a:pPr marL="457200" indent="-457200">
              <a:buFont typeface="Arial" panose="020B0604020202020204" pitchFamily="34" charset="0"/>
              <a:buChar char="•"/>
            </a:pPr>
            <a:r>
              <a:rPr lang="en-US" dirty="0"/>
              <a:t>Foundation for developing text</a:t>
            </a:r>
          </a:p>
          <a:p>
            <a:pPr marL="0" indent="0"/>
            <a:endParaRPr lang="en-US" dirty="0"/>
          </a:p>
          <a:p>
            <a:pPr marL="0" indent="0"/>
            <a:r>
              <a:rPr lang="en-US" dirty="0"/>
              <a:t>Detailed Proposals:</a:t>
            </a:r>
          </a:p>
          <a:p>
            <a:pPr marL="457200" indent="-457200">
              <a:buFont typeface="Arial" panose="020B0604020202020204" pitchFamily="34" charset="0"/>
              <a:buChar char="•"/>
            </a:pPr>
            <a:r>
              <a:rPr lang="en-US" dirty="0"/>
              <a:t>Technically complete feature set definition and specification</a:t>
            </a:r>
          </a:p>
        </p:txBody>
      </p:sp>
      <p:sp>
        <p:nvSpPr>
          <p:cNvPr id="4" name="Slide Number Placeholder 3">
            <a:extLst>
              <a:ext uri="{FF2B5EF4-FFF2-40B4-BE49-F238E27FC236}">
                <a16:creationId xmlns:a16="http://schemas.microsoft.com/office/drawing/2014/main" id="{4E7D17A7-D4D1-4130-B83D-AD6056E0965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3472922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C36C-7C8F-4FEE-83B7-EA40845AEA99}"/>
              </a:ext>
            </a:extLst>
          </p:cNvPr>
          <p:cNvSpPr>
            <a:spLocks noGrp="1"/>
          </p:cNvSpPr>
          <p:nvPr>
            <p:ph type="title"/>
          </p:nvPr>
        </p:nvSpPr>
        <p:spPr/>
        <p:txBody>
          <a:bodyPr/>
          <a:lstStyle/>
          <a:p>
            <a:r>
              <a:rPr lang="en-US" dirty="0"/>
              <a:t>Process Suggestions</a:t>
            </a:r>
          </a:p>
        </p:txBody>
      </p:sp>
      <p:sp>
        <p:nvSpPr>
          <p:cNvPr id="3" name="Content Placeholder 2">
            <a:extLst>
              <a:ext uri="{FF2B5EF4-FFF2-40B4-BE49-F238E27FC236}">
                <a16:creationId xmlns:a16="http://schemas.microsoft.com/office/drawing/2014/main" id="{D9BC8F22-C7A0-4432-BCF2-3FBF4DD0B575}"/>
              </a:ext>
            </a:extLst>
          </p:cNvPr>
          <p:cNvSpPr>
            <a:spLocks noGrp="1"/>
          </p:cNvSpPr>
          <p:nvPr>
            <p:ph idx="1"/>
          </p:nvPr>
        </p:nvSpPr>
        <p:spPr/>
        <p:txBody>
          <a:bodyPr>
            <a:normAutofit fontScale="55000" lnSpcReduction="20000"/>
          </a:bodyPr>
          <a:lstStyle/>
          <a:p>
            <a:pPr marL="457200" indent="-457200">
              <a:buFont typeface="Arial" panose="020B0604020202020204" pitchFamily="34" charset="0"/>
              <a:buChar char="•"/>
            </a:pPr>
            <a:r>
              <a:rPr lang="en-US" dirty="0"/>
              <a:t>Preliminary proposals</a:t>
            </a:r>
          </a:p>
          <a:p>
            <a:pPr marL="857250" lvl="1" indent="-457200">
              <a:buFont typeface="Arial" panose="020B0604020202020204" pitchFamily="34" charset="0"/>
              <a:buChar char="•"/>
            </a:pPr>
            <a:r>
              <a:rPr lang="en-US" dirty="0"/>
              <a:t>Consensus to proceed: the group indicates to contributor interest in seeing technically complete contribution</a:t>
            </a:r>
          </a:p>
          <a:p>
            <a:pPr marL="857250" lvl="1" indent="-457200">
              <a:buFont typeface="Arial" panose="020B0604020202020204" pitchFamily="34" charset="0"/>
              <a:buChar char="•"/>
            </a:pPr>
            <a:r>
              <a:rPr lang="en-US" dirty="0"/>
              <a:t>Integration into the Technical Framework Document</a:t>
            </a:r>
          </a:p>
          <a:p>
            <a:pPr marL="457200" indent="-457200">
              <a:buFont typeface="Arial" panose="020B0604020202020204" pitchFamily="34" charset="0"/>
              <a:buChar char="•"/>
            </a:pPr>
            <a:r>
              <a:rPr lang="en-US" dirty="0"/>
              <a:t>Technical Framework Document</a:t>
            </a:r>
          </a:p>
          <a:p>
            <a:pPr marL="857250" lvl="1" indent="-457200">
              <a:buFont typeface="Arial" panose="020B0604020202020204" pitchFamily="34" charset="0"/>
              <a:buChar char="•"/>
            </a:pPr>
            <a:r>
              <a:rPr lang="en-US" dirty="0"/>
              <a:t>Follows outline of the standard</a:t>
            </a:r>
          </a:p>
          <a:p>
            <a:pPr marL="857250" lvl="1" indent="-457200">
              <a:buFont typeface="Arial" panose="020B0604020202020204" pitchFamily="34" charset="0"/>
              <a:buChar char="•"/>
            </a:pPr>
            <a:r>
              <a:rPr lang="en-US" dirty="0"/>
              <a:t>Includes placeholders based on scope of the project</a:t>
            </a:r>
          </a:p>
          <a:p>
            <a:pPr marL="857250" lvl="1" indent="-457200">
              <a:buFont typeface="Arial" panose="020B0604020202020204" pitchFamily="34" charset="0"/>
              <a:buChar char="•"/>
            </a:pPr>
            <a:r>
              <a:rPr lang="en-US" dirty="0"/>
              <a:t>Integrates proposals and supporting contributions</a:t>
            </a:r>
          </a:p>
          <a:p>
            <a:pPr marL="857250" lvl="1" indent="-457200">
              <a:buFont typeface="Arial" panose="020B0604020202020204" pitchFamily="34" charset="0"/>
              <a:buChar char="•"/>
            </a:pPr>
            <a:r>
              <a:rPr lang="en-US" dirty="0"/>
              <a:t>Working tool for pre-draft efforts</a:t>
            </a:r>
          </a:p>
          <a:p>
            <a:pPr marL="857250" lvl="1" indent="-457200">
              <a:buFont typeface="Arial" panose="020B0604020202020204" pitchFamily="34" charset="0"/>
              <a:buChar char="•"/>
            </a:pPr>
            <a:r>
              <a:rPr lang="en-US" dirty="0"/>
              <a:t>Identifies potential gaps and readiness for drafting</a:t>
            </a:r>
          </a:p>
          <a:p>
            <a:pPr marL="457200" indent="-457200">
              <a:buFont typeface="Arial" panose="020B0604020202020204" pitchFamily="34" charset="0"/>
              <a:buChar char="•"/>
            </a:pPr>
            <a:r>
              <a:rPr lang="en-US" dirty="0"/>
              <a:t>Technical Guidance Document</a:t>
            </a:r>
          </a:p>
          <a:p>
            <a:pPr marL="857250" lvl="1" indent="-457200">
              <a:buFont typeface="Arial" panose="020B0604020202020204" pitchFamily="34" charset="0"/>
              <a:buChar char="•"/>
            </a:pPr>
            <a:r>
              <a:rPr lang="en-US" dirty="0">
                <a:hlinkClick r:id="rId2"/>
              </a:rPr>
              <a:t>https://mentor.ieee.org/802.15/dcn/21/15-21-0297-01-04ab-15-4ab-technical-guidance-doc.docx</a:t>
            </a:r>
            <a:endParaRPr lang="en-US" dirty="0"/>
          </a:p>
          <a:p>
            <a:pPr marL="457200" indent="-457200">
              <a:buFont typeface="Arial" panose="020B0604020202020204" pitchFamily="34" charset="0"/>
              <a:buChar char="•"/>
            </a:pPr>
            <a:r>
              <a:rPr lang="en-US" dirty="0"/>
              <a:t>Content Tracker</a:t>
            </a:r>
          </a:p>
          <a:p>
            <a:pPr marL="857250" lvl="1" indent="-457200">
              <a:buFont typeface="Arial" panose="020B0604020202020204" pitchFamily="34" charset="0"/>
              <a:buChar char="•"/>
            </a:pPr>
            <a:r>
              <a:rPr lang="en-US" dirty="0"/>
              <a:t>Table of presentations mapped to TGD categories</a:t>
            </a:r>
          </a:p>
          <a:p>
            <a:pPr marL="857250" lvl="1" indent="-457200">
              <a:buFont typeface="Arial" panose="020B0604020202020204" pitchFamily="34" charset="0"/>
              <a:buChar char="•"/>
            </a:pPr>
            <a:r>
              <a:rPr lang="en-US" dirty="0">
                <a:hlinkClick r:id="rId3"/>
              </a:rPr>
              <a:t>https://mentor.ieee.org/802.15/dcn/21/15-21-0638-00-04ab-tg4ab-presentations-by-tgd-categories.xlsx</a:t>
            </a: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3D3043C-3C8F-4B33-8147-B7C6A7BC953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3404918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7294-0EF6-467C-A0A1-46C47F6139F6}"/>
              </a:ext>
            </a:extLst>
          </p:cNvPr>
          <p:cNvSpPr>
            <a:spLocks noGrp="1"/>
          </p:cNvSpPr>
          <p:nvPr>
            <p:ph type="title"/>
          </p:nvPr>
        </p:nvSpPr>
        <p:spPr/>
        <p:txBody>
          <a:bodyPr/>
          <a:lstStyle/>
          <a:p>
            <a:r>
              <a:rPr lang="en-US" dirty="0"/>
              <a:t>Discussions cut short in Nov.</a:t>
            </a:r>
          </a:p>
        </p:txBody>
      </p:sp>
      <p:sp>
        <p:nvSpPr>
          <p:cNvPr id="3" name="Content Placeholder 2">
            <a:extLst>
              <a:ext uri="{FF2B5EF4-FFF2-40B4-BE49-F238E27FC236}">
                <a16:creationId xmlns:a16="http://schemas.microsoft.com/office/drawing/2014/main" id="{4F44C0DD-4EB4-43DF-BCEA-256C12228720}"/>
              </a:ext>
            </a:extLst>
          </p:cNvPr>
          <p:cNvSpPr>
            <a:spLocks noGrp="1"/>
          </p:cNvSpPr>
          <p:nvPr>
            <p:ph idx="1"/>
          </p:nvPr>
        </p:nvSpPr>
        <p:spPr/>
        <p:txBody>
          <a:bodyPr/>
          <a:lstStyle/>
          <a:p>
            <a:pPr marL="457200" indent="-457200">
              <a:buFont typeface="Arial" panose="020B0604020202020204" pitchFamily="34" charset="0"/>
              <a:buChar char="•"/>
            </a:pPr>
            <a:r>
              <a:rPr lang="en-US" dirty="0"/>
              <a:t>Out-of-band signaling and narrow band assist </a:t>
            </a:r>
          </a:p>
          <a:p>
            <a:pPr marL="457200" indent="-457200">
              <a:buFont typeface="Arial" panose="020B0604020202020204" pitchFamily="34" charset="0"/>
              <a:buChar char="•"/>
            </a:pPr>
            <a:r>
              <a:rPr lang="en-US" dirty="0"/>
              <a:t>Preamble and Equalization</a:t>
            </a:r>
          </a:p>
          <a:p>
            <a:pPr marL="457200" indent="-457200">
              <a:buFont typeface="Arial" panose="020B0604020202020204" pitchFamily="34" charset="0"/>
              <a:buChar char="•"/>
            </a:pPr>
            <a:r>
              <a:rPr lang="en-US" dirty="0"/>
              <a:t>Coding and related discussion</a:t>
            </a:r>
          </a:p>
          <a:p>
            <a:pPr marL="457200" indent="-457200">
              <a:buFont typeface="Arial" panose="020B0604020202020204" pitchFamily="34" charset="0"/>
              <a:buChar char="•"/>
            </a:pPr>
            <a:r>
              <a:rPr lang="en-US" dirty="0"/>
              <a:t>Wake-up radio </a:t>
            </a:r>
          </a:p>
          <a:p>
            <a:pPr marL="457200" indent="-457200">
              <a:buFont typeface="Wingdings" panose="05000000000000000000" pitchFamily="2" charset="2"/>
              <a:buChar char="ü"/>
            </a:pPr>
            <a:r>
              <a:rPr lang="en-US" dirty="0">
                <a:solidFill>
                  <a:schemeClr val="bg2">
                    <a:lumMod val="40000"/>
                    <a:lumOff val="60000"/>
                  </a:schemeClr>
                </a:solidFill>
              </a:rPr>
              <a:t>Updating channel models and related topics</a:t>
            </a:r>
          </a:p>
          <a:p>
            <a:pPr marL="457200" indent="-457200">
              <a:buFont typeface="Wingdings" panose="05000000000000000000" pitchFamily="2" charset="2"/>
              <a:buChar char="ü"/>
            </a:pPr>
            <a:r>
              <a:rPr lang="en-US" dirty="0">
                <a:solidFill>
                  <a:schemeClr val="bg2">
                    <a:lumMod val="40000"/>
                    <a:lumOff val="60000"/>
                  </a:schemeClr>
                </a:solidFill>
              </a:rPr>
              <a:t>Schedule discussion</a:t>
            </a:r>
          </a:p>
        </p:txBody>
      </p:sp>
      <p:sp>
        <p:nvSpPr>
          <p:cNvPr id="4" name="Slide Number Placeholder 3">
            <a:extLst>
              <a:ext uri="{FF2B5EF4-FFF2-40B4-BE49-F238E27FC236}">
                <a16:creationId xmlns:a16="http://schemas.microsoft.com/office/drawing/2014/main" id="{0133BB25-03AF-4E46-84EF-5CB394CB07C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460445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7" name="Content Placeholder 6" descr="A picture containing text, colorful, decorated&#10;&#10;Description automatically generated">
            <a:extLst>
              <a:ext uri="{FF2B5EF4-FFF2-40B4-BE49-F238E27FC236}">
                <a16:creationId xmlns:a16="http://schemas.microsoft.com/office/drawing/2014/main" id="{F5075DEE-5970-4C4A-9FA1-C1693D95070A}"/>
              </a:ext>
            </a:extLst>
          </p:cNvPr>
          <p:cNvPicPr>
            <a:picLocks noGrp="1" noChangeAspect="1"/>
          </p:cNvPicPr>
          <p:nvPr>
            <p:ph idx="1"/>
          </p:nvPr>
        </p:nvPicPr>
        <p:blipFill rotWithShape="1">
          <a:blip r:embed="rId2"/>
          <a:srcRect l="744" t="1880" r="-744" b="49290"/>
          <a:stretch/>
        </p:blipFill>
        <p:spPr>
          <a:xfrm>
            <a:off x="2377440" y="2348880"/>
            <a:ext cx="4614993" cy="2377440"/>
          </a:xfrm>
        </p:spPr>
      </p:pic>
    </p:spTree>
    <p:extLst>
      <p:ext uri="{BB962C8B-B14F-4D97-AF65-F5344CB8AC3E}">
        <p14:creationId xmlns:p14="http://schemas.microsoft.com/office/powerpoint/2010/main" val="282584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71313-7742-4550-A46D-D1776250FDE9}"/>
              </a:ext>
            </a:extLst>
          </p:cNvPr>
          <p:cNvSpPr>
            <a:spLocks noGrp="1"/>
          </p:cNvSpPr>
          <p:nvPr>
            <p:ph type="title"/>
          </p:nvPr>
        </p:nvSpPr>
        <p:spPr/>
        <p:txBody>
          <a:bodyPr/>
          <a:lstStyle/>
          <a:p>
            <a:r>
              <a:rPr lang="en-US" dirty="0"/>
              <a:t>Editor’s Corner</a:t>
            </a:r>
          </a:p>
        </p:txBody>
      </p:sp>
      <p:sp>
        <p:nvSpPr>
          <p:cNvPr id="3" name="Content Placeholder 2">
            <a:extLst>
              <a:ext uri="{FF2B5EF4-FFF2-40B4-BE49-F238E27FC236}">
                <a16:creationId xmlns:a16="http://schemas.microsoft.com/office/drawing/2014/main" id="{6AAB7F9F-6022-4730-B740-A4CC95B421D5}"/>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Time allocated for direction from the technical editor</a:t>
            </a:r>
          </a:p>
          <a:p>
            <a:pPr marL="857250" lvl="1" indent="-457200">
              <a:buFont typeface="Arial" panose="020B0604020202020204" pitchFamily="34" charset="0"/>
              <a:buChar char="•"/>
            </a:pPr>
            <a:r>
              <a:rPr lang="en-US" dirty="0"/>
              <a:t>Provide guidance and feedback to contributors</a:t>
            </a:r>
          </a:p>
          <a:p>
            <a:pPr marL="857250" lvl="1" indent="-457200">
              <a:buFont typeface="Arial" panose="020B0604020202020204" pitchFamily="34" charset="0"/>
              <a:buChar char="•"/>
            </a:pPr>
            <a:r>
              <a:rPr lang="en-US" dirty="0"/>
              <a:t>Identify and resolve any problems </a:t>
            </a:r>
          </a:p>
          <a:p>
            <a:pPr marL="857250" lvl="1" indent="-457200">
              <a:buFont typeface="Arial" panose="020B0604020202020204" pitchFamily="34" charset="0"/>
              <a:buChar char="•"/>
            </a:pPr>
            <a:r>
              <a:rPr lang="en-US" dirty="0"/>
              <a:t>Whatever else the TE may need </a:t>
            </a:r>
          </a:p>
          <a:p>
            <a:pPr marL="857250" lvl="1"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Role of the Technical Editor </a:t>
            </a:r>
          </a:p>
          <a:p>
            <a:pPr marL="857250" lvl="1" indent="-457200">
              <a:buFont typeface="Arial" panose="020B0604020202020204" pitchFamily="34" charset="0"/>
              <a:buChar char="•"/>
            </a:pPr>
            <a:r>
              <a:rPr lang="en-US" dirty="0"/>
              <a:t>Integrates content</a:t>
            </a:r>
          </a:p>
          <a:p>
            <a:pPr marL="857250" lvl="1" indent="-457200">
              <a:buFont typeface="Arial" panose="020B0604020202020204" pitchFamily="34" charset="0"/>
              <a:buChar char="•"/>
            </a:pPr>
            <a:r>
              <a:rPr lang="en-US" dirty="0"/>
              <a:t>Manages the process of building and maintaining the draft (controls the pen)</a:t>
            </a:r>
          </a:p>
          <a:p>
            <a:pPr marL="857250" lvl="1" indent="-457200">
              <a:buFont typeface="Arial" panose="020B0604020202020204" pitchFamily="34" charset="0"/>
              <a:buChar char="•"/>
            </a:pPr>
            <a:r>
              <a:rPr lang="en-US" dirty="0"/>
              <a:t>Doesn’t do all the work!  </a:t>
            </a:r>
          </a:p>
          <a:p>
            <a:pPr marL="857250" lvl="1" indent="-457200">
              <a:buFont typeface="Arial" panose="020B0604020202020204" pitchFamily="34" charset="0"/>
              <a:buChar char="•"/>
            </a:pPr>
            <a:r>
              <a:rPr lang="en-US" dirty="0"/>
              <a:t>Needs technically complete content from each contributor to complete the draft</a:t>
            </a:r>
          </a:p>
        </p:txBody>
      </p:sp>
      <p:sp>
        <p:nvSpPr>
          <p:cNvPr id="4" name="Slide Number Placeholder 3">
            <a:extLst>
              <a:ext uri="{FF2B5EF4-FFF2-40B4-BE49-F238E27FC236}">
                <a16:creationId xmlns:a16="http://schemas.microsoft.com/office/drawing/2014/main" id="{06A3617D-2F24-48F3-BDED-5DC49184F96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Tree>
    <p:extLst>
      <p:ext uri="{BB962C8B-B14F-4D97-AF65-F5344CB8AC3E}">
        <p14:creationId xmlns:p14="http://schemas.microsoft.com/office/powerpoint/2010/main" val="926215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January 4th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C59C-D110-425E-995A-8D3B69A10060}"/>
              </a:ext>
            </a:extLst>
          </p:cNvPr>
          <p:cNvSpPr>
            <a:spLocks noGrp="1"/>
          </p:cNvSpPr>
          <p:nvPr>
            <p:ph type="title"/>
          </p:nvPr>
        </p:nvSpPr>
        <p:spPr>
          <a:xfrm>
            <a:off x="755576" y="685801"/>
            <a:ext cx="7764463" cy="381170"/>
          </a:xfrm>
        </p:spPr>
        <p:txBody>
          <a:bodyPr/>
          <a:lstStyle/>
          <a:p>
            <a:r>
              <a:rPr lang="en-US" altLang="en-US" dirty="0"/>
              <a:t>Teleconference Schedule</a:t>
            </a:r>
            <a:endParaRPr lang="en-US" dirty="0"/>
          </a:p>
        </p:txBody>
      </p:sp>
      <p:sp>
        <p:nvSpPr>
          <p:cNvPr id="4" name="Slide Number Placeholder 3">
            <a:extLst>
              <a:ext uri="{FF2B5EF4-FFF2-40B4-BE49-F238E27FC236}">
                <a16:creationId xmlns:a16="http://schemas.microsoft.com/office/drawing/2014/main" id="{BCF80C0C-2FF3-48B1-BCED-69E0ECE21E0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7" name="Table 6">
            <a:extLst>
              <a:ext uri="{FF2B5EF4-FFF2-40B4-BE49-F238E27FC236}">
                <a16:creationId xmlns:a16="http://schemas.microsoft.com/office/drawing/2014/main" id="{8C1E9779-B326-4F7B-9791-FE5581618A21}"/>
              </a:ext>
            </a:extLst>
          </p:cNvPr>
          <p:cNvGraphicFramePr>
            <a:graphicFrameLocks noGrp="1"/>
          </p:cNvGraphicFramePr>
          <p:nvPr/>
        </p:nvGraphicFramePr>
        <p:xfrm>
          <a:off x="683570" y="1196752"/>
          <a:ext cx="7920878" cy="1302094"/>
        </p:xfrm>
        <a:graphic>
          <a:graphicData uri="http://schemas.openxmlformats.org/drawingml/2006/table">
            <a:tbl>
              <a:tblPr/>
              <a:tblGrid>
                <a:gridCol w="565777">
                  <a:extLst>
                    <a:ext uri="{9D8B030D-6E8A-4147-A177-3AD203B41FA5}">
                      <a16:colId xmlns:a16="http://schemas.microsoft.com/office/drawing/2014/main" val="2704089039"/>
                    </a:ext>
                  </a:extLst>
                </a:gridCol>
                <a:gridCol w="565777">
                  <a:extLst>
                    <a:ext uri="{9D8B030D-6E8A-4147-A177-3AD203B41FA5}">
                      <a16:colId xmlns:a16="http://schemas.microsoft.com/office/drawing/2014/main" val="363612123"/>
                    </a:ext>
                  </a:extLst>
                </a:gridCol>
                <a:gridCol w="565777">
                  <a:extLst>
                    <a:ext uri="{9D8B030D-6E8A-4147-A177-3AD203B41FA5}">
                      <a16:colId xmlns:a16="http://schemas.microsoft.com/office/drawing/2014/main" val="4064535491"/>
                    </a:ext>
                  </a:extLst>
                </a:gridCol>
                <a:gridCol w="565777">
                  <a:extLst>
                    <a:ext uri="{9D8B030D-6E8A-4147-A177-3AD203B41FA5}">
                      <a16:colId xmlns:a16="http://schemas.microsoft.com/office/drawing/2014/main" val="2970806666"/>
                    </a:ext>
                  </a:extLst>
                </a:gridCol>
                <a:gridCol w="565777">
                  <a:extLst>
                    <a:ext uri="{9D8B030D-6E8A-4147-A177-3AD203B41FA5}">
                      <a16:colId xmlns:a16="http://schemas.microsoft.com/office/drawing/2014/main" val="463832492"/>
                    </a:ext>
                  </a:extLst>
                </a:gridCol>
                <a:gridCol w="565777">
                  <a:extLst>
                    <a:ext uri="{9D8B030D-6E8A-4147-A177-3AD203B41FA5}">
                      <a16:colId xmlns:a16="http://schemas.microsoft.com/office/drawing/2014/main" val="1979174356"/>
                    </a:ext>
                  </a:extLst>
                </a:gridCol>
                <a:gridCol w="565777">
                  <a:extLst>
                    <a:ext uri="{9D8B030D-6E8A-4147-A177-3AD203B41FA5}">
                      <a16:colId xmlns:a16="http://schemas.microsoft.com/office/drawing/2014/main" val="2271145861"/>
                    </a:ext>
                  </a:extLst>
                </a:gridCol>
                <a:gridCol w="565777">
                  <a:extLst>
                    <a:ext uri="{9D8B030D-6E8A-4147-A177-3AD203B41FA5}">
                      <a16:colId xmlns:a16="http://schemas.microsoft.com/office/drawing/2014/main" val="3405357904"/>
                    </a:ext>
                  </a:extLst>
                </a:gridCol>
                <a:gridCol w="565777">
                  <a:extLst>
                    <a:ext uri="{9D8B030D-6E8A-4147-A177-3AD203B41FA5}">
                      <a16:colId xmlns:a16="http://schemas.microsoft.com/office/drawing/2014/main" val="1891390565"/>
                    </a:ext>
                  </a:extLst>
                </a:gridCol>
                <a:gridCol w="565777">
                  <a:extLst>
                    <a:ext uri="{9D8B030D-6E8A-4147-A177-3AD203B41FA5}">
                      <a16:colId xmlns:a16="http://schemas.microsoft.com/office/drawing/2014/main" val="3269929262"/>
                    </a:ext>
                  </a:extLst>
                </a:gridCol>
                <a:gridCol w="565777">
                  <a:extLst>
                    <a:ext uri="{9D8B030D-6E8A-4147-A177-3AD203B41FA5}">
                      <a16:colId xmlns:a16="http://schemas.microsoft.com/office/drawing/2014/main" val="3396977370"/>
                    </a:ext>
                  </a:extLst>
                </a:gridCol>
                <a:gridCol w="565777">
                  <a:extLst>
                    <a:ext uri="{9D8B030D-6E8A-4147-A177-3AD203B41FA5}">
                      <a16:colId xmlns:a16="http://schemas.microsoft.com/office/drawing/2014/main" val="2501033686"/>
                    </a:ext>
                  </a:extLst>
                </a:gridCol>
                <a:gridCol w="565777">
                  <a:extLst>
                    <a:ext uri="{9D8B030D-6E8A-4147-A177-3AD203B41FA5}">
                      <a16:colId xmlns:a16="http://schemas.microsoft.com/office/drawing/2014/main" val="2426232604"/>
                    </a:ext>
                  </a:extLst>
                </a:gridCol>
                <a:gridCol w="565777">
                  <a:extLst>
                    <a:ext uri="{9D8B030D-6E8A-4147-A177-3AD203B41FA5}">
                      <a16:colId xmlns:a16="http://schemas.microsoft.com/office/drawing/2014/main" val="1429623815"/>
                    </a:ext>
                  </a:extLst>
                </a:gridCol>
              </a:tblGrid>
              <a:tr h="189131">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Nov-21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6933" marR="6933" marT="69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Dec-21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203551"/>
                  </a:ext>
                </a:extLst>
              </a:tr>
              <a:tr h="174582">
                <a:tc>
                  <a:txBody>
                    <a:bodyPr/>
                    <a:lstStyle/>
                    <a:p>
                      <a:pPr algn="ctr" fontAlgn="b"/>
                      <a:r>
                        <a:rPr lang="en-US" sz="1000" b="0" i="0" u="none" strike="noStrike">
                          <a:solidFill>
                            <a:srgbClr val="000000"/>
                          </a:solidFill>
                          <a:effectLst/>
                          <a:latin typeface="Calibri" panose="020F0502020204030204" pitchFamily="34" charset="0"/>
                        </a:rPr>
                        <a:t>Sun</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Mon</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Tue</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Wed</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Thr</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Fri</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Sat</a:t>
                      </a:r>
                    </a:p>
                  </a:txBody>
                  <a:tcPr marL="6933" marR="6933" marT="69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Sun</a:t>
                      </a:r>
                    </a:p>
                  </a:txBody>
                  <a:tcPr marL="6933" marR="6933" marT="69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Mon</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Tue</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Wed</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Thr</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Fri</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Sat</a:t>
                      </a:r>
                    </a:p>
                  </a:txBody>
                  <a:tcPr marL="6933" marR="6933" marT="69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33860727"/>
                  </a:ext>
                </a:extLst>
              </a:tr>
              <a:tr h="181857">
                <a:tc>
                  <a:txBody>
                    <a:bodyPr/>
                    <a:lstStyle/>
                    <a:p>
                      <a:pPr algn="ctr" fontAlgn="b"/>
                      <a:r>
                        <a:rPr lang="en-US" sz="1000" b="0" i="0" u="none" strike="noStrike" dirty="0">
                          <a:solidFill>
                            <a:srgbClr val="000000"/>
                          </a:solidFill>
                          <a:effectLst/>
                          <a:latin typeface="Calibri" panose="020F0502020204030204" pitchFamily="34" charset="0"/>
                        </a:rPr>
                        <a:t> </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6933" marR="6933" marT="69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6933" marR="6933" marT="69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4</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927429111"/>
                  </a:ext>
                </a:extLst>
              </a:tr>
              <a:tr h="189131">
                <a:tc>
                  <a:txBody>
                    <a:bodyPr/>
                    <a:lstStyle/>
                    <a:p>
                      <a:pPr algn="ctr" fontAlgn="b"/>
                      <a:r>
                        <a:rPr lang="en-US" sz="1000" b="0" i="0" u="none" strike="noStrike">
                          <a:solidFill>
                            <a:srgbClr val="000000"/>
                          </a:solidFill>
                          <a:effectLst/>
                          <a:latin typeface="Calibri" panose="020F0502020204030204" pitchFamily="34" charset="0"/>
                        </a:rPr>
                        <a:t>7</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10</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6933" marR="6933" marT="69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6933" marR="6933" marT="69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177640772"/>
                  </a:ext>
                </a:extLst>
              </a:tr>
              <a:tr h="189131">
                <a:tc>
                  <a:txBody>
                    <a:bodyPr/>
                    <a:lstStyle/>
                    <a:p>
                      <a:pPr algn="ctr" fontAlgn="b"/>
                      <a:r>
                        <a:rPr lang="en-US" sz="1000" b="0" i="0" u="none" strike="noStrike">
                          <a:solidFill>
                            <a:srgbClr val="000000"/>
                          </a:solidFill>
                          <a:effectLst/>
                          <a:latin typeface="Calibri" panose="020F0502020204030204" pitchFamily="34" charset="0"/>
                        </a:rPr>
                        <a:t>14</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17</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19</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20</a:t>
                      </a:r>
                    </a:p>
                  </a:txBody>
                  <a:tcPr marL="6933" marR="6933" marT="69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6933" marR="6933" marT="69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6933" marR="6933" marT="6933" marB="0" anchor="b">
                    <a:lnL w="63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6933" marR="6933" marT="6933" marB="0" anchor="b">
                    <a:lnL w="1905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61677915"/>
                  </a:ext>
                </a:extLst>
              </a:tr>
              <a:tr h="189131">
                <a:tc>
                  <a:txBody>
                    <a:bodyPr/>
                    <a:lstStyle/>
                    <a:p>
                      <a:pPr algn="ctr" fontAlgn="b"/>
                      <a:r>
                        <a:rPr lang="en-US" sz="1000" b="0" i="0" u="none" strike="noStrike">
                          <a:solidFill>
                            <a:srgbClr val="000000"/>
                          </a:solidFill>
                          <a:effectLst/>
                          <a:latin typeface="Calibri" panose="020F0502020204030204" pitchFamily="34" charset="0"/>
                        </a:rPr>
                        <a:t>21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22</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23</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24</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26</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27</a:t>
                      </a:r>
                    </a:p>
                  </a:txBody>
                  <a:tcPr marL="6933" marR="6933" marT="69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19</a:t>
                      </a:r>
                    </a:p>
                  </a:txBody>
                  <a:tcPr marL="6933" marR="6933" marT="69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20</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22</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23</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24</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341180643"/>
                  </a:ext>
                </a:extLst>
              </a:tr>
              <a:tr h="189131">
                <a:tc>
                  <a:txBody>
                    <a:bodyPr/>
                    <a:lstStyle/>
                    <a:p>
                      <a:pPr algn="ctr" fontAlgn="b"/>
                      <a:r>
                        <a:rPr lang="en-US" sz="1000" b="0" i="0" u="none" strike="noStrike">
                          <a:solidFill>
                            <a:srgbClr val="000000"/>
                          </a:solidFill>
                          <a:effectLst/>
                          <a:latin typeface="Calibri" panose="020F0502020204030204" pitchFamily="34" charset="0"/>
                        </a:rPr>
                        <a:t>28</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29</a:t>
                      </a:r>
                    </a:p>
                  </a:txBody>
                  <a:tcPr marL="6933" marR="6933" marT="6933" marB="0" anchor="b">
                    <a:lnL w="63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30</a:t>
                      </a:r>
                    </a:p>
                  </a:txBody>
                  <a:tcPr marL="6933" marR="6933" marT="6933"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Calibri" panose="020F0502020204030204" pitchFamily="34" charset="0"/>
                        </a:rPr>
                        <a:t> </a:t>
                      </a:r>
                    </a:p>
                  </a:txBody>
                  <a:tcPr marL="6933" marR="6933" marT="6933" marB="0" anchor="b">
                    <a:lnL w="1905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6933" marR="6933" marT="69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26</a:t>
                      </a:r>
                    </a:p>
                  </a:txBody>
                  <a:tcPr marL="6933" marR="6933" marT="69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27</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28</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29</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30</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31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dirty="0">
                          <a:solidFill>
                            <a:srgbClr val="000000"/>
                          </a:solidFill>
                          <a:effectLst/>
                          <a:latin typeface="Calibri" panose="020F0502020204030204" pitchFamily="34" charset="0"/>
                        </a:rPr>
                        <a:t> </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01850112"/>
                  </a:ext>
                </a:extLst>
              </a:tr>
            </a:tbl>
          </a:graphicData>
        </a:graphic>
      </p:graphicFrame>
      <p:graphicFrame>
        <p:nvGraphicFramePr>
          <p:cNvPr id="9" name="Table 8">
            <a:extLst>
              <a:ext uri="{FF2B5EF4-FFF2-40B4-BE49-F238E27FC236}">
                <a16:creationId xmlns:a16="http://schemas.microsoft.com/office/drawing/2014/main" id="{AC09A836-9603-4844-8A5F-8DB46313BCDE}"/>
              </a:ext>
            </a:extLst>
          </p:cNvPr>
          <p:cNvGraphicFramePr>
            <a:graphicFrameLocks noGrp="1"/>
          </p:cNvGraphicFramePr>
          <p:nvPr/>
        </p:nvGraphicFramePr>
        <p:xfrm>
          <a:off x="683570" y="2545080"/>
          <a:ext cx="3999233" cy="1767840"/>
        </p:xfrm>
        <a:graphic>
          <a:graphicData uri="http://schemas.openxmlformats.org/drawingml/2006/table">
            <a:tbl>
              <a:tblPr/>
              <a:tblGrid>
                <a:gridCol w="571319">
                  <a:extLst>
                    <a:ext uri="{9D8B030D-6E8A-4147-A177-3AD203B41FA5}">
                      <a16:colId xmlns:a16="http://schemas.microsoft.com/office/drawing/2014/main" val="2736160506"/>
                    </a:ext>
                  </a:extLst>
                </a:gridCol>
                <a:gridCol w="571319">
                  <a:extLst>
                    <a:ext uri="{9D8B030D-6E8A-4147-A177-3AD203B41FA5}">
                      <a16:colId xmlns:a16="http://schemas.microsoft.com/office/drawing/2014/main" val="4184030888"/>
                    </a:ext>
                  </a:extLst>
                </a:gridCol>
                <a:gridCol w="571319">
                  <a:extLst>
                    <a:ext uri="{9D8B030D-6E8A-4147-A177-3AD203B41FA5}">
                      <a16:colId xmlns:a16="http://schemas.microsoft.com/office/drawing/2014/main" val="494322686"/>
                    </a:ext>
                  </a:extLst>
                </a:gridCol>
                <a:gridCol w="571319">
                  <a:extLst>
                    <a:ext uri="{9D8B030D-6E8A-4147-A177-3AD203B41FA5}">
                      <a16:colId xmlns:a16="http://schemas.microsoft.com/office/drawing/2014/main" val="2564596519"/>
                    </a:ext>
                  </a:extLst>
                </a:gridCol>
                <a:gridCol w="571319">
                  <a:extLst>
                    <a:ext uri="{9D8B030D-6E8A-4147-A177-3AD203B41FA5}">
                      <a16:colId xmlns:a16="http://schemas.microsoft.com/office/drawing/2014/main" val="902658267"/>
                    </a:ext>
                  </a:extLst>
                </a:gridCol>
                <a:gridCol w="571319">
                  <a:extLst>
                    <a:ext uri="{9D8B030D-6E8A-4147-A177-3AD203B41FA5}">
                      <a16:colId xmlns:a16="http://schemas.microsoft.com/office/drawing/2014/main" val="2915205584"/>
                    </a:ext>
                  </a:extLst>
                </a:gridCol>
                <a:gridCol w="571319">
                  <a:extLst>
                    <a:ext uri="{9D8B030D-6E8A-4147-A177-3AD203B41FA5}">
                      <a16:colId xmlns:a16="http://schemas.microsoft.com/office/drawing/2014/main" val="2889069098"/>
                    </a:ext>
                  </a:extLst>
                </a:gridCol>
              </a:tblGrid>
              <a:tr h="170958">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Jan-22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571904"/>
                  </a:ext>
                </a:extLst>
              </a:tr>
              <a:tr h="157807">
                <a:tc>
                  <a:txBody>
                    <a:bodyPr/>
                    <a:lstStyle/>
                    <a:p>
                      <a:pPr algn="ctr" fontAlgn="b"/>
                      <a:r>
                        <a:rPr lang="en-US" sz="1100" b="0" i="0" u="none" strike="noStrike">
                          <a:solidFill>
                            <a:srgbClr val="000000"/>
                          </a:solidFill>
                          <a:effectLst/>
                          <a:latin typeface="Calibri" panose="020F0502020204030204" pitchFamily="34" charset="0"/>
                        </a:rPr>
                        <a:t>Sun</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Mon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Tue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Wed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Thr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Fri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Sat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08853502"/>
                  </a:ext>
                </a:extLst>
              </a:tr>
              <a:tr h="164383">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DDEBF7"/>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314206057"/>
                  </a:ext>
                </a:extLst>
              </a:tr>
              <a:tr h="170958">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7E6E6"/>
                    </a:solidFill>
                  </a:tcPr>
                </a:tc>
                <a:extLst>
                  <a:ext uri="{0D108BD9-81ED-4DB2-BD59-A6C34878D82A}">
                    <a16:rowId xmlns:a16="http://schemas.microsoft.com/office/drawing/2014/main" val="1728395088"/>
                  </a:ext>
                </a:extLst>
              </a:tr>
              <a:tr h="170958">
                <a:tc>
                  <a:txBody>
                    <a:bodyPr/>
                    <a:lstStyle/>
                    <a:p>
                      <a:pPr algn="ctr" fontAlgn="b"/>
                      <a:r>
                        <a:rPr lang="en-US" sz="1100" b="0" i="0" u="none" strike="noStrike">
                          <a:solidFill>
                            <a:srgbClr val="000000"/>
                          </a:solidFill>
                          <a:effectLst/>
                          <a:latin typeface="Calibri" panose="020F0502020204030204" pitchFamily="34" charset="0"/>
                        </a:rPr>
                        <a:t>9</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w="1905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3F3F76"/>
                          </a:solidFill>
                          <a:effectLst/>
                          <a:latin typeface="Calibri" panose="020F0502020204030204" pitchFamily="34" charset="0"/>
                        </a:rPr>
                        <a:t>14</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15</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1382604697"/>
                  </a:ext>
                </a:extLst>
              </a:tr>
              <a:tr h="170958">
                <a:tc>
                  <a:txBody>
                    <a:bodyPr/>
                    <a:lstStyle/>
                    <a:p>
                      <a:pPr algn="ctr" fontAlgn="b"/>
                      <a:r>
                        <a:rPr lang="en-US" sz="1100" b="0" i="0" u="none" strike="noStrike">
                          <a:solidFill>
                            <a:srgbClr val="3F3F76"/>
                          </a:solidFill>
                          <a:effectLst/>
                          <a:latin typeface="Calibri" panose="020F0502020204030204" pitchFamily="34" charset="0"/>
                        </a:rPr>
                        <a:t>16</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17</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18</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19</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20</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21</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22</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78538097"/>
                  </a:ext>
                </a:extLst>
              </a:tr>
              <a:tr h="170958">
                <a:tc>
                  <a:txBody>
                    <a:bodyPr/>
                    <a:lstStyle/>
                    <a:p>
                      <a:pPr algn="ctr" fontAlgn="b"/>
                      <a:r>
                        <a:rPr lang="en-US" sz="1100" b="0" i="0" u="none" strike="noStrike">
                          <a:solidFill>
                            <a:srgbClr val="3F3F76"/>
                          </a:solidFill>
                          <a:effectLst/>
                          <a:latin typeface="Calibri" panose="020F0502020204030204" pitchFamily="34" charset="0"/>
                        </a:rPr>
                        <a:t>23</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24</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25</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26</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27</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000000"/>
                          </a:solidFill>
                          <a:effectLst/>
                          <a:latin typeface="Calibri" panose="020F050202020403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815300982"/>
                  </a:ext>
                </a:extLst>
              </a:tr>
              <a:tr h="164383">
                <a:tc>
                  <a:txBody>
                    <a:bodyPr/>
                    <a:lstStyle/>
                    <a:p>
                      <a:pPr algn="ctr" fontAlgn="b"/>
                      <a:r>
                        <a:rPr lang="en-US" sz="1100" b="0" i="0" u="none" strike="noStrike">
                          <a:solidFill>
                            <a:srgbClr val="000000"/>
                          </a:solidFill>
                          <a:effectLst/>
                          <a:latin typeface="Calibri" panose="020F0502020204030204" pitchFamily="34" charset="0"/>
                        </a:rPr>
                        <a:t>30</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ED7D3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gridSpan="4">
                  <a:txBody>
                    <a:bodyPr/>
                    <a:lstStyle/>
                    <a:p>
                      <a:pPr algn="ctr" fontAlgn="b"/>
                      <a:r>
                        <a:rPr lang="en-US" sz="1100" b="0" i="0" u="none" strike="noStrike">
                          <a:solidFill>
                            <a:srgbClr val="000000"/>
                          </a:solidFill>
                          <a:effectLst/>
                          <a:latin typeface="Calibri" panose="020F0502020204030204" pitchFamily="34" charset="0"/>
                        </a:rPr>
                        <a:t>IEEE 802 Wireless Electronic Interim Session January 14-27, 2022</a:t>
                      </a:r>
                    </a:p>
                  </a:txBody>
                  <a:tcPr marL="7620" marR="7620" marT="7620" marB="0" anchor="b">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8CBAD"/>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w="19050" cap="flat" cmpd="sng" algn="ctr">
                      <a:solidFill>
                        <a:srgbClr val="ED7D3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10447560"/>
                  </a:ext>
                </a:extLst>
              </a:tr>
              <a:tr h="164383">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w="19050" cap="flat" cmpd="sng" algn="ctr">
                      <a:solidFill>
                        <a:srgbClr val="ED7D3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w="19050" cap="flat" cmpd="sng" algn="ctr">
                      <a:solidFill>
                        <a:srgbClr val="ED7D3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88713137"/>
                  </a:ext>
                </a:extLst>
              </a:tr>
              <a:tr h="157807">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9050" cap="flat" cmpd="sng" algn="ctr">
                      <a:solidFill>
                        <a:srgbClr val="ED7D31"/>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9050" cap="flat" cmpd="sng" algn="ctr">
                      <a:solidFill>
                        <a:srgbClr val="ED7D31"/>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9050" cap="flat" cmpd="sng" algn="ctr">
                      <a:solidFill>
                        <a:srgbClr val="ED7D31"/>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9050" cap="flat" cmpd="sng" algn="ctr">
                      <a:solidFill>
                        <a:srgbClr val="ED7D31"/>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4216588817"/>
                  </a:ext>
                </a:extLst>
              </a:tr>
            </a:tbl>
          </a:graphicData>
        </a:graphic>
      </p:graphicFrame>
      <p:sp>
        <p:nvSpPr>
          <p:cNvPr id="10" name="Content Placeholder 2">
            <a:extLst>
              <a:ext uri="{FF2B5EF4-FFF2-40B4-BE49-F238E27FC236}">
                <a16:creationId xmlns:a16="http://schemas.microsoft.com/office/drawing/2014/main" id="{F241F66D-1F9D-4500-AB91-3640CE3DF46E}"/>
              </a:ext>
            </a:extLst>
          </p:cNvPr>
          <p:cNvSpPr>
            <a:spLocks noGrp="1"/>
          </p:cNvSpPr>
          <p:nvPr>
            <p:ph idx="1"/>
          </p:nvPr>
        </p:nvSpPr>
        <p:spPr>
          <a:xfrm>
            <a:off x="611560" y="4499701"/>
            <a:ext cx="4824537" cy="1927860"/>
          </a:xfrm>
        </p:spPr>
        <p:txBody>
          <a:bodyPr>
            <a:normAutofit fontScale="55000" lnSpcReduction="20000"/>
          </a:bodyPr>
          <a:lstStyle/>
          <a:p>
            <a:pPr marL="0" indent="0">
              <a:defRPr/>
            </a:pPr>
            <a:r>
              <a:rPr lang="en-US" dirty="0"/>
              <a:t>Frequency: Bi-weekly </a:t>
            </a:r>
          </a:p>
          <a:p>
            <a:pPr marL="0" indent="0">
              <a:defRPr/>
            </a:pPr>
            <a:r>
              <a:rPr lang="en-US" dirty="0"/>
              <a:t>Phase: Tuesday  </a:t>
            </a:r>
          </a:p>
          <a:p>
            <a:pPr marL="0" indent="0">
              <a:defRPr/>
            </a:pPr>
            <a:r>
              <a:rPr lang="en-US" dirty="0">
                <a:highlight>
                  <a:srgbClr val="FFFF00"/>
                </a:highlight>
              </a:rPr>
              <a:t>Time: 09:00 ET (06:00 PT)</a:t>
            </a:r>
          </a:p>
          <a:p>
            <a:pPr marL="0" indent="0">
              <a:defRPr/>
            </a:pPr>
            <a:r>
              <a:rPr lang="en-US" dirty="0"/>
              <a:t>Offset: First call November 30</a:t>
            </a:r>
            <a:r>
              <a:rPr lang="en-US" baseline="30000" dirty="0"/>
              <a:t>th</a:t>
            </a:r>
            <a:r>
              <a:rPr lang="en-US" dirty="0"/>
              <a:t> </a:t>
            </a:r>
          </a:p>
          <a:p>
            <a:pPr marL="400050" lvl="1" indent="0">
              <a:defRPr/>
            </a:pPr>
            <a:r>
              <a:rPr lang="en-US" dirty="0"/>
              <a:t>[skip week following the plenary]</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graphicFrame>
        <p:nvGraphicFramePr>
          <p:cNvPr id="11" name="Table 5">
            <a:extLst>
              <a:ext uri="{FF2B5EF4-FFF2-40B4-BE49-F238E27FC236}">
                <a16:creationId xmlns:a16="http://schemas.microsoft.com/office/drawing/2014/main" id="{C8D1D50D-9AC5-4D07-AD3C-1059CB78A6A0}"/>
              </a:ext>
            </a:extLst>
          </p:cNvPr>
          <p:cNvGraphicFramePr>
            <a:graphicFrameLocks noGrp="1"/>
          </p:cNvGraphicFramePr>
          <p:nvPr>
            <p:extLst>
              <p:ext uri="{D42A27DB-BD31-4B8C-83A1-F6EECF244321}">
                <p14:modId xmlns:p14="http://schemas.microsoft.com/office/powerpoint/2010/main" val="91801264"/>
              </p:ext>
            </p:extLst>
          </p:nvPr>
        </p:nvGraphicFramePr>
        <p:xfrm>
          <a:off x="5364088" y="2724208"/>
          <a:ext cx="3205574" cy="3047600"/>
        </p:xfrm>
        <a:graphic>
          <a:graphicData uri="http://schemas.openxmlformats.org/drawingml/2006/table">
            <a:tbl>
              <a:tblPr firstRow="1" bandRow="1">
                <a:tableStyleId>{5C22544A-7EE6-4342-B048-85BDC9FD1C3A}</a:tableStyleId>
              </a:tblPr>
              <a:tblGrid>
                <a:gridCol w="1654653">
                  <a:extLst>
                    <a:ext uri="{9D8B030D-6E8A-4147-A177-3AD203B41FA5}">
                      <a16:colId xmlns:a16="http://schemas.microsoft.com/office/drawing/2014/main" val="20000"/>
                    </a:ext>
                  </a:extLst>
                </a:gridCol>
                <a:gridCol w="1550921">
                  <a:extLst>
                    <a:ext uri="{9D8B030D-6E8A-4147-A177-3AD203B41FA5}">
                      <a16:colId xmlns:a16="http://schemas.microsoft.com/office/drawing/2014/main" val="20001"/>
                    </a:ext>
                  </a:extLst>
                </a:gridCol>
              </a:tblGrid>
              <a:tr h="290593">
                <a:tc>
                  <a:txBody>
                    <a:bodyPr/>
                    <a:lstStyle/>
                    <a:p>
                      <a:r>
                        <a:rPr lang="en-US" sz="1400" dirty="0"/>
                        <a:t>Week</a:t>
                      </a:r>
                    </a:p>
                  </a:txBody>
                  <a:tcPr marL="91420" marR="91420" marT="45700" marB="45700"/>
                </a:tc>
                <a:tc>
                  <a:txBody>
                    <a:bodyPr/>
                    <a:lstStyle/>
                    <a:p>
                      <a:r>
                        <a:rPr lang="en-US" sz="1400" dirty="0"/>
                        <a:t>Time (ET)</a:t>
                      </a:r>
                    </a:p>
                  </a:txBody>
                  <a:tcPr marL="91420" marR="91420" marT="45700" marB="45700"/>
                </a:tc>
                <a:extLst>
                  <a:ext uri="{0D108BD9-81ED-4DB2-BD59-A6C34878D82A}">
                    <a16:rowId xmlns:a16="http://schemas.microsoft.com/office/drawing/2014/main" val="10000"/>
                  </a:ext>
                </a:extLst>
              </a:tr>
              <a:tr h="290593">
                <a:tc>
                  <a:txBody>
                    <a:bodyPr/>
                    <a:lstStyle/>
                    <a:p>
                      <a:r>
                        <a:rPr lang="en-US" sz="1400" dirty="0">
                          <a:solidFill>
                            <a:schemeClr val="bg2">
                              <a:lumMod val="40000"/>
                              <a:lumOff val="60000"/>
                            </a:schemeClr>
                          </a:solidFill>
                        </a:rPr>
                        <a:t>November 30</a:t>
                      </a:r>
                    </a:p>
                  </a:txBody>
                  <a:tcPr marL="91420" marR="91420" marT="45700" marB="45700"/>
                </a:tc>
                <a:tc>
                  <a:txBody>
                    <a:bodyPr/>
                    <a:lstStyle/>
                    <a:p>
                      <a:r>
                        <a:rPr lang="en-US" sz="1400" dirty="0">
                          <a:solidFill>
                            <a:schemeClr val="bg2">
                              <a:lumMod val="40000"/>
                              <a:lumOff val="60000"/>
                            </a:schemeClr>
                          </a:solidFill>
                        </a:rPr>
                        <a:t>09:00 ET</a:t>
                      </a:r>
                    </a:p>
                  </a:txBody>
                  <a:tcPr marL="91420" marR="91420" marT="45700" marB="45700"/>
                </a:tc>
                <a:extLst>
                  <a:ext uri="{0D108BD9-81ED-4DB2-BD59-A6C34878D82A}">
                    <a16:rowId xmlns:a16="http://schemas.microsoft.com/office/drawing/2014/main" val="10003"/>
                  </a:ext>
                </a:extLst>
              </a:tr>
              <a:tr h="290593">
                <a:tc>
                  <a:txBody>
                    <a:bodyPr/>
                    <a:lstStyle/>
                    <a:p>
                      <a:endParaRPr lang="en-US" sz="1400" dirty="0">
                        <a:solidFill>
                          <a:schemeClr val="tx1"/>
                        </a:solidFill>
                      </a:endParaRPr>
                    </a:p>
                  </a:txBody>
                  <a:tcPr marL="91420" marR="91420" marT="45700" marB="45700"/>
                </a:tc>
                <a:tc>
                  <a:txBody>
                    <a:bodyPr/>
                    <a:lstStyle/>
                    <a:p>
                      <a:endParaRPr lang="en-US" sz="1400" dirty="0"/>
                    </a:p>
                  </a:txBody>
                  <a:tcPr marL="91420" marR="91420" marT="45700" marB="45700"/>
                </a:tc>
                <a:extLst>
                  <a:ext uri="{0D108BD9-81ED-4DB2-BD59-A6C34878D82A}">
                    <a16:rowId xmlns:a16="http://schemas.microsoft.com/office/drawing/2014/main" val="3972486093"/>
                  </a:ext>
                </a:extLst>
              </a:tr>
              <a:tr h="290593">
                <a:tc>
                  <a:txBody>
                    <a:bodyPr/>
                    <a:lstStyle/>
                    <a:p>
                      <a:pPr marL="0" algn="l" defTabSz="457200" rtl="0" eaLnBrk="1" latinLnBrk="0" hangingPunct="1"/>
                      <a:r>
                        <a:rPr lang="en-US" sz="1400" b="1" kern="1200" dirty="0">
                          <a:solidFill>
                            <a:schemeClr val="bg2">
                              <a:lumMod val="40000"/>
                              <a:lumOff val="60000"/>
                            </a:schemeClr>
                          </a:solidFill>
                          <a:latin typeface="+mn-lt"/>
                          <a:ea typeface="+mn-ea"/>
                          <a:cs typeface="+mn-cs"/>
                        </a:rPr>
                        <a:t>December 14</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2">
                              <a:lumMod val="40000"/>
                              <a:lumOff val="60000"/>
                            </a:schemeClr>
                          </a:solidFill>
                        </a:rPr>
                        <a:t>09:00 ET</a:t>
                      </a:r>
                    </a:p>
                  </a:txBody>
                  <a:tcPr marL="91420" marR="91420" marT="45700" marB="45700"/>
                </a:tc>
                <a:extLst>
                  <a:ext uri="{0D108BD9-81ED-4DB2-BD59-A6C34878D82A}">
                    <a16:rowId xmlns:a16="http://schemas.microsoft.com/office/drawing/2014/main" val="107150580"/>
                  </a:ext>
                </a:extLst>
              </a:tr>
              <a:tr h="290593">
                <a:tc>
                  <a:txBody>
                    <a:bodyPr/>
                    <a:lstStyle/>
                    <a:p>
                      <a:endParaRPr lang="en-US" sz="1400" dirty="0">
                        <a:solidFill>
                          <a:schemeClr val="tx1"/>
                        </a:solidFill>
                      </a:endParaRPr>
                    </a:p>
                  </a:txBody>
                  <a:tcPr marL="91420" marR="91420" marT="45700" marB="45700"/>
                </a:tc>
                <a:tc>
                  <a:txBody>
                    <a:bodyPr/>
                    <a:lstStyle/>
                    <a:p>
                      <a:endParaRPr lang="en-US" sz="1400" dirty="0"/>
                    </a:p>
                  </a:txBody>
                  <a:tcPr marL="91420" marR="91420" marT="45700" marB="45700"/>
                </a:tc>
                <a:extLst>
                  <a:ext uri="{0D108BD9-81ED-4DB2-BD59-A6C34878D82A}">
                    <a16:rowId xmlns:a16="http://schemas.microsoft.com/office/drawing/2014/main" val="4127578813"/>
                  </a:ext>
                </a:extLst>
              </a:tr>
              <a:tr h="2905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2">
                              <a:lumMod val="40000"/>
                              <a:lumOff val="60000"/>
                            </a:schemeClr>
                          </a:solidFill>
                          <a:latin typeface="+mn-lt"/>
                          <a:ea typeface="+mn-ea"/>
                          <a:cs typeface="+mn-cs"/>
                        </a:rPr>
                        <a:t>January 4</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2">
                              <a:lumMod val="40000"/>
                              <a:lumOff val="60000"/>
                            </a:schemeClr>
                          </a:solidFill>
                          <a:latin typeface="+mn-lt"/>
                          <a:ea typeface="+mn-ea"/>
                          <a:cs typeface="+mn-cs"/>
                        </a:rPr>
                        <a:t>09:00 ET</a:t>
                      </a:r>
                    </a:p>
                  </a:txBody>
                  <a:tcPr marL="91420" marR="91420" marT="45700" marB="45700"/>
                </a:tc>
                <a:extLst>
                  <a:ext uri="{0D108BD9-81ED-4DB2-BD59-A6C34878D82A}">
                    <a16:rowId xmlns:a16="http://schemas.microsoft.com/office/drawing/2014/main" val="3886067334"/>
                  </a:ext>
                </a:extLst>
              </a:tr>
              <a:tr h="2905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L="91420" marR="91420" marT="45700" marB="45700"/>
                </a:tc>
                <a:tc>
                  <a:txBody>
                    <a:bodyPr/>
                    <a:lstStyle/>
                    <a:p>
                      <a:endParaRPr lang="en-US" sz="1400" dirty="0">
                        <a:solidFill>
                          <a:schemeClr val="tx1"/>
                        </a:solidFill>
                      </a:endParaRPr>
                    </a:p>
                  </a:txBody>
                  <a:tcPr marL="91420" marR="91420" marT="45700" marB="45700"/>
                </a:tc>
                <a:extLst>
                  <a:ext uri="{0D108BD9-81ED-4DB2-BD59-A6C34878D82A}">
                    <a16:rowId xmlns:a16="http://schemas.microsoft.com/office/drawing/2014/main" val="319788747"/>
                  </a:ext>
                </a:extLst>
              </a:tr>
              <a:tr h="2905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strike="noStrike" kern="1200" dirty="0">
                          <a:solidFill>
                            <a:srgbClr val="0070C0"/>
                          </a:solidFill>
                          <a:latin typeface="+mn-lt"/>
                          <a:ea typeface="+mn-ea"/>
                          <a:cs typeface="+mn-cs"/>
                        </a:rPr>
                        <a:t>January 11</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strike="noStrike" kern="1200" dirty="0">
                          <a:solidFill>
                            <a:srgbClr val="0070C0"/>
                          </a:solidFill>
                          <a:latin typeface="+mn-lt"/>
                          <a:ea typeface="+mn-ea"/>
                          <a:cs typeface="+mn-cs"/>
                        </a:rPr>
                        <a:t>09:00 ET</a:t>
                      </a:r>
                    </a:p>
                  </a:txBody>
                  <a:tcPr marL="91420" marR="91420" marT="45700" marB="45700"/>
                </a:tc>
                <a:extLst>
                  <a:ext uri="{0D108BD9-81ED-4DB2-BD59-A6C34878D82A}">
                    <a16:rowId xmlns:a16="http://schemas.microsoft.com/office/drawing/2014/main" val="1644665315"/>
                  </a:ext>
                </a:extLst>
              </a:tr>
              <a:tr h="2905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solidFill>
                          <a:srgbClr val="C00000"/>
                        </a:solidFill>
                      </a:endParaRPr>
                    </a:p>
                  </a:txBody>
                  <a:tcPr marL="91420" marR="91420" marT="45700" marB="45700"/>
                </a:tc>
                <a:tc>
                  <a:txBody>
                    <a:bodyPr/>
                    <a:lstStyle/>
                    <a:p>
                      <a:endParaRPr lang="en-US" sz="1400" b="1" dirty="0">
                        <a:solidFill>
                          <a:srgbClr val="C00000"/>
                        </a:solidFill>
                      </a:endParaRPr>
                    </a:p>
                  </a:txBody>
                  <a:tcPr marL="91420" marR="91420" marT="45700" marB="45700"/>
                </a:tc>
                <a:extLst>
                  <a:ext uri="{0D108BD9-81ED-4DB2-BD59-A6C34878D82A}">
                    <a16:rowId xmlns:a16="http://schemas.microsoft.com/office/drawing/2014/main" val="272252530"/>
                  </a:ext>
                </a:extLst>
              </a:tr>
              <a:tr h="2905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C00000"/>
                          </a:solidFill>
                        </a:rPr>
                        <a:t>January 14: </a:t>
                      </a:r>
                    </a:p>
                  </a:txBody>
                  <a:tcPr marL="91420" marR="91420" marT="45700" marB="45700"/>
                </a:tc>
                <a:tc>
                  <a:txBody>
                    <a:bodyPr/>
                    <a:lstStyle/>
                    <a:p>
                      <a:r>
                        <a:rPr lang="en-US" sz="1400" b="1" dirty="0">
                          <a:solidFill>
                            <a:srgbClr val="C00000"/>
                          </a:solidFill>
                        </a:rPr>
                        <a:t>Jan Interim</a:t>
                      </a:r>
                    </a:p>
                  </a:txBody>
                  <a:tcPr marL="91420" marR="91420" marT="45700" marB="45700"/>
                </a:tc>
                <a:extLst>
                  <a:ext uri="{0D108BD9-81ED-4DB2-BD59-A6C34878D82A}">
                    <a16:rowId xmlns:a16="http://schemas.microsoft.com/office/drawing/2014/main" val="1590531805"/>
                  </a:ext>
                </a:extLst>
              </a:tr>
            </a:tbl>
          </a:graphicData>
        </a:graphic>
      </p:graphicFrame>
      <p:sp>
        <p:nvSpPr>
          <p:cNvPr id="12" name="Speech Bubble: Rectangle 11">
            <a:extLst>
              <a:ext uri="{FF2B5EF4-FFF2-40B4-BE49-F238E27FC236}">
                <a16:creationId xmlns:a16="http://schemas.microsoft.com/office/drawing/2014/main" id="{A8971838-024B-4577-A6DA-36CF09D64AF8}"/>
              </a:ext>
            </a:extLst>
          </p:cNvPr>
          <p:cNvSpPr/>
          <p:nvPr/>
        </p:nvSpPr>
        <p:spPr bwMode="auto">
          <a:xfrm>
            <a:off x="4283968" y="3991838"/>
            <a:ext cx="814947" cy="512340"/>
          </a:xfrm>
          <a:prstGeom prst="wedgeRectCallout">
            <a:avLst>
              <a:gd name="adj1" fmla="val 75027"/>
              <a:gd name="adj2" fmla="val 31124"/>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400" b="0" i="0" u="none" strike="noStrike" cap="none" normalizeH="0" baseline="0" dirty="0">
                <a:ln>
                  <a:noFill/>
                </a:ln>
                <a:solidFill>
                  <a:schemeClr val="bg1"/>
                </a:solidFill>
                <a:effectLst/>
                <a:latin typeface="Arial Black" panose="020B0A04020102020204" pitchFamily="34" charset="0"/>
                <a:ea typeface="ＭＳ Ｐゴシック" charset="0"/>
                <a:cs typeface="ＭＳ Ｐゴシック" charset="0"/>
              </a:rPr>
              <a:t>Out of Phase</a:t>
            </a:r>
          </a:p>
        </p:txBody>
      </p:sp>
      <p:sp>
        <p:nvSpPr>
          <p:cNvPr id="3" name="Arrow: Right 2">
            <a:extLst>
              <a:ext uri="{FF2B5EF4-FFF2-40B4-BE49-F238E27FC236}">
                <a16:creationId xmlns:a16="http://schemas.microsoft.com/office/drawing/2014/main" id="{2434B0AF-6931-4906-B553-AA35131F82E0}"/>
              </a:ext>
            </a:extLst>
          </p:cNvPr>
          <p:cNvSpPr/>
          <p:nvPr/>
        </p:nvSpPr>
        <p:spPr bwMode="auto">
          <a:xfrm>
            <a:off x="4427984" y="4724009"/>
            <a:ext cx="864096" cy="5760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chemeClr val="bg1"/>
                </a:solidFill>
                <a:effectLst/>
                <a:latin typeface="Times New Roman" charset="0"/>
                <a:ea typeface="ＭＳ Ｐゴシック" charset="0"/>
                <a:cs typeface="ＭＳ Ｐゴシック" charset="0"/>
              </a:rPr>
              <a:t>NEXT</a:t>
            </a:r>
          </a:p>
        </p:txBody>
      </p:sp>
      <p:sp>
        <p:nvSpPr>
          <p:cNvPr id="5" name="Oval 4">
            <a:extLst>
              <a:ext uri="{FF2B5EF4-FFF2-40B4-BE49-F238E27FC236}">
                <a16:creationId xmlns:a16="http://schemas.microsoft.com/office/drawing/2014/main" id="{70740D3B-4AED-4AB4-B4E0-886A4417F5E3}"/>
              </a:ext>
            </a:extLst>
          </p:cNvPr>
          <p:cNvSpPr/>
          <p:nvPr/>
        </p:nvSpPr>
        <p:spPr bwMode="auto">
          <a:xfrm>
            <a:off x="1763688" y="3284984"/>
            <a:ext cx="720080" cy="144016"/>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878716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21</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a:t>Adjourned</a:t>
            </a:r>
            <a:br>
              <a:rPr lang="en-US" altLang="en-US"/>
            </a:br>
            <a:r>
              <a:rPr lang="en-US" altLang="en-US"/>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22</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2648-6185-4CBD-B2A6-88E3B6DE1CE7}"/>
              </a:ext>
            </a:extLst>
          </p:cNvPr>
          <p:cNvSpPr>
            <a:spLocks noGrp="1"/>
          </p:cNvSpPr>
          <p:nvPr>
            <p:ph type="title"/>
          </p:nvPr>
        </p:nvSpPr>
        <p:spPr/>
        <p:txBody>
          <a:bodyPr/>
          <a:lstStyle/>
          <a:p>
            <a:r>
              <a:rPr lang="en-US" dirty="0"/>
              <a:t>Happy New Year!</a:t>
            </a:r>
          </a:p>
        </p:txBody>
      </p:sp>
      <p:pic>
        <p:nvPicPr>
          <p:cNvPr id="6" name="Content Placeholder 5" descr="A picture containing dog, floor, indoor&#10;&#10;Description automatically generated">
            <a:extLst>
              <a:ext uri="{FF2B5EF4-FFF2-40B4-BE49-F238E27FC236}">
                <a16:creationId xmlns:a16="http://schemas.microsoft.com/office/drawing/2014/main" id="{EDCAB0CD-E06E-42C3-BF68-144E2A67B24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31882" t="-13145" r="20225" b="17365"/>
          <a:stretch/>
        </p:blipFill>
        <p:spPr>
          <a:xfrm>
            <a:off x="3312795" y="1213832"/>
            <a:ext cx="3108960" cy="4663440"/>
          </a:xfrm>
          <a:prstGeom prst="ellipse">
            <a:avLst/>
          </a:prstGeom>
          <a:ln>
            <a:noFill/>
          </a:ln>
          <a:effectLst>
            <a:softEdge rad="112500"/>
          </a:effectLst>
        </p:spPr>
      </p:pic>
      <p:sp>
        <p:nvSpPr>
          <p:cNvPr id="4" name="Slide Number Placeholder 3">
            <a:extLst>
              <a:ext uri="{FF2B5EF4-FFF2-40B4-BE49-F238E27FC236}">
                <a16:creationId xmlns:a16="http://schemas.microsoft.com/office/drawing/2014/main" id="{AECC6407-7269-49BF-BE11-1DD70C43F39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168155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Review Call for Proposals and Process</a:t>
            </a:r>
          </a:p>
          <a:p>
            <a:pPr marL="514350" indent="-514350">
              <a:buFont typeface="Arial" panose="020B0604020202020204" pitchFamily="34" charset="0"/>
              <a:buAutoNum type="arabicPeriod"/>
            </a:pPr>
            <a:r>
              <a:rPr lang="en-US" altLang="en-US" dirty="0"/>
              <a:t>Review January Agenda</a:t>
            </a:r>
          </a:p>
          <a:p>
            <a:pPr marL="514350" indent="-514350">
              <a:buFont typeface="Arial" panose="020B0604020202020204" pitchFamily="34" charset="0"/>
              <a:buAutoNum type="arabicPeriod"/>
            </a:pPr>
            <a:r>
              <a:rPr lang="en-US" altLang="en-US" dirty="0"/>
              <a:t>Continuation of technical discussions as needed</a:t>
            </a:r>
          </a:p>
          <a:p>
            <a:pPr marL="514350" indent="-514350">
              <a:buFont typeface="Arial" panose="020B0604020202020204" pitchFamily="34" charset="0"/>
              <a:buAutoNum type="arabicPeriod"/>
            </a:pPr>
            <a:r>
              <a:rPr lang="en-US" altLang="en-US" dirty="0"/>
              <a:t>Editor’s corner</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7</a:t>
            </a:fld>
            <a:endParaRPr lang="en-US" altLang="en-US">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9</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no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4724929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34332</TotalTime>
  <Words>1800</Words>
  <Application>Microsoft Office PowerPoint</Application>
  <PresentationFormat>On-screen Show (4:3)</PresentationFormat>
  <Paragraphs>667</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Calibri</vt:lpstr>
      <vt:lpstr>Open Sans</vt:lpstr>
      <vt:lpstr>Times New Roman</vt:lpstr>
      <vt:lpstr>Verdana-Bold</vt:lpstr>
      <vt:lpstr>Wingdings</vt:lpstr>
      <vt:lpstr>Office Theme</vt:lpstr>
      <vt:lpstr>PowerPoint Presentation</vt:lpstr>
      <vt:lpstr>Task Group 15.4ab Next Generation UWB Amendment</vt:lpstr>
      <vt:lpstr>Happy New Year!</vt:lpstr>
      <vt:lpstr>Task Group Rules</vt:lpstr>
      <vt:lpstr>IEEE-SA Patent, Copyright, and Participation Policies</vt:lpstr>
      <vt:lpstr>IEEE 802 Ground Rules</vt:lpstr>
      <vt:lpstr>Proposed Agenda</vt:lpstr>
      <vt:lpstr>Recap</vt:lpstr>
      <vt:lpstr>5.2.b Scope of the project (As approved): </vt:lpstr>
      <vt:lpstr>Review and Status</vt:lpstr>
      <vt:lpstr>January Agenda</vt:lpstr>
      <vt:lpstr>Proposals Process</vt:lpstr>
      <vt:lpstr>Proposals</vt:lpstr>
      <vt:lpstr>Process Suggestions</vt:lpstr>
      <vt:lpstr>Technical Discussion</vt:lpstr>
      <vt:lpstr>Discussions cut short in Nov.</vt:lpstr>
      <vt:lpstr>Editor’s Corner</vt:lpstr>
      <vt:lpstr>Editor’s Corner</vt:lpstr>
      <vt:lpstr>Next Steps</vt:lpstr>
      <vt:lpstr>Teleconference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205</cp:revision>
  <cp:lastPrinted>2000-03-07T00:55:37Z</cp:lastPrinted>
  <dcterms:created xsi:type="dcterms:W3CDTF">2016-01-17T22:48:36Z</dcterms:created>
  <dcterms:modified xsi:type="dcterms:W3CDTF">2022-01-03T16:15:08Z</dcterms:modified>
  <cp:category/>
</cp:coreProperties>
</file>