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259" r:id="rId2"/>
    <p:sldId id="1021" r:id="rId3"/>
    <p:sldId id="938" r:id="rId4"/>
    <p:sldId id="963" r:id="rId5"/>
    <p:sldId id="260" r:id="rId6"/>
    <p:sldId id="261" r:id="rId7"/>
    <p:sldId id="263" r:id="rId8"/>
    <p:sldId id="262" r:id="rId9"/>
    <p:sldId id="283" r:id="rId10"/>
    <p:sldId id="284" r:id="rId11"/>
    <p:sldId id="287" r:id="rId12"/>
    <p:sldId id="944" r:id="rId13"/>
    <p:sldId id="289" r:id="rId14"/>
    <p:sldId id="1019" r:id="rId15"/>
    <p:sldId id="990" r:id="rId16"/>
    <p:sldId id="1025" r:id="rId17"/>
    <p:sldId id="1017" r:id="rId18"/>
    <p:sldId id="1018" r:id="rId19"/>
    <p:sldId id="992" r:id="rId20"/>
    <p:sldId id="1003" r:id="rId21"/>
    <p:sldId id="256" r:id="rId22"/>
    <p:sldId id="965" r:id="rId23"/>
    <p:sldId id="314"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100" d="100"/>
          <a:sy n="100" d="100"/>
        </p:scale>
        <p:origin x="78" y="166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December_2021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doc.:IEEE802.15-21-0641r2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December_2021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637-01-016t-16t-peer-to-peer-requiremen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97-16-016t-16t-system-requirements-documen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1/15-21-0306-08-016t-16t-system-description-documen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24210305927@epri.webex.com" TargetMode="External"/><Relationship Id="rId2" Type="http://schemas.openxmlformats.org/officeDocument/2006/relationships/hyperlink" Target="https://epri.webex.com/epri/j.php?MTID=md59b5cb94478c58e0e22a71365423875" TargetMode="External"/><Relationship Id="rId1" Type="http://schemas.openxmlformats.org/officeDocument/2006/relationships/slideLayout" Target="../slideLayouts/slideLayout2.xml"/><Relationship Id="rId6" Type="http://schemas.openxmlformats.org/officeDocument/2006/relationships/hyperlink" Target="https://help.webex.com/docs/DOC-5412" TargetMode="Externa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0521824e0681bbadbf6120ef1f19eab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December 2021 Teleconference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2021-12-16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FEC8E-78DE-481D-A57F-63146FA338B7}"/>
              </a:ext>
            </a:extLst>
          </p:cNvPr>
          <p:cNvSpPr>
            <a:spLocks noGrp="1"/>
          </p:cNvSpPr>
          <p:nvPr>
            <p:ph type="title"/>
          </p:nvPr>
        </p:nvSpPr>
        <p:spPr/>
        <p:txBody>
          <a:bodyPr/>
          <a:lstStyle/>
          <a:p>
            <a:r>
              <a:rPr lang="en-US" dirty="0"/>
              <a:t>Actions from November Plenary</a:t>
            </a:r>
          </a:p>
        </p:txBody>
      </p:sp>
      <p:sp>
        <p:nvSpPr>
          <p:cNvPr id="3" name="Content Placeholder 2">
            <a:extLst>
              <a:ext uri="{FF2B5EF4-FFF2-40B4-BE49-F238E27FC236}">
                <a16:creationId xmlns:a16="http://schemas.microsoft.com/office/drawing/2014/main" id="{BF146524-4045-43FE-B335-0534B224791A}"/>
              </a:ext>
            </a:extLst>
          </p:cNvPr>
          <p:cNvSpPr>
            <a:spLocks noGrp="1"/>
          </p:cNvSpPr>
          <p:nvPr>
            <p:ph idx="1"/>
          </p:nvPr>
        </p:nvSpPr>
        <p:spPr/>
        <p:txBody>
          <a:bodyPr/>
          <a:lstStyle/>
          <a:p>
            <a:pPr lvl="1"/>
            <a:r>
              <a:rPr lang="en-US" dirty="0"/>
              <a:t>Menashe will review embedded comments and other updates to SDD. Daoud will help Menashe.  Upload next revision r8</a:t>
            </a:r>
          </a:p>
          <a:p>
            <a:pPr lvl="1"/>
            <a:r>
              <a:rPr lang="en-US" dirty="0"/>
              <a:t>Menashe can make a contribution describing how the P-P mode would work</a:t>
            </a:r>
          </a:p>
          <a:p>
            <a:pPr lvl="1"/>
            <a:r>
              <a:rPr lang="en-US" dirty="0"/>
              <a:t>Conclude P-P discussion at December teleconference</a:t>
            </a:r>
          </a:p>
          <a:p>
            <a:endParaRPr lang="en-US" dirty="0"/>
          </a:p>
        </p:txBody>
      </p:sp>
      <p:sp>
        <p:nvSpPr>
          <p:cNvPr id="4" name="Date Placeholder 3">
            <a:extLst>
              <a:ext uri="{FF2B5EF4-FFF2-40B4-BE49-F238E27FC236}">
                <a16:creationId xmlns:a16="http://schemas.microsoft.com/office/drawing/2014/main" id="{208B78F1-4416-4E8F-A9F6-05D1637B87BC}"/>
              </a:ext>
            </a:extLst>
          </p:cNvPr>
          <p:cNvSpPr>
            <a:spLocks noGrp="1"/>
          </p:cNvSpPr>
          <p:nvPr>
            <p:ph type="dt" sz="half" idx="10"/>
          </p:nvPr>
        </p:nvSpPr>
        <p:spPr/>
        <p:txBody>
          <a:bodyPr/>
          <a:lstStyle/>
          <a:p>
            <a:r>
              <a:rPr lang="en-US" dirty="0"/>
              <a:t>December_2021</a:t>
            </a:r>
          </a:p>
        </p:txBody>
      </p:sp>
      <p:sp>
        <p:nvSpPr>
          <p:cNvPr id="5" name="Footer Placeholder 4">
            <a:extLst>
              <a:ext uri="{FF2B5EF4-FFF2-40B4-BE49-F238E27FC236}">
                <a16:creationId xmlns:a16="http://schemas.microsoft.com/office/drawing/2014/main" id="{3C3A6B67-F0CB-46B1-924A-80181A1DBD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7C76AF6-44C5-4A59-A35E-F54409009EFA}"/>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672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December</a:t>
            </a:r>
          </a:p>
        </p:txBody>
      </p:sp>
      <p:graphicFrame>
        <p:nvGraphicFramePr>
          <p:cNvPr id="5" name="Table 4">
            <a:extLst>
              <a:ext uri="{FF2B5EF4-FFF2-40B4-BE49-F238E27FC236}">
                <a16:creationId xmlns:a16="http://schemas.microsoft.com/office/drawing/2014/main" id="{5E936BBF-DD81-4720-9969-D61409FE6117}"/>
              </a:ext>
            </a:extLst>
          </p:cNvPr>
          <p:cNvGraphicFramePr>
            <a:graphicFrameLocks noGrp="1"/>
          </p:cNvGraphicFramePr>
          <p:nvPr>
            <p:extLst>
              <p:ext uri="{D42A27DB-BD31-4B8C-83A1-F6EECF244321}">
                <p14:modId xmlns:p14="http://schemas.microsoft.com/office/powerpoint/2010/main" val="3325145878"/>
              </p:ext>
            </p:extLst>
          </p:nvPr>
        </p:nvGraphicFramePr>
        <p:xfrm>
          <a:off x="533400" y="1102360"/>
          <a:ext cx="10515603" cy="1463040"/>
        </p:xfrm>
        <a:graphic>
          <a:graphicData uri="http://schemas.openxmlformats.org/drawingml/2006/table">
            <a:tbl>
              <a:tblPr/>
              <a:tblGrid>
                <a:gridCol w="1502229">
                  <a:extLst>
                    <a:ext uri="{9D8B030D-6E8A-4147-A177-3AD203B41FA5}">
                      <a16:colId xmlns:a16="http://schemas.microsoft.com/office/drawing/2014/main" val="3986537580"/>
                    </a:ext>
                  </a:extLst>
                </a:gridCol>
                <a:gridCol w="1502229">
                  <a:extLst>
                    <a:ext uri="{9D8B030D-6E8A-4147-A177-3AD203B41FA5}">
                      <a16:colId xmlns:a16="http://schemas.microsoft.com/office/drawing/2014/main" val="89146311"/>
                    </a:ext>
                  </a:extLst>
                </a:gridCol>
                <a:gridCol w="1502229">
                  <a:extLst>
                    <a:ext uri="{9D8B030D-6E8A-4147-A177-3AD203B41FA5}">
                      <a16:colId xmlns:a16="http://schemas.microsoft.com/office/drawing/2014/main" val="2059120594"/>
                    </a:ext>
                  </a:extLst>
                </a:gridCol>
                <a:gridCol w="1502229">
                  <a:extLst>
                    <a:ext uri="{9D8B030D-6E8A-4147-A177-3AD203B41FA5}">
                      <a16:colId xmlns:a16="http://schemas.microsoft.com/office/drawing/2014/main" val="3823536990"/>
                    </a:ext>
                  </a:extLst>
                </a:gridCol>
                <a:gridCol w="1502229">
                  <a:extLst>
                    <a:ext uri="{9D8B030D-6E8A-4147-A177-3AD203B41FA5}">
                      <a16:colId xmlns:a16="http://schemas.microsoft.com/office/drawing/2014/main" val="3083104045"/>
                    </a:ext>
                  </a:extLst>
                </a:gridCol>
                <a:gridCol w="1502229">
                  <a:extLst>
                    <a:ext uri="{9D8B030D-6E8A-4147-A177-3AD203B41FA5}">
                      <a16:colId xmlns:a16="http://schemas.microsoft.com/office/drawing/2014/main" val="2214361861"/>
                    </a:ext>
                  </a:extLst>
                </a:gridCol>
                <a:gridCol w="1502229">
                  <a:extLst>
                    <a:ext uri="{9D8B030D-6E8A-4147-A177-3AD203B41FA5}">
                      <a16:colId xmlns:a16="http://schemas.microsoft.com/office/drawing/2014/main" val="3776299238"/>
                    </a:ext>
                  </a:extLst>
                </a:gridCol>
              </a:tblGrid>
              <a:tr h="1463040">
                <a:tc>
                  <a:txBody>
                    <a:bodyPr/>
                    <a:lstStyle/>
                    <a:p>
                      <a:r>
                        <a:rPr lang="en-US" sz="1800" dirty="0"/>
                        <a:t>4-Dec-2021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637</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Peer to Peer Requirements</a:t>
                      </a:r>
                    </a:p>
                  </a:txBody>
                  <a:tcPr anchor="ctr">
                    <a:lnL>
                      <a:noFill/>
                    </a:lnL>
                    <a:lnR>
                      <a:noFill/>
                    </a:lnR>
                    <a:lnT>
                      <a:noFill/>
                    </a:lnT>
                    <a:lnB>
                      <a:noFill/>
                    </a:lnB>
                  </a:tcPr>
                </a:tc>
                <a:tc>
                  <a:txBody>
                    <a:bodyPr/>
                    <a:lstStyle/>
                    <a:p>
                      <a:r>
                        <a:rPr lang="en-US" sz="1800" dirty="0" err="1"/>
                        <a:t>Bivesh</a:t>
                      </a:r>
                      <a:r>
                        <a:rPr lang="en-US" sz="1800" dirty="0"/>
                        <a:t> </a:t>
                      </a:r>
                      <a:r>
                        <a:rPr lang="en-US" sz="1800" dirty="0" err="1"/>
                        <a:t>Paudyal</a:t>
                      </a:r>
                      <a:r>
                        <a:rPr lang="en-US" sz="1800" dirty="0"/>
                        <a:t> (TTCI), Sarat Eruvuru (TTCI)</a:t>
                      </a:r>
                    </a:p>
                  </a:txBody>
                  <a:tcPr anchor="ctr">
                    <a:lnL>
                      <a:noFill/>
                    </a:lnL>
                    <a:lnR>
                      <a:noFill/>
                    </a:lnR>
                    <a:lnT>
                      <a:noFill/>
                    </a:lnT>
                    <a:lnB>
                      <a:noFill/>
                    </a:lnB>
                  </a:tcPr>
                </a:tc>
                <a:extLst>
                  <a:ext uri="{0D108BD9-81ED-4DB2-BD59-A6C34878D82A}">
                    <a16:rowId xmlns:a16="http://schemas.microsoft.com/office/drawing/2014/main" val="1750401598"/>
                  </a:ext>
                </a:extLst>
              </a:tr>
            </a:tbl>
          </a:graphicData>
        </a:graphic>
      </p:graphicFrame>
      <p:graphicFrame>
        <p:nvGraphicFramePr>
          <p:cNvPr id="6" name="Table 5">
            <a:extLst>
              <a:ext uri="{FF2B5EF4-FFF2-40B4-BE49-F238E27FC236}">
                <a16:creationId xmlns:a16="http://schemas.microsoft.com/office/drawing/2014/main" id="{F8439439-1BBD-4971-9D2D-358BF1093FCA}"/>
              </a:ext>
            </a:extLst>
          </p:cNvPr>
          <p:cNvGraphicFramePr>
            <a:graphicFrameLocks noGrp="1"/>
          </p:cNvGraphicFramePr>
          <p:nvPr>
            <p:extLst>
              <p:ext uri="{D42A27DB-BD31-4B8C-83A1-F6EECF244321}">
                <p14:modId xmlns:p14="http://schemas.microsoft.com/office/powerpoint/2010/main" val="1045405434"/>
              </p:ext>
            </p:extLst>
          </p:nvPr>
        </p:nvGraphicFramePr>
        <p:xfrm>
          <a:off x="533400" y="4343400"/>
          <a:ext cx="10515603" cy="914400"/>
        </p:xfrm>
        <a:graphic>
          <a:graphicData uri="http://schemas.openxmlformats.org/drawingml/2006/table">
            <a:tbl>
              <a:tblPr/>
              <a:tblGrid>
                <a:gridCol w="1502229">
                  <a:extLst>
                    <a:ext uri="{9D8B030D-6E8A-4147-A177-3AD203B41FA5}">
                      <a16:colId xmlns:a16="http://schemas.microsoft.com/office/drawing/2014/main" val="1224598267"/>
                    </a:ext>
                  </a:extLst>
                </a:gridCol>
                <a:gridCol w="1502229">
                  <a:extLst>
                    <a:ext uri="{9D8B030D-6E8A-4147-A177-3AD203B41FA5}">
                      <a16:colId xmlns:a16="http://schemas.microsoft.com/office/drawing/2014/main" val="1438990343"/>
                    </a:ext>
                  </a:extLst>
                </a:gridCol>
                <a:gridCol w="1502229">
                  <a:extLst>
                    <a:ext uri="{9D8B030D-6E8A-4147-A177-3AD203B41FA5}">
                      <a16:colId xmlns:a16="http://schemas.microsoft.com/office/drawing/2014/main" val="691018897"/>
                    </a:ext>
                  </a:extLst>
                </a:gridCol>
                <a:gridCol w="1502229">
                  <a:extLst>
                    <a:ext uri="{9D8B030D-6E8A-4147-A177-3AD203B41FA5}">
                      <a16:colId xmlns:a16="http://schemas.microsoft.com/office/drawing/2014/main" val="1376331701"/>
                    </a:ext>
                  </a:extLst>
                </a:gridCol>
                <a:gridCol w="1502229">
                  <a:extLst>
                    <a:ext uri="{9D8B030D-6E8A-4147-A177-3AD203B41FA5}">
                      <a16:colId xmlns:a16="http://schemas.microsoft.com/office/drawing/2014/main" val="594031495"/>
                    </a:ext>
                  </a:extLst>
                </a:gridCol>
                <a:gridCol w="1502229">
                  <a:extLst>
                    <a:ext uri="{9D8B030D-6E8A-4147-A177-3AD203B41FA5}">
                      <a16:colId xmlns:a16="http://schemas.microsoft.com/office/drawing/2014/main" val="116479024"/>
                    </a:ext>
                  </a:extLst>
                </a:gridCol>
                <a:gridCol w="1502229">
                  <a:extLst>
                    <a:ext uri="{9D8B030D-6E8A-4147-A177-3AD203B41FA5}">
                      <a16:colId xmlns:a16="http://schemas.microsoft.com/office/drawing/2014/main" val="258987568"/>
                    </a:ext>
                  </a:extLst>
                </a:gridCol>
              </a:tblGrid>
              <a:tr h="914400">
                <a:tc>
                  <a:txBody>
                    <a:bodyPr/>
                    <a:lstStyle/>
                    <a:p>
                      <a:r>
                        <a:rPr lang="en-US" sz="1800"/>
                        <a:t>29-Nov-2021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631</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Security Related Changes</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1069797116"/>
                  </a:ext>
                </a:extLst>
              </a:tr>
            </a:tbl>
          </a:graphicData>
        </a:graphic>
      </p:graphicFrame>
      <p:graphicFrame>
        <p:nvGraphicFramePr>
          <p:cNvPr id="7" name="Table 6">
            <a:extLst>
              <a:ext uri="{FF2B5EF4-FFF2-40B4-BE49-F238E27FC236}">
                <a16:creationId xmlns:a16="http://schemas.microsoft.com/office/drawing/2014/main" id="{D3F11651-3A1E-476F-B971-A6D690453CDE}"/>
              </a:ext>
            </a:extLst>
          </p:cNvPr>
          <p:cNvGraphicFramePr>
            <a:graphicFrameLocks noGrp="1"/>
          </p:cNvGraphicFramePr>
          <p:nvPr>
            <p:extLst>
              <p:ext uri="{D42A27DB-BD31-4B8C-83A1-F6EECF244321}">
                <p14:modId xmlns:p14="http://schemas.microsoft.com/office/powerpoint/2010/main" val="831392305"/>
              </p:ext>
            </p:extLst>
          </p:nvPr>
        </p:nvGraphicFramePr>
        <p:xfrm>
          <a:off x="533400" y="2987675"/>
          <a:ext cx="10515600" cy="914400"/>
        </p:xfrm>
        <a:graphic>
          <a:graphicData uri="http://schemas.openxmlformats.org/drawingml/2006/table">
            <a:tbl>
              <a:tblPr/>
              <a:tblGrid>
                <a:gridCol w="1314450">
                  <a:extLst>
                    <a:ext uri="{9D8B030D-6E8A-4147-A177-3AD203B41FA5}">
                      <a16:colId xmlns:a16="http://schemas.microsoft.com/office/drawing/2014/main" val="3615760746"/>
                    </a:ext>
                  </a:extLst>
                </a:gridCol>
                <a:gridCol w="1314450">
                  <a:extLst>
                    <a:ext uri="{9D8B030D-6E8A-4147-A177-3AD203B41FA5}">
                      <a16:colId xmlns:a16="http://schemas.microsoft.com/office/drawing/2014/main" val="3757005436"/>
                    </a:ext>
                  </a:extLst>
                </a:gridCol>
                <a:gridCol w="1314450">
                  <a:extLst>
                    <a:ext uri="{9D8B030D-6E8A-4147-A177-3AD203B41FA5}">
                      <a16:colId xmlns:a16="http://schemas.microsoft.com/office/drawing/2014/main" val="2546361785"/>
                    </a:ext>
                  </a:extLst>
                </a:gridCol>
                <a:gridCol w="1314450">
                  <a:extLst>
                    <a:ext uri="{9D8B030D-6E8A-4147-A177-3AD203B41FA5}">
                      <a16:colId xmlns:a16="http://schemas.microsoft.com/office/drawing/2014/main" val="299461456"/>
                    </a:ext>
                  </a:extLst>
                </a:gridCol>
                <a:gridCol w="1314450">
                  <a:extLst>
                    <a:ext uri="{9D8B030D-6E8A-4147-A177-3AD203B41FA5}">
                      <a16:colId xmlns:a16="http://schemas.microsoft.com/office/drawing/2014/main" val="4180433206"/>
                    </a:ext>
                  </a:extLst>
                </a:gridCol>
                <a:gridCol w="1314450">
                  <a:extLst>
                    <a:ext uri="{9D8B030D-6E8A-4147-A177-3AD203B41FA5}">
                      <a16:colId xmlns:a16="http://schemas.microsoft.com/office/drawing/2014/main" val="1314854133"/>
                    </a:ext>
                  </a:extLst>
                </a:gridCol>
                <a:gridCol w="1314450">
                  <a:extLst>
                    <a:ext uri="{9D8B030D-6E8A-4147-A177-3AD203B41FA5}">
                      <a16:colId xmlns:a16="http://schemas.microsoft.com/office/drawing/2014/main" val="2008660908"/>
                    </a:ext>
                  </a:extLst>
                </a:gridCol>
                <a:gridCol w="1314450">
                  <a:extLst>
                    <a:ext uri="{9D8B030D-6E8A-4147-A177-3AD203B41FA5}">
                      <a16:colId xmlns:a16="http://schemas.microsoft.com/office/drawing/2014/main" val="4052776986"/>
                    </a:ext>
                  </a:extLst>
                </a:gridCol>
              </a:tblGrid>
              <a:tr h="0">
                <a:tc>
                  <a:txBody>
                    <a:bodyPr/>
                    <a:lstStyle/>
                    <a:p>
                      <a:r>
                        <a:rPr lang="en-US"/>
                        <a:t>17-Nov-2021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306</a:t>
                      </a:r>
                    </a:p>
                  </a:txBody>
                  <a:tcPr anchor="ctr">
                    <a:lnL>
                      <a:noFill/>
                    </a:lnL>
                    <a:lnR>
                      <a:noFill/>
                    </a:lnR>
                    <a:lnT>
                      <a:noFill/>
                    </a:lnT>
                    <a:lnB>
                      <a:noFill/>
                    </a:lnB>
                  </a:tcPr>
                </a:tc>
                <a:tc>
                  <a:txBody>
                    <a:bodyPr/>
                    <a:lstStyle/>
                    <a:p>
                      <a:r>
                        <a:rPr lang="en-US"/>
                        <a:t>8</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dirty="0"/>
                        <a:t>16t System Description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17-Nov-2021</a:t>
                      </a:r>
                    </a:p>
                  </a:txBody>
                  <a:tcPr anchor="ctr">
                    <a:lnL>
                      <a:noFill/>
                    </a:lnL>
                    <a:lnR>
                      <a:noFill/>
                    </a:lnR>
                    <a:lnT>
                      <a:noFill/>
                    </a:lnT>
                    <a:lnB>
                      <a:noFill/>
                    </a:lnB>
                  </a:tcPr>
                </a:tc>
                <a:extLst>
                  <a:ext uri="{0D108BD9-81ED-4DB2-BD59-A6C34878D82A}">
                    <a16:rowId xmlns:a16="http://schemas.microsoft.com/office/drawing/2014/main" val="92721802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0CE9-5B37-4550-9F56-60FC88641B59}"/>
              </a:ext>
            </a:extLst>
          </p:cNvPr>
          <p:cNvSpPr>
            <a:spLocks noGrp="1"/>
          </p:cNvSpPr>
          <p:nvPr>
            <p:ph type="title"/>
          </p:nvPr>
        </p:nvSpPr>
        <p:spPr/>
        <p:txBody>
          <a:bodyPr/>
          <a:lstStyle/>
          <a:p>
            <a:r>
              <a:rPr lang="en-US" dirty="0"/>
              <a:t>What are the Peer requirements?</a:t>
            </a:r>
          </a:p>
        </p:txBody>
      </p:sp>
      <p:sp>
        <p:nvSpPr>
          <p:cNvPr id="3" name="Content Placeholder 2">
            <a:extLst>
              <a:ext uri="{FF2B5EF4-FFF2-40B4-BE49-F238E27FC236}">
                <a16:creationId xmlns:a16="http://schemas.microsoft.com/office/drawing/2014/main" id="{FA24CECC-68F6-4064-91F2-F1A370237EF8}"/>
              </a:ext>
            </a:extLst>
          </p:cNvPr>
          <p:cNvSpPr>
            <a:spLocks noGrp="1"/>
          </p:cNvSpPr>
          <p:nvPr>
            <p:ph idx="1"/>
          </p:nvPr>
        </p:nvSpPr>
        <p:spPr>
          <a:xfrm>
            <a:off x="838200" y="1825625"/>
            <a:ext cx="10972800" cy="4351338"/>
          </a:xfrm>
        </p:spPr>
        <p:txBody>
          <a:bodyPr>
            <a:normAutofit fontScale="85000" lnSpcReduction="20000"/>
          </a:bodyPr>
          <a:lstStyle/>
          <a:p>
            <a:r>
              <a:rPr lang="en-US" dirty="0"/>
              <a:t>Way forward:</a:t>
            </a:r>
          </a:p>
          <a:p>
            <a:pPr lvl="1"/>
            <a:r>
              <a:rPr lang="en-US" dirty="0"/>
              <a:t>Focus on the capabilities of 802.16-2017 in terms of MAC</a:t>
            </a:r>
          </a:p>
          <a:p>
            <a:pPr lvl="1"/>
            <a:r>
              <a:rPr lang="en-US" dirty="0"/>
              <a:t>Adopt the SDD 306r7 description of “a private case of a </a:t>
            </a:r>
            <a:r>
              <a:rPr lang="en-US" dirty="0" err="1"/>
              <a:t>PtMP</a:t>
            </a:r>
            <a:r>
              <a:rPr lang="en-US" dirty="0"/>
              <a:t> sector”</a:t>
            </a:r>
          </a:p>
          <a:p>
            <a:pPr lvl="1"/>
            <a:r>
              <a:rPr lang="en-US" dirty="0"/>
              <a:t>This maintains the 802.16 air interface, MAC behavior</a:t>
            </a:r>
          </a:p>
          <a:p>
            <a:pPr lvl="1"/>
            <a:r>
              <a:rPr lang="en-US" dirty="0"/>
              <a:t>It avoids defining new MACs</a:t>
            </a:r>
          </a:p>
          <a:p>
            <a:pPr lvl="1"/>
            <a:endParaRPr lang="en-US" dirty="0"/>
          </a:p>
          <a:p>
            <a:r>
              <a:rPr lang="en-US" dirty="0"/>
              <a:t>Attendees on the call 2021-11-16 agrees this is sufficient P-P capability</a:t>
            </a:r>
          </a:p>
          <a:p>
            <a:r>
              <a:rPr lang="en-US" dirty="0"/>
              <a:t>Final opportunity for discussion on December teleconference.</a:t>
            </a:r>
          </a:p>
          <a:p>
            <a:r>
              <a:rPr lang="en-US" dirty="0"/>
              <a:t>The recommendation from today’s attendees is to defer new P-P MAC definition to a subsequent amendment</a:t>
            </a:r>
          </a:p>
          <a:p>
            <a:endParaRPr lang="en-US" dirty="0"/>
          </a:p>
          <a:p>
            <a:r>
              <a:rPr lang="en-US" dirty="0"/>
              <a:t>Discussion results from 2021-12-16 are captured in </a:t>
            </a:r>
            <a:r>
              <a:rPr lang="en-US" dirty="0">
                <a:hlinkClick r:id="rId2"/>
              </a:rPr>
              <a:t>15-21-0637-01-016t-16t-peer-to-peer-requirements</a:t>
            </a:r>
            <a:r>
              <a:rPr lang="en-US" dirty="0"/>
              <a:t>. </a:t>
            </a:r>
          </a:p>
          <a:p>
            <a:endParaRPr lang="en-US" dirty="0"/>
          </a:p>
          <a:p>
            <a:pPr lvl="1"/>
            <a:endParaRPr lang="en-US" dirty="0"/>
          </a:p>
        </p:txBody>
      </p:sp>
      <p:sp>
        <p:nvSpPr>
          <p:cNvPr id="4" name="Date Placeholder 3">
            <a:extLst>
              <a:ext uri="{FF2B5EF4-FFF2-40B4-BE49-F238E27FC236}">
                <a16:creationId xmlns:a16="http://schemas.microsoft.com/office/drawing/2014/main" id="{30346F6B-B154-4057-9D7E-0E0531941E74}"/>
              </a:ext>
            </a:extLst>
          </p:cNvPr>
          <p:cNvSpPr>
            <a:spLocks noGrp="1"/>
          </p:cNvSpPr>
          <p:nvPr>
            <p:ph type="dt" sz="half" idx="10"/>
          </p:nvPr>
        </p:nvSpPr>
        <p:spPr/>
        <p:txBody>
          <a:bodyPr/>
          <a:lstStyle/>
          <a:p>
            <a:r>
              <a:rPr lang="en-US" dirty="0"/>
              <a:t>December_2021</a:t>
            </a:r>
          </a:p>
        </p:txBody>
      </p:sp>
      <p:sp>
        <p:nvSpPr>
          <p:cNvPr id="5" name="Footer Placeholder 4">
            <a:extLst>
              <a:ext uri="{FF2B5EF4-FFF2-40B4-BE49-F238E27FC236}">
                <a16:creationId xmlns:a16="http://schemas.microsoft.com/office/drawing/2014/main" id="{9DB68175-CB32-4227-907A-5447D063A4C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D0303FE-A38B-4A4C-A3B6-0F4A8D4F2BBF}"/>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2972452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hlinkClick r:id="rId2"/>
              </a:rPr>
              <a:t>802.15-21-0097r16</a:t>
            </a:r>
            <a:r>
              <a:rPr lang="en-US" dirty="0"/>
              <a:t> posted by </a:t>
            </a:r>
            <a:r>
              <a:rPr lang="en-US" dirty="0" err="1"/>
              <a:t>Juha</a:t>
            </a:r>
            <a:r>
              <a:rPr lang="en-US" dirty="0"/>
              <a:t>: updated figure with throughput</a:t>
            </a:r>
          </a:p>
          <a:p>
            <a:endParaRPr lang="en-US" dirty="0"/>
          </a:p>
          <a:p>
            <a:r>
              <a:rPr lang="en-US" dirty="0"/>
              <a:t>Need a text contribution to SRD to capture requirements for direct peer-to-peer communication. </a:t>
            </a:r>
          </a:p>
          <a:p>
            <a:pPr lvl="1"/>
            <a:r>
              <a:rPr lang="en-US" dirty="0"/>
              <a:t>Menashe will edit SRD and post 97r17</a:t>
            </a:r>
          </a:p>
          <a:p>
            <a:pPr lvl="1"/>
            <a:endParaRPr lang="en-US" dirty="0"/>
          </a:p>
          <a:p>
            <a:r>
              <a:rPr lang="en-US" dirty="0"/>
              <a:t>Review SRD in January interim. </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December_2021</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SDD Status</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a:bodyPr>
          <a:lstStyle/>
          <a:p>
            <a:r>
              <a:rPr lang="en-US" dirty="0"/>
              <a:t>Latest version in </a:t>
            </a:r>
            <a:r>
              <a:rPr lang="en-US" dirty="0">
                <a:hlinkClick r:id="rId2"/>
              </a:rPr>
              <a:t>802.15-21-0307r8</a:t>
            </a:r>
            <a:r>
              <a:rPr lang="en-US" dirty="0"/>
              <a:t>  posted November 17.</a:t>
            </a:r>
          </a:p>
          <a:p>
            <a:endParaRPr lang="en-US" dirty="0"/>
          </a:p>
          <a:p>
            <a:r>
              <a:rPr lang="en-US" dirty="0"/>
              <a:t>Document was reviewed and accepted by Task Group.</a:t>
            </a:r>
          </a:p>
          <a:p>
            <a:r>
              <a:rPr lang="en-US" dirty="0"/>
              <a:t>A clean version will be uploaded as r9</a:t>
            </a:r>
          </a:p>
          <a:p>
            <a:endParaRPr lang="en-US" dirty="0"/>
          </a:p>
          <a:p>
            <a:r>
              <a:rPr lang="en-US" dirty="0"/>
              <a:t>Menashe will make a contribution of SDD r10 with peer-to-peer changes resulting from SRD updates</a:t>
            </a:r>
          </a:p>
          <a:p>
            <a:r>
              <a:rPr lang="en-US" dirty="0"/>
              <a:t>Review in January  </a:t>
            </a:r>
          </a:p>
          <a:p>
            <a:pPr lvl="1"/>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dirty="0"/>
              <a:t>December_2021</a:t>
            </a:r>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fontScale="77500" lnSpcReduction="20000"/>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a:p>
            <a:endParaRPr lang="en-US" dirty="0"/>
          </a:p>
          <a:p>
            <a:r>
              <a:rPr lang="en-US" dirty="0"/>
              <a:t>Does the SDD address any updates of security from SRD section on Cyber Security? </a:t>
            </a:r>
          </a:p>
          <a:p>
            <a:r>
              <a:rPr lang="en-US" dirty="0"/>
              <a:t>2021-12-16 Teleconference outcome:</a:t>
            </a:r>
          </a:p>
          <a:p>
            <a:pPr lvl="1"/>
            <a:r>
              <a:rPr lang="en-US" dirty="0"/>
              <a:t>Contribution: 15-21-0631-00-016t-security-related-changes.docx  provides details of needed security changes.</a:t>
            </a:r>
          </a:p>
          <a:p>
            <a:pPr lvl="1"/>
            <a:r>
              <a:rPr lang="en-US" dirty="0"/>
              <a:t>This they can be approved for incorporation into the draft when drafting begins.</a:t>
            </a:r>
          </a:p>
          <a:p>
            <a:pPr lvl="1"/>
            <a:r>
              <a:rPr lang="en-US" dirty="0"/>
              <a:t>No need to add any related SDD content.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60020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38C8AF-295E-4140-BC5F-58C9288FD175}"/>
              </a:ext>
            </a:extLst>
          </p:cNvPr>
          <p:cNvSpPr>
            <a:spLocks noGrp="1"/>
          </p:cNvSpPr>
          <p:nvPr>
            <p:ph type="title"/>
          </p:nvPr>
        </p:nvSpPr>
        <p:spPr/>
        <p:txBody>
          <a:bodyPr/>
          <a:lstStyle/>
          <a:p>
            <a:r>
              <a:rPr lang="en-US" dirty="0"/>
              <a:t>WebEx Information</a:t>
            </a:r>
          </a:p>
        </p:txBody>
      </p:sp>
      <p:sp>
        <p:nvSpPr>
          <p:cNvPr id="5" name="Content Placeholder 4">
            <a:extLst>
              <a:ext uri="{FF2B5EF4-FFF2-40B4-BE49-F238E27FC236}">
                <a16:creationId xmlns:a16="http://schemas.microsoft.com/office/drawing/2014/main" id="{34FB552E-47A7-41E4-B860-2007F5385E02}"/>
              </a:ext>
            </a:extLst>
          </p:cNvPr>
          <p:cNvSpPr>
            <a:spLocks noGrp="1"/>
          </p:cNvSpPr>
          <p:nvPr>
            <p:ph idx="1"/>
          </p:nvPr>
        </p:nvSpPr>
        <p:spPr>
          <a:xfrm>
            <a:off x="838200" y="1825625"/>
            <a:ext cx="10515600" cy="4667250"/>
          </a:xfrm>
        </p:spPr>
        <p:txBody>
          <a:bodyPr>
            <a:normAutofit lnSpcReduction="10000"/>
          </a:bodyPr>
          <a:lstStyle/>
          <a:p>
            <a:r>
              <a:rPr lang="en-US" sz="1800" u="sng" dirty="0">
                <a:solidFill>
                  <a:srgbClr val="00AFF9"/>
                </a:solidFill>
                <a:effectLst/>
                <a:latin typeface="Arial" panose="020B0604020202020204" pitchFamily="34" charset="0"/>
                <a:ea typeface="Calibri" panose="020F0502020204030204" pitchFamily="34" charset="0"/>
                <a:hlinkClick r:id="rId2"/>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2421 030 5927</a:t>
            </a:r>
            <a:r>
              <a:rPr lang="en-US" sz="1800" dirty="0">
                <a:effectLst/>
                <a:latin typeface="Arial" panose="020B0604020202020204" pitchFamily="34" charset="0"/>
                <a:ea typeface="Calibri" panose="020F0502020204030204" pitchFamily="34" charset="0"/>
              </a:rPr>
              <a:t>  Meeting password: peDmW2VJ9m2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3"/>
              </a:rPr>
              <a:t>24210305927@epri.webex.com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2421 030 5927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AFF9"/>
                </a:solidFill>
                <a:effectLst/>
                <a:latin typeface="Arial" panose="020B0604020202020204" pitchFamily="34" charset="0"/>
                <a:ea typeface="Calibri" panose="020F0502020204030204" pitchFamily="34" charset="0"/>
                <a:hlinkClick r:id="rId6"/>
              </a:rPr>
              <a:t>Can't join the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lang="en-US" dirty="0"/>
          </a:p>
        </p:txBody>
      </p:sp>
      <p:sp>
        <p:nvSpPr>
          <p:cNvPr id="2" name="Footer Placeholder 1">
            <a:extLst>
              <a:ext uri="{FF2B5EF4-FFF2-40B4-BE49-F238E27FC236}">
                <a16:creationId xmlns:a16="http://schemas.microsoft.com/office/drawing/2014/main" id="{3FFFC527-9B00-4BFB-A625-2A5F20F2802C}"/>
              </a:ext>
            </a:extLst>
          </p:cNvPr>
          <p:cNvSpPr>
            <a:spLocks noGrp="1"/>
          </p:cNvSpPr>
          <p:nvPr>
            <p:ph type="ftr" sz="quarter" idx="11"/>
          </p:nvPr>
        </p:nvSpPr>
        <p:spPr/>
        <p:txBody>
          <a:bodyPr/>
          <a:lstStyle/>
          <a:p>
            <a:r>
              <a:rPr lang="en-US"/>
              <a:t>Tim Godfrey, EPRI</a:t>
            </a:r>
          </a:p>
        </p:txBody>
      </p:sp>
      <p:sp>
        <p:nvSpPr>
          <p:cNvPr id="3" name="Slide Number Placeholder 2">
            <a:extLst>
              <a:ext uri="{FF2B5EF4-FFF2-40B4-BE49-F238E27FC236}">
                <a16:creationId xmlns:a16="http://schemas.microsoft.com/office/drawing/2014/main" id="{E0182A84-BC1F-44C8-AF6C-14EECF97DD68}"/>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163416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Harry Bims expresses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December_2021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910332248"/>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July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Sept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3200398"/>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December_2021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January 2022 Wireless Interim Session – TG16t meetings</a:t>
            </a:r>
          </a:p>
          <a:p>
            <a:pPr lvl="1"/>
            <a:r>
              <a:rPr lang="en-US" dirty="0"/>
              <a:t>January 18 at 10am PT</a:t>
            </a:r>
          </a:p>
          <a:p>
            <a:pPr lvl="1"/>
            <a:r>
              <a:rPr lang="en-US" dirty="0"/>
              <a:t>January 24 at Noon PT</a:t>
            </a:r>
          </a:p>
          <a:p>
            <a:endParaRPr lang="en-US" dirty="0"/>
          </a:p>
          <a:p>
            <a:r>
              <a:rPr lang="en-US" dirty="0"/>
              <a:t>Registration required for January 2022 meetings. Register before December 30</a:t>
            </a:r>
            <a:r>
              <a:rPr lang="en-US" baseline="30000" dirty="0"/>
              <a:t>th</a:t>
            </a:r>
            <a:r>
              <a:rPr lang="en-US" dirty="0"/>
              <a:t>, 2021, for the lowest rate</a:t>
            </a:r>
          </a:p>
          <a:p>
            <a:endParaRPr lang="en-US" dirty="0"/>
          </a:p>
          <a:p>
            <a:r>
              <a:rPr lang="en-US" sz="2200" b="1" dirty="0">
                <a:solidFill>
                  <a:srgbClr val="4472C4"/>
                </a:solidFill>
                <a:effectLst/>
                <a:latin typeface="Arial" panose="020B0604020202020204" pitchFamily="34" charset="0"/>
                <a:ea typeface="Calibri" panose="020F0502020204030204" pitchFamily="34" charset="0"/>
              </a:rPr>
              <a:t>REGISTRATION WEBSITE:         </a:t>
            </a:r>
            <a:r>
              <a:rPr lang="en-US" sz="2200" b="1" u="sng" dirty="0">
                <a:solidFill>
                  <a:srgbClr val="4472C4"/>
                </a:solidFill>
                <a:effectLst/>
                <a:latin typeface="Arial" panose="020B0604020202020204" pitchFamily="34" charset="0"/>
                <a:ea typeface="Calibri" panose="020F0502020204030204" pitchFamily="34" charset="0"/>
                <a:hlinkClick r:id="rId2"/>
              </a:rPr>
              <a:t>Link to website</a:t>
            </a:r>
            <a:r>
              <a:rPr lang="en-US" sz="2200" u="sng" dirty="0">
                <a:solidFill>
                  <a:srgbClr val="000000"/>
                </a:solidFill>
                <a:effectLst/>
                <a:latin typeface="Trebuchet MS" panose="020B0603020202020204" pitchFamily="34" charset="0"/>
                <a:ea typeface="Calibri" panose="020F0502020204030204" pitchFamily="34" charset="0"/>
                <a:hlinkClick r:id="rId2"/>
              </a:rPr>
              <a:t> </a:t>
            </a:r>
            <a:endParaRPr lang="en-US" sz="2200" dirty="0">
              <a:effectLst/>
              <a:latin typeface="Calibri" panose="020F0502020204030204" pitchFamily="34" charset="0"/>
              <a:ea typeface="Calibri" panose="020F0502020204030204" pitchFamily="34" charset="0"/>
            </a:endParaRP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100" strike="sngStrike" dirty="0">
                <a:solidFill>
                  <a:srgbClr val="FF0000"/>
                </a:solidFill>
              </a:rPr>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
        <p:nvSpPr>
          <p:cNvPr id="14" name="TextBox 13">
            <a:extLst>
              <a:ext uri="{FF2B5EF4-FFF2-40B4-BE49-F238E27FC236}">
                <a16:creationId xmlns:a16="http://schemas.microsoft.com/office/drawing/2014/main" id="{5362D37A-6410-4C55-8234-408FE67A9BCC}"/>
              </a:ext>
            </a:extLst>
          </p:cNvPr>
          <p:cNvSpPr txBox="1"/>
          <p:nvPr/>
        </p:nvSpPr>
        <p:spPr>
          <a:xfrm>
            <a:off x="10583043" y="4436447"/>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Menashe will edit SRD and post 97r17 for discussion in January Interim</a:t>
            </a:r>
          </a:p>
          <a:p>
            <a:pPr lvl="1"/>
            <a:r>
              <a:rPr lang="en-US" dirty="0"/>
              <a:t>A clean version of SDD will be uploaded as r9</a:t>
            </a:r>
          </a:p>
          <a:p>
            <a:pPr lvl="1"/>
            <a:r>
              <a:rPr lang="en-US" dirty="0"/>
              <a:t>Menashe will make a contribution of SDD r10 with peer-to-peer changes resulting from SRD updates for discussion in January Interim</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fontScale="90000"/>
          </a:bodyPr>
          <a:lstStyle/>
          <a:p>
            <a:r>
              <a:rPr lang="en-US" dirty="0"/>
              <a:t>TG16t Agenda December Teleconference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of Contributions</a:t>
            </a:r>
          </a:p>
          <a:p>
            <a:pPr lvl="1"/>
            <a:r>
              <a:rPr lang="en-US" dirty="0"/>
              <a:t>Peer to Peer Requirements</a:t>
            </a:r>
          </a:p>
          <a:p>
            <a:pPr lvl="1"/>
            <a:r>
              <a:rPr lang="en-US" dirty="0"/>
              <a:t>SDD  Update r8</a:t>
            </a:r>
          </a:p>
          <a:p>
            <a:pPr lvl="1"/>
            <a:r>
              <a:rPr lang="en-US" dirty="0"/>
              <a:t>Security Changes</a:t>
            </a:r>
          </a:p>
          <a:p>
            <a:endParaRPr lang="en-US" dirty="0"/>
          </a:p>
          <a:p>
            <a:r>
              <a:rPr lang="en-US" dirty="0"/>
              <a:t>Initiate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lnSpcReduction="10000"/>
          </a:bodyPr>
          <a:lstStyle/>
          <a:p>
            <a:r>
              <a:rPr lang="en-US" dirty="0"/>
              <a:t>Introductions</a:t>
            </a:r>
          </a:p>
          <a:p>
            <a:endParaRPr lang="en-US" dirty="0"/>
          </a:p>
          <a:p>
            <a:r>
              <a:rPr lang="en-US" dirty="0"/>
              <a:t>Secretary for meeting</a:t>
            </a:r>
          </a:p>
          <a:p>
            <a:pPr lvl="1"/>
            <a:r>
              <a:rPr lang="en-US" dirty="0" err="1"/>
              <a:t>Juha</a:t>
            </a:r>
            <a:endParaRPr lang="en-US" dirty="0"/>
          </a:p>
          <a:p>
            <a:endParaRPr lang="en-US" dirty="0"/>
          </a:p>
          <a:p>
            <a:r>
              <a:rPr lang="en-US" dirty="0"/>
              <a:t>Agenda review and Approval</a:t>
            </a:r>
          </a:p>
          <a:p>
            <a:endParaRPr lang="en-US" dirty="0"/>
          </a:p>
          <a:p>
            <a:endParaRPr lang="en-US" dirty="0"/>
          </a:p>
          <a:p>
            <a:r>
              <a:rPr lang="en-US" dirty="0"/>
              <a:t>Note for January – add attendees to November minutes</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December_2021</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12775</TotalTime>
  <Words>2471</Words>
  <Application>Microsoft Office PowerPoint</Application>
  <PresentationFormat>Widescreen</PresentationFormat>
  <Paragraphs>307</Paragraphs>
  <Slides>24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Helvetica</vt:lpstr>
      <vt:lpstr>Times New Roman</vt:lpstr>
      <vt:lpstr>Trebuchet MS</vt:lpstr>
      <vt:lpstr>Custom Design</vt:lpstr>
      <vt:lpstr>PowerPoint Presentation</vt:lpstr>
      <vt:lpstr>WebEx Information</vt:lpstr>
      <vt:lpstr>TG16t Agenda December Teleconference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Actions from November Plenary</vt:lpstr>
      <vt:lpstr>Contributions for December</vt:lpstr>
      <vt:lpstr>What are the Peer requirements?</vt:lpstr>
      <vt:lpstr>SRD Status</vt:lpstr>
      <vt:lpstr>SDD Status</vt:lpstr>
      <vt:lpstr>Discussion on Security Requirements for 802.16t</vt:lpstr>
      <vt:lpstr>Editor and Draft Development</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425</cp:revision>
  <cp:lastPrinted>1998-02-10T13:28:06Z</cp:lastPrinted>
  <dcterms:created xsi:type="dcterms:W3CDTF">2020-01-06T16:34:14Z</dcterms:created>
  <dcterms:modified xsi:type="dcterms:W3CDTF">2021-12-16T20:39:05Z</dcterms:modified>
</cp:coreProperties>
</file>