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368" r:id="rId3"/>
    <p:sldId id="2369" r:id="rId4"/>
    <p:sldId id="2370" r:id="rId5"/>
    <p:sldId id="2371" r:id="rId6"/>
    <p:sldId id="2375" r:id="rId7"/>
    <p:sldId id="2372" r:id="rId8"/>
    <p:sldId id="2373" r:id="rId9"/>
    <p:sldId id="2376" r:id="rId10"/>
    <p:sldId id="2374" r:id="rId11"/>
    <p:sldId id="344"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76" d="100"/>
          <a:sy n="76" d="100"/>
        </p:scale>
        <p:origin x="106"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15-21-0633-02-0000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December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a:t>Clint Powell (Meta), </a:t>
            </a:r>
            <a:r>
              <a:rPr lang="en-US" altLang="en-US" sz="1200" dirty="0">
                <a:latin typeface="Times New Roman" panose="02020603050405020304" pitchFamily="18" charset="0"/>
              </a:rPr>
              <a:t>Ben Rolfe (Blind Creek Associates)</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802.15 Presentation @ 802.1 Dec. 2nd, 2021 Technical Plenary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December 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802.15/802.1 Joint Topics</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Presentation slides for 802.1 Mtg.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Collaboration on 802.15/802.1 Joint Topics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Where do we Start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There are even more questions… but to start:</a:t>
            </a:r>
          </a:p>
          <a:p>
            <a:pPr marL="347663" lvl="1" indent="0">
              <a:spcBef>
                <a:spcPts val="1200"/>
              </a:spcBef>
              <a:tabLst>
                <a:tab pos="457200" algn="l"/>
              </a:tabLst>
            </a:pPr>
            <a:r>
              <a:rPr lang="en-US" sz="2000" dirty="0"/>
              <a:t>What features make sense on a wireless medium?</a:t>
            </a:r>
          </a:p>
          <a:p>
            <a:pPr marL="347663" lvl="1" indent="0">
              <a:spcBef>
                <a:spcPts val="1200"/>
              </a:spcBef>
              <a:tabLst>
                <a:tab pos="457200" algn="l"/>
              </a:tabLst>
            </a:pPr>
            <a:r>
              <a:rPr lang="en-US" sz="2000" dirty="0"/>
              <a:t>What are the barriers to using 802.1 features?</a:t>
            </a:r>
          </a:p>
          <a:p>
            <a:pPr marL="347663" lvl="1" indent="0">
              <a:spcBef>
                <a:spcPts val="1200"/>
              </a:spcBef>
              <a:tabLst>
                <a:tab pos="457200" algn="l"/>
              </a:tabLst>
            </a:pPr>
            <a:r>
              <a:rPr lang="en-US" sz="2000" dirty="0"/>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1797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What Next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tabLst>
                <a:tab pos="457200" algn="l"/>
              </a:tabLst>
            </a:pPr>
            <a:r>
              <a:rPr lang="en-US" sz="2400" dirty="0"/>
              <a:t>Possible next steps</a:t>
            </a:r>
          </a:p>
          <a:p>
            <a:pPr marL="633413" marR="0" lvl="1">
              <a:buFont typeface="Arial" panose="020B0604020202020204" pitchFamily="34" charset="0"/>
              <a:buChar char="•"/>
              <a:tabLst>
                <a:tab pos="914400" algn="l"/>
              </a:tabLst>
            </a:pPr>
            <a:r>
              <a:rPr lang="en-US" sz="1800" dirty="0"/>
              <a:t>Continue joint effort to understand each other</a:t>
            </a:r>
          </a:p>
          <a:p>
            <a:pPr marL="804863" lvl="2">
              <a:buFont typeface="Arial" panose="020B0604020202020204" pitchFamily="34" charset="0"/>
              <a:buChar char="•"/>
              <a:tabLst>
                <a:tab pos="914400" algn="l"/>
              </a:tabLst>
            </a:pPr>
            <a:r>
              <a:rPr lang="en-US" sz="1600" dirty="0"/>
              <a:t>Continue promoting common understanding</a:t>
            </a:r>
          </a:p>
          <a:p>
            <a:pPr marL="804863" lvl="2">
              <a:buFont typeface="Arial" panose="020B0604020202020204" pitchFamily="34" charset="0"/>
              <a:buChar char="•"/>
              <a:tabLst>
                <a:tab pos="914400" algn="l"/>
              </a:tabLst>
            </a:pPr>
            <a:r>
              <a:rPr lang="en-US" sz="1600" dirty="0"/>
              <a:t>Replace hearsay and myths with knowledge</a:t>
            </a:r>
          </a:p>
          <a:p>
            <a:pPr marL="804863" lvl="2">
              <a:buFont typeface="Arial" panose="020B0604020202020204" pitchFamily="34" charset="0"/>
              <a:buChar char="•"/>
              <a:tabLst>
                <a:tab pos="914400" algn="l"/>
              </a:tabLst>
            </a:pPr>
            <a:r>
              <a:rPr lang="en-US" sz="1600" dirty="0"/>
              <a:t>Collect use cases from 802.15, dependent organizations and other stakeholders to determine requirements (application, synchronization, data transfer, etc.)</a:t>
            </a:r>
          </a:p>
          <a:p>
            <a:pPr marL="633413" marR="0" lvl="1">
              <a:buFont typeface="Arial" panose="020B0604020202020204" pitchFamily="34" charset="0"/>
              <a:buChar char="•"/>
              <a:tabLst>
                <a:tab pos="914400" algn="l"/>
              </a:tabLst>
            </a:pPr>
            <a:r>
              <a:rPr lang="en-US" sz="1800" dirty="0"/>
              <a:t>IG/SG in 802.1 to explore a project(s):</a:t>
            </a:r>
          </a:p>
          <a:p>
            <a:pPr marL="804863" marR="0" lvl="2">
              <a:buFont typeface="Arial" panose="020B0604020202020204" pitchFamily="34" charset="0"/>
              <a:buChar char="•"/>
              <a:tabLst>
                <a:tab pos="914400" algn="l"/>
              </a:tabLst>
            </a:pPr>
            <a:r>
              <a:rPr lang="en-US" sz="1600" dirty="0"/>
              <a:t>To develop solution for 48 / 64 bit addressing</a:t>
            </a:r>
          </a:p>
          <a:p>
            <a:pPr marL="804863" lvl="2">
              <a:buFont typeface="Arial" panose="020B0604020202020204" pitchFamily="34" charset="0"/>
              <a:buChar char="•"/>
              <a:tabLst>
                <a:tab pos="914400" algn="l"/>
              </a:tabLst>
            </a:pPr>
            <a:r>
              <a:rPr lang="en-US" sz="1600" dirty="0"/>
              <a:t>Including bridging requirements/issues beyond resolving 48 / 64 bit in integrating 802.15.4 into the 802.1 architecture</a:t>
            </a:r>
          </a:p>
          <a:p>
            <a:pPr marL="633413" lvl="1">
              <a:buFont typeface="Arial" panose="020B0604020202020204" pitchFamily="34" charset="0"/>
              <a:buChar char="•"/>
              <a:tabLst>
                <a:tab pos="914400" algn="l"/>
              </a:tabLst>
            </a:pPr>
            <a:r>
              <a:rPr lang="en-US" sz="1800" dirty="0"/>
              <a:t>IG/SC(s) in 802.15 (interfacing with 802.1) to proactively support this effort with respective WG amendment project(s)</a:t>
            </a:r>
          </a:p>
          <a:p>
            <a:pPr marL="804863" lvl="2">
              <a:buFont typeface="Arial" panose="020B0604020202020204" pitchFamily="34" charset="0"/>
              <a:buChar char="•"/>
              <a:tabLst>
                <a:tab pos="914400" algn="l"/>
              </a:tabLst>
            </a:pPr>
            <a:r>
              <a:rPr lang="en-US" sz="1600" dirty="0"/>
              <a:t>Extend standard(s) as needed to support 802.1 in the various 802.15 standards (where effort is not currently underway)</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100750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a:xfrm>
            <a:off x="685800" y="2130425"/>
            <a:ext cx="7772400" cy="1298575"/>
          </a:xfrm>
        </p:spPr>
        <p:txBody>
          <a:bodyPr/>
          <a:lstStyle/>
          <a:p>
            <a:r>
              <a:rPr lang="en-US" altLang="en-US" dirty="0"/>
              <a:t>Questions?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Prior Mtgs./Discussion Summary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Have had joint meetings in the past</a:t>
            </a:r>
          </a:p>
          <a:p>
            <a:pPr marL="576263" lvl="1" indent="-228600">
              <a:buFont typeface="Arial" panose="020B0604020202020204" pitchFamily="34" charset="0"/>
              <a:buChar char="•"/>
            </a:pPr>
            <a:r>
              <a:rPr lang="en-US" altLang="en-US" sz="1800" dirty="0"/>
              <a:t>Differences between bridging and routing at L2</a:t>
            </a:r>
          </a:p>
          <a:p>
            <a:pPr marL="576263" lvl="1" indent="-228600">
              <a:buFont typeface="Arial" panose="020B0604020202020204" pitchFamily="34" charset="0"/>
              <a:buChar char="•"/>
            </a:pPr>
            <a:r>
              <a:rPr lang="en-US" altLang="en-US" sz="1800" dirty="0"/>
              <a:t>Have learned some things</a:t>
            </a:r>
          </a:p>
          <a:p>
            <a:pPr marL="576263" lvl="1" indent="-228600">
              <a:buFont typeface="Arial" panose="020B0604020202020204" pitchFamily="34" charset="0"/>
              <a:buChar char="•"/>
            </a:pPr>
            <a:r>
              <a:rPr lang="en-US" altLang="en-US" sz="1800" dirty="0"/>
              <a:t>Haven’t addressed specific issues and barriers head on</a:t>
            </a:r>
          </a:p>
          <a:p>
            <a:pPr marL="0" indent="0"/>
            <a:r>
              <a:rPr lang="en-US" altLang="en-US" sz="2400" dirty="0"/>
              <a:t>Have an established “status quo”</a:t>
            </a:r>
          </a:p>
          <a:p>
            <a:pPr marL="576263" lvl="1" indent="-228600">
              <a:buFont typeface="Arial" panose="020B0604020202020204" pitchFamily="34" charset="0"/>
              <a:buChar char="•"/>
            </a:pPr>
            <a:r>
              <a:rPr lang="en-US" altLang="en-US" sz="1800" dirty="0"/>
              <a:t>Example: 802.15.4 is “different”, widely used - expanding in use rapidly </a:t>
            </a:r>
          </a:p>
          <a:p>
            <a:pPr marL="576263" lvl="1" indent="-228600">
              <a:buFont typeface="Arial" panose="020B0604020202020204" pitchFamily="34" charset="0"/>
              <a:buChar char="•"/>
            </a:pPr>
            <a:r>
              <a:rPr lang="en-US" altLang="en-US" sz="1800" dirty="0"/>
              <a:t>Mutual tolerance has worked OK so far</a:t>
            </a:r>
          </a:p>
          <a:p>
            <a:pPr marL="0" indent="0"/>
            <a:r>
              <a:rPr lang="en-US" altLang="en-US" sz="2400" dirty="0"/>
              <a:t>There may be value in 802.1 over 802.15 standards</a:t>
            </a:r>
          </a:p>
          <a:p>
            <a:pPr marL="576263" lvl="1" indent="-228600">
              <a:buFont typeface="Arial" panose="020B0604020202020204" pitchFamily="34" charset="0"/>
              <a:buChar char="•"/>
            </a:pPr>
            <a:r>
              <a:rPr lang="en-US" altLang="en-US" sz="1800" dirty="0"/>
              <a:t>Some TGs currently working on supporting parts of 802.1</a:t>
            </a:r>
          </a:p>
          <a:p>
            <a:pPr marL="576263" lvl="1" indent="-228600">
              <a:buFont typeface="Arial" panose="020B0604020202020204" pitchFamily="34" charset="0"/>
              <a:buChar char="•"/>
            </a:pPr>
            <a:r>
              <a:rPr lang="en-US" altLang="en-US" sz="1800" dirty="0"/>
              <a:t>Need deeper understanding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a:t>
            </a:fld>
            <a:endParaRPr lang="en-US" altLang="en-US" dirty="0">
              <a:solidFill>
                <a:schemeClr val="tx1"/>
              </a:solidFill>
            </a:endParaRPr>
          </a:p>
        </p:txBody>
      </p:sp>
    </p:spTree>
    <p:extLst>
      <p:ext uri="{BB962C8B-B14F-4D97-AF65-F5344CB8AC3E}">
        <p14:creationId xmlns:p14="http://schemas.microsoft.com/office/powerpoint/2010/main" val="341806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Main Starting Points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What is WSN?</a:t>
            </a:r>
          </a:p>
          <a:p>
            <a:pPr marL="576263" lvl="1" indent="-228600">
              <a:buFont typeface="Arial" panose="020B0604020202020204" pitchFamily="34" charset="0"/>
              <a:buChar char="•"/>
              <a:tabLst>
                <a:tab pos="914400" algn="l"/>
              </a:tabLst>
            </a:pPr>
            <a:r>
              <a:rPr lang="en-US" sz="1800" dirty="0"/>
              <a:t>More than one standard with unique MACs each with multiple PHYs</a:t>
            </a:r>
          </a:p>
          <a:p>
            <a:pPr marL="576263" lvl="1" indent="-228600">
              <a:buFont typeface="Arial" panose="020B0604020202020204" pitchFamily="34" charset="0"/>
              <a:buChar char="•"/>
              <a:tabLst>
                <a:tab pos="914400" algn="l"/>
              </a:tabLst>
            </a:pPr>
            <a:r>
              <a:rPr lang="en-US" sz="1800" dirty="0"/>
              <a:t>Several standards support 48-bit addressing </a:t>
            </a:r>
          </a:p>
          <a:p>
            <a:pPr marL="576263" lvl="1" indent="-228600">
              <a:buFont typeface="Arial" panose="020B0604020202020204" pitchFamily="34" charset="0"/>
              <a:buChar char="•"/>
              <a:tabLst>
                <a:tab pos="914400" algn="l"/>
              </a:tabLst>
            </a:pPr>
            <a:r>
              <a:rPr lang="en-US" sz="1800" dirty="0"/>
              <a:t>Adding 48-bit support where missing is possible but does it really matter?</a:t>
            </a:r>
          </a:p>
          <a:p>
            <a:pPr marL="0" indent="0">
              <a:tabLst>
                <a:tab pos="457200" algn="l"/>
              </a:tabLst>
            </a:pPr>
            <a:r>
              <a:rPr lang="en-US" sz="2400" dirty="0"/>
              <a:t>Bridging and barriers beyond addressing</a:t>
            </a:r>
          </a:p>
          <a:p>
            <a:pPr marL="576263" lvl="1" indent="-228600">
              <a:buFont typeface="Arial" panose="020B0604020202020204" pitchFamily="34" charset="0"/>
              <a:buChar char="•"/>
              <a:tabLst>
                <a:tab pos="914400" algn="l"/>
              </a:tabLst>
            </a:pPr>
            <a:r>
              <a:rPr lang="en-US" sz="1800" dirty="0"/>
              <a:t>Timing, data volumes, energy consumption</a:t>
            </a:r>
          </a:p>
          <a:p>
            <a:pPr marL="576263" lvl="1" indent="-228600">
              <a:buFont typeface="Arial" panose="020B0604020202020204" pitchFamily="34" charset="0"/>
              <a:buChar char="•"/>
              <a:tabLst>
                <a:tab pos="914400" algn="l"/>
              </a:tabLst>
            </a:pPr>
            <a:r>
              <a:rPr lang="en-US" sz="1800" dirty="0"/>
              <a:t>Performance assumptions built into 802.1</a:t>
            </a:r>
          </a:p>
          <a:p>
            <a:pPr marL="576263" lvl="1" indent="-228600">
              <a:buFont typeface="Arial" panose="020B0604020202020204" pitchFamily="34" charset="0"/>
              <a:buChar char="•"/>
              <a:tabLst>
                <a:tab pos="914400" algn="l"/>
              </a:tabLst>
            </a:pPr>
            <a:r>
              <a:rPr lang="en-US" sz="1800" dirty="0"/>
              <a:t>Network topology and characteristics assumed</a:t>
            </a:r>
          </a:p>
          <a:p>
            <a:pPr marL="0" marR="0" lvl="0" indent="0">
              <a:tabLst>
                <a:tab pos="457200" algn="l"/>
              </a:tabLst>
            </a:pPr>
            <a:r>
              <a:rPr lang="en-US" sz="2400" dirty="0"/>
              <a:t>Other 802.1 Features</a:t>
            </a:r>
          </a:p>
          <a:p>
            <a:pPr marL="576263" marR="0" lvl="1" indent="-228600">
              <a:buFont typeface="Arial" panose="020B0604020202020204" pitchFamily="34" charset="0"/>
              <a:buChar char="•"/>
              <a:tabLst>
                <a:tab pos="914400" algn="l"/>
              </a:tabLst>
            </a:pPr>
            <a:r>
              <a:rPr lang="en-US" sz="1800" dirty="0"/>
              <a:t>What should be of interest (usefulness) to 802.15 adopters? </a:t>
            </a:r>
          </a:p>
          <a:p>
            <a:pPr marL="576263" marR="0" lvl="1" indent="-228600">
              <a:buFont typeface="Arial" panose="020B0604020202020204" pitchFamily="34" charset="0"/>
              <a:buChar char="•"/>
              <a:tabLst>
                <a:tab pos="914400" algn="l"/>
              </a:tabLst>
            </a:pPr>
            <a:r>
              <a:rPr lang="en-US" sz="1800" dirty="0"/>
              <a:t>What are the barriers to applying 802.1 to the uncertain world of wireless?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Thumbnail of  WSN Standards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23308"/>
            <a:ext cx="8280920" cy="4742238"/>
          </a:xfrm>
        </p:spPr>
        <p:txBody>
          <a:bodyPr>
            <a:normAutofit lnSpcReduction="10000"/>
          </a:bodyPr>
          <a:lstStyle/>
          <a:p>
            <a:pPr marL="0" marR="0" lvl="0" indent="0">
              <a:tabLst>
                <a:tab pos="457200" algn="l"/>
              </a:tabLst>
            </a:pPr>
            <a:r>
              <a:rPr lang="en-US" sz="2400" dirty="0"/>
              <a:t>There is a lot more to 802.15 than 802.15.4 and some assumptions we’ve heard seem incorrect</a:t>
            </a:r>
          </a:p>
          <a:p>
            <a:pPr marL="576263" marR="0" lvl="1" indent="-228600">
              <a:buFont typeface="Arial" panose="020B0604020202020204" pitchFamily="34" charset="0"/>
              <a:buChar char="•"/>
              <a:tabLst>
                <a:tab pos="914400" algn="l"/>
              </a:tabLst>
            </a:pPr>
            <a:r>
              <a:rPr lang="en-US" sz="1800" dirty="0"/>
              <a:t>Not all 802.15 standards use 64-bit addressing</a:t>
            </a:r>
          </a:p>
          <a:p>
            <a:pPr marL="804863" lvl="2">
              <a:buFont typeface="Arial" panose="020B0604020202020204" pitchFamily="34" charset="0"/>
              <a:buChar char="•"/>
            </a:pPr>
            <a:r>
              <a:rPr lang="en-US" sz="1600" dirty="0"/>
              <a:t>802.15.3, 802.15.6, and 802.15.13 use 48-bit addressing </a:t>
            </a:r>
            <a:endParaRPr lang="en-US" sz="1800" dirty="0">
              <a:highlight>
                <a:srgbClr val="FFFF00"/>
              </a:highlight>
            </a:endParaRPr>
          </a:p>
          <a:p>
            <a:pPr marL="576263" lvl="1" indent="-228600">
              <a:buFont typeface="Arial" panose="020B0604020202020204" pitchFamily="34" charset="0"/>
              <a:buChar char="•"/>
              <a:tabLst>
                <a:tab pos="914400" algn="l"/>
              </a:tabLst>
            </a:pPr>
            <a:r>
              <a:rPr lang="en-US" sz="1800" dirty="0"/>
              <a:t>Frame length is not always limited to 127 octets</a:t>
            </a:r>
          </a:p>
          <a:p>
            <a:pPr marL="804863" marR="0" lvl="2">
              <a:buFont typeface="Arial" panose="020B0604020202020204" pitchFamily="34" charset="0"/>
              <a:buChar char="•"/>
              <a:tabLst>
                <a:tab pos="914400" algn="l"/>
              </a:tabLst>
            </a:pPr>
            <a:r>
              <a:rPr lang="en-US" sz="1600" dirty="0"/>
              <a:t>802.15.3 supports from large packets to very large packets (up to 2,099,200 octets): &gt;= 802.11 and min. Ethernet MTU for all PHYs</a:t>
            </a:r>
          </a:p>
          <a:p>
            <a:pPr marL="804863" lvl="2">
              <a:buFont typeface="Arial" panose="020B0604020202020204" pitchFamily="34" charset="0"/>
              <a:buChar char="•"/>
              <a:tabLst>
                <a:tab pos="914400" algn="l"/>
              </a:tabLst>
            </a:pPr>
            <a:r>
              <a:rPr lang="en-US" sz="1600" dirty="0"/>
              <a:t>802.15.4 supports big (up to 4k octets) on some commonly implemented PHYs</a:t>
            </a:r>
          </a:p>
          <a:p>
            <a:pPr marL="804863" marR="0" lvl="2">
              <a:buFont typeface="Arial" panose="020B0604020202020204" pitchFamily="34" charset="0"/>
              <a:buChar char="•"/>
              <a:tabLst>
                <a:tab pos="914400" algn="l"/>
              </a:tabLst>
            </a:pPr>
            <a:r>
              <a:rPr lang="en-US" sz="1600" dirty="0"/>
              <a:t>802.15.6 at ~250 octets but under revision and likely to support at least 1k octets</a:t>
            </a:r>
          </a:p>
          <a:p>
            <a:pPr marL="804863" marR="0" lvl="2">
              <a:buFont typeface="Arial" panose="020B0604020202020204" pitchFamily="34" charset="0"/>
              <a:buChar char="•"/>
              <a:tabLst>
                <a:tab pos="914400" algn="l"/>
              </a:tabLst>
            </a:pPr>
            <a:r>
              <a:rPr lang="en-US" sz="1600" dirty="0"/>
              <a:t>802.15.7a 1023 and 65535 octet maximum frame sizes</a:t>
            </a:r>
          </a:p>
          <a:p>
            <a:pPr marL="804863" marR="0" lvl="2">
              <a:buFont typeface="Arial" panose="020B0604020202020204" pitchFamily="34" charset="0"/>
              <a:buChar char="•"/>
              <a:tabLst>
                <a:tab pos="914400" algn="l"/>
              </a:tabLst>
            </a:pPr>
            <a:r>
              <a:rPr lang="en-US" sz="1600" dirty="0"/>
              <a:t>802.15.13 supports 2047 octet maximum frame size</a:t>
            </a:r>
          </a:p>
          <a:p>
            <a:pPr marL="576263" lvl="1" indent="-228600">
              <a:buFont typeface="Arial" panose="020B0604020202020204" pitchFamily="34" charset="0"/>
              <a:buChar char="•"/>
              <a:tabLst>
                <a:tab pos="914400" algn="l"/>
              </a:tabLst>
            </a:pPr>
            <a:r>
              <a:rPr lang="en-US" sz="1800" dirty="0"/>
              <a:t>Data rates covered range from very low to really </a:t>
            </a:r>
            <a:r>
              <a:rPr lang="en-US" sz="1800" dirty="0" err="1"/>
              <a:t>freakin</a:t>
            </a:r>
            <a:r>
              <a:rPr lang="en-US" sz="1800" dirty="0"/>
              <a:t>' fast (RFF)</a:t>
            </a:r>
          </a:p>
          <a:p>
            <a:pPr marL="804863" lvl="2">
              <a:buFont typeface="Arial" panose="020B0604020202020204" pitchFamily="34" charset="0"/>
              <a:buChar char="•"/>
            </a:pPr>
            <a:r>
              <a:rPr lang="en-US" sz="1600" dirty="0"/>
              <a:t>802.15.3 THz at 100 Gb/s and next gen THz approaching PLAID (plaid comes after ludicrous speed)</a:t>
            </a:r>
          </a:p>
          <a:p>
            <a:pPr marL="804863" lvl="2">
              <a:buFont typeface="Arial" panose="020B0604020202020204" pitchFamily="34" charset="0"/>
              <a:buChar char="•"/>
            </a:pPr>
            <a:r>
              <a:rPr lang="en-US" sz="1600" dirty="0"/>
              <a:t>802.15.4 ranges from &lt; 1.2 kb/s to 30 Mb/s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333378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EE3EB-84CD-415A-8E48-A9138DD59491}"/>
              </a:ext>
            </a:extLst>
          </p:cNvPr>
          <p:cNvSpPr>
            <a:spLocks noGrp="1"/>
          </p:cNvSpPr>
          <p:nvPr>
            <p:ph type="title"/>
          </p:nvPr>
        </p:nvSpPr>
        <p:spPr/>
        <p:txBody>
          <a:bodyPr/>
          <a:lstStyle/>
          <a:p>
            <a:r>
              <a:rPr lang="en-US" dirty="0"/>
              <a:t>The 802.15.4 Legacy</a:t>
            </a:r>
          </a:p>
        </p:txBody>
      </p:sp>
      <p:sp>
        <p:nvSpPr>
          <p:cNvPr id="3" name="Content Placeholder 2">
            <a:extLst>
              <a:ext uri="{FF2B5EF4-FFF2-40B4-BE49-F238E27FC236}">
                <a16:creationId xmlns:a16="http://schemas.microsoft.com/office/drawing/2014/main" id="{409B2E58-D797-4534-B3BA-8BE855A3E3CC}"/>
              </a:ext>
            </a:extLst>
          </p:cNvPr>
          <p:cNvSpPr>
            <a:spLocks noGrp="1"/>
          </p:cNvSpPr>
          <p:nvPr>
            <p:ph idx="1"/>
          </p:nvPr>
        </p:nvSpPr>
        <p:spPr>
          <a:xfrm>
            <a:off x="609600" y="1844824"/>
            <a:ext cx="7764463" cy="4536504"/>
          </a:xfrm>
        </p:spPr>
        <p:txBody>
          <a:bodyPr>
            <a:normAutofit fontScale="62500" lnSpcReduction="20000"/>
          </a:bodyPr>
          <a:lstStyle/>
          <a:p>
            <a:pPr marL="0" indent="0">
              <a:tabLst>
                <a:tab pos="457200" algn="l"/>
              </a:tabLst>
            </a:pPr>
            <a:r>
              <a:rPr lang="en-US" sz="3800" dirty="0"/>
              <a:t>There are a lot of legacy 802.15.4 devices in the world</a:t>
            </a:r>
          </a:p>
          <a:p>
            <a:pPr indent="-223838">
              <a:buFont typeface="Arial" panose="020B0604020202020204" pitchFamily="34" charset="0"/>
              <a:buChar char="•"/>
              <a:tabLst>
                <a:tab pos="457200" algn="l"/>
              </a:tabLst>
            </a:pPr>
            <a:r>
              <a:rPr lang="en-US" dirty="0"/>
              <a:t>Early revisions support very limited extensibility</a:t>
            </a:r>
            <a:br>
              <a:rPr lang="en-US" dirty="0"/>
            </a:br>
            <a:r>
              <a:rPr lang="en-US" dirty="0"/>
              <a:t>[</a:t>
            </a:r>
            <a:r>
              <a:rPr lang="en-US" sz="3200" dirty="0"/>
              <a:t>Version </a:t>
            </a:r>
            <a:r>
              <a:rPr lang="en-US" dirty="0"/>
              <a:t>0</a:t>
            </a:r>
            <a:r>
              <a:rPr lang="en-US" sz="3200" dirty="0"/>
              <a:t> and 1 frames]</a:t>
            </a:r>
            <a:endParaRPr lang="en-US" dirty="0"/>
          </a:p>
          <a:p>
            <a:pPr marL="576263" lvl="1" indent="-228600">
              <a:buFont typeface="Arial" panose="020B0604020202020204" pitchFamily="34" charset="0"/>
              <a:buChar char="•"/>
              <a:tabLst>
                <a:tab pos="914400" algn="l"/>
              </a:tabLst>
            </a:pPr>
            <a:r>
              <a:rPr lang="en-US" sz="2900" dirty="0"/>
              <a:t>127 octet max frame size (up to 102 octet payload)</a:t>
            </a:r>
          </a:p>
          <a:p>
            <a:pPr marL="576263" lvl="1" indent="-228600">
              <a:buFont typeface="Arial" panose="020B0604020202020204" pitchFamily="34" charset="0"/>
              <a:buChar char="•"/>
              <a:tabLst>
                <a:tab pos="914400" algn="l"/>
              </a:tabLst>
            </a:pPr>
            <a:r>
              <a:rPr lang="en-US" sz="2900" dirty="0"/>
              <a:t>No protocol discrimination mechanism</a:t>
            </a:r>
          </a:p>
          <a:p>
            <a:pPr marL="576263" lvl="1" indent="-228600">
              <a:buFont typeface="Arial" panose="020B0604020202020204" pitchFamily="34" charset="0"/>
              <a:buChar char="•"/>
              <a:tabLst>
                <a:tab pos="914400" algn="l"/>
              </a:tabLst>
            </a:pPr>
            <a:r>
              <a:rPr lang="en-US" sz="2900" dirty="0"/>
              <a:t>No means to add protocol discrimination in a standardized way</a:t>
            </a:r>
          </a:p>
          <a:p>
            <a:pPr marL="576263" lvl="1" indent="-228600">
              <a:buFont typeface="Arial" panose="020B0604020202020204" pitchFamily="34" charset="0"/>
              <a:buChar char="•"/>
              <a:tabLst>
                <a:tab pos="914400" algn="l"/>
              </a:tabLst>
            </a:pPr>
            <a:r>
              <a:rPr lang="en-US" dirty="0">
                <a:solidFill>
                  <a:schemeClr val="accent5">
                    <a:lumMod val="50000"/>
                  </a:schemeClr>
                </a:solidFill>
              </a:rPr>
              <a:t>Assume we can’t change the past or those using only 2006 revision capabilities</a:t>
            </a:r>
          </a:p>
          <a:p>
            <a:pPr indent="-223838">
              <a:buFont typeface="Arial" panose="020B0604020202020204" pitchFamily="34" charset="0"/>
              <a:buChar char="•"/>
              <a:tabLst>
                <a:tab pos="457200" algn="l"/>
              </a:tabLst>
            </a:pPr>
            <a:r>
              <a:rPr lang="en-US" dirty="0"/>
              <a:t>Later revisions of the standard add extensible, flexible MAC frame (802.15.4e-2012)</a:t>
            </a:r>
            <a:br>
              <a:rPr lang="en-US" dirty="0"/>
            </a:br>
            <a:r>
              <a:rPr lang="en-US" dirty="0"/>
              <a:t>[Version 2 frames]</a:t>
            </a:r>
          </a:p>
          <a:p>
            <a:pPr marL="576263" lvl="1" indent="-228600">
              <a:buFont typeface="Arial" panose="020B0604020202020204" pitchFamily="34" charset="0"/>
              <a:buChar char="•"/>
              <a:tabLst>
                <a:tab pos="914400" algn="l"/>
              </a:tabLst>
            </a:pPr>
            <a:r>
              <a:rPr lang="en-US" sz="2900" dirty="0"/>
              <a:t>Protocol differentiation added via payload encapsulation</a:t>
            </a:r>
          </a:p>
          <a:p>
            <a:pPr marL="576263" lvl="1" indent="-228600">
              <a:buFont typeface="Arial" panose="020B0604020202020204" pitchFamily="34" charset="0"/>
              <a:buChar char="•"/>
              <a:tabLst>
                <a:tab pos="914400" algn="l"/>
              </a:tabLst>
            </a:pPr>
            <a:r>
              <a:rPr lang="en-US" sz="2900" dirty="0"/>
              <a:t>Readily extensible w/backward compatibility</a:t>
            </a:r>
          </a:p>
          <a:p>
            <a:pPr indent="-223838">
              <a:buFont typeface="Arial" panose="020B0604020202020204" pitchFamily="34" charset="0"/>
              <a:buChar char="•"/>
              <a:tabLst>
                <a:tab pos="457200" algn="l"/>
              </a:tabLst>
            </a:pPr>
            <a:r>
              <a:rPr lang="en-US" dirty="0"/>
              <a:t>Popular post-2006 PHYs added support larger frame sizes</a:t>
            </a:r>
          </a:p>
          <a:p>
            <a:pPr marL="576263" lvl="1" indent="-228600">
              <a:buFont typeface="Arial" panose="020B0604020202020204" pitchFamily="34" charset="0"/>
              <a:buChar char="•"/>
              <a:tabLst>
                <a:tab pos="914400" algn="l"/>
              </a:tabLst>
            </a:pPr>
            <a:r>
              <a:rPr lang="en-US" sz="2900" dirty="0"/>
              <a:t>But at lower data rates may not be useful (interference limited)</a:t>
            </a:r>
          </a:p>
        </p:txBody>
      </p:sp>
      <p:sp>
        <p:nvSpPr>
          <p:cNvPr id="4" name="Slide Number Placeholder 3">
            <a:extLst>
              <a:ext uri="{FF2B5EF4-FFF2-40B4-BE49-F238E27FC236}">
                <a16:creationId xmlns:a16="http://schemas.microsoft.com/office/drawing/2014/main" id="{8A087901-0DB8-454B-A93F-EA263DBC3A7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4349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32758</TotalTime>
  <Words>1252</Words>
  <Application>Microsoft Office PowerPoint</Application>
  <PresentationFormat>On-screen Show (4:3)</PresentationFormat>
  <Paragraphs>121</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Prior Mtgs./Discussion Summary</vt:lpstr>
      <vt:lpstr>Mutual Beneficial Desire</vt:lpstr>
      <vt:lpstr>Main Starting Points</vt:lpstr>
      <vt:lpstr>Thumbnail of  WSN Standards</vt:lpstr>
      <vt:lpstr>The 802.15.4 Legacy</vt:lpstr>
      <vt:lpstr>More to Bridging</vt:lpstr>
      <vt:lpstr>More to Bridging (cont’d.)</vt:lpstr>
      <vt:lpstr>Other 802.1 Features</vt:lpstr>
      <vt:lpstr>Where do we Start</vt:lpstr>
      <vt:lpstr>What Next</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459</cp:revision>
  <cp:lastPrinted>2000-03-07T00:55:37Z</cp:lastPrinted>
  <dcterms:created xsi:type="dcterms:W3CDTF">2016-01-17T22:48:36Z</dcterms:created>
  <dcterms:modified xsi:type="dcterms:W3CDTF">2021-12-02T22:50:44Z</dcterms:modified>
  <cp:category/>
</cp:coreProperties>
</file>