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363" r:id="rId2"/>
    <p:sldId id="322" r:id="rId3"/>
    <p:sldId id="365" r:id="rId4"/>
    <p:sldId id="304" r:id="rId5"/>
    <p:sldId id="317" r:id="rId6"/>
    <p:sldId id="302" r:id="rId7"/>
    <p:sldId id="312" r:id="rId8"/>
    <p:sldId id="318" r:id="rId9"/>
    <p:sldId id="361" r:id="rId10"/>
    <p:sldId id="326" r:id="rId11"/>
    <p:sldId id="368" r:id="rId12"/>
    <p:sldId id="2383" r:id="rId13"/>
    <p:sldId id="330" r:id="rId14"/>
    <p:sldId id="2384"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25" d="100"/>
          <a:sy n="125" d="100"/>
        </p:scale>
        <p:origin x="156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802.15-21-0632-02-04ab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December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ipr/copyright-materials.html" TargetMode="External"/><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faqs/copyrights/index.html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565-04-04ab-tg4ab-november-meeting-slides.pptx" TargetMode="External"/><Relationship Id="rId2" Type="http://schemas.openxmlformats.org/officeDocument/2006/relationships/hyperlink" Target="https://mentor.ieee.org/802.15/dcn/21/15-21-0621-00-04ab-november-2021-closing-report.pptx" TargetMode="External"/><Relationship Id="rId1" Type="http://schemas.openxmlformats.org/officeDocument/2006/relationships/slideLayout" Target="../slideLayouts/slideLayout2.xml"/><Relationship Id="rId5" Type="http://schemas.openxmlformats.org/officeDocument/2006/relationships/hyperlink" Target="https://mentor.ieee.org/802.15/dcn/21/15-21-0632-01-04ab-tg-15-4ab-agenda-and-meeting-slides.pptx" TargetMode="External"/><Relationship Id="rId4" Type="http://schemas.openxmlformats.org/officeDocument/2006/relationships/hyperlink" Target="https://mentor.ieee.org/802.15/dcn/21/15-21-0628-00-04ab-tg15-4ab-nov-plenary-mtg-mi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December 14,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37294-0EF6-467C-A0A1-46C47F6139F6}"/>
              </a:ext>
            </a:extLst>
          </p:cNvPr>
          <p:cNvSpPr>
            <a:spLocks noGrp="1"/>
          </p:cNvSpPr>
          <p:nvPr>
            <p:ph type="title"/>
          </p:nvPr>
        </p:nvSpPr>
        <p:spPr/>
        <p:txBody>
          <a:bodyPr/>
          <a:lstStyle/>
          <a:p>
            <a:r>
              <a:rPr lang="en-US" dirty="0"/>
              <a:t>Discussions cut short in Nov.</a:t>
            </a:r>
          </a:p>
        </p:txBody>
      </p:sp>
      <p:sp>
        <p:nvSpPr>
          <p:cNvPr id="3" name="Content Placeholder 2">
            <a:extLst>
              <a:ext uri="{FF2B5EF4-FFF2-40B4-BE49-F238E27FC236}">
                <a16:creationId xmlns:a16="http://schemas.microsoft.com/office/drawing/2014/main" id="{4F44C0DD-4EB4-43DF-BCEA-256C12228720}"/>
              </a:ext>
            </a:extLst>
          </p:cNvPr>
          <p:cNvSpPr>
            <a:spLocks noGrp="1"/>
          </p:cNvSpPr>
          <p:nvPr>
            <p:ph idx="1"/>
          </p:nvPr>
        </p:nvSpPr>
        <p:spPr/>
        <p:txBody>
          <a:bodyPr/>
          <a:lstStyle/>
          <a:p>
            <a:pPr marL="457200" indent="-457200">
              <a:buFont typeface="Arial" panose="020B0604020202020204" pitchFamily="34" charset="0"/>
              <a:buChar char="•"/>
            </a:pPr>
            <a:r>
              <a:rPr lang="en-US" dirty="0"/>
              <a:t>Out-of-band signaling and narrow band assist </a:t>
            </a:r>
          </a:p>
          <a:p>
            <a:pPr marL="457200" indent="-457200">
              <a:buFont typeface="Arial" panose="020B0604020202020204" pitchFamily="34" charset="0"/>
              <a:buChar char="•"/>
            </a:pPr>
            <a:r>
              <a:rPr lang="en-US" dirty="0"/>
              <a:t>Preamble and Equalization</a:t>
            </a:r>
          </a:p>
          <a:p>
            <a:pPr marL="457200" indent="-457200">
              <a:buFont typeface="Arial" panose="020B0604020202020204" pitchFamily="34" charset="0"/>
              <a:buChar char="•"/>
            </a:pPr>
            <a:r>
              <a:rPr lang="en-US" dirty="0"/>
              <a:t>Coding and related discussion</a:t>
            </a:r>
          </a:p>
          <a:p>
            <a:pPr marL="457200" indent="-457200">
              <a:buFont typeface="Arial" panose="020B0604020202020204" pitchFamily="34" charset="0"/>
              <a:buChar char="•"/>
            </a:pPr>
            <a:r>
              <a:rPr lang="en-US" dirty="0"/>
              <a:t>Wake-up radio </a:t>
            </a:r>
          </a:p>
          <a:p>
            <a:pPr marL="457200" indent="-457200">
              <a:buFont typeface="Wingdings" panose="05000000000000000000" pitchFamily="2" charset="2"/>
              <a:buChar char="ü"/>
            </a:pPr>
            <a:r>
              <a:rPr lang="en-US" dirty="0">
                <a:solidFill>
                  <a:schemeClr val="bg2">
                    <a:lumMod val="40000"/>
                    <a:lumOff val="60000"/>
                  </a:schemeClr>
                </a:solidFill>
              </a:rPr>
              <a:t>Updating channel models and related topics</a:t>
            </a:r>
          </a:p>
          <a:p>
            <a:pPr marL="457200" indent="-457200">
              <a:buFont typeface="Wingdings" panose="05000000000000000000" pitchFamily="2" charset="2"/>
              <a:buChar char="ü"/>
            </a:pPr>
            <a:r>
              <a:rPr lang="en-US" dirty="0">
                <a:solidFill>
                  <a:schemeClr val="bg2">
                    <a:lumMod val="40000"/>
                    <a:lumOff val="60000"/>
                  </a:schemeClr>
                </a:solidFill>
              </a:rPr>
              <a:t>Schedule discussion</a:t>
            </a:r>
          </a:p>
        </p:txBody>
      </p:sp>
      <p:sp>
        <p:nvSpPr>
          <p:cNvPr id="4" name="Slide Number Placeholder 3">
            <a:extLst>
              <a:ext uri="{FF2B5EF4-FFF2-40B4-BE49-F238E27FC236}">
                <a16:creationId xmlns:a16="http://schemas.microsoft.com/office/drawing/2014/main" id="{0133BB25-03AF-4E46-84EF-5CB394CB07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46044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1A82D2C-2271-44D4-8499-A661E3BC0AAE}"/>
              </a:ext>
            </a:extLst>
          </p:cNvPr>
          <p:cNvSpPr>
            <a:spLocks noGrp="1"/>
          </p:cNvSpPr>
          <p:nvPr>
            <p:ph type="title"/>
          </p:nvPr>
        </p:nvSpPr>
        <p:spPr>
          <a:xfrm>
            <a:off x="722313" y="2492896"/>
            <a:ext cx="7772400" cy="1362075"/>
          </a:xfrm>
        </p:spPr>
        <p:txBody>
          <a:bodyPr/>
          <a:lstStyle/>
          <a:p>
            <a:r>
              <a:rPr lang="en-US" dirty="0"/>
              <a:t>Project Schedule </a:t>
            </a:r>
            <a:br>
              <a:rPr lang="en-US" dirty="0"/>
            </a:br>
            <a:endParaRPr lang="en-US" dirty="0"/>
          </a:p>
        </p:txBody>
      </p:sp>
      <p:sp>
        <p:nvSpPr>
          <p:cNvPr id="6" name="Text Placeholder 5">
            <a:extLst>
              <a:ext uri="{FF2B5EF4-FFF2-40B4-BE49-F238E27FC236}">
                <a16:creationId xmlns:a16="http://schemas.microsoft.com/office/drawing/2014/main" id="{185329BD-029E-47F1-A72B-0B504E3E29BE}"/>
              </a:ext>
            </a:extLst>
          </p:cNvPr>
          <p:cNvSpPr>
            <a:spLocks noGrp="1"/>
          </p:cNvSpPr>
          <p:nvPr>
            <p:ph type="body" idx="1"/>
          </p:nvPr>
        </p:nvSpPr>
        <p:spPr/>
        <p:txBody>
          <a:bodyPr/>
          <a:lstStyle/>
          <a:p>
            <a:r>
              <a:rPr lang="en-US" sz="2800" dirty="0"/>
              <a:t>Work in Progress  - still under discussion</a:t>
            </a:r>
          </a:p>
        </p:txBody>
      </p:sp>
      <p:sp>
        <p:nvSpPr>
          <p:cNvPr id="4" name="Slide Number Placeholder 3">
            <a:extLst>
              <a:ext uri="{FF2B5EF4-FFF2-40B4-BE49-F238E27FC236}">
                <a16:creationId xmlns:a16="http://schemas.microsoft.com/office/drawing/2014/main" id="{63AD9AA1-1EA7-462F-87E2-E71D9C68CF7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5366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2C59C-D110-425E-995A-8D3B69A10060}"/>
              </a:ext>
            </a:extLst>
          </p:cNvPr>
          <p:cNvSpPr>
            <a:spLocks noGrp="1"/>
          </p:cNvSpPr>
          <p:nvPr>
            <p:ph type="title"/>
          </p:nvPr>
        </p:nvSpPr>
        <p:spPr>
          <a:xfrm>
            <a:off x="755576" y="685801"/>
            <a:ext cx="7764463" cy="381170"/>
          </a:xfrm>
        </p:spPr>
        <p:txBody>
          <a:bodyPr/>
          <a:lstStyle/>
          <a:p>
            <a:r>
              <a:rPr lang="en-US" altLang="en-US" dirty="0"/>
              <a:t>Teleconference Schedule</a:t>
            </a:r>
            <a:endParaRPr lang="en-US" dirty="0"/>
          </a:p>
        </p:txBody>
      </p:sp>
      <p:sp>
        <p:nvSpPr>
          <p:cNvPr id="4" name="Slide Number Placeholder 3">
            <a:extLst>
              <a:ext uri="{FF2B5EF4-FFF2-40B4-BE49-F238E27FC236}">
                <a16:creationId xmlns:a16="http://schemas.microsoft.com/office/drawing/2014/main" id="{BCF80C0C-2FF3-48B1-BCED-69E0ECE21E0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graphicFrame>
        <p:nvGraphicFramePr>
          <p:cNvPr id="7" name="Table 6">
            <a:extLst>
              <a:ext uri="{FF2B5EF4-FFF2-40B4-BE49-F238E27FC236}">
                <a16:creationId xmlns:a16="http://schemas.microsoft.com/office/drawing/2014/main" id="{8C1E9779-B326-4F7B-9791-FE5581618A21}"/>
              </a:ext>
            </a:extLst>
          </p:cNvPr>
          <p:cNvGraphicFramePr>
            <a:graphicFrameLocks noGrp="1"/>
          </p:cNvGraphicFramePr>
          <p:nvPr/>
        </p:nvGraphicFramePr>
        <p:xfrm>
          <a:off x="683570" y="1196752"/>
          <a:ext cx="7920878" cy="1302094"/>
        </p:xfrm>
        <a:graphic>
          <a:graphicData uri="http://schemas.openxmlformats.org/drawingml/2006/table">
            <a:tbl>
              <a:tblPr/>
              <a:tblGrid>
                <a:gridCol w="565777">
                  <a:extLst>
                    <a:ext uri="{9D8B030D-6E8A-4147-A177-3AD203B41FA5}">
                      <a16:colId xmlns:a16="http://schemas.microsoft.com/office/drawing/2014/main" val="2704089039"/>
                    </a:ext>
                  </a:extLst>
                </a:gridCol>
                <a:gridCol w="565777">
                  <a:extLst>
                    <a:ext uri="{9D8B030D-6E8A-4147-A177-3AD203B41FA5}">
                      <a16:colId xmlns:a16="http://schemas.microsoft.com/office/drawing/2014/main" val="363612123"/>
                    </a:ext>
                  </a:extLst>
                </a:gridCol>
                <a:gridCol w="565777">
                  <a:extLst>
                    <a:ext uri="{9D8B030D-6E8A-4147-A177-3AD203B41FA5}">
                      <a16:colId xmlns:a16="http://schemas.microsoft.com/office/drawing/2014/main" val="4064535491"/>
                    </a:ext>
                  </a:extLst>
                </a:gridCol>
                <a:gridCol w="565777">
                  <a:extLst>
                    <a:ext uri="{9D8B030D-6E8A-4147-A177-3AD203B41FA5}">
                      <a16:colId xmlns:a16="http://schemas.microsoft.com/office/drawing/2014/main" val="2970806666"/>
                    </a:ext>
                  </a:extLst>
                </a:gridCol>
                <a:gridCol w="565777">
                  <a:extLst>
                    <a:ext uri="{9D8B030D-6E8A-4147-A177-3AD203B41FA5}">
                      <a16:colId xmlns:a16="http://schemas.microsoft.com/office/drawing/2014/main" val="463832492"/>
                    </a:ext>
                  </a:extLst>
                </a:gridCol>
                <a:gridCol w="565777">
                  <a:extLst>
                    <a:ext uri="{9D8B030D-6E8A-4147-A177-3AD203B41FA5}">
                      <a16:colId xmlns:a16="http://schemas.microsoft.com/office/drawing/2014/main" val="1979174356"/>
                    </a:ext>
                  </a:extLst>
                </a:gridCol>
                <a:gridCol w="565777">
                  <a:extLst>
                    <a:ext uri="{9D8B030D-6E8A-4147-A177-3AD203B41FA5}">
                      <a16:colId xmlns:a16="http://schemas.microsoft.com/office/drawing/2014/main" val="2271145861"/>
                    </a:ext>
                  </a:extLst>
                </a:gridCol>
                <a:gridCol w="565777">
                  <a:extLst>
                    <a:ext uri="{9D8B030D-6E8A-4147-A177-3AD203B41FA5}">
                      <a16:colId xmlns:a16="http://schemas.microsoft.com/office/drawing/2014/main" val="3405357904"/>
                    </a:ext>
                  </a:extLst>
                </a:gridCol>
                <a:gridCol w="565777">
                  <a:extLst>
                    <a:ext uri="{9D8B030D-6E8A-4147-A177-3AD203B41FA5}">
                      <a16:colId xmlns:a16="http://schemas.microsoft.com/office/drawing/2014/main" val="1891390565"/>
                    </a:ext>
                  </a:extLst>
                </a:gridCol>
                <a:gridCol w="565777">
                  <a:extLst>
                    <a:ext uri="{9D8B030D-6E8A-4147-A177-3AD203B41FA5}">
                      <a16:colId xmlns:a16="http://schemas.microsoft.com/office/drawing/2014/main" val="3269929262"/>
                    </a:ext>
                  </a:extLst>
                </a:gridCol>
                <a:gridCol w="565777">
                  <a:extLst>
                    <a:ext uri="{9D8B030D-6E8A-4147-A177-3AD203B41FA5}">
                      <a16:colId xmlns:a16="http://schemas.microsoft.com/office/drawing/2014/main" val="3396977370"/>
                    </a:ext>
                  </a:extLst>
                </a:gridCol>
                <a:gridCol w="565777">
                  <a:extLst>
                    <a:ext uri="{9D8B030D-6E8A-4147-A177-3AD203B41FA5}">
                      <a16:colId xmlns:a16="http://schemas.microsoft.com/office/drawing/2014/main" val="2501033686"/>
                    </a:ext>
                  </a:extLst>
                </a:gridCol>
                <a:gridCol w="565777">
                  <a:extLst>
                    <a:ext uri="{9D8B030D-6E8A-4147-A177-3AD203B41FA5}">
                      <a16:colId xmlns:a16="http://schemas.microsoft.com/office/drawing/2014/main" val="2426232604"/>
                    </a:ext>
                  </a:extLst>
                </a:gridCol>
                <a:gridCol w="565777">
                  <a:extLst>
                    <a:ext uri="{9D8B030D-6E8A-4147-A177-3AD203B41FA5}">
                      <a16:colId xmlns:a16="http://schemas.microsoft.com/office/drawing/2014/main" val="1429623815"/>
                    </a:ext>
                  </a:extLst>
                </a:gridCol>
              </a:tblGrid>
              <a:tr h="189131">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Nov-21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Dec-21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203551"/>
                  </a:ext>
                </a:extLst>
              </a:tr>
              <a:tr h="174582">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33860727"/>
                  </a:ext>
                </a:extLst>
              </a:tr>
              <a:tr h="181857">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27429111"/>
                  </a:ext>
                </a:extLst>
              </a:tr>
              <a:tr h="189131">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177640772"/>
                  </a:ext>
                </a:extLst>
              </a:tr>
              <a:tr h="189131">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61677915"/>
                  </a:ext>
                </a:extLst>
              </a:tr>
              <a:tr h="189131">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341180643"/>
                  </a:ext>
                </a:extLst>
              </a:tr>
              <a:tr h="189131">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1905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01850112"/>
                  </a:ext>
                </a:extLst>
              </a:tr>
            </a:tbl>
          </a:graphicData>
        </a:graphic>
      </p:graphicFrame>
      <p:graphicFrame>
        <p:nvGraphicFramePr>
          <p:cNvPr id="9" name="Table 8">
            <a:extLst>
              <a:ext uri="{FF2B5EF4-FFF2-40B4-BE49-F238E27FC236}">
                <a16:creationId xmlns:a16="http://schemas.microsoft.com/office/drawing/2014/main" id="{AC09A836-9603-4844-8A5F-8DB46313BCDE}"/>
              </a:ext>
            </a:extLst>
          </p:cNvPr>
          <p:cNvGraphicFramePr>
            <a:graphicFrameLocks noGrp="1"/>
          </p:cNvGraphicFramePr>
          <p:nvPr/>
        </p:nvGraphicFramePr>
        <p:xfrm>
          <a:off x="683570" y="2545080"/>
          <a:ext cx="3999233" cy="1767840"/>
        </p:xfrm>
        <a:graphic>
          <a:graphicData uri="http://schemas.openxmlformats.org/drawingml/2006/table">
            <a:tbl>
              <a:tblPr/>
              <a:tblGrid>
                <a:gridCol w="571319">
                  <a:extLst>
                    <a:ext uri="{9D8B030D-6E8A-4147-A177-3AD203B41FA5}">
                      <a16:colId xmlns:a16="http://schemas.microsoft.com/office/drawing/2014/main" val="2736160506"/>
                    </a:ext>
                  </a:extLst>
                </a:gridCol>
                <a:gridCol w="571319">
                  <a:extLst>
                    <a:ext uri="{9D8B030D-6E8A-4147-A177-3AD203B41FA5}">
                      <a16:colId xmlns:a16="http://schemas.microsoft.com/office/drawing/2014/main" val="4184030888"/>
                    </a:ext>
                  </a:extLst>
                </a:gridCol>
                <a:gridCol w="571319">
                  <a:extLst>
                    <a:ext uri="{9D8B030D-6E8A-4147-A177-3AD203B41FA5}">
                      <a16:colId xmlns:a16="http://schemas.microsoft.com/office/drawing/2014/main" val="494322686"/>
                    </a:ext>
                  </a:extLst>
                </a:gridCol>
                <a:gridCol w="571319">
                  <a:extLst>
                    <a:ext uri="{9D8B030D-6E8A-4147-A177-3AD203B41FA5}">
                      <a16:colId xmlns:a16="http://schemas.microsoft.com/office/drawing/2014/main" val="2564596519"/>
                    </a:ext>
                  </a:extLst>
                </a:gridCol>
                <a:gridCol w="571319">
                  <a:extLst>
                    <a:ext uri="{9D8B030D-6E8A-4147-A177-3AD203B41FA5}">
                      <a16:colId xmlns:a16="http://schemas.microsoft.com/office/drawing/2014/main" val="902658267"/>
                    </a:ext>
                  </a:extLst>
                </a:gridCol>
                <a:gridCol w="571319">
                  <a:extLst>
                    <a:ext uri="{9D8B030D-6E8A-4147-A177-3AD203B41FA5}">
                      <a16:colId xmlns:a16="http://schemas.microsoft.com/office/drawing/2014/main" val="2915205584"/>
                    </a:ext>
                  </a:extLst>
                </a:gridCol>
                <a:gridCol w="571319">
                  <a:extLst>
                    <a:ext uri="{9D8B030D-6E8A-4147-A177-3AD203B41FA5}">
                      <a16:colId xmlns:a16="http://schemas.microsoft.com/office/drawing/2014/main" val="2889069098"/>
                    </a:ext>
                  </a:extLst>
                </a:gridCol>
              </a:tblGrid>
              <a:tr h="170958">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Jan-22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571904"/>
                  </a:ext>
                </a:extLst>
              </a:tr>
              <a:tr h="157807">
                <a:tc>
                  <a:txBody>
                    <a:bodyPr/>
                    <a:lstStyle/>
                    <a:p>
                      <a:pPr algn="ctr" fontAlgn="b"/>
                      <a:r>
                        <a:rPr lang="en-US" sz="1100" b="0" i="0" u="none" strike="noStrike">
                          <a:solidFill>
                            <a:srgbClr val="000000"/>
                          </a:solidFill>
                          <a:effectLst/>
                          <a:latin typeface="Calibri" panose="020F0502020204030204" pitchFamily="34" charset="0"/>
                        </a:rPr>
                        <a:t>Sun</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Mon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Wed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Thr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Fri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08853502"/>
                  </a:ext>
                </a:extLst>
              </a:tr>
              <a:tr h="164383">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4206057"/>
                  </a:ext>
                </a:extLst>
              </a:tr>
              <a:tr h="170958">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extLst>
                  <a:ext uri="{0D108BD9-81ED-4DB2-BD59-A6C34878D82A}">
                    <a16:rowId xmlns:a16="http://schemas.microsoft.com/office/drawing/2014/main" val="1728395088"/>
                  </a:ext>
                </a:extLst>
              </a:tr>
              <a:tr h="170958">
                <a:tc>
                  <a:txBody>
                    <a:bodyPr/>
                    <a:lstStyle/>
                    <a:p>
                      <a:pPr algn="ctr" fontAlgn="b"/>
                      <a:r>
                        <a:rPr lang="en-US" sz="1100" b="0" i="0" u="none" strike="noStrike">
                          <a:solidFill>
                            <a:srgbClr val="000000"/>
                          </a:solidFill>
                          <a:effectLst/>
                          <a:latin typeface="Calibri" panose="020F0502020204030204" pitchFamily="34" charset="0"/>
                        </a:rPr>
                        <a:t>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3F3F76"/>
                          </a:solidFill>
                          <a:effectLst/>
                          <a:latin typeface="Calibri" panose="020F0502020204030204" pitchFamily="34" charset="0"/>
                        </a:rPr>
                        <a:t>14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extLst>
                  <a:ext uri="{0D108BD9-81ED-4DB2-BD59-A6C34878D82A}">
                    <a16:rowId xmlns:a16="http://schemas.microsoft.com/office/drawing/2014/main" val="1382604697"/>
                  </a:ext>
                </a:extLst>
              </a:tr>
              <a:tr h="170958">
                <a:tc>
                  <a:txBody>
                    <a:bodyPr/>
                    <a:lstStyle/>
                    <a:p>
                      <a:pPr algn="ctr" fontAlgn="b"/>
                      <a:r>
                        <a:rPr lang="en-US" sz="1100" b="0" i="0" u="none" strike="noStrike">
                          <a:solidFill>
                            <a:srgbClr val="3F3F76"/>
                          </a:solidFill>
                          <a:effectLst/>
                          <a:latin typeface="Calibri" panose="020F0502020204030204" pitchFamily="34" charset="0"/>
                        </a:rPr>
                        <a:t>16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18</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19</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20</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21</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22</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78538097"/>
                  </a:ext>
                </a:extLst>
              </a:tr>
              <a:tr h="170958">
                <a:tc>
                  <a:txBody>
                    <a:bodyPr/>
                    <a:lstStyle/>
                    <a:p>
                      <a:pPr algn="ctr" fontAlgn="b"/>
                      <a:r>
                        <a:rPr lang="en-US" sz="1100" b="0" i="0" u="none" strike="noStrike">
                          <a:solidFill>
                            <a:srgbClr val="3F3F76"/>
                          </a:solidFill>
                          <a:effectLst/>
                          <a:latin typeface="Calibri" panose="020F0502020204030204" pitchFamily="34" charset="0"/>
                        </a:rPr>
                        <a:t>23</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15300982"/>
                  </a:ext>
                </a:extLst>
              </a:tr>
              <a:tr h="164383">
                <a:tc>
                  <a:txBody>
                    <a:bodyPr/>
                    <a:lstStyle/>
                    <a:p>
                      <a:pPr algn="ctr" fontAlgn="b"/>
                      <a:r>
                        <a:rPr lang="en-US" sz="1100" b="0" i="0" u="none" strike="noStrike">
                          <a:solidFill>
                            <a:srgbClr val="000000"/>
                          </a:solidFill>
                          <a:effectLst/>
                          <a:latin typeface="Calibri" panose="020F0502020204030204" pitchFamily="34" charset="0"/>
                        </a:rPr>
                        <a:t>30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rowSpan="2" gridSpan="4">
                  <a:txBody>
                    <a:bodyPr/>
                    <a:lstStyle/>
                    <a:p>
                      <a:pPr algn="ctr" fontAlgn="b"/>
                      <a:r>
                        <a:rPr lang="en-US" sz="1100" b="0" i="0" u="none" strike="noStrike">
                          <a:solidFill>
                            <a:srgbClr val="000000"/>
                          </a:solidFill>
                          <a:effectLst/>
                          <a:latin typeface="Calibri" panose="020F0502020204030204" pitchFamily="34" charset="0"/>
                        </a:rPr>
                        <a:t>IEEE 802 Wireless Electronic Interim Session January 14-27, 2022</a:t>
                      </a:r>
                    </a:p>
                  </a:txBody>
                  <a:tcPr marL="7620" marR="7620" marT="7620" marB="0" anchor="b">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905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8CBAD"/>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0447560"/>
                  </a:ext>
                </a:extLst>
              </a:tr>
              <a:tr h="16438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88713137"/>
                  </a:ext>
                </a:extLst>
              </a:tr>
              <a:tr h="15780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216588817"/>
                  </a:ext>
                </a:extLst>
              </a:tr>
            </a:tbl>
          </a:graphicData>
        </a:graphic>
      </p:graphicFrame>
      <p:sp>
        <p:nvSpPr>
          <p:cNvPr id="10" name="Content Placeholder 2">
            <a:extLst>
              <a:ext uri="{FF2B5EF4-FFF2-40B4-BE49-F238E27FC236}">
                <a16:creationId xmlns:a16="http://schemas.microsoft.com/office/drawing/2014/main" id="{F241F66D-1F9D-4500-AB91-3640CE3DF46E}"/>
              </a:ext>
            </a:extLst>
          </p:cNvPr>
          <p:cNvSpPr>
            <a:spLocks noGrp="1"/>
          </p:cNvSpPr>
          <p:nvPr>
            <p:ph idx="1"/>
          </p:nvPr>
        </p:nvSpPr>
        <p:spPr>
          <a:xfrm>
            <a:off x="611560" y="4499701"/>
            <a:ext cx="4824537" cy="1927860"/>
          </a:xfrm>
        </p:spPr>
        <p:txBody>
          <a:bodyPr>
            <a:normAutofit fontScale="55000" lnSpcReduction="20000"/>
          </a:bodyPr>
          <a:lstStyle/>
          <a:p>
            <a:pPr marL="0" indent="0">
              <a:defRPr/>
            </a:pPr>
            <a:r>
              <a:rPr lang="en-US" dirty="0"/>
              <a:t>Frequency: Bi-weekly </a:t>
            </a:r>
          </a:p>
          <a:p>
            <a:pPr marL="0" indent="0">
              <a:defRPr/>
            </a:pPr>
            <a:r>
              <a:rPr lang="en-US" dirty="0"/>
              <a:t>Phase: Tuesday  </a:t>
            </a:r>
          </a:p>
          <a:p>
            <a:pPr marL="0" indent="0">
              <a:defRPr/>
            </a:pPr>
            <a:r>
              <a:rPr lang="en-US" dirty="0">
                <a:highlight>
                  <a:srgbClr val="FFFF00"/>
                </a:highlight>
              </a:rPr>
              <a:t>Time: 09:00 ET (06:00 PT)</a:t>
            </a:r>
          </a:p>
          <a:p>
            <a:pPr marL="0" indent="0">
              <a:defRPr/>
            </a:pPr>
            <a:r>
              <a:rPr lang="en-US" dirty="0"/>
              <a:t>Offset: First call November 30</a:t>
            </a:r>
            <a:r>
              <a:rPr lang="en-US" baseline="30000" dirty="0"/>
              <a:t>th</a:t>
            </a:r>
            <a:r>
              <a:rPr lang="en-US" dirty="0"/>
              <a:t> </a:t>
            </a:r>
          </a:p>
          <a:p>
            <a:pPr marL="400050" lvl="1" indent="0">
              <a:defRPr/>
            </a:pPr>
            <a:r>
              <a:rPr lang="en-US" dirty="0"/>
              <a:t>[skip week following the plenary]</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graphicFrame>
        <p:nvGraphicFramePr>
          <p:cNvPr id="11" name="Table 5">
            <a:extLst>
              <a:ext uri="{FF2B5EF4-FFF2-40B4-BE49-F238E27FC236}">
                <a16:creationId xmlns:a16="http://schemas.microsoft.com/office/drawing/2014/main" id="{C8D1D50D-9AC5-4D07-AD3C-1059CB78A6A0}"/>
              </a:ext>
            </a:extLst>
          </p:cNvPr>
          <p:cNvGraphicFramePr>
            <a:graphicFrameLocks noGrp="1"/>
          </p:cNvGraphicFramePr>
          <p:nvPr>
            <p:extLst>
              <p:ext uri="{D42A27DB-BD31-4B8C-83A1-F6EECF244321}">
                <p14:modId xmlns:p14="http://schemas.microsoft.com/office/powerpoint/2010/main" val="1858626013"/>
              </p:ext>
            </p:extLst>
          </p:nvPr>
        </p:nvGraphicFramePr>
        <p:xfrm>
          <a:off x="5364088" y="2724208"/>
          <a:ext cx="3205574" cy="3047600"/>
        </p:xfrm>
        <a:graphic>
          <a:graphicData uri="http://schemas.openxmlformats.org/drawingml/2006/table">
            <a:tbl>
              <a:tblPr firstRow="1" bandRow="1">
                <a:tableStyleId>{5C22544A-7EE6-4342-B048-85BDC9FD1C3A}</a:tableStyleId>
              </a:tblPr>
              <a:tblGrid>
                <a:gridCol w="1654653">
                  <a:extLst>
                    <a:ext uri="{9D8B030D-6E8A-4147-A177-3AD203B41FA5}">
                      <a16:colId xmlns:a16="http://schemas.microsoft.com/office/drawing/2014/main" val="20000"/>
                    </a:ext>
                  </a:extLst>
                </a:gridCol>
                <a:gridCol w="1550921">
                  <a:extLst>
                    <a:ext uri="{9D8B030D-6E8A-4147-A177-3AD203B41FA5}">
                      <a16:colId xmlns:a16="http://schemas.microsoft.com/office/drawing/2014/main" val="20001"/>
                    </a:ext>
                  </a:extLst>
                </a:gridCol>
              </a:tblGrid>
              <a:tr h="290593">
                <a:tc>
                  <a:txBody>
                    <a:bodyPr/>
                    <a:lstStyle/>
                    <a:p>
                      <a:r>
                        <a:rPr lang="en-US" sz="1400" dirty="0"/>
                        <a:t>Week</a:t>
                      </a:r>
                    </a:p>
                  </a:txBody>
                  <a:tcPr marL="91420" marR="91420" marT="45700" marB="45700"/>
                </a:tc>
                <a:tc>
                  <a:txBody>
                    <a:bodyPr/>
                    <a:lstStyle/>
                    <a:p>
                      <a:r>
                        <a:rPr lang="en-US" sz="1400" dirty="0"/>
                        <a:t>Time (ET)</a:t>
                      </a:r>
                    </a:p>
                  </a:txBody>
                  <a:tcPr marL="91420" marR="91420" marT="45700" marB="45700"/>
                </a:tc>
                <a:extLst>
                  <a:ext uri="{0D108BD9-81ED-4DB2-BD59-A6C34878D82A}">
                    <a16:rowId xmlns:a16="http://schemas.microsoft.com/office/drawing/2014/main" val="10000"/>
                  </a:ext>
                </a:extLst>
              </a:tr>
              <a:tr h="290593">
                <a:tc>
                  <a:txBody>
                    <a:bodyPr/>
                    <a:lstStyle/>
                    <a:p>
                      <a:r>
                        <a:rPr lang="en-US" sz="1400" dirty="0">
                          <a:solidFill>
                            <a:schemeClr val="bg2">
                              <a:lumMod val="40000"/>
                              <a:lumOff val="60000"/>
                            </a:schemeClr>
                          </a:solidFill>
                        </a:rPr>
                        <a:t>November 30</a:t>
                      </a:r>
                    </a:p>
                  </a:txBody>
                  <a:tcPr marL="91420" marR="91420" marT="45700" marB="45700"/>
                </a:tc>
                <a:tc>
                  <a:txBody>
                    <a:bodyPr/>
                    <a:lstStyle/>
                    <a:p>
                      <a:r>
                        <a:rPr lang="en-US" sz="1400" dirty="0">
                          <a:solidFill>
                            <a:schemeClr val="bg2">
                              <a:lumMod val="40000"/>
                              <a:lumOff val="60000"/>
                            </a:schemeClr>
                          </a:solidFill>
                        </a:rPr>
                        <a:t>09:00 ET</a:t>
                      </a:r>
                    </a:p>
                  </a:txBody>
                  <a:tcPr marL="91420" marR="91420" marT="45700" marB="45700"/>
                </a:tc>
                <a:extLst>
                  <a:ext uri="{0D108BD9-81ED-4DB2-BD59-A6C34878D82A}">
                    <a16:rowId xmlns:a16="http://schemas.microsoft.com/office/drawing/2014/main" val="10003"/>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972486093"/>
                  </a:ext>
                </a:extLst>
              </a:tr>
              <a:tr h="290593">
                <a:tc>
                  <a:txBody>
                    <a:bodyPr/>
                    <a:lstStyle/>
                    <a:p>
                      <a:r>
                        <a:rPr lang="en-US" sz="1400" b="1" dirty="0">
                          <a:solidFill>
                            <a:schemeClr val="bg2">
                              <a:lumMod val="40000"/>
                              <a:lumOff val="60000"/>
                            </a:schemeClr>
                          </a:solidFill>
                        </a:rPr>
                        <a:t>December 14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chemeClr val="bg2">
                              <a:lumMod val="40000"/>
                              <a:lumOff val="60000"/>
                            </a:schemeClr>
                          </a:solidFill>
                        </a:rPr>
                        <a:t>09:00 ET</a:t>
                      </a:r>
                    </a:p>
                  </a:txBody>
                  <a:tcPr marL="91420" marR="91420" marT="45700" marB="45700"/>
                </a:tc>
                <a:extLst>
                  <a:ext uri="{0D108BD9-81ED-4DB2-BD59-A6C34878D82A}">
                    <a16:rowId xmlns:a16="http://schemas.microsoft.com/office/drawing/2014/main" val="107150580"/>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4127578813"/>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strike="noStrike" dirty="0">
                          <a:solidFill>
                            <a:srgbClr val="0070C0"/>
                          </a:solidFill>
                        </a:rPr>
                        <a:t>January 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strike="noStrike" dirty="0">
                          <a:solidFill>
                            <a:srgbClr val="0070C0"/>
                          </a:solidFill>
                        </a:rPr>
                        <a:t>09:00 ET</a:t>
                      </a:r>
                    </a:p>
                  </a:txBody>
                  <a:tcPr marL="91420" marR="91420" marT="45700" marB="45700"/>
                </a:tc>
                <a:extLst>
                  <a:ext uri="{0D108BD9-81ED-4DB2-BD59-A6C34878D82A}">
                    <a16:rowId xmlns:a16="http://schemas.microsoft.com/office/drawing/2014/main" val="3886067334"/>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marL="91420" marR="91420" marT="45700" marB="45700"/>
                </a:tc>
                <a:tc>
                  <a:txBody>
                    <a:bodyPr/>
                    <a:lstStyle/>
                    <a:p>
                      <a:endParaRPr lang="en-US" sz="1400" dirty="0">
                        <a:solidFill>
                          <a:schemeClr val="tx1"/>
                        </a:solidFill>
                      </a:endParaRPr>
                    </a:p>
                  </a:txBody>
                  <a:tcPr marL="91420" marR="91420" marT="45700" marB="45700"/>
                </a:tc>
                <a:extLst>
                  <a:ext uri="{0D108BD9-81ED-4DB2-BD59-A6C34878D82A}">
                    <a16:rowId xmlns:a16="http://schemas.microsoft.com/office/drawing/2014/main" val="319788747"/>
                  </a:ext>
                </a:extLst>
              </a:tr>
              <a:tr h="290593">
                <a:tc>
                  <a:txBody>
                    <a:bodyPr/>
                    <a:lstStyle/>
                    <a:p>
                      <a:r>
                        <a:rPr lang="en-US" sz="1400" dirty="0">
                          <a:solidFill>
                            <a:schemeClr val="tx1"/>
                          </a:solidFill>
                        </a:rPr>
                        <a:t>January 11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09:00 ET</a:t>
                      </a:r>
                    </a:p>
                  </a:txBody>
                  <a:tcPr marL="91420" marR="91420" marT="45700" marB="45700"/>
                </a:tc>
                <a:extLst>
                  <a:ext uri="{0D108BD9-81ED-4DB2-BD59-A6C34878D82A}">
                    <a16:rowId xmlns:a16="http://schemas.microsoft.com/office/drawing/2014/main" val="1644665315"/>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solidFill>
                          <a:srgbClr val="C00000"/>
                        </a:solidFill>
                      </a:endParaRPr>
                    </a:p>
                  </a:txBody>
                  <a:tcPr marL="91420" marR="91420" marT="45700" marB="45700"/>
                </a:tc>
                <a:tc>
                  <a:txBody>
                    <a:bodyPr/>
                    <a:lstStyle/>
                    <a:p>
                      <a:endParaRPr lang="en-US" sz="1400" b="1" dirty="0">
                        <a:solidFill>
                          <a:srgbClr val="C00000"/>
                        </a:solidFill>
                      </a:endParaRPr>
                    </a:p>
                  </a:txBody>
                  <a:tcPr marL="91420" marR="91420" marT="45700" marB="45700"/>
                </a:tc>
                <a:extLst>
                  <a:ext uri="{0D108BD9-81ED-4DB2-BD59-A6C34878D82A}">
                    <a16:rowId xmlns:a16="http://schemas.microsoft.com/office/drawing/2014/main" val="27225253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January 14: </a:t>
                      </a:r>
                    </a:p>
                  </a:txBody>
                  <a:tcPr marL="91420" marR="91420" marT="45700" marB="45700"/>
                </a:tc>
                <a:tc>
                  <a:txBody>
                    <a:bodyPr/>
                    <a:lstStyle/>
                    <a:p>
                      <a:r>
                        <a:rPr lang="en-US" sz="1400" b="1" dirty="0">
                          <a:solidFill>
                            <a:srgbClr val="C00000"/>
                          </a:solidFill>
                        </a:rPr>
                        <a:t>Jan Interim</a:t>
                      </a:r>
                    </a:p>
                  </a:txBody>
                  <a:tcPr marL="91420" marR="91420" marT="45700" marB="45700"/>
                </a:tc>
                <a:extLst>
                  <a:ext uri="{0D108BD9-81ED-4DB2-BD59-A6C34878D82A}">
                    <a16:rowId xmlns:a16="http://schemas.microsoft.com/office/drawing/2014/main" val="1590531805"/>
                  </a:ext>
                </a:extLst>
              </a:tr>
            </a:tbl>
          </a:graphicData>
        </a:graphic>
      </p:graphicFrame>
      <p:sp>
        <p:nvSpPr>
          <p:cNvPr id="12" name="Speech Bubble: Rectangle 11">
            <a:extLst>
              <a:ext uri="{FF2B5EF4-FFF2-40B4-BE49-F238E27FC236}">
                <a16:creationId xmlns:a16="http://schemas.microsoft.com/office/drawing/2014/main" id="{A8971838-024B-4577-A6DA-36CF09D64AF8}"/>
              </a:ext>
            </a:extLst>
          </p:cNvPr>
          <p:cNvSpPr/>
          <p:nvPr/>
        </p:nvSpPr>
        <p:spPr bwMode="auto">
          <a:xfrm>
            <a:off x="3813444" y="4284812"/>
            <a:ext cx="1053831" cy="656356"/>
          </a:xfrm>
          <a:prstGeom prst="wedgeRectCallout">
            <a:avLst>
              <a:gd name="adj1" fmla="val 101097"/>
              <a:gd name="adj2" fmla="val -32903"/>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chemeClr val="bg1"/>
                </a:solidFill>
                <a:effectLst/>
                <a:latin typeface="Arial Black" panose="020B0A04020102020204" pitchFamily="34" charset="0"/>
                <a:ea typeface="ＭＳ Ｐゴシック" charset="0"/>
                <a:cs typeface="ＭＳ Ｐゴシック" charset="0"/>
              </a:rPr>
              <a:t>Out of Phase</a:t>
            </a:r>
          </a:p>
        </p:txBody>
      </p:sp>
    </p:spTree>
    <p:extLst>
      <p:ext uri="{BB962C8B-B14F-4D97-AF65-F5344CB8AC3E}">
        <p14:creationId xmlns:p14="http://schemas.microsoft.com/office/powerpoint/2010/main" val="287871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December 14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6"/>
              </a:rPr>
              <a:t>https://standards.ieee.org/content/dam/ieee-standards/stand</a:t>
            </a:r>
          </a:p>
          <a:p>
            <a:pPr>
              <a:defRPr/>
            </a:pPr>
            <a:r>
              <a:rPr lang="en-US" dirty="0">
                <a:hlinkClick r:id="rId7"/>
              </a:rPr>
              <a:t>https://standards.ieee.org/faqs/copyrights/index.htmlards/web/documents/other/ieee-sa-copyright-policy-2019.pdf</a:t>
            </a:r>
            <a:endParaRPr lang="en-US" dirty="0"/>
          </a:p>
          <a:p>
            <a:pPr>
              <a:defRPr/>
            </a:pPr>
            <a:r>
              <a:rPr lang="en-US" dirty="0">
                <a:hlinkClick r:id="rId8"/>
              </a:rPr>
              <a:t>https://standards.ieee.org/ipr/copyright-materials.html</a:t>
            </a:r>
            <a:endParaRPr lang="en-US" dirty="0"/>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t>
            </a:r>
          </a:p>
          <a:p>
            <a:pPr marL="514350" indent="-514350">
              <a:buFont typeface="Arial" panose="020B0604020202020204" pitchFamily="34" charset="0"/>
              <a:buAutoNum type="arabicPeriod"/>
            </a:pPr>
            <a:r>
              <a:rPr lang="en-US" altLang="en-US" dirty="0"/>
              <a:t>Review Call for Proposals</a:t>
            </a:r>
          </a:p>
          <a:p>
            <a:pPr marL="514350" indent="-514350">
              <a:buFont typeface="Arial" panose="020B0604020202020204" pitchFamily="34" charset="0"/>
              <a:buAutoNum type="arabicPeriod"/>
            </a:pPr>
            <a:r>
              <a:rPr lang="en-US" altLang="en-US" dirty="0"/>
              <a:t>Continuation of technical discussions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Review and Status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55000" lnSpcReduction="20000"/>
          </a:bodyPr>
          <a:lstStyle/>
          <a:p>
            <a:pPr marL="457200" indent="-457200">
              <a:buFont typeface="Arial" panose="020B0604020202020204" pitchFamily="34" charset="0"/>
              <a:buChar char="•"/>
            </a:pPr>
            <a:r>
              <a:rPr lang="en-US" dirty="0"/>
              <a:t>November Closing Report:</a:t>
            </a:r>
          </a:p>
          <a:p>
            <a:pPr marL="857250" lvl="1" indent="-457200">
              <a:buFont typeface="Arial" panose="020B0604020202020204" pitchFamily="34" charset="0"/>
              <a:buChar char="•"/>
            </a:pPr>
            <a:r>
              <a:rPr lang="en-US" dirty="0">
                <a:hlinkClick r:id="rId2"/>
              </a:rPr>
              <a:t>https://mentor.ieee.org/802.15/dcn/21/15-21-0621-00-04ab-november-2021-closing-report.pptx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Meeting Slides from November</a:t>
            </a:r>
          </a:p>
          <a:p>
            <a:pPr marL="857250" lvl="1" indent="-457200">
              <a:buFont typeface="Arial" panose="020B0604020202020204" pitchFamily="34" charset="0"/>
              <a:buChar char="•"/>
            </a:pPr>
            <a:r>
              <a:rPr lang="en-US" dirty="0">
                <a:hlinkClick r:id="rId3"/>
              </a:rPr>
              <a:t>https://mentor.ieee.org/802.15/dcn/21/15-21-0565-04-04ab-tg4ab-november-meeting-slides.pptx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Draft November meeting minutes</a:t>
            </a:r>
          </a:p>
          <a:p>
            <a:pPr marL="857250" lvl="1" indent="-457200">
              <a:buFont typeface="Arial" panose="020B0604020202020204" pitchFamily="34" charset="0"/>
              <a:buChar char="•"/>
            </a:pPr>
            <a:r>
              <a:rPr lang="en-US" dirty="0">
                <a:hlinkClick r:id="rId4"/>
              </a:rPr>
              <a:t>https://mentor.ieee.org/802.15/dcn/21/15-21-0628-00-04ab-tg15-4ab-nov-plenary-mtg-mins.docx</a:t>
            </a: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Meeting slides from November 30</a:t>
            </a:r>
            <a:r>
              <a:rPr lang="en-US" baseline="30000" dirty="0"/>
              <a:t>th</a:t>
            </a:r>
            <a:r>
              <a:rPr lang="en-US" dirty="0"/>
              <a:t> call</a:t>
            </a:r>
          </a:p>
          <a:p>
            <a:pPr marL="857250" lvl="1" indent="-457200">
              <a:buFont typeface="Arial" panose="020B0604020202020204" pitchFamily="34" charset="0"/>
              <a:buChar char="•"/>
            </a:pPr>
            <a:r>
              <a:rPr lang="en-US" dirty="0">
                <a:hlinkClick r:id="rId5"/>
              </a:rPr>
              <a:t>https://mentor.ieee.org/802.15/dcn/21/15-21-0632-01-04ab-tg-15-4ab-agenda-and-meeting-slides.pptx</a:t>
            </a:r>
            <a:endParaRPr lang="en-US" dirty="0"/>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5639238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34221</TotalTime>
  <Words>1124</Words>
  <Application>Microsoft Office PowerPoint</Application>
  <PresentationFormat>On-screen Show (4:3)</PresentationFormat>
  <Paragraphs>270</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Open Sans</vt:lpstr>
      <vt:lpstr>Times New Roman</vt:lpstr>
      <vt:lpstr>Verdana-Bold</vt:lpstr>
      <vt:lpstr>Wingdings</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Review and Status</vt:lpstr>
      <vt:lpstr>Technical Discussion</vt:lpstr>
      <vt:lpstr>Discussions cut short in Nov.</vt:lpstr>
      <vt:lpstr>Project Schedule  </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199</cp:revision>
  <cp:lastPrinted>2000-03-07T00:55:37Z</cp:lastPrinted>
  <dcterms:created xsi:type="dcterms:W3CDTF">2016-01-17T22:48:36Z</dcterms:created>
  <dcterms:modified xsi:type="dcterms:W3CDTF">2021-12-14T07:30:56Z</dcterms:modified>
  <cp:category/>
</cp:coreProperties>
</file>