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0"/>
  </p:notesMasterIdLst>
  <p:sldIdLst>
    <p:sldId id="363" r:id="rId2"/>
    <p:sldId id="322" r:id="rId3"/>
    <p:sldId id="365" r:id="rId4"/>
    <p:sldId id="304" r:id="rId5"/>
    <p:sldId id="317" r:id="rId6"/>
    <p:sldId id="302" r:id="rId7"/>
    <p:sldId id="312" r:id="rId8"/>
    <p:sldId id="318" r:id="rId9"/>
    <p:sldId id="361" r:id="rId10"/>
    <p:sldId id="326" r:id="rId11"/>
    <p:sldId id="368" r:id="rId12"/>
    <p:sldId id="2383" r:id="rId13"/>
    <p:sldId id="2375" r:id="rId14"/>
    <p:sldId id="2377" r:id="rId15"/>
    <p:sldId id="330" r:id="rId16"/>
    <p:sldId id="2384" r:id="rId17"/>
    <p:sldId id="298" r:id="rId18"/>
    <p:sldId id="296" r:id="rId1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25" d="100"/>
          <a:sy n="125" d="100"/>
        </p:scale>
        <p:origin x="1560" y="7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802.15-21-0632-01-04ab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ipr/copyright-materials.html" TargetMode="External"/><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faqs/copyrights/index.html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1/15-21-0565-04-04ab-tg4ab-november-meeting-slides.pptx" TargetMode="External"/><Relationship Id="rId2" Type="http://schemas.openxmlformats.org/officeDocument/2006/relationships/hyperlink" Target="https://mentor.ieee.org/802.15/dcn/21/15-21-0621-00-04ab-november-2021-closing-report.pptx" TargetMode="External"/><Relationship Id="rId1" Type="http://schemas.openxmlformats.org/officeDocument/2006/relationships/slideLayout" Target="../slideLayouts/slideLayout2.xml"/><Relationship Id="rId4" Type="http://schemas.openxmlformats.org/officeDocument/2006/relationships/hyperlink" Target="https://mentor.ieee.org/802.15/dcn/21/15-21-0628-00-04ab-tg15-4ab-nov-plenary-mtg-min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29,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Discussion</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37294-0EF6-467C-A0A1-46C47F6139F6}"/>
              </a:ext>
            </a:extLst>
          </p:cNvPr>
          <p:cNvSpPr>
            <a:spLocks noGrp="1"/>
          </p:cNvSpPr>
          <p:nvPr>
            <p:ph type="title"/>
          </p:nvPr>
        </p:nvSpPr>
        <p:spPr/>
        <p:txBody>
          <a:bodyPr/>
          <a:lstStyle/>
          <a:p>
            <a:r>
              <a:rPr lang="en-US" dirty="0"/>
              <a:t>Discussions cut short in Nov.</a:t>
            </a:r>
          </a:p>
        </p:txBody>
      </p:sp>
      <p:sp>
        <p:nvSpPr>
          <p:cNvPr id="3" name="Content Placeholder 2">
            <a:extLst>
              <a:ext uri="{FF2B5EF4-FFF2-40B4-BE49-F238E27FC236}">
                <a16:creationId xmlns:a16="http://schemas.microsoft.com/office/drawing/2014/main" id="{4F44C0DD-4EB4-43DF-BCEA-256C12228720}"/>
              </a:ext>
            </a:extLst>
          </p:cNvPr>
          <p:cNvSpPr>
            <a:spLocks noGrp="1"/>
          </p:cNvSpPr>
          <p:nvPr>
            <p:ph idx="1"/>
          </p:nvPr>
        </p:nvSpPr>
        <p:spPr/>
        <p:txBody>
          <a:bodyPr/>
          <a:lstStyle/>
          <a:p>
            <a:pPr marL="457200" indent="-457200">
              <a:buFont typeface="Arial" panose="020B0604020202020204" pitchFamily="34" charset="0"/>
              <a:buChar char="•"/>
            </a:pPr>
            <a:r>
              <a:rPr lang="en-US" dirty="0"/>
              <a:t>Out-of-band signaling and narrow band assist </a:t>
            </a:r>
          </a:p>
          <a:p>
            <a:pPr marL="457200" indent="-457200">
              <a:buFont typeface="Arial" panose="020B0604020202020204" pitchFamily="34" charset="0"/>
              <a:buChar char="•"/>
            </a:pPr>
            <a:r>
              <a:rPr lang="en-US" dirty="0"/>
              <a:t>Preamble and Equalization</a:t>
            </a:r>
          </a:p>
          <a:p>
            <a:pPr marL="457200" indent="-457200">
              <a:buFont typeface="Arial" panose="020B0604020202020204" pitchFamily="34" charset="0"/>
              <a:buChar char="•"/>
            </a:pPr>
            <a:r>
              <a:rPr lang="en-US" dirty="0"/>
              <a:t>Coding and related discussion</a:t>
            </a:r>
          </a:p>
          <a:p>
            <a:pPr marL="457200" indent="-457200">
              <a:buFont typeface="Arial" panose="020B0604020202020204" pitchFamily="34" charset="0"/>
              <a:buChar char="•"/>
            </a:pPr>
            <a:r>
              <a:rPr lang="en-US" dirty="0"/>
              <a:t>Wake-up radio </a:t>
            </a:r>
          </a:p>
          <a:p>
            <a:pPr marL="457200" indent="-457200">
              <a:buFont typeface="Arial" panose="020B0604020202020204" pitchFamily="34" charset="0"/>
              <a:buChar char="•"/>
            </a:pPr>
            <a:r>
              <a:rPr lang="en-US" dirty="0"/>
              <a:t>Updating channel models and related topics</a:t>
            </a:r>
          </a:p>
          <a:p>
            <a:pPr marL="457200" indent="-457200">
              <a:buFont typeface="Arial" panose="020B0604020202020204" pitchFamily="34" charset="0"/>
              <a:buChar char="•"/>
            </a:pPr>
            <a:r>
              <a:rPr lang="en-US" dirty="0"/>
              <a:t>Schedule discussion</a:t>
            </a:r>
          </a:p>
        </p:txBody>
      </p:sp>
      <p:sp>
        <p:nvSpPr>
          <p:cNvPr id="4" name="Slide Number Placeholder 3">
            <a:extLst>
              <a:ext uri="{FF2B5EF4-FFF2-40B4-BE49-F238E27FC236}">
                <a16:creationId xmlns:a16="http://schemas.microsoft.com/office/drawing/2014/main" id="{0133BB25-03AF-4E46-84EF-5CB394CB07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460445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1A82D2C-2271-44D4-8499-A661E3BC0AAE}"/>
              </a:ext>
            </a:extLst>
          </p:cNvPr>
          <p:cNvSpPr>
            <a:spLocks noGrp="1"/>
          </p:cNvSpPr>
          <p:nvPr>
            <p:ph type="title"/>
          </p:nvPr>
        </p:nvSpPr>
        <p:spPr>
          <a:xfrm>
            <a:off x="722313" y="2492896"/>
            <a:ext cx="7772400" cy="1362075"/>
          </a:xfrm>
        </p:spPr>
        <p:txBody>
          <a:bodyPr/>
          <a:lstStyle/>
          <a:p>
            <a:r>
              <a:rPr lang="en-US" dirty="0"/>
              <a:t>Project Schedule </a:t>
            </a:r>
            <a:br>
              <a:rPr lang="en-US" dirty="0"/>
            </a:br>
            <a:endParaRPr lang="en-US" dirty="0"/>
          </a:p>
        </p:txBody>
      </p:sp>
      <p:sp>
        <p:nvSpPr>
          <p:cNvPr id="6" name="Text Placeholder 5">
            <a:extLst>
              <a:ext uri="{FF2B5EF4-FFF2-40B4-BE49-F238E27FC236}">
                <a16:creationId xmlns:a16="http://schemas.microsoft.com/office/drawing/2014/main" id="{185329BD-029E-47F1-A72B-0B504E3E29BE}"/>
              </a:ext>
            </a:extLst>
          </p:cNvPr>
          <p:cNvSpPr>
            <a:spLocks noGrp="1"/>
          </p:cNvSpPr>
          <p:nvPr>
            <p:ph type="body" idx="1"/>
          </p:nvPr>
        </p:nvSpPr>
        <p:spPr/>
        <p:txBody>
          <a:bodyPr/>
          <a:lstStyle/>
          <a:p>
            <a:r>
              <a:rPr lang="en-US" sz="2800" dirty="0"/>
              <a:t>Work in Progress  - still under discussion</a:t>
            </a:r>
          </a:p>
        </p:txBody>
      </p:sp>
      <p:sp>
        <p:nvSpPr>
          <p:cNvPr id="4" name="Slide Number Placeholder 3">
            <a:extLst>
              <a:ext uri="{FF2B5EF4-FFF2-40B4-BE49-F238E27FC236}">
                <a16:creationId xmlns:a16="http://schemas.microsoft.com/office/drawing/2014/main" id="{63AD9AA1-1EA7-462F-87E2-E71D9C68CF7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Tree>
    <p:extLst>
      <p:ext uri="{BB962C8B-B14F-4D97-AF65-F5344CB8AC3E}">
        <p14:creationId xmlns:p14="http://schemas.microsoft.com/office/powerpoint/2010/main" val="253663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A4E46-D4AD-4033-A4C9-4373A029914A}"/>
              </a:ext>
            </a:extLst>
          </p:cNvPr>
          <p:cNvSpPr>
            <a:spLocks noGrp="1"/>
          </p:cNvSpPr>
          <p:nvPr>
            <p:ph type="title"/>
          </p:nvPr>
        </p:nvSpPr>
        <p:spPr>
          <a:xfrm>
            <a:off x="899270" y="188640"/>
            <a:ext cx="6624736" cy="450662"/>
          </a:xfrm>
        </p:spPr>
        <p:txBody>
          <a:bodyPr>
            <a:normAutofit/>
          </a:bodyPr>
          <a:lstStyle/>
          <a:p>
            <a:r>
              <a:rPr lang="en-US" sz="2000" dirty="0"/>
              <a:t>Proposed Project Schedule (baseline)</a:t>
            </a:r>
          </a:p>
        </p:txBody>
      </p:sp>
      <p:sp>
        <p:nvSpPr>
          <p:cNvPr id="4" name="Slide Number Placeholder 3">
            <a:extLst>
              <a:ext uri="{FF2B5EF4-FFF2-40B4-BE49-F238E27FC236}">
                <a16:creationId xmlns:a16="http://schemas.microsoft.com/office/drawing/2014/main" id="{8423AF39-05DD-4DF5-A91A-9FC4F5AFB81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
        <p:nvSpPr>
          <p:cNvPr id="16" name="TextBox 15">
            <a:extLst>
              <a:ext uri="{FF2B5EF4-FFF2-40B4-BE49-F238E27FC236}">
                <a16:creationId xmlns:a16="http://schemas.microsoft.com/office/drawing/2014/main" id="{73329D62-8B9D-43B2-8784-FD74B7579AAB}"/>
              </a:ext>
            </a:extLst>
          </p:cNvPr>
          <p:cNvSpPr txBox="1"/>
          <p:nvPr/>
        </p:nvSpPr>
        <p:spPr>
          <a:xfrm>
            <a:off x="2293205" y="5741182"/>
            <a:ext cx="4733544" cy="276999"/>
          </a:xfrm>
          <a:prstGeom prst="rect">
            <a:avLst/>
          </a:prstGeom>
          <a:noFill/>
        </p:spPr>
        <p:txBody>
          <a:bodyPr wrap="square">
            <a:spAutoFit/>
          </a:bodyPr>
          <a:lstStyle/>
          <a:p>
            <a:r>
              <a:rPr lang="en-US" sz="1200" b="0" i="0" u="none" strike="noStrike" dirty="0">
                <a:solidFill>
                  <a:srgbClr val="000000"/>
                </a:solidFill>
                <a:effectLst/>
                <a:latin typeface="Calibri" panose="020F0502020204030204" pitchFamily="34" charset="0"/>
              </a:rPr>
              <a:t>Notes:  SASB/</a:t>
            </a:r>
            <a:r>
              <a:rPr lang="en-US" sz="1200" b="0" i="0" u="none" strike="noStrike" dirty="0" err="1">
                <a:solidFill>
                  <a:srgbClr val="000000"/>
                </a:solidFill>
                <a:effectLst/>
                <a:latin typeface="Calibri" panose="020F0502020204030204" pitchFamily="34" charset="0"/>
              </a:rPr>
              <a:t>RevCom</a:t>
            </a:r>
            <a:r>
              <a:rPr lang="en-US" sz="1200" b="0" i="0" u="none" strike="noStrike" dirty="0">
                <a:solidFill>
                  <a:srgbClr val="000000"/>
                </a:solidFill>
                <a:effectLst/>
                <a:latin typeface="Calibri" panose="020F0502020204030204" pitchFamily="34" charset="0"/>
              </a:rPr>
              <a:t> </a:t>
            </a:r>
            <a:r>
              <a:rPr lang="en-US" sz="1200" b="0" i="0" u="none" strike="noStrike" dirty="0" err="1">
                <a:solidFill>
                  <a:srgbClr val="000000"/>
                </a:solidFill>
                <a:effectLst/>
                <a:latin typeface="Calibri" panose="020F0502020204030204" pitchFamily="34" charset="0"/>
              </a:rPr>
              <a:t>schdule</a:t>
            </a:r>
            <a:r>
              <a:rPr lang="en-US" sz="1200" b="0" i="0" u="none" strike="noStrike" dirty="0">
                <a:solidFill>
                  <a:srgbClr val="000000"/>
                </a:solidFill>
                <a:effectLst/>
                <a:latin typeface="Calibri" panose="020F0502020204030204" pitchFamily="34" charset="0"/>
              </a:rPr>
              <a:t> for 2024 a guess</a:t>
            </a:r>
            <a:r>
              <a:rPr lang="en-US" dirty="0"/>
              <a:t> </a:t>
            </a:r>
          </a:p>
        </p:txBody>
      </p:sp>
      <p:graphicFrame>
        <p:nvGraphicFramePr>
          <p:cNvPr id="8" name="Table 7">
            <a:extLst>
              <a:ext uri="{FF2B5EF4-FFF2-40B4-BE49-F238E27FC236}">
                <a16:creationId xmlns:a16="http://schemas.microsoft.com/office/drawing/2014/main" id="{6E06A713-94FD-4DE5-90DC-B09ACF52F06D}"/>
              </a:ext>
            </a:extLst>
          </p:cNvPr>
          <p:cNvGraphicFramePr>
            <a:graphicFrameLocks noGrp="1"/>
          </p:cNvGraphicFramePr>
          <p:nvPr/>
        </p:nvGraphicFramePr>
        <p:xfrm>
          <a:off x="395536" y="595695"/>
          <a:ext cx="8568957" cy="5857641"/>
        </p:xfrm>
        <a:graphic>
          <a:graphicData uri="http://schemas.openxmlformats.org/drawingml/2006/table">
            <a:tbl>
              <a:tblPr/>
              <a:tblGrid>
                <a:gridCol w="1079841">
                  <a:extLst>
                    <a:ext uri="{9D8B030D-6E8A-4147-A177-3AD203B41FA5}">
                      <a16:colId xmlns:a16="http://schemas.microsoft.com/office/drawing/2014/main" val="859022375"/>
                    </a:ext>
                  </a:extLst>
                </a:gridCol>
                <a:gridCol w="197082">
                  <a:extLst>
                    <a:ext uri="{9D8B030D-6E8A-4147-A177-3AD203B41FA5}">
                      <a16:colId xmlns:a16="http://schemas.microsoft.com/office/drawing/2014/main" val="3056671812"/>
                    </a:ext>
                  </a:extLst>
                </a:gridCol>
                <a:gridCol w="197082">
                  <a:extLst>
                    <a:ext uri="{9D8B030D-6E8A-4147-A177-3AD203B41FA5}">
                      <a16:colId xmlns:a16="http://schemas.microsoft.com/office/drawing/2014/main" val="2801988721"/>
                    </a:ext>
                  </a:extLst>
                </a:gridCol>
                <a:gridCol w="197082">
                  <a:extLst>
                    <a:ext uri="{9D8B030D-6E8A-4147-A177-3AD203B41FA5}">
                      <a16:colId xmlns:a16="http://schemas.microsoft.com/office/drawing/2014/main" val="3486883837"/>
                    </a:ext>
                  </a:extLst>
                </a:gridCol>
                <a:gridCol w="197082">
                  <a:extLst>
                    <a:ext uri="{9D8B030D-6E8A-4147-A177-3AD203B41FA5}">
                      <a16:colId xmlns:a16="http://schemas.microsoft.com/office/drawing/2014/main" val="2943955052"/>
                    </a:ext>
                  </a:extLst>
                </a:gridCol>
                <a:gridCol w="197082">
                  <a:extLst>
                    <a:ext uri="{9D8B030D-6E8A-4147-A177-3AD203B41FA5}">
                      <a16:colId xmlns:a16="http://schemas.microsoft.com/office/drawing/2014/main" val="1635642405"/>
                    </a:ext>
                  </a:extLst>
                </a:gridCol>
                <a:gridCol w="197082">
                  <a:extLst>
                    <a:ext uri="{9D8B030D-6E8A-4147-A177-3AD203B41FA5}">
                      <a16:colId xmlns:a16="http://schemas.microsoft.com/office/drawing/2014/main" val="4247004466"/>
                    </a:ext>
                  </a:extLst>
                </a:gridCol>
                <a:gridCol w="197082">
                  <a:extLst>
                    <a:ext uri="{9D8B030D-6E8A-4147-A177-3AD203B41FA5}">
                      <a16:colId xmlns:a16="http://schemas.microsoft.com/office/drawing/2014/main" val="722315258"/>
                    </a:ext>
                  </a:extLst>
                </a:gridCol>
                <a:gridCol w="197082">
                  <a:extLst>
                    <a:ext uri="{9D8B030D-6E8A-4147-A177-3AD203B41FA5}">
                      <a16:colId xmlns:a16="http://schemas.microsoft.com/office/drawing/2014/main" val="2755150756"/>
                    </a:ext>
                  </a:extLst>
                </a:gridCol>
                <a:gridCol w="197082">
                  <a:extLst>
                    <a:ext uri="{9D8B030D-6E8A-4147-A177-3AD203B41FA5}">
                      <a16:colId xmlns:a16="http://schemas.microsoft.com/office/drawing/2014/main" val="1837462061"/>
                    </a:ext>
                  </a:extLst>
                </a:gridCol>
                <a:gridCol w="197082">
                  <a:extLst>
                    <a:ext uri="{9D8B030D-6E8A-4147-A177-3AD203B41FA5}">
                      <a16:colId xmlns:a16="http://schemas.microsoft.com/office/drawing/2014/main" val="1694553603"/>
                    </a:ext>
                  </a:extLst>
                </a:gridCol>
                <a:gridCol w="197082">
                  <a:extLst>
                    <a:ext uri="{9D8B030D-6E8A-4147-A177-3AD203B41FA5}">
                      <a16:colId xmlns:a16="http://schemas.microsoft.com/office/drawing/2014/main" val="805340123"/>
                    </a:ext>
                  </a:extLst>
                </a:gridCol>
                <a:gridCol w="197082">
                  <a:extLst>
                    <a:ext uri="{9D8B030D-6E8A-4147-A177-3AD203B41FA5}">
                      <a16:colId xmlns:a16="http://schemas.microsoft.com/office/drawing/2014/main" val="204235997"/>
                    </a:ext>
                  </a:extLst>
                </a:gridCol>
                <a:gridCol w="197082">
                  <a:extLst>
                    <a:ext uri="{9D8B030D-6E8A-4147-A177-3AD203B41FA5}">
                      <a16:colId xmlns:a16="http://schemas.microsoft.com/office/drawing/2014/main" val="315157008"/>
                    </a:ext>
                  </a:extLst>
                </a:gridCol>
                <a:gridCol w="197082">
                  <a:extLst>
                    <a:ext uri="{9D8B030D-6E8A-4147-A177-3AD203B41FA5}">
                      <a16:colId xmlns:a16="http://schemas.microsoft.com/office/drawing/2014/main" val="1414150232"/>
                    </a:ext>
                  </a:extLst>
                </a:gridCol>
                <a:gridCol w="197082">
                  <a:extLst>
                    <a:ext uri="{9D8B030D-6E8A-4147-A177-3AD203B41FA5}">
                      <a16:colId xmlns:a16="http://schemas.microsoft.com/office/drawing/2014/main" val="1197699624"/>
                    </a:ext>
                  </a:extLst>
                </a:gridCol>
                <a:gridCol w="197082">
                  <a:extLst>
                    <a:ext uri="{9D8B030D-6E8A-4147-A177-3AD203B41FA5}">
                      <a16:colId xmlns:a16="http://schemas.microsoft.com/office/drawing/2014/main" val="1106251956"/>
                    </a:ext>
                  </a:extLst>
                </a:gridCol>
                <a:gridCol w="197082">
                  <a:extLst>
                    <a:ext uri="{9D8B030D-6E8A-4147-A177-3AD203B41FA5}">
                      <a16:colId xmlns:a16="http://schemas.microsoft.com/office/drawing/2014/main" val="3499333147"/>
                    </a:ext>
                  </a:extLst>
                </a:gridCol>
                <a:gridCol w="197082">
                  <a:extLst>
                    <a:ext uri="{9D8B030D-6E8A-4147-A177-3AD203B41FA5}">
                      <a16:colId xmlns:a16="http://schemas.microsoft.com/office/drawing/2014/main" val="330155105"/>
                    </a:ext>
                  </a:extLst>
                </a:gridCol>
                <a:gridCol w="197082">
                  <a:extLst>
                    <a:ext uri="{9D8B030D-6E8A-4147-A177-3AD203B41FA5}">
                      <a16:colId xmlns:a16="http://schemas.microsoft.com/office/drawing/2014/main" val="423061777"/>
                    </a:ext>
                  </a:extLst>
                </a:gridCol>
                <a:gridCol w="197082">
                  <a:extLst>
                    <a:ext uri="{9D8B030D-6E8A-4147-A177-3AD203B41FA5}">
                      <a16:colId xmlns:a16="http://schemas.microsoft.com/office/drawing/2014/main" val="1243999009"/>
                    </a:ext>
                  </a:extLst>
                </a:gridCol>
                <a:gridCol w="197082">
                  <a:extLst>
                    <a:ext uri="{9D8B030D-6E8A-4147-A177-3AD203B41FA5}">
                      <a16:colId xmlns:a16="http://schemas.microsoft.com/office/drawing/2014/main" val="210366518"/>
                    </a:ext>
                  </a:extLst>
                </a:gridCol>
                <a:gridCol w="197082">
                  <a:extLst>
                    <a:ext uri="{9D8B030D-6E8A-4147-A177-3AD203B41FA5}">
                      <a16:colId xmlns:a16="http://schemas.microsoft.com/office/drawing/2014/main" val="3447638966"/>
                    </a:ext>
                  </a:extLst>
                </a:gridCol>
                <a:gridCol w="197082">
                  <a:extLst>
                    <a:ext uri="{9D8B030D-6E8A-4147-A177-3AD203B41FA5}">
                      <a16:colId xmlns:a16="http://schemas.microsoft.com/office/drawing/2014/main" val="2903488451"/>
                    </a:ext>
                  </a:extLst>
                </a:gridCol>
                <a:gridCol w="197082">
                  <a:extLst>
                    <a:ext uri="{9D8B030D-6E8A-4147-A177-3AD203B41FA5}">
                      <a16:colId xmlns:a16="http://schemas.microsoft.com/office/drawing/2014/main" val="1062964703"/>
                    </a:ext>
                  </a:extLst>
                </a:gridCol>
                <a:gridCol w="197082">
                  <a:extLst>
                    <a:ext uri="{9D8B030D-6E8A-4147-A177-3AD203B41FA5}">
                      <a16:colId xmlns:a16="http://schemas.microsoft.com/office/drawing/2014/main" val="1234199519"/>
                    </a:ext>
                  </a:extLst>
                </a:gridCol>
                <a:gridCol w="197082">
                  <a:extLst>
                    <a:ext uri="{9D8B030D-6E8A-4147-A177-3AD203B41FA5}">
                      <a16:colId xmlns:a16="http://schemas.microsoft.com/office/drawing/2014/main" val="2272667793"/>
                    </a:ext>
                  </a:extLst>
                </a:gridCol>
                <a:gridCol w="197082">
                  <a:extLst>
                    <a:ext uri="{9D8B030D-6E8A-4147-A177-3AD203B41FA5}">
                      <a16:colId xmlns:a16="http://schemas.microsoft.com/office/drawing/2014/main" val="4088176425"/>
                    </a:ext>
                  </a:extLst>
                </a:gridCol>
                <a:gridCol w="197082">
                  <a:extLst>
                    <a:ext uri="{9D8B030D-6E8A-4147-A177-3AD203B41FA5}">
                      <a16:colId xmlns:a16="http://schemas.microsoft.com/office/drawing/2014/main" val="3962572487"/>
                    </a:ext>
                  </a:extLst>
                </a:gridCol>
                <a:gridCol w="197082">
                  <a:extLst>
                    <a:ext uri="{9D8B030D-6E8A-4147-A177-3AD203B41FA5}">
                      <a16:colId xmlns:a16="http://schemas.microsoft.com/office/drawing/2014/main" val="4109095285"/>
                    </a:ext>
                  </a:extLst>
                </a:gridCol>
                <a:gridCol w="197082">
                  <a:extLst>
                    <a:ext uri="{9D8B030D-6E8A-4147-A177-3AD203B41FA5}">
                      <a16:colId xmlns:a16="http://schemas.microsoft.com/office/drawing/2014/main" val="767843840"/>
                    </a:ext>
                  </a:extLst>
                </a:gridCol>
                <a:gridCol w="197082">
                  <a:extLst>
                    <a:ext uri="{9D8B030D-6E8A-4147-A177-3AD203B41FA5}">
                      <a16:colId xmlns:a16="http://schemas.microsoft.com/office/drawing/2014/main" val="1761253281"/>
                    </a:ext>
                  </a:extLst>
                </a:gridCol>
                <a:gridCol w="197082">
                  <a:extLst>
                    <a:ext uri="{9D8B030D-6E8A-4147-A177-3AD203B41FA5}">
                      <a16:colId xmlns:a16="http://schemas.microsoft.com/office/drawing/2014/main" val="3088102511"/>
                    </a:ext>
                  </a:extLst>
                </a:gridCol>
                <a:gridCol w="197082">
                  <a:extLst>
                    <a:ext uri="{9D8B030D-6E8A-4147-A177-3AD203B41FA5}">
                      <a16:colId xmlns:a16="http://schemas.microsoft.com/office/drawing/2014/main" val="1106079071"/>
                    </a:ext>
                  </a:extLst>
                </a:gridCol>
                <a:gridCol w="197082">
                  <a:extLst>
                    <a:ext uri="{9D8B030D-6E8A-4147-A177-3AD203B41FA5}">
                      <a16:colId xmlns:a16="http://schemas.microsoft.com/office/drawing/2014/main" val="2112302469"/>
                    </a:ext>
                  </a:extLst>
                </a:gridCol>
                <a:gridCol w="197082">
                  <a:extLst>
                    <a:ext uri="{9D8B030D-6E8A-4147-A177-3AD203B41FA5}">
                      <a16:colId xmlns:a16="http://schemas.microsoft.com/office/drawing/2014/main" val="875399749"/>
                    </a:ext>
                  </a:extLst>
                </a:gridCol>
                <a:gridCol w="197082">
                  <a:extLst>
                    <a:ext uri="{9D8B030D-6E8A-4147-A177-3AD203B41FA5}">
                      <a16:colId xmlns:a16="http://schemas.microsoft.com/office/drawing/2014/main" val="4011572350"/>
                    </a:ext>
                  </a:extLst>
                </a:gridCol>
                <a:gridCol w="197082">
                  <a:extLst>
                    <a:ext uri="{9D8B030D-6E8A-4147-A177-3AD203B41FA5}">
                      <a16:colId xmlns:a16="http://schemas.microsoft.com/office/drawing/2014/main" val="118711575"/>
                    </a:ext>
                  </a:extLst>
                </a:gridCol>
                <a:gridCol w="197082">
                  <a:extLst>
                    <a:ext uri="{9D8B030D-6E8A-4147-A177-3AD203B41FA5}">
                      <a16:colId xmlns:a16="http://schemas.microsoft.com/office/drawing/2014/main" val="1721140086"/>
                    </a:ext>
                  </a:extLst>
                </a:gridCol>
              </a:tblGrid>
              <a:tr h="266473">
                <a:tc>
                  <a:txBody>
                    <a:bodyPr/>
                    <a:lstStyle/>
                    <a:p>
                      <a:pPr algn="l" fontAlgn="b"/>
                      <a:r>
                        <a:rPr lang="en-US" sz="800" b="0" i="0" u="none" strike="noStrike">
                          <a:solidFill>
                            <a:srgbClr val="000000"/>
                          </a:solidFill>
                          <a:effectLst/>
                          <a:latin typeface="Calibri" panose="020F0502020204030204" pitchFamily="34" charset="0"/>
                        </a:rPr>
                        <a:t>Proposed project schedule</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Nov-21</a:t>
                      </a: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Dec-21</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Feb-22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Apr-22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May-22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Jun-22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Jul-22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Sep-22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Oct-22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Nov-22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Feb-23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Apr-23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May-23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Jun-23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Jul-23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Sep-23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Oct-23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Nov-23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Feb-24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Apr-24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May-24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Jun-24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Jul-24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Sep-24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Oct-24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Nov-24</a:t>
                      </a: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754048683"/>
                  </a:ext>
                </a:extLst>
              </a:tr>
              <a:tr h="119419">
                <a:tc>
                  <a:txBody>
                    <a:bodyPr/>
                    <a:lstStyle/>
                    <a:p>
                      <a:pPr algn="l" fontAlgn="b"/>
                      <a:r>
                        <a:rPr lang="en-US" sz="800" b="0" i="0" u="none" strike="noStrike">
                          <a:solidFill>
                            <a:srgbClr val="000000"/>
                          </a:solidFill>
                          <a:effectLst/>
                          <a:latin typeface="Calibri" panose="020F0502020204030204" pitchFamily="34" charset="0"/>
                        </a:rPr>
                        <a:t>Call for proposals</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763354957"/>
                  </a:ext>
                </a:extLst>
              </a:tr>
              <a:tr h="236692">
                <a:tc>
                  <a:txBody>
                    <a:bodyPr/>
                    <a:lstStyle/>
                    <a:p>
                      <a:pPr algn="l" fontAlgn="b"/>
                      <a:r>
                        <a:rPr lang="en-US" sz="800" b="0" i="0" u="none" strike="noStrike">
                          <a:solidFill>
                            <a:srgbClr val="000000"/>
                          </a:solidFill>
                          <a:effectLst/>
                          <a:latin typeface="Calibri" panose="020F0502020204030204" pitchFamily="34" charset="0"/>
                        </a:rPr>
                        <a:t>Hear and evaluate proposals</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592098040"/>
                  </a:ext>
                </a:extLst>
              </a:tr>
              <a:tr h="236692">
                <a:tc>
                  <a:txBody>
                    <a:bodyPr/>
                    <a:lstStyle/>
                    <a:p>
                      <a:pPr algn="l" fontAlgn="b"/>
                      <a:r>
                        <a:rPr lang="en-US" sz="800" b="0" i="0" u="none" strike="noStrike">
                          <a:solidFill>
                            <a:srgbClr val="000000"/>
                          </a:solidFill>
                          <a:effectLst/>
                          <a:latin typeface="Calibri" panose="020F0502020204030204" pitchFamily="34" charset="0"/>
                        </a:rPr>
                        <a:t>Cut-off for new proposals, PHY</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52197904"/>
                  </a:ext>
                </a:extLst>
              </a:tr>
              <a:tr h="236692">
                <a:tc>
                  <a:txBody>
                    <a:bodyPr/>
                    <a:lstStyle/>
                    <a:p>
                      <a:pPr algn="l" fontAlgn="b"/>
                      <a:r>
                        <a:rPr lang="en-US" sz="800" b="0" i="0" u="none" strike="noStrike" dirty="0">
                          <a:solidFill>
                            <a:srgbClr val="000000"/>
                          </a:solidFill>
                          <a:effectLst/>
                          <a:latin typeface="Calibri" panose="020F0502020204030204" pitchFamily="34" charset="0"/>
                        </a:rPr>
                        <a:t>Cut-off for new proposals, MAC</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229021214"/>
                  </a:ext>
                </a:extLst>
              </a:tr>
              <a:tr h="353964">
                <a:tc>
                  <a:txBody>
                    <a:bodyPr/>
                    <a:lstStyle/>
                    <a:p>
                      <a:pPr algn="l" fontAlgn="b"/>
                      <a:r>
                        <a:rPr lang="en-US" sz="800" b="0" i="0" u="none" strike="noStrike">
                          <a:solidFill>
                            <a:srgbClr val="000000"/>
                          </a:solidFill>
                          <a:effectLst/>
                          <a:latin typeface="Calibri" panose="020F0502020204030204" pitchFamily="34" charset="0"/>
                        </a:rPr>
                        <a:t>Integrate poposals/contributions into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41120262"/>
                  </a:ext>
                </a:extLst>
              </a:tr>
              <a:tr h="119419">
                <a:tc>
                  <a:txBody>
                    <a:bodyPr/>
                    <a:lstStyle/>
                    <a:p>
                      <a:pPr algn="l" fontAlgn="b"/>
                      <a:r>
                        <a:rPr lang="en-US" sz="800" b="0" i="0" u="none" strike="noStrike">
                          <a:solidFill>
                            <a:srgbClr val="000000"/>
                          </a:solidFill>
                          <a:effectLst/>
                          <a:latin typeface="Calibri" panose="020F0502020204030204" pitchFamily="34" charset="0"/>
                        </a:rPr>
                        <a:t>Develop draft from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484602179"/>
                  </a:ext>
                </a:extLst>
              </a:tr>
              <a:tr h="119419">
                <a:tc>
                  <a:txBody>
                    <a:bodyPr/>
                    <a:lstStyle/>
                    <a:p>
                      <a:pPr algn="l" fontAlgn="b"/>
                      <a:r>
                        <a:rPr lang="en-US" sz="800" b="0" i="0" u="none" strike="noStrike">
                          <a:solidFill>
                            <a:srgbClr val="000000"/>
                          </a:solidFill>
                          <a:effectLst/>
                          <a:latin typeface="Calibri" panose="020F0502020204030204" pitchFamily="34" charset="0"/>
                        </a:rPr>
                        <a:t>Draft 0</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122470232"/>
                  </a:ext>
                </a:extLst>
              </a:tr>
              <a:tr h="236692">
                <a:tc>
                  <a:txBody>
                    <a:bodyPr/>
                    <a:lstStyle/>
                    <a:p>
                      <a:pPr algn="l" fontAlgn="b"/>
                      <a:r>
                        <a:rPr lang="en-US" sz="800" b="0" i="0" u="none" strike="noStrike">
                          <a:solidFill>
                            <a:srgbClr val="000000"/>
                          </a:solidFill>
                          <a:effectLst/>
                          <a:latin typeface="Calibri" panose="020F0502020204030204" pitchFamily="34" charset="0"/>
                        </a:rPr>
                        <a:t>TG draft review and revision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92765712"/>
                  </a:ext>
                </a:extLst>
              </a:tr>
              <a:tr h="236692">
                <a:tc>
                  <a:txBody>
                    <a:bodyPr/>
                    <a:lstStyle/>
                    <a:p>
                      <a:pPr algn="l" fontAlgn="b"/>
                      <a:r>
                        <a:rPr lang="en-US" sz="800" b="0" i="0" u="none" strike="noStrike">
                          <a:solidFill>
                            <a:srgbClr val="000000"/>
                          </a:solidFill>
                          <a:effectLst/>
                          <a:latin typeface="Calibri" panose="020F0502020204030204" pitchFamily="34" charset="0"/>
                        </a:rPr>
                        <a:t>Working group pre-ballot review</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250532966"/>
                  </a:ext>
                </a:extLst>
              </a:tr>
              <a:tr h="236692">
                <a:tc>
                  <a:txBody>
                    <a:bodyPr/>
                    <a:lstStyle/>
                    <a:p>
                      <a:pPr algn="l" fontAlgn="b"/>
                      <a:r>
                        <a:rPr lang="en-US" sz="800" b="0" i="0" u="none" strike="noStrike">
                          <a:solidFill>
                            <a:srgbClr val="000000"/>
                          </a:solidFill>
                          <a:effectLst/>
                          <a:latin typeface="Calibri" panose="020F0502020204030204" pitchFamily="34" charset="0"/>
                        </a:rPr>
                        <a:t>Pre-ballot review and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807331602"/>
                  </a:ext>
                </a:extLst>
              </a:tr>
              <a:tr h="119419">
                <a:tc>
                  <a:txBody>
                    <a:bodyPr/>
                    <a:lstStyle/>
                    <a:p>
                      <a:pPr algn="ctr" fontAlgn="b"/>
                      <a:r>
                        <a:rPr lang="en-US" sz="800" b="0" i="0" u="none" strike="noStrike">
                          <a:solidFill>
                            <a:srgbClr val="3F3F76"/>
                          </a:solidFill>
                          <a:effectLst/>
                          <a:latin typeface="Calibri" panose="020F0502020204030204" pitchFamily="34" charset="0"/>
                        </a:rPr>
                        <a:t>First letter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3F3F76"/>
                          </a:solidFill>
                          <a:effectLst/>
                          <a:latin typeface="Calibri" panose="020F0502020204030204" pitchFamily="34" charset="0"/>
                        </a:rPr>
                        <a:t>LB</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78362126"/>
                  </a:ext>
                </a:extLst>
              </a:tr>
              <a:tr h="178187">
                <a:tc>
                  <a:txBody>
                    <a:bodyPr/>
                    <a:lstStyle/>
                    <a:p>
                      <a:pPr algn="l" fontAlgn="b"/>
                      <a:r>
                        <a:rPr lang="en-US" sz="800" b="0" i="0" u="none" strike="noStrike">
                          <a:solidFill>
                            <a:srgbClr val="000000"/>
                          </a:solidFill>
                          <a:effectLst/>
                          <a:latin typeface="Calibri" panose="020F0502020204030204" pitchFamily="34" charset="0"/>
                        </a:rPr>
                        <a:t>LB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319822025"/>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3F3F76"/>
                          </a:solidFill>
                          <a:effectLst/>
                          <a:latin typeface="Calibri" panose="020F0502020204030204" pitchFamily="34" charset="0"/>
                        </a:rPr>
                        <a:t>LB-R</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6074031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1st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727567655"/>
                  </a:ext>
                </a:extLst>
              </a:tr>
              <a:tr h="236692">
                <a:tc>
                  <a:txBody>
                    <a:bodyPr/>
                    <a:lstStyle/>
                    <a:p>
                      <a:pPr algn="l" fontAlgn="b"/>
                      <a:r>
                        <a:rPr lang="en-US" sz="800" b="0" i="0" u="none" strike="noStrike">
                          <a:solidFill>
                            <a:srgbClr val="9C5700"/>
                          </a:solidFill>
                          <a:effectLst/>
                          <a:latin typeface="Calibri" panose="020F0502020204030204" pitchFamily="34" charset="0"/>
                        </a:rPr>
                        <a:t>Conditional approval for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9C5700"/>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185908550"/>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3F3F76"/>
                          </a:solidFill>
                          <a:effectLst/>
                          <a:latin typeface="Calibri" panose="020F0502020204030204" pitchFamily="34" charset="0"/>
                        </a:rPr>
                        <a:t>LB-R</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18537944"/>
                  </a:ext>
                </a:extLst>
              </a:tr>
              <a:tr h="266473">
                <a:tc>
                  <a:txBody>
                    <a:bodyPr/>
                    <a:lstStyle/>
                    <a:p>
                      <a:pPr algn="l" fontAlgn="b"/>
                      <a:r>
                        <a:rPr lang="en-US" sz="800" b="0" i="0" u="none" strike="noStrike">
                          <a:solidFill>
                            <a:srgbClr val="000000"/>
                          </a:solidFill>
                          <a:effectLst/>
                          <a:latin typeface="Calibri" panose="020F0502020204030204" pitchFamily="34" charset="0"/>
                        </a:rPr>
                        <a:t>Comment resolution, 2nd recirc and final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86936665"/>
                  </a:ext>
                </a:extLst>
              </a:tr>
              <a:tr h="119419">
                <a:tc>
                  <a:txBody>
                    <a:bodyPr/>
                    <a:lstStyle/>
                    <a:p>
                      <a:pPr algn="l" fontAlgn="b"/>
                      <a:r>
                        <a:rPr lang="en-US" sz="800" b="0" i="0" u="none" strike="noStrike">
                          <a:solidFill>
                            <a:srgbClr val="FFFFFF"/>
                          </a:solidFill>
                          <a:effectLst/>
                          <a:latin typeface="Calibri" panose="020F0502020204030204" pitchFamily="34" charset="0"/>
                        </a:rPr>
                        <a:t>First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FFFFFF"/>
                          </a:solidFill>
                          <a:effectLst/>
                          <a:latin typeface="Calibri" panose="020F0502020204030204" pitchFamily="34" charset="0"/>
                        </a:rPr>
                        <a:t>SA</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26868868"/>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first SA ballot</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54832120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FFFFFF"/>
                          </a:solidFill>
                          <a:effectLst/>
                          <a:latin typeface="Calibri" panose="020F0502020204030204" pitchFamily="34" charset="0"/>
                        </a:rPr>
                        <a:t>SA-R</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17839258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SA recirculation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26559833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FFFFFF"/>
                          </a:solidFill>
                          <a:effectLst/>
                          <a:latin typeface="Calibri" panose="020F0502020204030204" pitchFamily="34" charset="0"/>
                        </a:rPr>
                        <a:t>SA-R</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11637180"/>
                  </a:ext>
                </a:extLst>
              </a:tr>
              <a:tr h="236692">
                <a:tc>
                  <a:txBody>
                    <a:bodyPr/>
                    <a:lstStyle/>
                    <a:p>
                      <a:pPr algn="l" fontAlgn="b"/>
                      <a:r>
                        <a:rPr lang="fr-FR" sz="800" b="0" i="0" u="none" strike="noStrike">
                          <a:solidFill>
                            <a:srgbClr val="000000"/>
                          </a:solidFill>
                          <a:effectLst/>
                          <a:latin typeface="Calibri" panose="020F0502020204030204" pitchFamily="34" charset="0"/>
                        </a:rPr>
                        <a:t>Comment resolution, 2nd SA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871386347"/>
                  </a:ext>
                </a:extLst>
              </a:tr>
              <a:tr h="353964">
                <a:tc>
                  <a:txBody>
                    <a:bodyPr/>
                    <a:lstStyle/>
                    <a:p>
                      <a:pPr algn="l" fontAlgn="b"/>
                      <a:r>
                        <a:rPr lang="en-US" sz="800" b="0" i="0" u="none" strike="noStrike">
                          <a:solidFill>
                            <a:srgbClr val="9C5700"/>
                          </a:solidFill>
                          <a:effectLst/>
                          <a:latin typeface="Calibri" panose="020F0502020204030204" pitchFamily="34" charset="0"/>
                        </a:rPr>
                        <a:t>Conditional or unconditional approval to RevCom</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9C5700"/>
                          </a:solidFill>
                          <a:effectLst/>
                          <a:latin typeface="Calibri" panose="020F0502020204030204" pitchFamily="34" charset="0"/>
                        </a:rPr>
                        <a: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9C5700"/>
                          </a:solidFill>
                          <a:effectLst/>
                          <a:latin typeface="Calibri" panose="020F0502020204030204" pitchFamily="34" charset="0"/>
                        </a:rPr>
                        <a: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541026467"/>
                  </a:ext>
                </a:extLst>
              </a:tr>
              <a:tr h="236692">
                <a:tc>
                  <a:txBody>
                    <a:bodyPr/>
                    <a:lstStyle/>
                    <a:p>
                      <a:pPr algn="l" fontAlgn="b"/>
                      <a:r>
                        <a:rPr lang="en-US" sz="800" b="0" i="0" u="none" strike="noStrike">
                          <a:solidFill>
                            <a:srgbClr val="000000"/>
                          </a:solidFill>
                          <a:effectLst/>
                          <a:latin typeface="Calibri" panose="020F0502020204030204" pitchFamily="34" charset="0"/>
                        </a:rPr>
                        <a:t>Optional 3rd SA recirc if needed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FFFFFF"/>
                          </a:solidFill>
                          <a:effectLst/>
                          <a:latin typeface="Calibri" panose="020F0502020204030204" pitchFamily="34" charset="0"/>
                        </a:rPr>
                        <a:t>SA-R</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B2B2B2"/>
                      </a:solidFill>
                      <a:prstDash val="solid"/>
                      <a:round/>
                      <a:headEnd type="none" w="med" len="med"/>
                      <a:tailEnd type="none" w="med" len="med"/>
                    </a:lnB>
                  </a:tcPr>
                </a:tc>
                <a:extLst>
                  <a:ext uri="{0D108BD9-81ED-4DB2-BD59-A6C34878D82A}">
                    <a16:rowId xmlns:a16="http://schemas.microsoft.com/office/drawing/2014/main" val="3644381539"/>
                  </a:ext>
                </a:extLst>
              </a:tr>
              <a:tr h="119419">
                <a:tc>
                  <a:txBody>
                    <a:bodyPr/>
                    <a:lstStyle/>
                    <a:p>
                      <a:pPr algn="l" fontAlgn="b"/>
                      <a:r>
                        <a:rPr lang="en-US" sz="800" b="0" i="0" u="none" strike="noStrike">
                          <a:solidFill>
                            <a:srgbClr val="3F3F76"/>
                          </a:solidFill>
                          <a:effectLst/>
                          <a:latin typeface="Calibri" panose="020F0502020204030204" pitchFamily="34" charset="0"/>
                        </a:rPr>
                        <a:t>RevCom meets</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3F3F76"/>
                          </a:solidFill>
                          <a:effectLst/>
                          <a:latin typeface="Calibri" panose="020F0502020204030204" pitchFamily="34" charset="0"/>
                        </a:rPr>
                        <a:t>`</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3F3F76"/>
                          </a:solidFill>
                          <a:effectLst/>
                          <a:latin typeface="Calibri" panose="020F0502020204030204" pitchFamily="34" charset="0"/>
                        </a:rPr>
                        <a:t>`</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extLst>
                  <a:ext uri="{0D108BD9-81ED-4DB2-BD59-A6C34878D82A}">
                    <a16:rowId xmlns:a16="http://schemas.microsoft.com/office/drawing/2014/main" val="4122092336"/>
                  </a:ext>
                </a:extLst>
              </a:tr>
            </a:tbl>
          </a:graphicData>
        </a:graphic>
      </p:graphicFrame>
      <p:sp>
        <p:nvSpPr>
          <p:cNvPr id="11" name="TextBox 10">
            <a:extLst>
              <a:ext uri="{FF2B5EF4-FFF2-40B4-BE49-F238E27FC236}">
                <a16:creationId xmlns:a16="http://schemas.microsoft.com/office/drawing/2014/main" id="{C8F4366F-7AF3-41F9-9BA9-F35BF065D26E}"/>
              </a:ext>
            </a:extLst>
          </p:cNvPr>
          <p:cNvSpPr txBox="1"/>
          <p:nvPr/>
        </p:nvSpPr>
        <p:spPr>
          <a:xfrm>
            <a:off x="4951096" y="1676988"/>
            <a:ext cx="3547766" cy="584775"/>
          </a:xfrm>
          <a:prstGeom prst="rect">
            <a:avLst/>
          </a:prstGeom>
          <a:solidFill>
            <a:schemeClr val="bg1">
              <a:lumMod val="85000"/>
            </a:schemeClr>
          </a:solidFill>
        </p:spPr>
        <p:txBody>
          <a:bodyPr wrap="none" rtlCol="0">
            <a:spAutoFit/>
          </a:bodyPr>
          <a:lstStyle/>
          <a:p>
            <a:r>
              <a:rPr lang="en-US" sz="3200" dirty="0">
                <a:solidFill>
                  <a:srgbClr val="C00000"/>
                </a:solidFill>
                <a:latin typeface="Aharoni" panose="02010803020104030203" pitchFamily="2" charset="-79"/>
                <a:cs typeface="Aharoni" panose="02010803020104030203" pitchFamily="2" charset="-79"/>
              </a:rPr>
              <a:t>Work in Progress</a:t>
            </a:r>
          </a:p>
        </p:txBody>
      </p:sp>
    </p:spTree>
    <p:extLst>
      <p:ext uri="{BB962C8B-B14F-4D97-AF65-F5344CB8AC3E}">
        <p14:creationId xmlns:p14="http://schemas.microsoft.com/office/powerpoint/2010/main" val="1435232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A076-D688-45FD-9E87-1CAD37B1FC7E}"/>
              </a:ext>
            </a:extLst>
          </p:cNvPr>
          <p:cNvSpPr>
            <a:spLocks noGrp="1"/>
          </p:cNvSpPr>
          <p:nvPr>
            <p:ph type="title"/>
          </p:nvPr>
        </p:nvSpPr>
        <p:spPr>
          <a:xfrm>
            <a:off x="755576" y="685801"/>
            <a:ext cx="7764463" cy="531494"/>
          </a:xfrm>
        </p:spPr>
        <p:txBody>
          <a:bodyPr/>
          <a:lstStyle/>
          <a:p>
            <a:r>
              <a:rPr lang="en-US" dirty="0"/>
              <a:t>Schedule Major Milestones</a:t>
            </a:r>
          </a:p>
        </p:txBody>
      </p:sp>
      <p:sp>
        <p:nvSpPr>
          <p:cNvPr id="4" name="Slide Number Placeholder 3">
            <a:extLst>
              <a:ext uri="{FF2B5EF4-FFF2-40B4-BE49-F238E27FC236}">
                <a16:creationId xmlns:a16="http://schemas.microsoft.com/office/drawing/2014/main" id="{2E6B4610-E93B-451F-B19F-1A6F5B4C11C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graphicFrame>
        <p:nvGraphicFramePr>
          <p:cNvPr id="8" name="Content Placeholder 7">
            <a:extLst>
              <a:ext uri="{FF2B5EF4-FFF2-40B4-BE49-F238E27FC236}">
                <a16:creationId xmlns:a16="http://schemas.microsoft.com/office/drawing/2014/main" id="{94B57B48-1346-43EF-8A13-7DBC7401931F}"/>
              </a:ext>
            </a:extLst>
          </p:cNvPr>
          <p:cNvGraphicFramePr>
            <a:graphicFrameLocks noGrp="1"/>
          </p:cNvGraphicFramePr>
          <p:nvPr>
            <p:ph idx="1"/>
          </p:nvPr>
        </p:nvGraphicFramePr>
        <p:xfrm>
          <a:off x="755575" y="2721456"/>
          <a:ext cx="7764463" cy="2872740"/>
        </p:xfrm>
        <a:graphic>
          <a:graphicData uri="http://schemas.openxmlformats.org/drawingml/2006/table">
            <a:tbl>
              <a:tblPr>
                <a:tableStyleId>{5C22544A-7EE6-4342-B048-85BDC9FD1C3A}</a:tableStyleId>
              </a:tblPr>
              <a:tblGrid>
                <a:gridCol w="4449299">
                  <a:extLst>
                    <a:ext uri="{9D8B030D-6E8A-4147-A177-3AD203B41FA5}">
                      <a16:colId xmlns:a16="http://schemas.microsoft.com/office/drawing/2014/main" val="4020299781"/>
                    </a:ext>
                  </a:extLst>
                </a:gridCol>
                <a:gridCol w="3315164">
                  <a:extLst>
                    <a:ext uri="{9D8B030D-6E8A-4147-A177-3AD203B41FA5}">
                      <a16:colId xmlns:a16="http://schemas.microsoft.com/office/drawing/2014/main" val="1015812903"/>
                    </a:ext>
                  </a:extLst>
                </a:gridCol>
              </a:tblGrid>
              <a:tr h="182880">
                <a:tc>
                  <a:txBody>
                    <a:bodyPr/>
                    <a:lstStyle/>
                    <a:p>
                      <a:pPr algn="l" fontAlgn="b"/>
                      <a:r>
                        <a:rPr lang="en-US" sz="1400" u="none" strike="noStrike">
                          <a:effectLst/>
                        </a:rPr>
                        <a:t>Call for proposals</a:t>
                      </a:r>
                      <a:endParaRPr lang="en-US"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November 2021</a:t>
                      </a:r>
                    </a:p>
                  </a:txBody>
                  <a:tcPr marL="7620" marR="7620" marT="7620" marB="0" anchor="b"/>
                </a:tc>
                <a:extLst>
                  <a:ext uri="{0D108BD9-81ED-4DB2-BD59-A6C34878D82A}">
                    <a16:rowId xmlns:a16="http://schemas.microsoft.com/office/drawing/2014/main" val="3321393315"/>
                  </a:ext>
                </a:extLst>
              </a:tr>
              <a:tr h="182880">
                <a:tc>
                  <a:txBody>
                    <a:bodyPr/>
                    <a:lstStyle/>
                    <a:p>
                      <a:pPr algn="l" fontAlgn="b"/>
                      <a:r>
                        <a:rPr lang="en-US" sz="1400" u="none" strike="noStrike" dirty="0">
                          <a:effectLst/>
                        </a:rPr>
                        <a:t>Cut-off for new features (high level feature set), PHY</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May 2022 </a:t>
                      </a:r>
                    </a:p>
                  </a:txBody>
                  <a:tcPr marL="7620" marR="7620" marT="7620" marB="0" anchor="b"/>
                </a:tc>
                <a:extLst>
                  <a:ext uri="{0D108BD9-81ED-4DB2-BD59-A6C34878D82A}">
                    <a16:rowId xmlns:a16="http://schemas.microsoft.com/office/drawing/2014/main" val="2694915279"/>
                  </a:ext>
                </a:extLst>
              </a:tr>
              <a:tr h="18288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Cut-off for new features (high level feature set), MAC</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657201518"/>
                  </a:ext>
                </a:extLst>
              </a:tr>
              <a:tr h="182880">
                <a:tc>
                  <a:txBody>
                    <a:bodyPr/>
                    <a:lstStyle/>
                    <a:p>
                      <a:pPr algn="l" fontAlgn="b"/>
                      <a:r>
                        <a:rPr lang="en-US" sz="1400" u="none" strike="noStrike" dirty="0">
                          <a:effectLst/>
                        </a:rPr>
                        <a:t>Draft 0</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September 2022 </a:t>
                      </a:r>
                      <a:r>
                        <a:rPr lang="en-US" sz="1400" b="0" i="0" u="none" strike="noStrike" dirty="0">
                          <a:solidFill>
                            <a:srgbClr val="FF0000"/>
                          </a:solidFill>
                          <a:effectLst/>
                          <a:latin typeface="Calibri" panose="020F0502020204030204" pitchFamily="34" charset="0"/>
                        </a:rPr>
                        <a:t>[Discuss]</a:t>
                      </a:r>
                      <a:endParaRPr lang="en-US" sz="1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11737940"/>
                  </a:ext>
                </a:extLst>
              </a:tr>
              <a:tr h="182880">
                <a:tc>
                  <a:txBody>
                    <a:bodyPr/>
                    <a:lstStyle/>
                    <a:p>
                      <a:pPr algn="l" fontAlgn="b"/>
                      <a:r>
                        <a:rPr lang="en-US" sz="1400" u="none" strike="noStrike" dirty="0">
                          <a:effectLst/>
                        </a:rPr>
                        <a:t>TG draft review and revision complete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November 2022</a:t>
                      </a:r>
                    </a:p>
                  </a:txBody>
                  <a:tcPr marL="7620" marR="7620" marT="7620" marB="0" anchor="b"/>
                </a:tc>
                <a:extLst>
                  <a:ext uri="{0D108BD9-81ED-4DB2-BD59-A6C34878D82A}">
                    <a16:rowId xmlns:a16="http://schemas.microsoft.com/office/drawing/2014/main" val="244108333"/>
                  </a:ext>
                </a:extLst>
              </a:tr>
              <a:tr h="182880">
                <a:tc>
                  <a:txBody>
                    <a:bodyPr/>
                    <a:lstStyle/>
                    <a:p>
                      <a:pPr algn="l" fontAlgn="b"/>
                      <a:r>
                        <a:rPr lang="en-US" sz="1400" u="none" strike="noStrike" dirty="0">
                          <a:effectLst/>
                        </a:rPr>
                        <a:t>Working group pre-ballot review complete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January 2022 (before meeting)</a:t>
                      </a:r>
                    </a:p>
                  </a:txBody>
                  <a:tcPr marL="7620" marR="7620" marT="7620" marB="0" anchor="b"/>
                </a:tc>
                <a:extLst>
                  <a:ext uri="{0D108BD9-81ED-4DB2-BD59-A6C34878D82A}">
                    <a16:rowId xmlns:a16="http://schemas.microsoft.com/office/drawing/2014/main" val="871787359"/>
                  </a:ext>
                </a:extLst>
              </a:tr>
              <a:tr h="182880">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March 2023 (following meeting)</a:t>
                      </a:r>
                    </a:p>
                  </a:txBody>
                  <a:tcPr marL="7620" marR="7620" marT="7620" marB="0" anchor="b"/>
                </a:tc>
                <a:extLst>
                  <a:ext uri="{0D108BD9-81ED-4DB2-BD59-A6C34878D82A}">
                    <a16:rowId xmlns:a16="http://schemas.microsoft.com/office/drawing/2014/main" val="750380359"/>
                  </a:ext>
                </a:extLst>
              </a:tr>
              <a:tr h="18288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Conditional approval for SA ballot</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July 2023 [questionable]</a:t>
                      </a:r>
                    </a:p>
                  </a:txBody>
                  <a:tcPr marL="7620" marR="7620" marT="7620" marB="0" anchor="b"/>
                </a:tc>
                <a:extLst>
                  <a:ext uri="{0D108BD9-81ED-4DB2-BD59-A6C34878D82A}">
                    <a16:rowId xmlns:a16="http://schemas.microsoft.com/office/drawing/2014/main" val="4143125971"/>
                  </a:ext>
                </a:extLst>
              </a:tr>
              <a:tr h="182880">
                <a:tc>
                  <a:txBody>
                    <a:bodyPr/>
                    <a:lstStyle/>
                    <a:p>
                      <a:pPr algn="l" fontAlgn="b"/>
                      <a:r>
                        <a:rPr lang="en-US" sz="1400" u="none" strike="noStrike" dirty="0">
                          <a:effectLst/>
                        </a:rPr>
                        <a:t>WG balloting complete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November  2023</a:t>
                      </a:r>
                    </a:p>
                  </a:txBody>
                  <a:tcPr marL="7620" marR="7620" marT="7620" marB="0" anchor="b"/>
                </a:tc>
                <a:extLst>
                  <a:ext uri="{0D108BD9-81ED-4DB2-BD59-A6C34878D82A}">
                    <a16:rowId xmlns:a16="http://schemas.microsoft.com/office/drawing/2014/main" val="145987185"/>
                  </a:ext>
                </a:extLst>
              </a:tr>
              <a:tr h="182880">
                <a:tc>
                  <a:txBody>
                    <a:bodyPr/>
                    <a:lstStyle/>
                    <a:p>
                      <a:pPr algn="l" fontAlgn="b"/>
                      <a:r>
                        <a:rPr lang="en-US" sz="1400" u="none" strike="noStrike" dirty="0">
                          <a:effectLst/>
                        </a:rPr>
                        <a:t>First SA ballot</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November 2023 (post meeting)</a:t>
                      </a:r>
                    </a:p>
                  </a:txBody>
                  <a:tcPr marL="7620" marR="7620" marT="7620" marB="0" anchor="b"/>
                </a:tc>
                <a:extLst>
                  <a:ext uri="{0D108BD9-81ED-4DB2-BD59-A6C34878D82A}">
                    <a16:rowId xmlns:a16="http://schemas.microsoft.com/office/drawing/2014/main" val="4251659700"/>
                  </a:ext>
                </a:extLst>
              </a:tr>
              <a:tr h="182880">
                <a:tc>
                  <a:txBody>
                    <a:bodyPr/>
                    <a:lstStyle/>
                    <a:p>
                      <a:pPr algn="l" fontAlgn="b"/>
                      <a:r>
                        <a:rPr lang="en-US" sz="1400" u="none" strike="noStrike" dirty="0">
                          <a:effectLst/>
                        </a:rPr>
                        <a:t>SA Balloting complete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June/July 2024</a:t>
                      </a:r>
                    </a:p>
                  </a:txBody>
                  <a:tcPr marL="7620" marR="7620" marT="7620" marB="0" anchor="b"/>
                </a:tc>
                <a:extLst>
                  <a:ext uri="{0D108BD9-81ED-4DB2-BD59-A6C34878D82A}">
                    <a16:rowId xmlns:a16="http://schemas.microsoft.com/office/drawing/2014/main" val="754354906"/>
                  </a:ext>
                </a:extLst>
              </a:tr>
              <a:tr h="182880">
                <a:tc>
                  <a:txBody>
                    <a:bodyPr/>
                    <a:lstStyle/>
                    <a:p>
                      <a:pPr algn="l" fontAlgn="b"/>
                      <a:r>
                        <a:rPr lang="en-US" sz="1400" u="none" strike="noStrike">
                          <a:effectLst/>
                        </a:rPr>
                        <a:t>Conditional or unconditional approval to RevCom</a:t>
                      </a:r>
                      <a:endParaRPr lang="en-US"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March or July 2024</a:t>
                      </a:r>
                    </a:p>
                  </a:txBody>
                  <a:tcPr marL="7620" marR="7620" marT="7620" marB="0" anchor="b"/>
                </a:tc>
                <a:extLst>
                  <a:ext uri="{0D108BD9-81ED-4DB2-BD59-A6C34878D82A}">
                    <a16:rowId xmlns:a16="http://schemas.microsoft.com/office/drawing/2014/main" val="3329215042"/>
                  </a:ext>
                </a:extLst>
              </a:tr>
              <a:tr h="182880">
                <a:tc>
                  <a:txBody>
                    <a:bodyPr/>
                    <a:lstStyle/>
                    <a:p>
                      <a:pPr algn="l" fontAlgn="b"/>
                      <a:r>
                        <a:rPr lang="en-US" sz="1400" u="none" strike="noStrike" dirty="0" err="1">
                          <a:effectLst/>
                        </a:rPr>
                        <a:t>RevCom</a:t>
                      </a:r>
                      <a:r>
                        <a:rPr lang="en-US" sz="1400" u="none" strike="noStrike" dirty="0">
                          <a:effectLst/>
                        </a:rPr>
                        <a:t> meets</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September or October 2024</a:t>
                      </a:r>
                    </a:p>
                  </a:txBody>
                  <a:tcPr marL="7620" marR="7620" marT="7620" marB="0" anchor="b"/>
                </a:tc>
                <a:extLst>
                  <a:ext uri="{0D108BD9-81ED-4DB2-BD59-A6C34878D82A}">
                    <a16:rowId xmlns:a16="http://schemas.microsoft.com/office/drawing/2014/main" val="4003137776"/>
                  </a:ext>
                </a:extLst>
              </a:tr>
            </a:tbl>
          </a:graphicData>
        </a:graphic>
      </p:graphicFrame>
      <p:sp>
        <p:nvSpPr>
          <p:cNvPr id="6" name="TextBox 5">
            <a:extLst>
              <a:ext uri="{FF2B5EF4-FFF2-40B4-BE49-F238E27FC236}">
                <a16:creationId xmlns:a16="http://schemas.microsoft.com/office/drawing/2014/main" id="{EF9A6982-E66F-4961-B626-02BF20B53C53}"/>
              </a:ext>
            </a:extLst>
          </p:cNvPr>
          <p:cNvSpPr txBox="1"/>
          <p:nvPr/>
        </p:nvSpPr>
        <p:spPr>
          <a:xfrm>
            <a:off x="4951096" y="1676988"/>
            <a:ext cx="3547766" cy="584775"/>
          </a:xfrm>
          <a:prstGeom prst="rect">
            <a:avLst/>
          </a:prstGeom>
          <a:solidFill>
            <a:schemeClr val="bg1">
              <a:lumMod val="85000"/>
            </a:schemeClr>
          </a:solidFill>
        </p:spPr>
        <p:txBody>
          <a:bodyPr wrap="none" rtlCol="0">
            <a:spAutoFit/>
          </a:bodyPr>
          <a:lstStyle/>
          <a:p>
            <a:r>
              <a:rPr lang="en-US" sz="3200" dirty="0">
                <a:solidFill>
                  <a:srgbClr val="C00000"/>
                </a:solidFill>
                <a:latin typeface="Aharoni" panose="02010803020104030203" pitchFamily="2" charset="-79"/>
                <a:cs typeface="Aharoni" panose="02010803020104030203" pitchFamily="2" charset="-79"/>
              </a:rPr>
              <a:t>Work in Progress</a:t>
            </a:r>
          </a:p>
        </p:txBody>
      </p:sp>
    </p:spTree>
    <p:extLst>
      <p:ext uri="{BB962C8B-B14F-4D97-AF65-F5344CB8AC3E}">
        <p14:creationId xmlns:p14="http://schemas.microsoft.com/office/powerpoint/2010/main" val="113431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15</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2C59C-D110-425E-995A-8D3B69A10060}"/>
              </a:ext>
            </a:extLst>
          </p:cNvPr>
          <p:cNvSpPr>
            <a:spLocks noGrp="1"/>
          </p:cNvSpPr>
          <p:nvPr>
            <p:ph type="title"/>
          </p:nvPr>
        </p:nvSpPr>
        <p:spPr>
          <a:xfrm>
            <a:off x="755576" y="685801"/>
            <a:ext cx="7764463" cy="381170"/>
          </a:xfrm>
        </p:spPr>
        <p:txBody>
          <a:bodyPr/>
          <a:lstStyle/>
          <a:p>
            <a:r>
              <a:rPr lang="en-US" altLang="en-US" dirty="0"/>
              <a:t>Teleconference Schedule</a:t>
            </a:r>
            <a:endParaRPr lang="en-US" dirty="0"/>
          </a:p>
        </p:txBody>
      </p:sp>
      <p:sp>
        <p:nvSpPr>
          <p:cNvPr id="4" name="Slide Number Placeholder 3">
            <a:extLst>
              <a:ext uri="{FF2B5EF4-FFF2-40B4-BE49-F238E27FC236}">
                <a16:creationId xmlns:a16="http://schemas.microsoft.com/office/drawing/2014/main" id="{BCF80C0C-2FF3-48B1-BCED-69E0ECE21E0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a:p>
        </p:txBody>
      </p:sp>
      <p:graphicFrame>
        <p:nvGraphicFramePr>
          <p:cNvPr id="7" name="Table 6">
            <a:extLst>
              <a:ext uri="{FF2B5EF4-FFF2-40B4-BE49-F238E27FC236}">
                <a16:creationId xmlns:a16="http://schemas.microsoft.com/office/drawing/2014/main" id="{8C1E9779-B326-4F7B-9791-FE5581618A21}"/>
              </a:ext>
            </a:extLst>
          </p:cNvPr>
          <p:cNvGraphicFramePr>
            <a:graphicFrameLocks noGrp="1"/>
          </p:cNvGraphicFramePr>
          <p:nvPr/>
        </p:nvGraphicFramePr>
        <p:xfrm>
          <a:off x="683570" y="1196752"/>
          <a:ext cx="7920878" cy="1302094"/>
        </p:xfrm>
        <a:graphic>
          <a:graphicData uri="http://schemas.openxmlformats.org/drawingml/2006/table">
            <a:tbl>
              <a:tblPr/>
              <a:tblGrid>
                <a:gridCol w="565777">
                  <a:extLst>
                    <a:ext uri="{9D8B030D-6E8A-4147-A177-3AD203B41FA5}">
                      <a16:colId xmlns:a16="http://schemas.microsoft.com/office/drawing/2014/main" val="2704089039"/>
                    </a:ext>
                  </a:extLst>
                </a:gridCol>
                <a:gridCol w="565777">
                  <a:extLst>
                    <a:ext uri="{9D8B030D-6E8A-4147-A177-3AD203B41FA5}">
                      <a16:colId xmlns:a16="http://schemas.microsoft.com/office/drawing/2014/main" val="363612123"/>
                    </a:ext>
                  </a:extLst>
                </a:gridCol>
                <a:gridCol w="565777">
                  <a:extLst>
                    <a:ext uri="{9D8B030D-6E8A-4147-A177-3AD203B41FA5}">
                      <a16:colId xmlns:a16="http://schemas.microsoft.com/office/drawing/2014/main" val="4064535491"/>
                    </a:ext>
                  </a:extLst>
                </a:gridCol>
                <a:gridCol w="565777">
                  <a:extLst>
                    <a:ext uri="{9D8B030D-6E8A-4147-A177-3AD203B41FA5}">
                      <a16:colId xmlns:a16="http://schemas.microsoft.com/office/drawing/2014/main" val="2970806666"/>
                    </a:ext>
                  </a:extLst>
                </a:gridCol>
                <a:gridCol w="565777">
                  <a:extLst>
                    <a:ext uri="{9D8B030D-6E8A-4147-A177-3AD203B41FA5}">
                      <a16:colId xmlns:a16="http://schemas.microsoft.com/office/drawing/2014/main" val="463832492"/>
                    </a:ext>
                  </a:extLst>
                </a:gridCol>
                <a:gridCol w="565777">
                  <a:extLst>
                    <a:ext uri="{9D8B030D-6E8A-4147-A177-3AD203B41FA5}">
                      <a16:colId xmlns:a16="http://schemas.microsoft.com/office/drawing/2014/main" val="1979174356"/>
                    </a:ext>
                  </a:extLst>
                </a:gridCol>
                <a:gridCol w="565777">
                  <a:extLst>
                    <a:ext uri="{9D8B030D-6E8A-4147-A177-3AD203B41FA5}">
                      <a16:colId xmlns:a16="http://schemas.microsoft.com/office/drawing/2014/main" val="2271145861"/>
                    </a:ext>
                  </a:extLst>
                </a:gridCol>
                <a:gridCol w="565777">
                  <a:extLst>
                    <a:ext uri="{9D8B030D-6E8A-4147-A177-3AD203B41FA5}">
                      <a16:colId xmlns:a16="http://schemas.microsoft.com/office/drawing/2014/main" val="3405357904"/>
                    </a:ext>
                  </a:extLst>
                </a:gridCol>
                <a:gridCol w="565777">
                  <a:extLst>
                    <a:ext uri="{9D8B030D-6E8A-4147-A177-3AD203B41FA5}">
                      <a16:colId xmlns:a16="http://schemas.microsoft.com/office/drawing/2014/main" val="1891390565"/>
                    </a:ext>
                  </a:extLst>
                </a:gridCol>
                <a:gridCol w="565777">
                  <a:extLst>
                    <a:ext uri="{9D8B030D-6E8A-4147-A177-3AD203B41FA5}">
                      <a16:colId xmlns:a16="http://schemas.microsoft.com/office/drawing/2014/main" val="3269929262"/>
                    </a:ext>
                  </a:extLst>
                </a:gridCol>
                <a:gridCol w="565777">
                  <a:extLst>
                    <a:ext uri="{9D8B030D-6E8A-4147-A177-3AD203B41FA5}">
                      <a16:colId xmlns:a16="http://schemas.microsoft.com/office/drawing/2014/main" val="3396977370"/>
                    </a:ext>
                  </a:extLst>
                </a:gridCol>
                <a:gridCol w="565777">
                  <a:extLst>
                    <a:ext uri="{9D8B030D-6E8A-4147-A177-3AD203B41FA5}">
                      <a16:colId xmlns:a16="http://schemas.microsoft.com/office/drawing/2014/main" val="2501033686"/>
                    </a:ext>
                  </a:extLst>
                </a:gridCol>
                <a:gridCol w="565777">
                  <a:extLst>
                    <a:ext uri="{9D8B030D-6E8A-4147-A177-3AD203B41FA5}">
                      <a16:colId xmlns:a16="http://schemas.microsoft.com/office/drawing/2014/main" val="2426232604"/>
                    </a:ext>
                  </a:extLst>
                </a:gridCol>
                <a:gridCol w="565777">
                  <a:extLst>
                    <a:ext uri="{9D8B030D-6E8A-4147-A177-3AD203B41FA5}">
                      <a16:colId xmlns:a16="http://schemas.microsoft.com/office/drawing/2014/main" val="1429623815"/>
                    </a:ext>
                  </a:extLst>
                </a:gridCol>
              </a:tblGrid>
              <a:tr h="189131">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Nov-21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6933" marR="6933" marT="693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Dec-21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7203551"/>
                  </a:ext>
                </a:extLst>
              </a:tr>
              <a:tr h="174582">
                <a:tc>
                  <a:txBody>
                    <a:bodyPr/>
                    <a:lstStyle/>
                    <a:p>
                      <a:pPr algn="ctr" fontAlgn="b"/>
                      <a:r>
                        <a:rPr lang="en-US" sz="1000" b="0" i="0" u="none" strike="noStrike">
                          <a:solidFill>
                            <a:srgbClr val="000000"/>
                          </a:solidFill>
                          <a:effectLst/>
                          <a:latin typeface="Calibri" panose="020F0502020204030204" pitchFamily="34" charset="0"/>
                        </a:rPr>
                        <a:t>Sun</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Mon</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Tue</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Wed</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Thr</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Fri</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Sat</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Sun</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Mon</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Tue</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Wed</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Thr</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Fri</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Sat</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233860727"/>
                  </a:ext>
                </a:extLst>
              </a:tr>
              <a:tr h="181857">
                <a:tc>
                  <a:txBody>
                    <a:bodyPr/>
                    <a:lstStyle/>
                    <a:p>
                      <a:pPr algn="ctr" fontAlgn="b"/>
                      <a:r>
                        <a:rPr lang="en-US" sz="1000" b="0" i="0" u="none" strike="noStrike" dirty="0">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6</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927429111"/>
                  </a:ext>
                </a:extLst>
              </a:tr>
              <a:tr h="189131">
                <a:tc>
                  <a:txBody>
                    <a:bodyPr/>
                    <a:lstStyle/>
                    <a:p>
                      <a:pPr algn="ctr" fontAlgn="b"/>
                      <a:r>
                        <a:rPr lang="en-US" sz="1000" b="0" i="0" u="none" strike="noStrike">
                          <a:solidFill>
                            <a:srgbClr val="000000"/>
                          </a:solidFill>
                          <a:effectLst/>
                          <a:latin typeface="Calibri" panose="020F0502020204030204" pitchFamily="34" charset="0"/>
                        </a:rPr>
                        <a:t>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dirty="0">
                          <a:solidFill>
                            <a:srgbClr val="000000"/>
                          </a:solidFill>
                          <a:effectLst/>
                          <a:latin typeface="Calibri" panose="020F0502020204030204" pitchFamily="34" charset="0"/>
                        </a:rPr>
                        <a:t>10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13</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5</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177640772"/>
                  </a:ext>
                </a:extLst>
              </a:tr>
              <a:tr h="189131">
                <a:tc>
                  <a:txBody>
                    <a:bodyPr/>
                    <a:lstStyle/>
                    <a:p>
                      <a:pPr algn="ctr" fontAlgn="b"/>
                      <a:r>
                        <a:rPr lang="en-US" sz="1000" b="0" i="0" u="none" strike="noStrike">
                          <a:solidFill>
                            <a:srgbClr val="000000"/>
                          </a:solidFill>
                          <a:effectLst/>
                          <a:latin typeface="Calibri" panose="020F0502020204030204" pitchFamily="34" charset="0"/>
                        </a:rPr>
                        <a:t>14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dirty="0">
                          <a:solidFill>
                            <a:srgbClr val="000000"/>
                          </a:solidFill>
                          <a:effectLst/>
                          <a:latin typeface="Calibri" panose="020F0502020204030204" pitchFamily="34" charset="0"/>
                        </a:rPr>
                        <a:t>17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20</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12</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13</a:t>
                      </a:r>
                    </a:p>
                  </a:txBody>
                  <a:tcPr marL="6933" marR="6933" marT="6933"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14</a:t>
                      </a:r>
                    </a:p>
                  </a:txBody>
                  <a:tcPr marL="6933" marR="6933" marT="6933"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7030A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a:solidFill>
                            <a:srgbClr val="000000"/>
                          </a:solidFill>
                          <a:effectLst/>
                          <a:latin typeface="Calibri" panose="020F0502020204030204" pitchFamily="34" charset="0"/>
                        </a:rPr>
                        <a:t>15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661677915"/>
                  </a:ext>
                </a:extLst>
              </a:tr>
              <a:tr h="189131">
                <a:tc>
                  <a:txBody>
                    <a:bodyPr/>
                    <a:lstStyle/>
                    <a:p>
                      <a:pPr algn="ctr" fontAlgn="b"/>
                      <a:r>
                        <a:rPr lang="en-US" sz="1000" b="0" i="0" u="none" strike="noStrike">
                          <a:solidFill>
                            <a:srgbClr val="000000"/>
                          </a:solidFill>
                          <a:effectLst/>
                          <a:latin typeface="Calibri" panose="020F0502020204030204" pitchFamily="34" charset="0"/>
                        </a:rPr>
                        <a:t>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E2EFDA"/>
                    </a:solidFill>
                  </a:tcPr>
                </a:tc>
                <a:tc>
                  <a:txBody>
                    <a:bodyPr/>
                    <a:lstStyle/>
                    <a:p>
                      <a:pPr algn="ctr" fontAlgn="b"/>
                      <a:r>
                        <a:rPr lang="en-US" sz="1000" b="0" i="0" u="none" strike="noStrike" dirty="0">
                          <a:solidFill>
                            <a:srgbClr val="000000"/>
                          </a:solidFill>
                          <a:effectLst/>
                          <a:latin typeface="Calibri" panose="020F0502020204030204" pitchFamily="34" charset="0"/>
                        </a:rPr>
                        <a:t>24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27</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19</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341180643"/>
                  </a:ext>
                </a:extLst>
              </a:tr>
              <a:tr h="189131">
                <a:tc>
                  <a:txBody>
                    <a:bodyPr/>
                    <a:lstStyle/>
                    <a:p>
                      <a:pPr algn="ctr" fontAlgn="b"/>
                      <a:r>
                        <a:rPr lang="en-US" sz="1000" b="0" i="0" u="none" strike="noStrike">
                          <a:solidFill>
                            <a:srgbClr val="000000"/>
                          </a:solidFill>
                          <a:effectLst/>
                          <a:latin typeface="Calibri" panose="020F0502020204030204" pitchFamily="34" charset="0"/>
                        </a:rPr>
                        <a:t>28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29</a:t>
                      </a:r>
                    </a:p>
                  </a:txBody>
                  <a:tcPr marL="6933" marR="6933" marT="6933"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30</a:t>
                      </a:r>
                    </a:p>
                  </a:txBody>
                  <a:tcPr marL="6933" marR="6933" marT="6933" marB="0" anchor="b">
                    <a:lnL w="1905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9050" cap="flat" cmpd="sng" algn="ctr">
                      <a:solidFill>
                        <a:srgbClr val="7030A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6933" marR="6933" marT="6933"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26</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30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31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101850112"/>
                  </a:ext>
                </a:extLst>
              </a:tr>
            </a:tbl>
          </a:graphicData>
        </a:graphic>
      </p:graphicFrame>
      <p:graphicFrame>
        <p:nvGraphicFramePr>
          <p:cNvPr id="9" name="Table 8">
            <a:extLst>
              <a:ext uri="{FF2B5EF4-FFF2-40B4-BE49-F238E27FC236}">
                <a16:creationId xmlns:a16="http://schemas.microsoft.com/office/drawing/2014/main" id="{AC09A836-9603-4844-8A5F-8DB46313BCDE}"/>
              </a:ext>
            </a:extLst>
          </p:cNvPr>
          <p:cNvGraphicFramePr>
            <a:graphicFrameLocks noGrp="1"/>
          </p:cNvGraphicFramePr>
          <p:nvPr/>
        </p:nvGraphicFramePr>
        <p:xfrm>
          <a:off x="683570" y="2545080"/>
          <a:ext cx="3999233" cy="1767840"/>
        </p:xfrm>
        <a:graphic>
          <a:graphicData uri="http://schemas.openxmlformats.org/drawingml/2006/table">
            <a:tbl>
              <a:tblPr/>
              <a:tblGrid>
                <a:gridCol w="571319">
                  <a:extLst>
                    <a:ext uri="{9D8B030D-6E8A-4147-A177-3AD203B41FA5}">
                      <a16:colId xmlns:a16="http://schemas.microsoft.com/office/drawing/2014/main" val="2736160506"/>
                    </a:ext>
                  </a:extLst>
                </a:gridCol>
                <a:gridCol w="571319">
                  <a:extLst>
                    <a:ext uri="{9D8B030D-6E8A-4147-A177-3AD203B41FA5}">
                      <a16:colId xmlns:a16="http://schemas.microsoft.com/office/drawing/2014/main" val="4184030888"/>
                    </a:ext>
                  </a:extLst>
                </a:gridCol>
                <a:gridCol w="571319">
                  <a:extLst>
                    <a:ext uri="{9D8B030D-6E8A-4147-A177-3AD203B41FA5}">
                      <a16:colId xmlns:a16="http://schemas.microsoft.com/office/drawing/2014/main" val="494322686"/>
                    </a:ext>
                  </a:extLst>
                </a:gridCol>
                <a:gridCol w="571319">
                  <a:extLst>
                    <a:ext uri="{9D8B030D-6E8A-4147-A177-3AD203B41FA5}">
                      <a16:colId xmlns:a16="http://schemas.microsoft.com/office/drawing/2014/main" val="2564596519"/>
                    </a:ext>
                  </a:extLst>
                </a:gridCol>
                <a:gridCol w="571319">
                  <a:extLst>
                    <a:ext uri="{9D8B030D-6E8A-4147-A177-3AD203B41FA5}">
                      <a16:colId xmlns:a16="http://schemas.microsoft.com/office/drawing/2014/main" val="902658267"/>
                    </a:ext>
                  </a:extLst>
                </a:gridCol>
                <a:gridCol w="571319">
                  <a:extLst>
                    <a:ext uri="{9D8B030D-6E8A-4147-A177-3AD203B41FA5}">
                      <a16:colId xmlns:a16="http://schemas.microsoft.com/office/drawing/2014/main" val="2915205584"/>
                    </a:ext>
                  </a:extLst>
                </a:gridCol>
                <a:gridCol w="571319">
                  <a:extLst>
                    <a:ext uri="{9D8B030D-6E8A-4147-A177-3AD203B41FA5}">
                      <a16:colId xmlns:a16="http://schemas.microsoft.com/office/drawing/2014/main" val="2889069098"/>
                    </a:ext>
                  </a:extLst>
                </a:gridCol>
              </a:tblGrid>
              <a:tr h="170958">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Jan-22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5571904"/>
                  </a:ext>
                </a:extLst>
              </a:tr>
              <a:tr h="157807">
                <a:tc>
                  <a:txBody>
                    <a:bodyPr/>
                    <a:lstStyle/>
                    <a:p>
                      <a:pPr algn="ctr" fontAlgn="b"/>
                      <a:r>
                        <a:rPr lang="en-US" sz="1100" b="0" i="0" u="none" strike="noStrike">
                          <a:solidFill>
                            <a:srgbClr val="000000"/>
                          </a:solidFill>
                          <a:effectLst/>
                          <a:latin typeface="Calibri" panose="020F0502020204030204" pitchFamily="34" charset="0"/>
                        </a:rPr>
                        <a:t>Sun</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Mon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Tue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Wed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Thr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Fri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Sat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4108853502"/>
                  </a:ext>
                </a:extLst>
              </a:tr>
              <a:tr h="164383">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DDEBF7"/>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314206057"/>
                  </a:ext>
                </a:extLst>
              </a:tr>
              <a:tr h="170958">
                <a:tc>
                  <a:txBody>
                    <a:bodyPr/>
                    <a:lstStyle/>
                    <a:p>
                      <a:pPr algn="ctr" fontAlgn="b"/>
                      <a:r>
                        <a:rPr lang="en-US" sz="1100" b="0" i="0" u="none" strike="noStrike">
                          <a:solidFill>
                            <a:srgbClr val="000000"/>
                          </a:solidFill>
                          <a:effectLst/>
                          <a:latin typeface="Calibri" panose="020F0502020204030204" pitchFamily="34" charset="0"/>
                        </a:rPr>
                        <a:t>2</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7620" marR="7620" marT="7620"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7030A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extLst>
                  <a:ext uri="{0D108BD9-81ED-4DB2-BD59-A6C34878D82A}">
                    <a16:rowId xmlns:a16="http://schemas.microsoft.com/office/drawing/2014/main" val="1728395088"/>
                  </a:ext>
                </a:extLst>
              </a:tr>
              <a:tr h="170958">
                <a:tc>
                  <a:txBody>
                    <a:bodyPr/>
                    <a:lstStyle/>
                    <a:p>
                      <a:pPr algn="ctr" fontAlgn="b"/>
                      <a:r>
                        <a:rPr lang="en-US" sz="1100" b="0" i="0" u="none" strike="noStrike">
                          <a:solidFill>
                            <a:srgbClr val="000000"/>
                          </a:solidFill>
                          <a:effectLst/>
                          <a:latin typeface="Calibri" panose="020F0502020204030204" pitchFamily="34" charset="0"/>
                        </a:rPr>
                        <a:t>9</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10</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11</a:t>
                      </a:r>
                    </a:p>
                  </a:txBody>
                  <a:tcPr marL="7620" marR="7620" marT="7620"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7030A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3F3F76"/>
                          </a:solidFill>
                          <a:effectLst/>
                          <a:latin typeface="Calibri" panose="020F0502020204030204" pitchFamily="34" charset="0"/>
                        </a:rPr>
                        <a:t>14</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15</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extLst>
                  <a:ext uri="{0D108BD9-81ED-4DB2-BD59-A6C34878D82A}">
                    <a16:rowId xmlns:a16="http://schemas.microsoft.com/office/drawing/2014/main" val="1382604697"/>
                  </a:ext>
                </a:extLst>
              </a:tr>
              <a:tr h="170958">
                <a:tc>
                  <a:txBody>
                    <a:bodyPr/>
                    <a:lstStyle/>
                    <a:p>
                      <a:pPr algn="ctr" fontAlgn="b"/>
                      <a:r>
                        <a:rPr lang="en-US" sz="1100" b="0" i="0" u="none" strike="noStrike">
                          <a:solidFill>
                            <a:srgbClr val="3F3F76"/>
                          </a:solidFill>
                          <a:effectLst/>
                          <a:latin typeface="Calibri" panose="020F0502020204030204" pitchFamily="34" charset="0"/>
                        </a:rPr>
                        <a:t>16</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17</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18</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19</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20</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21</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22</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278538097"/>
                  </a:ext>
                </a:extLst>
              </a:tr>
              <a:tr h="170958">
                <a:tc>
                  <a:txBody>
                    <a:bodyPr/>
                    <a:lstStyle/>
                    <a:p>
                      <a:pPr algn="ctr" fontAlgn="b"/>
                      <a:r>
                        <a:rPr lang="en-US" sz="1100" b="0" i="0" u="none" strike="noStrike">
                          <a:solidFill>
                            <a:srgbClr val="3F3F76"/>
                          </a:solidFill>
                          <a:effectLst/>
                          <a:latin typeface="Calibri" panose="020F0502020204030204" pitchFamily="34" charset="0"/>
                        </a:rPr>
                        <a:t>23</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24</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25</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26</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27</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7F7F7F"/>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000000"/>
                          </a:solidFill>
                          <a:effectLst/>
                          <a:latin typeface="Calibri" panose="020F0502020204030204" pitchFamily="34" charset="0"/>
                        </a:rPr>
                        <a:t>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815300982"/>
                  </a:ext>
                </a:extLst>
              </a:tr>
              <a:tr h="164383">
                <a:tc>
                  <a:txBody>
                    <a:bodyPr/>
                    <a:lstStyle/>
                    <a:p>
                      <a:pPr algn="ctr" fontAlgn="b"/>
                      <a:r>
                        <a:rPr lang="en-US" sz="1100" b="0" i="0" u="none" strike="noStrike">
                          <a:solidFill>
                            <a:srgbClr val="000000"/>
                          </a:solidFill>
                          <a:effectLst/>
                          <a:latin typeface="Calibri" panose="020F0502020204030204" pitchFamily="34" charset="0"/>
                        </a:rPr>
                        <a:t>30</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31</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ED7D3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rowSpan="2" gridSpan="4">
                  <a:txBody>
                    <a:bodyPr/>
                    <a:lstStyle/>
                    <a:p>
                      <a:pPr algn="ctr" fontAlgn="b"/>
                      <a:r>
                        <a:rPr lang="en-US" sz="1100" b="0" i="0" u="none" strike="noStrike">
                          <a:solidFill>
                            <a:srgbClr val="000000"/>
                          </a:solidFill>
                          <a:effectLst/>
                          <a:latin typeface="Calibri" panose="020F0502020204030204" pitchFamily="34" charset="0"/>
                        </a:rPr>
                        <a:t>IEEE 802 Wireless Electronic Interim Session January 14-27, 2022</a:t>
                      </a:r>
                    </a:p>
                  </a:txBody>
                  <a:tcPr marL="7620" marR="7620" marT="7620" marB="0" anchor="b">
                    <a:lnL w="19050" cap="flat" cmpd="sng" algn="ctr">
                      <a:solidFill>
                        <a:srgbClr val="ED7D31"/>
                      </a:solidFill>
                      <a:prstDash val="solid"/>
                      <a:round/>
                      <a:headEnd type="none" w="med" len="med"/>
                      <a:tailEnd type="none" w="med" len="med"/>
                    </a:lnL>
                    <a:lnR w="19050" cap="flat" cmpd="sng" algn="ctr">
                      <a:solidFill>
                        <a:srgbClr val="ED7D31"/>
                      </a:solidFill>
                      <a:prstDash val="solid"/>
                      <a:round/>
                      <a:headEnd type="none" w="med" len="med"/>
                      <a:tailEnd type="none" w="med" len="med"/>
                    </a:lnR>
                    <a:lnT w="19050" cap="flat" cmpd="sng" algn="ctr">
                      <a:solidFill>
                        <a:srgbClr val="ED7D31"/>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8CBAD"/>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9050" cap="flat" cmpd="sng" algn="ctr">
                      <a:solidFill>
                        <a:srgbClr val="ED7D3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10447560"/>
                  </a:ext>
                </a:extLst>
              </a:tr>
              <a:tr h="164383">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w="19050" cap="flat" cmpd="sng" algn="ctr">
                      <a:solidFill>
                        <a:srgbClr val="ED7D3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9050" cap="flat" cmpd="sng" algn="ctr">
                      <a:solidFill>
                        <a:srgbClr val="ED7D31"/>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188713137"/>
                  </a:ext>
                </a:extLst>
              </a:tr>
              <a:tr h="157807">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extLst>
                  <a:ext uri="{0D108BD9-81ED-4DB2-BD59-A6C34878D82A}">
                    <a16:rowId xmlns:a16="http://schemas.microsoft.com/office/drawing/2014/main" val="4216588817"/>
                  </a:ext>
                </a:extLst>
              </a:tr>
            </a:tbl>
          </a:graphicData>
        </a:graphic>
      </p:graphicFrame>
      <p:sp>
        <p:nvSpPr>
          <p:cNvPr id="10" name="Content Placeholder 2">
            <a:extLst>
              <a:ext uri="{FF2B5EF4-FFF2-40B4-BE49-F238E27FC236}">
                <a16:creationId xmlns:a16="http://schemas.microsoft.com/office/drawing/2014/main" id="{F241F66D-1F9D-4500-AB91-3640CE3DF46E}"/>
              </a:ext>
            </a:extLst>
          </p:cNvPr>
          <p:cNvSpPr>
            <a:spLocks noGrp="1"/>
          </p:cNvSpPr>
          <p:nvPr>
            <p:ph idx="1"/>
          </p:nvPr>
        </p:nvSpPr>
        <p:spPr>
          <a:xfrm>
            <a:off x="611560" y="4499701"/>
            <a:ext cx="4824537" cy="1927860"/>
          </a:xfrm>
        </p:spPr>
        <p:txBody>
          <a:bodyPr>
            <a:normAutofit fontScale="55000" lnSpcReduction="20000"/>
          </a:bodyPr>
          <a:lstStyle/>
          <a:p>
            <a:pPr marL="0" indent="0">
              <a:defRPr/>
            </a:pPr>
            <a:r>
              <a:rPr lang="en-US" dirty="0"/>
              <a:t>Frequency: Bi-weekly </a:t>
            </a:r>
          </a:p>
          <a:p>
            <a:pPr marL="0" indent="0">
              <a:defRPr/>
            </a:pPr>
            <a:r>
              <a:rPr lang="en-US" dirty="0"/>
              <a:t>Phase: Tuesday  </a:t>
            </a:r>
          </a:p>
          <a:p>
            <a:pPr marL="0" indent="0">
              <a:defRPr/>
            </a:pPr>
            <a:r>
              <a:rPr lang="en-US" dirty="0">
                <a:highlight>
                  <a:srgbClr val="FFFF00"/>
                </a:highlight>
              </a:rPr>
              <a:t>Time: 09:00 ET (06:00 PT)</a:t>
            </a:r>
          </a:p>
          <a:p>
            <a:pPr marL="0" indent="0">
              <a:defRPr/>
            </a:pPr>
            <a:r>
              <a:rPr lang="en-US" dirty="0"/>
              <a:t>Offset: First call November 30</a:t>
            </a:r>
            <a:r>
              <a:rPr lang="en-US" baseline="30000" dirty="0"/>
              <a:t>th</a:t>
            </a:r>
            <a:r>
              <a:rPr lang="en-US" dirty="0"/>
              <a:t> </a:t>
            </a:r>
          </a:p>
          <a:p>
            <a:pPr marL="400050" lvl="1" indent="0">
              <a:defRPr/>
            </a:pPr>
            <a:r>
              <a:rPr lang="en-US" dirty="0"/>
              <a:t>[skip week following the plenary]</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graphicFrame>
        <p:nvGraphicFramePr>
          <p:cNvPr id="11" name="Table 5">
            <a:extLst>
              <a:ext uri="{FF2B5EF4-FFF2-40B4-BE49-F238E27FC236}">
                <a16:creationId xmlns:a16="http://schemas.microsoft.com/office/drawing/2014/main" id="{C8D1D50D-9AC5-4D07-AD3C-1059CB78A6A0}"/>
              </a:ext>
            </a:extLst>
          </p:cNvPr>
          <p:cNvGraphicFramePr>
            <a:graphicFrameLocks noGrp="1"/>
          </p:cNvGraphicFramePr>
          <p:nvPr>
            <p:extLst>
              <p:ext uri="{D42A27DB-BD31-4B8C-83A1-F6EECF244321}">
                <p14:modId xmlns:p14="http://schemas.microsoft.com/office/powerpoint/2010/main" val="1454590468"/>
              </p:ext>
            </p:extLst>
          </p:nvPr>
        </p:nvGraphicFramePr>
        <p:xfrm>
          <a:off x="5364088" y="2724208"/>
          <a:ext cx="3205574" cy="3047600"/>
        </p:xfrm>
        <a:graphic>
          <a:graphicData uri="http://schemas.openxmlformats.org/drawingml/2006/table">
            <a:tbl>
              <a:tblPr firstRow="1" bandRow="1">
                <a:tableStyleId>{5C22544A-7EE6-4342-B048-85BDC9FD1C3A}</a:tableStyleId>
              </a:tblPr>
              <a:tblGrid>
                <a:gridCol w="1654653">
                  <a:extLst>
                    <a:ext uri="{9D8B030D-6E8A-4147-A177-3AD203B41FA5}">
                      <a16:colId xmlns:a16="http://schemas.microsoft.com/office/drawing/2014/main" val="20000"/>
                    </a:ext>
                  </a:extLst>
                </a:gridCol>
                <a:gridCol w="1550921">
                  <a:extLst>
                    <a:ext uri="{9D8B030D-6E8A-4147-A177-3AD203B41FA5}">
                      <a16:colId xmlns:a16="http://schemas.microsoft.com/office/drawing/2014/main" val="20001"/>
                    </a:ext>
                  </a:extLst>
                </a:gridCol>
              </a:tblGrid>
              <a:tr h="290593">
                <a:tc>
                  <a:txBody>
                    <a:bodyPr/>
                    <a:lstStyle/>
                    <a:p>
                      <a:r>
                        <a:rPr lang="en-US" sz="1400" dirty="0"/>
                        <a:t>Week</a:t>
                      </a:r>
                    </a:p>
                  </a:txBody>
                  <a:tcPr marL="91420" marR="91420" marT="45700" marB="45700"/>
                </a:tc>
                <a:tc>
                  <a:txBody>
                    <a:bodyPr/>
                    <a:lstStyle/>
                    <a:p>
                      <a:r>
                        <a:rPr lang="en-US" sz="1400" dirty="0"/>
                        <a:t>Time (ET)</a:t>
                      </a:r>
                    </a:p>
                  </a:txBody>
                  <a:tcPr marL="91420" marR="91420" marT="45700" marB="45700"/>
                </a:tc>
                <a:extLst>
                  <a:ext uri="{0D108BD9-81ED-4DB2-BD59-A6C34878D82A}">
                    <a16:rowId xmlns:a16="http://schemas.microsoft.com/office/drawing/2014/main" val="10000"/>
                  </a:ext>
                </a:extLst>
              </a:tr>
              <a:tr h="290593">
                <a:tc>
                  <a:txBody>
                    <a:bodyPr/>
                    <a:lstStyle/>
                    <a:p>
                      <a:r>
                        <a:rPr lang="en-US" sz="1400" dirty="0">
                          <a:solidFill>
                            <a:schemeClr val="bg2">
                              <a:lumMod val="75000"/>
                            </a:schemeClr>
                          </a:solidFill>
                        </a:rPr>
                        <a:t>November 30</a:t>
                      </a:r>
                    </a:p>
                  </a:txBody>
                  <a:tcPr marL="91420" marR="91420" marT="45700" marB="45700"/>
                </a:tc>
                <a:tc>
                  <a:txBody>
                    <a:bodyPr/>
                    <a:lstStyle/>
                    <a:p>
                      <a:r>
                        <a:rPr lang="en-US" sz="1400" dirty="0">
                          <a:solidFill>
                            <a:schemeClr val="bg2">
                              <a:lumMod val="75000"/>
                            </a:schemeClr>
                          </a:solidFill>
                        </a:rPr>
                        <a:t>09:00 ET</a:t>
                      </a:r>
                    </a:p>
                  </a:txBody>
                  <a:tcPr marL="91420" marR="91420" marT="45700" marB="45700"/>
                </a:tc>
                <a:extLst>
                  <a:ext uri="{0D108BD9-81ED-4DB2-BD59-A6C34878D82A}">
                    <a16:rowId xmlns:a16="http://schemas.microsoft.com/office/drawing/2014/main" val="10003"/>
                  </a:ext>
                </a:extLst>
              </a:tr>
              <a:tr h="290593">
                <a:tc>
                  <a:txBody>
                    <a:bodyPr/>
                    <a:lstStyle/>
                    <a:p>
                      <a:endParaRPr lang="en-US" sz="1400" dirty="0">
                        <a:solidFill>
                          <a:schemeClr val="tx1"/>
                        </a:solidFill>
                      </a:endParaRPr>
                    </a:p>
                  </a:txBody>
                  <a:tcPr marL="91420" marR="91420" marT="45700" marB="45700"/>
                </a:tc>
                <a:tc>
                  <a:txBody>
                    <a:bodyPr/>
                    <a:lstStyle/>
                    <a:p>
                      <a:endParaRPr lang="en-US" sz="1400" dirty="0"/>
                    </a:p>
                  </a:txBody>
                  <a:tcPr marL="91420" marR="91420" marT="45700" marB="45700"/>
                </a:tc>
                <a:extLst>
                  <a:ext uri="{0D108BD9-81ED-4DB2-BD59-A6C34878D82A}">
                    <a16:rowId xmlns:a16="http://schemas.microsoft.com/office/drawing/2014/main" val="3972486093"/>
                  </a:ext>
                </a:extLst>
              </a:tr>
              <a:tr h="290593">
                <a:tc>
                  <a:txBody>
                    <a:bodyPr/>
                    <a:lstStyle/>
                    <a:p>
                      <a:r>
                        <a:rPr lang="en-US" sz="1400" b="1" dirty="0">
                          <a:solidFill>
                            <a:schemeClr val="accent2">
                              <a:lumMod val="75000"/>
                            </a:schemeClr>
                          </a:solidFill>
                        </a:rPr>
                        <a:t>December 14</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solidFill>
                            <a:schemeClr val="accent2">
                              <a:lumMod val="75000"/>
                            </a:schemeClr>
                          </a:solidFill>
                        </a:rPr>
                        <a:t>09:00 ET</a:t>
                      </a:r>
                    </a:p>
                  </a:txBody>
                  <a:tcPr marL="91420" marR="91420" marT="45700" marB="45700"/>
                </a:tc>
                <a:extLst>
                  <a:ext uri="{0D108BD9-81ED-4DB2-BD59-A6C34878D82A}">
                    <a16:rowId xmlns:a16="http://schemas.microsoft.com/office/drawing/2014/main" val="107150580"/>
                  </a:ext>
                </a:extLst>
              </a:tr>
              <a:tr h="290593">
                <a:tc>
                  <a:txBody>
                    <a:bodyPr/>
                    <a:lstStyle/>
                    <a:p>
                      <a:endParaRPr lang="en-US" sz="1400" dirty="0">
                        <a:solidFill>
                          <a:schemeClr val="tx1"/>
                        </a:solidFill>
                      </a:endParaRPr>
                    </a:p>
                  </a:txBody>
                  <a:tcPr marL="91420" marR="91420" marT="45700" marB="45700"/>
                </a:tc>
                <a:tc>
                  <a:txBody>
                    <a:bodyPr/>
                    <a:lstStyle/>
                    <a:p>
                      <a:endParaRPr lang="en-US" sz="1400" dirty="0"/>
                    </a:p>
                  </a:txBody>
                  <a:tcPr marL="91420" marR="91420" marT="45700" marB="45700"/>
                </a:tc>
                <a:extLst>
                  <a:ext uri="{0D108BD9-81ED-4DB2-BD59-A6C34878D82A}">
                    <a16:rowId xmlns:a16="http://schemas.microsoft.com/office/drawing/2014/main" val="4127578813"/>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strike="noStrike" dirty="0">
                          <a:solidFill>
                            <a:schemeClr val="tx1"/>
                          </a:solidFill>
                        </a:rPr>
                        <a:t>January 4</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strike="noStrike" dirty="0">
                          <a:solidFill>
                            <a:schemeClr val="tx1"/>
                          </a:solidFill>
                        </a:rPr>
                        <a:t>09:00 ET</a:t>
                      </a:r>
                    </a:p>
                  </a:txBody>
                  <a:tcPr marL="91420" marR="91420" marT="45700" marB="45700"/>
                </a:tc>
                <a:extLst>
                  <a:ext uri="{0D108BD9-81ED-4DB2-BD59-A6C34878D82A}">
                    <a16:rowId xmlns:a16="http://schemas.microsoft.com/office/drawing/2014/main" val="3886067334"/>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marL="91420" marR="91420" marT="45700" marB="45700"/>
                </a:tc>
                <a:tc>
                  <a:txBody>
                    <a:bodyPr/>
                    <a:lstStyle/>
                    <a:p>
                      <a:endParaRPr lang="en-US" sz="1400" dirty="0">
                        <a:solidFill>
                          <a:schemeClr val="tx1"/>
                        </a:solidFill>
                      </a:endParaRPr>
                    </a:p>
                  </a:txBody>
                  <a:tcPr marL="91420" marR="91420" marT="45700" marB="45700"/>
                </a:tc>
                <a:extLst>
                  <a:ext uri="{0D108BD9-81ED-4DB2-BD59-A6C34878D82A}">
                    <a16:rowId xmlns:a16="http://schemas.microsoft.com/office/drawing/2014/main" val="319788747"/>
                  </a:ext>
                </a:extLst>
              </a:tr>
              <a:tr h="290593">
                <a:tc>
                  <a:txBody>
                    <a:bodyPr/>
                    <a:lstStyle/>
                    <a:p>
                      <a:r>
                        <a:rPr lang="en-US" sz="1400" dirty="0">
                          <a:solidFill>
                            <a:schemeClr val="tx1"/>
                          </a:solidFill>
                        </a:rPr>
                        <a:t>January 11</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09:00 ET</a:t>
                      </a:r>
                    </a:p>
                  </a:txBody>
                  <a:tcPr marL="91420" marR="91420" marT="45700" marB="45700"/>
                </a:tc>
                <a:extLst>
                  <a:ext uri="{0D108BD9-81ED-4DB2-BD59-A6C34878D82A}">
                    <a16:rowId xmlns:a16="http://schemas.microsoft.com/office/drawing/2014/main" val="1644665315"/>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b="1" dirty="0">
                        <a:solidFill>
                          <a:srgbClr val="C00000"/>
                        </a:solidFill>
                      </a:endParaRPr>
                    </a:p>
                  </a:txBody>
                  <a:tcPr marL="91420" marR="91420" marT="45700" marB="45700"/>
                </a:tc>
                <a:tc>
                  <a:txBody>
                    <a:bodyPr/>
                    <a:lstStyle/>
                    <a:p>
                      <a:endParaRPr lang="en-US" sz="1400" b="1" dirty="0">
                        <a:solidFill>
                          <a:srgbClr val="C00000"/>
                        </a:solidFill>
                      </a:endParaRPr>
                    </a:p>
                  </a:txBody>
                  <a:tcPr marL="91420" marR="91420" marT="45700" marB="45700"/>
                </a:tc>
                <a:extLst>
                  <a:ext uri="{0D108BD9-81ED-4DB2-BD59-A6C34878D82A}">
                    <a16:rowId xmlns:a16="http://schemas.microsoft.com/office/drawing/2014/main" val="272252530"/>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solidFill>
                            <a:srgbClr val="C00000"/>
                          </a:solidFill>
                        </a:rPr>
                        <a:t>January 14: </a:t>
                      </a:r>
                    </a:p>
                  </a:txBody>
                  <a:tcPr marL="91420" marR="91420" marT="45700" marB="45700"/>
                </a:tc>
                <a:tc>
                  <a:txBody>
                    <a:bodyPr/>
                    <a:lstStyle/>
                    <a:p>
                      <a:r>
                        <a:rPr lang="en-US" sz="1400" b="1" dirty="0">
                          <a:solidFill>
                            <a:srgbClr val="C00000"/>
                          </a:solidFill>
                        </a:rPr>
                        <a:t>Jan Interim</a:t>
                      </a:r>
                    </a:p>
                  </a:txBody>
                  <a:tcPr marL="91420" marR="91420" marT="45700" marB="45700"/>
                </a:tc>
                <a:extLst>
                  <a:ext uri="{0D108BD9-81ED-4DB2-BD59-A6C34878D82A}">
                    <a16:rowId xmlns:a16="http://schemas.microsoft.com/office/drawing/2014/main" val="1590531805"/>
                  </a:ext>
                </a:extLst>
              </a:tr>
            </a:tbl>
          </a:graphicData>
        </a:graphic>
      </p:graphicFrame>
      <p:sp>
        <p:nvSpPr>
          <p:cNvPr id="12" name="Speech Bubble: Rectangle 11">
            <a:extLst>
              <a:ext uri="{FF2B5EF4-FFF2-40B4-BE49-F238E27FC236}">
                <a16:creationId xmlns:a16="http://schemas.microsoft.com/office/drawing/2014/main" id="{A8971838-024B-4577-A6DA-36CF09D64AF8}"/>
              </a:ext>
            </a:extLst>
          </p:cNvPr>
          <p:cNvSpPr/>
          <p:nvPr/>
        </p:nvSpPr>
        <p:spPr bwMode="auto">
          <a:xfrm>
            <a:off x="3813444" y="4030976"/>
            <a:ext cx="1053831" cy="656356"/>
          </a:xfrm>
          <a:prstGeom prst="wedgeRectCallout">
            <a:avLst>
              <a:gd name="adj1" fmla="val 97626"/>
              <a:gd name="adj2" fmla="val 54401"/>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800" b="0" i="0" u="none" strike="noStrike" cap="none" normalizeH="0" baseline="0" dirty="0">
                <a:ln>
                  <a:noFill/>
                </a:ln>
                <a:solidFill>
                  <a:schemeClr val="bg1"/>
                </a:solidFill>
                <a:effectLst/>
                <a:latin typeface="Arial Black" panose="020B0A04020102020204" pitchFamily="34" charset="0"/>
                <a:ea typeface="ＭＳ Ｐゴシック" charset="0"/>
                <a:cs typeface="ＭＳ Ｐゴシック" charset="0"/>
              </a:rPr>
              <a:t>Out of Phase</a:t>
            </a:r>
          </a:p>
        </p:txBody>
      </p:sp>
    </p:spTree>
    <p:extLst>
      <p:ext uri="{BB962C8B-B14F-4D97-AF65-F5344CB8AC3E}">
        <p14:creationId xmlns:p14="http://schemas.microsoft.com/office/powerpoint/2010/main" val="2878716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17</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18</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November 30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6"/>
              </a:rPr>
              <a:t>https://standards.ieee.org/content/dam/ieee-standards/stand</a:t>
            </a:r>
          </a:p>
          <a:p>
            <a:pPr>
              <a:defRPr/>
            </a:pPr>
            <a:r>
              <a:rPr lang="en-US" dirty="0">
                <a:hlinkClick r:id="rId7"/>
              </a:rPr>
              <a:t>https://standards.ieee.org/faqs/copyrights/index.htmlards/web/documents/other/ieee-sa-copyright-policy-2019.pdf</a:t>
            </a:r>
            <a:endParaRPr lang="en-US" dirty="0"/>
          </a:p>
          <a:p>
            <a:pPr>
              <a:defRPr/>
            </a:pPr>
            <a:r>
              <a:rPr lang="en-US" dirty="0">
                <a:hlinkClick r:id="rId8"/>
              </a:rPr>
              <a:t>https://standards.ieee.org/ipr/copyright-materials.html</a:t>
            </a:r>
            <a:endParaRPr lang="en-US" dirty="0"/>
          </a:p>
          <a:p>
            <a:pP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fontScale="85000" lnSpcReduction="10000"/>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 </a:t>
            </a:r>
          </a:p>
          <a:p>
            <a:pPr marL="514350" indent="-514350">
              <a:buFont typeface="Arial" panose="020B0604020202020204" pitchFamily="34" charset="0"/>
              <a:buAutoNum type="arabicPeriod"/>
            </a:pPr>
            <a:r>
              <a:rPr lang="en-US" altLang="en-US" dirty="0"/>
              <a:t>Continuation of discussions from November:</a:t>
            </a:r>
          </a:p>
          <a:p>
            <a:pPr marL="914400" lvl="1" indent="-514350">
              <a:buFont typeface="+mj-lt"/>
              <a:buAutoNum type="alphaLcPeriod"/>
            </a:pPr>
            <a:r>
              <a:rPr lang="en-US" altLang="en-US" dirty="0"/>
              <a:t>Out-of-band signaling and narrow band assist </a:t>
            </a:r>
          </a:p>
          <a:p>
            <a:pPr marL="914400" lvl="1" indent="-514350">
              <a:buFont typeface="+mj-lt"/>
              <a:buAutoNum type="alphaLcPeriod"/>
            </a:pPr>
            <a:r>
              <a:rPr lang="en-US" altLang="en-US" dirty="0"/>
              <a:t>Preamble and Equalization</a:t>
            </a:r>
          </a:p>
          <a:p>
            <a:pPr marL="914400" lvl="1" indent="-514350">
              <a:buFont typeface="+mj-lt"/>
              <a:buAutoNum type="alphaLcPeriod"/>
            </a:pPr>
            <a:r>
              <a:rPr lang="en-US" altLang="en-US" dirty="0"/>
              <a:t>Coding and related </a:t>
            </a:r>
            <a:r>
              <a:rPr lang="en-US" dirty="0"/>
              <a:t>discussion</a:t>
            </a:r>
            <a:endParaRPr lang="en-US" altLang="en-US" dirty="0"/>
          </a:p>
          <a:p>
            <a:pPr marL="914400" lvl="1" indent="-514350">
              <a:buFont typeface="+mj-lt"/>
              <a:buAutoNum type="alphaLcPeriod"/>
            </a:pPr>
            <a:r>
              <a:rPr lang="en-US" altLang="en-US" dirty="0"/>
              <a:t>Wake-up radio </a:t>
            </a:r>
          </a:p>
          <a:p>
            <a:pPr marL="914400" lvl="1" indent="-514350">
              <a:buFont typeface="+mj-lt"/>
              <a:buAutoNum type="alphaLcPeriod"/>
            </a:pPr>
            <a:r>
              <a:rPr lang="en-US" altLang="en-US" dirty="0"/>
              <a:t>Updating channel models and related topics</a:t>
            </a:r>
          </a:p>
          <a:p>
            <a:pPr marL="914400" lvl="1" indent="-514350">
              <a:buFont typeface="+mj-lt"/>
              <a:buAutoNum type="alphaLcPeriod"/>
            </a:pPr>
            <a:r>
              <a:rPr lang="en-US" altLang="en-US" dirty="0"/>
              <a:t>Schedule discussion</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8</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no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4724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Review and Status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fontScale="77500" lnSpcReduction="20000"/>
          </a:bodyPr>
          <a:lstStyle/>
          <a:p>
            <a:pPr marL="457200" indent="-457200">
              <a:buFont typeface="Arial" panose="020B0604020202020204" pitchFamily="34" charset="0"/>
              <a:buChar char="•"/>
            </a:pPr>
            <a:r>
              <a:rPr lang="en-US" dirty="0"/>
              <a:t>November Closing Report:</a:t>
            </a:r>
          </a:p>
          <a:p>
            <a:pPr marL="857250" lvl="1" indent="-457200">
              <a:buFont typeface="Arial" panose="020B0604020202020204" pitchFamily="34" charset="0"/>
              <a:buChar char="•"/>
            </a:pPr>
            <a:r>
              <a:rPr lang="en-US" dirty="0">
                <a:hlinkClick r:id="rId2"/>
              </a:rPr>
              <a:t>https://mentor.ieee.org/802.15/dcn/21/15-21-0621-00-04ab-november-2021-closing-report.pptx</a:t>
            </a: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Meeting Slides from November</a:t>
            </a:r>
          </a:p>
          <a:p>
            <a:pPr marL="857250" lvl="1" indent="-457200">
              <a:buFont typeface="Arial" panose="020B0604020202020204" pitchFamily="34" charset="0"/>
              <a:buChar char="•"/>
            </a:pPr>
            <a:r>
              <a:rPr lang="en-US" dirty="0">
                <a:hlinkClick r:id="rId3"/>
              </a:rPr>
              <a:t>https://mentor.ieee.org/802.15/dcn/21/15-21-0565-04-04ab-tg4ab-november-meeting-slides.pptx</a:t>
            </a: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Draft November meeting minutes</a:t>
            </a:r>
          </a:p>
          <a:p>
            <a:pPr marL="857250" lvl="1" indent="-457200">
              <a:buFont typeface="Arial" panose="020B0604020202020204" pitchFamily="34" charset="0"/>
              <a:buChar char="•"/>
            </a:pPr>
            <a:r>
              <a:rPr lang="en-US" dirty="0">
                <a:hlinkClick r:id="rId4"/>
              </a:rPr>
              <a:t>https://mentor.ieee.org/802.15/dcn/21/15-21-0628-00-04ab-tg15-4ab-nov-plenary-mtg-mins.docx</a:t>
            </a:r>
            <a:endParaRPr lang="en-US" dirty="0"/>
          </a:p>
          <a:p>
            <a:pPr marL="857250" lvl="1"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25639238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34214</TotalTime>
  <Words>1466</Words>
  <Application>Microsoft Office PowerPoint</Application>
  <PresentationFormat>On-screen Show (4:3)</PresentationFormat>
  <Paragraphs>420</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Aharoni</vt:lpstr>
      <vt:lpstr>Arial</vt:lpstr>
      <vt:lpstr>Arial Black</vt:lpstr>
      <vt:lpstr>Calibri</vt:lpstr>
      <vt:lpstr>Open Sans</vt:lpstr>
      <vt:lpstr>Times New Roman</vt:lpstr>
      <vt:lpstr>Verdana-Bold</vt:lpstr>
      <vt:lpstr>Office Theme</vt:lpstr>
      <vt:lpstr>PowerPoint Presentation</vt:lpstr>
      <vt:lpstr>Task Group 15.4ab Next Generation UWB Amendment</vt:lpstr>
      <vt:lpstr>Task Group Rules</vt:lpstr>
      <vt:lpstr>IEEE-SA Patent, Copyright, and Participation Policies</vt:lpstr>
      <vt:lpstr>IEEE 802 Ground Rules</vt:lpstr>
      <vt:lpstr>Proposed Agenda</vt:lpstr>
      <vt:lpstr>Recap</vt:lpstr>
      <vt:lpstr>5.2.b Scope of the project (As approved): </vt:lpstr>
      <vt:lpstr>Review and Status</vt:lpstr>
      <vt:lpstr>Technical Discussion</vt:lpstr>
      <vt:lpstr>Discussions cut short in Nov.</vt:lpstr>
      <vt:lpstr>Project Schedule  </vt:lpstr>
      <vt:lpstr>Proposed Project Schedule (baseline)</vt:lpstr>
      <vt:lpstr>Schedule Major Milestones</vt:lpstr>
      <vt:lpstr>Next Steps</vt:lpstr>
      <vt:lpstr>Teleconference Schedule</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198</cp:revision>
  <cp:lastPrinted>2000-03-07T00:55:37Z</cp:lastPrinted>
  <dcterms:created xsi:type="dcterms:W3CDTF">2016-01-17T22:48:36Z</dcterms:created>
  <dcterms:modified xsi:type="dcterms:W3CDTF">2021-11-30T20:41:58Z</dcterms:modified>
  <cp:category/>
</cp:coreProperties>
</file>