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346" r:id="rId2"/>
    <p:sldId id="311" r:id="rId3"/>
    <p:sldId id="352" r:id="rId4"/>
    <p:sldId id="358" r:id="rId5"/>
    <p:sldId id="353" r:id="rId6"/>
    <p:sldId id="359" r:id="rId7"/>
    <p:sldId id="357"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2" autoAdjust="0"/>
    <p:restoredTop sz="93488" autoAdjust="0"/>
  </p:normalViewPr>
  <p:slideViewPr>
    <p:cSldViewPr>
      <p:cViewPr varScale="1">
        <p:scale>
          <a:sx n="83" d="100"/>
          <a:sy n="83" d="100"/>
        </p:scale>
        <p:origin x="1339" y="77"/>
      </p:cViewPr>
      <p:guideLst>
        <p:guide orient="horz" pos="2160"/>
        <p:guide pos="2880"/>
      </p:guideLst>
    </p:cSldViewPr>
  </p:slideViewPr>
  <p:notesTextViewPr>
    <p:cViewPr>
      <p:scale>
        <a:sx n="100" d="100"/>
        <a:sy n="100" d="100"/>
      </p:scale>
      <p:origin x="0" y="0"/>
    </p:cViewPr>
  </p:notesTextViewPr>
  <p:notesViewPr>
    <p:cSldViewPr>
      <p:cViewPr varScale="1">
        <p:scale>
          <a:sx n="86" d="100"/>
          <a:sy n="86" d="100"/>
        </p:scale>
        <p:origin x="3822" y="12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11/17/2021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May 2021</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11/17/2021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15-19-0551-00-0vat</a:t>
            </a: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11/17/2021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11/17/2021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November 2021</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334000" y="201803"/>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DCN 15-21-0625-00-007a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11/17/2021</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11/17/2021</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11/17/2021</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11/17/2021</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11/17/2021</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11/17/2021</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11/17/2021</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0" y="838200"/>
            <a:ext cx="8991600" cy="4770537"/>
          </a:xfrm>
          <a:prstGeom prst="rect">
            <a:avLst/>
          </a:prstGeom>
          <a:noFill/>
          <a:ln w="12700">
            <a:noFill/>
            <a:miter lim="800000"/>
            <a:headEnd type="none" w="sm" len="sm"/>
            <a:tailEnd type="none" w="sm" len="sm"/>
          </a:ln>
          <a:effectLst/>
        </p:spPr>
        <p:txBody>
          <a:bodyPr>
            <a:spAutoFit/>
          </a:bodyPr>
          <a:lstStyle/>
          <a:p>
            <a:pPr algn="ctr"/>
            <a:r>
              <a:rPr lang="en-US" altLang="ja-JP" sz="1800"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15.7a Higher Rate, Longer Range OCC TG Closing Report (November 2021)	</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a:latin typeface="Times New Roman" panose="02020603050405020304" pitchFamily="18" charset="0"/>
                <a:ea typeface="ＭＳ Ｐゴシック" charset="-128"/>
                <a:cs typeface="Times New Roman" panose="02020603050405020304" pitchFamily="18" charset="0"/>
              </a:rPr>
              <a:t>November 17, 2021	</a:t>
            </a:r>
          </a:p>
          <a:p>
            <a:r>
              <a:rPr lang="en-US" altLang="ja-JP" sz="1600" b="1" dirty="0">
                <a:latin typeface="Times New Roman" panose="02020603050405020304" pitchFamily="18" charset="0"/>
                <a:ea typeface="ＭＳ Ｐゴシック" charset="-128"/>
                <a:cs typeface="Times New Roman" panose="02020603050405020304" pitchFamily="18" charset="0"/>
              </a:rPr>
              <a:t>Source: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Yeong Min Jang</a:t>
            </a:r>
            <a:r>
              <a:rPr lang="en-US" altLang="zh-CN" sz="1600" dirty="0">
                <a:latin typeface="Times New Roman" panose="02020603050405020304" pitchFamily="18" charset="0"/>
                <a:ea typeface="ＭＳ Ｐゴシック" charset="-128"/>
                <a:cs typeface="Times New Roman" panose="02020603050405020304" pitchFamily="18" charset="0"/>
              </a:rPr>
              <a:t>,</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ko-KR" sz="1600" dirty="0">
                <a:latin typeface="Times New Roman" panose="02020603050405020304" pitchFamily="18" charset="0"/>
                <a:ea typeface="굴림" charset="-127"/>
                <a:cs typeface="Times New Roman" panose="02020603050405020304" pitchFamily="18" charset="0"/>
              </a:rPr>
              <a:t>Kookmin University</a:t>
            </a:r>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a:t>
            </a:r>
          </a:p>
          <a:p>
            <a:r>
              <a:rPr lang="en-US" altLang="ja-JP" sz="1600" dirty="0">
                <a:latin typeface="Times New Roman" panose="02020603050405020304" pitchFamily="18" charset="0"/>
                <a:ea typeface="ＭＳ Ｐゴシック" charset="-128"/>
                <a:cs typeface="Times New Roman" panose="02020603050405020304" pitchFamily="18" charset="0"/>
              </a:rPr>
              <a:t>Voice: +82-2-910-5068  				E-Mail: </a:t>
            </a:r>
            <a:r>
              <a:rPr lang="en-US" altLang="ko-KR" sz="1600" dirty="0">
                <a:latin typeface="Times New Roman" panose="02020603050405020304" pitchFamily="18" charset="0"/>
                <a:ea typeface="굴림" charset="-127"/>
                <a:cs typeface="Times New Roman" panose="02020603050405020304" pitchFamily="18" charset="0"/>
              </a:rPr>
              <a:t>yjang@kookmin.ac.kr</a:t>
            </a:r>
            <a:r>
              <a:rPr lang="en-US" altLang="ja-JP" sz="1600"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IEEE 802.15.7a Higher Rate, Longer Range OCC TG Closing Report </a:t>
            </a:r>
            <a:r>
              <a:rPr lang="en-US" altLang="ja-JP" sz="1600" dirty="0">
                <a:latin typeface="Times New Roman" panose="02020603050405020304" pitchFamily="18" charset="0"/>
                <a:ea typeface="ＭＳ Ｐゴシック" pitchFamily="-65" charset="-128"/>
                <a:cs typeface="Times New Roman" panose="02020603050405020304" pitchFamily="18" charset="0"/>
              </a:rPr>
              <a:t>for</a:t>
            </a:r>
            <a:r>
              <a:rPr lang="en-US" altLang="ja-JP" sz="1600" dirty="0">
                <a:latin typeface="Times New Roman" panose="02020603050405020304" pitchFamily="18" charset="0"/>
                <a:ea typeface="ＭＳ Ｐゴシック" charset="-128"/>
                <a:cs typeface="Times New Roman" panose="02020603050405020304" pitchFamily="18" charset="0"/>
              </a:rPr>
              <a:t> November 2021</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[Report progress to WG]</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ＭＳ Ｐゴシック" pitchFamily="50" charset="-128"/>
              </a:rPr>
              <a:t>IEEE 802.15.7a Higher Rate, Longer Range OCC TG</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 </a:t>
            </a:r>
            <a:br>
              <a:rPr lang="en-US" altLang="ja-JP" dirty="0">
                <a:ea typeface="ＭＳ Ｐゴシック" pitchFamily="50" charset="-128"/>
              </a:rPr>
            </a:br>
            <a:r>
              <a:rPr lang="en-US" altLang="ja-JP" dirty="0">
                <a:ea typeface="ＭＳ Ｐゴシック" pitchFamily="50" charset="-128"/>
              </a:rPr>
              <a:t>November 17, 2021</a:t>
            </a:r>
            <a:endParaRPr lang="ja-JP" altLang="ja-JP" dirty="0"/>
          </a:p>
        </p:txBody>
      </p:sp>
    </p:spTree>
    <p:extLst>
      <p:ext uri="{BB962C8B-B14F-4D97-AF65-F5344CB8AC3E}">
        <p14:creationId xmlns:p14="http://schemas.microsoft.com/office/powerpoint/2010/main" val="350741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251520" y="1406136"/>
            <a:ext cx="8640960" cy="4918464"/>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4 Slots (on Wed., Thu., Mon. and Tue.)</a:t>
            </a:r>
          </a:p>
          <a:p>
            <a:pPr algn="just"/>
            <a:r>
              <a:rPr lang="en-US" altLang="ja-JP" sz="2800" dirty="0">
                <a:latin typeface="Times New Roman" panose="02020603050405020304" pitchFamily="18" charset="0"/>
                <a:cs typeface="Times New Roman" panose="02020603050405020304" pitchFamily="18" charset="0"/>
              </a:rPr>
              <a:t>1</a:t>
            </a:r>
            <a:r>
              <a:rPr lang="en-US" altLang="ja-JP" sz="2800" baseline="30000" dirty="0">
                <a:latin typeface="Times New Roman" panose="02020603050405020304" pitchFamily="18" charset="0"/>
                <a:cs typeface="Times New Roman" panose="02020603050405020304" pitchFamily="18" charset="0"/>
              </a:rPr>
              <a:t>st</a:t>
            </a:r>
            <a:r>
              <a:rPr lang="en-US" altLang="ja-JP" sz="2800" dirty="0">
                <a:latin typeface="Times New Roman" panose="02020603050405020304" pitchFamily="18" charset="0"/>
                <a:cs typeface="Times New Roman" panose="02020603050405020304" pitchFamily="18" charset="0"/>
              </a:rPr>
              <a:t> Slot:</a:t>
            </a:r>
          </a:p>
          <a:p>
            <a:pPr lvl="1" algn="just"/>
            <a:r>
              <a:rPr lang="en-US" altLang="ja-JP" sz="2400" dirty="0">
                <a:latin typeface="Times New Roman" panose="02020603050405020304" pitchFamily="18" charset="0"/>
                <a:cs typeface="Times New Roman" panose="02020603050405020304" pitchFamily="18" charset="0"/>
              </a:rPr>
              <a:t>Approval for September Meeting Minutes</a:t>
            </a:r>
          </a:p>
          <a:p>
            <a:pPr lvl="1" algn="just"/>
            <a:r>
              <a:rPr lang="en-US" altLang="ja-JP" sz="2400" dirty="0">
                <a:latin typeface="Times New Roman" panose="02020603050405020304" pitchFamily="18" charset="0"/>
                <a:cs typeface="Times New Roman" panose="02020603050405020304" pitchFamily="18" charset="0"/>
              </a:rPr>
              <a:t>Approval Meeting Objectives and Agenda Approval</a:t>
            </a:r>
          </a:p>
          <a:p>
            <a:pPr lvl="1" algn="just"/>
            <a:r>
              <a:rPr lang="en-US" altLang="ja-JP" sz="2400" dirty="0">
                <a:latin typeface="Times New Roman" panose="02020603050405020304" pitchFamily="18" charset="0"/>
                <a:cs typeface="Times New Roman" panose="02020603050405020304" pitchFamily="18" charset="0"/>
              </a:rPr>
              <a:t>Hear contributions</a:t>
            </a:r>
          </a:p>
          <a:p>
            <a:pPr lvl="2" algn="just"/>
            <a:r>
              <a:rPr lang="en-US" altLang="ja-JP" sz="2000" dirty="0">
                <a:latin typeface="Times New Roman" panose="02020603050405020304" pitchFamily="18" charset="0"/>
                <a:cs typeface="Times New Roman" panose="02020603050405020304" pitchFamily="18" charset="0"/>
              </a:rPr>
              <a:t>Draft D1-PHY Layer Operating Modes and Specifications of Rolling Shutter OFDM scheme (571-00)</a:t>
            </a:r>
          </a:p>
          <a:p>
            <a:pPr lvl="2" algn="just"/>
            <a:r>
              <a:rPr lang="en-US" altLang="ja-JP" sz="2000" dirty="0">
                <a:latin typeface="Times New Roman" panose="02020603050405020304" pitchFamily="18" charset="0"/>
                <a:cs typeface="Times New Roman" panose="02020603050405020304" pitchFamily="18" charset="0"/>
              </a:rPr>
              <a:t>Draft D1-PHY Layer Operating Modes and Specifications of MIMO C-OOK scheme (572-00)</a:t>
            </a:r>
          </a:p>
        </p:txBody>
      </p:sp>
    </p:spTree>
    <p:extLst>
      <p:ext uri="{BB962C8B-B14F-4D97-AF65-F5344CB8AC3E}">
        <p14:creationId xmlns:p14="http://schemas.microsoft.com/office/powerpoint/2010/main" val="558941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251520" y="1406136"/>
            <a:ext cx="8640960" cy="4918464"/>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2</a:t>
            </a:r>
            <a:r>
              <a:rPr lang="en-US" altLang="ja-JP" sz="2800" baseline="30000" dirty="0">
                <a:latin typeface="Times New Roman" panose="02020603050405020304" pitchFamily="18" charset="0"/>
                <a:cs typeface="Times New Roman" panose="02020603050405020304" pitchFamily="18" charset="0"/>
              </a:rPr>
              <a:t>nd</a:t>
            </a:r>
            <a:r>
              <a:rPr lang="en-US" altLang="ja-JP" sz="2800" dirty="0">
                <a:latin typeface="Times New Roman" panose="02020603050405020304" pitchFamily="18" charset="0"/>
                <a:cs typeface="Times New Roman" panose="02020603050405020304" pitchFamily="18" charset="0"/>
              </a:rPr>
              <a:t> Slot:</a:t>
            </a:r>
          </a:p>
          <a:p>
            <a:pPr lvl="1" algn="just"/>
            <a:r>
              <a:rPr lang="en-US" altLang="ja-JP" sz="2400" dirty="0">
                <a:latin typeface="Times New Roman" panose="02020603050405020304" pitchFamily="18" charset="0"/>
                <a:cs typeface="Times New Roman" panose="02020603050405020304" pitchFamily="18" charset="0"/>
              </a:rPr>
              <a:t>Approval Meeting Objectives and Agenda Approval</a:t>
            </a:r>
          </a:p>
          <a:p>
            <a:pPr lvl="1" algn="just"/>
            <a:r>
              <a:rPr lang="en-US" altLang="ja-JP" sz="2400" dirty="0">
                <a:latin typeface="Times New Roman" panose="02020603050405020304" pitchFamily="18" charset="0"/>
                <a:cs typeface="Times New Roman" panose="02020603050405020304" pitchFamily="18" charset="0"/>
              </a:rPr>
              <a:t>Hear contributions</a:t>
            </a:r>
          </a:p>
          <a:p>
            <a:pPr lvl="2" algn="just"/>
            <a:r>
              <a:rPr lang="en-US" altLang="ja-JP" sz="2000" dirty="0">
                <a:latin typeface="Times New Roman" panose="02020603050405020304" pitchFamily="18" charset="0"/>
                <a:cs typeface="Times New Roman" panose="02020603050405020304" pitchFamily="18" charset="0"/>
              </a:rPr>
              <a:t>Draft D1-PHY Layer Operating Modes and Specifications of Hybrid OFDM-S2-PSK scheme (573-00)</a:t>
            </a:r>
          </a:p>
          <a:p>
            <a:pPr lvl="2" algn="just"/>
            <a:r>
              <a:rPr lang="en-US" altLang="ja-JP" sz="2000" dirty="0">
                <a:latin typeface="Times New Roman" panose="02020603050405020304" pitchFamily="18" charset="0"/>
                <a:cs typeface="Times New Roman" panose="02020603050405020304" pitchFamily="18" charset="0"/>
              </a:rPr>
              <a:t>Draft D1-PHY Layer Operating Modes of Hybrid Rolling Shutter OFDM-OOK (574-00)</a:t>
            </a:r>
          </a:p>
          <a:p>
            <a:pPr lvl="2" algn="just"/>
            <a:r>
              <a:rPr lang="en-US" altLang="ja-JP" sz="2000" dirty="0">
                <a:latin typeface="Times New Roman" panose="02020603050405020304" pitchFamily="18" charset="0"/>
                <a:cs typeface="Times New Roman" panose="02020603050405020304" pitchFamily="18" charset="0"/>
              </a:rPr>
              <a:t>Draft D1-PHY Layer Operating Modes and Specifications of MIMO-OOK scheme (575-00)</a:t>
            </a:r>
          </a:p>
        </p:txBody>
      </p:sp>
    </p:spTree>
    <p:extLst>
      <p:ext uri="{BB962C8B-B14F-4D97-AF65-F5344CB8AC3E}">
        <p14:creationId xmlns:p14="http://schemas.microsoft.com/office/powerpoint/2010/main" val="683079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251520" y="1219200"/>
            <a:ext cx="8640960" cy="5070864"/>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3</a:t>
            </a:r>
            <a:r>
              <a:rPr lang="en-US" altLang="ja-JP" sz="2800" baseline="30000" dirty="0">
                <a:latin typeface="Times New Roman" panose="02020603050405020304" pitchFamily="18" charset="0"/>
                <a:cs typeface="Times New Roman" panose="02020603050405020304" pitchFamily="18" charset="0"/>
              </a:rPr>
              <a:t>rd</a:t>
            </a:r>
            <a:r>
              <a:rPr lang="en-US" altLang="ja-JP" sz="2800" dirty="0">
                <a:latin typeface="Times New Roman" panose="02020603050405020304" pitchFamily="18" charset="0"/>
                <a:cs typeface="Times New Roman" panose="02020603050405020304" pitchFamily="18" charset="0"/>
              </a:rPr>
              <a:t> Slot:</a:t>
            </a:r>
          </a:p>
          <a:p>
            <a:pPr lvl="1" algn="just"/>
            <a:r>
              <a:rPr lang="en-US" altLang="ja-JP" sz="1900" dirty="0">
                <a:latin typeface="Times New Roman" panose="02020603050405020304" pitchFamily="18" charset="0"/>
                <a:cs typeface="Times New Roman" panose="02020603050405020304" pitchFamily="18" charset="0"/>
              </a:rPr>
              <a:t>Meeting Objectives and Agenda Approval</a:t>
            </a:r>
          </a:p>
          <a:p>
            <a:pPr lvl="1" algn="just"/>
            <a:r>
              <a:rPr lang="en-US" altLang="ja-JP" sz="1900" dirty="0">
                <a:latin typeface="Times New Roman" panose="02020603050405020304" pitchFamily="18" charset="0"/>
                <a:cs typeface="Times New Roman" panose="02020603050405020304" pitchFamily="18" charset="0"/>
              </a:rPr>
              <a:t>Hear contributions:</a:t>
            </a:r>
          </a:p>
          <a:p>
            <a:pPr marL="1085850" lvl="1" algn="just">
              <a:buFont typeface="Arial" panose="020B0604020202020204" pitchFamily="34" charset="0"/>
              <a:buChar char="•"/>
            </a:pPr>
            <a:r>
              <a:rPr lang="en-US" altLang="ja-JP" sz="1900" dirty="0">
                <a:latin typeface="Times New Roman" panose="02020603050405020304" pitchFamily="18" charset="0"/>
                <a:cs typeface="Times New Roman" panose="02020603050405020304" pitchFamily="18" charset="0"/>
              </a:rPr>
              <a:t>Draft D1 of mono camera-based OCC system in V2X environment (602-00)</a:t>
            </a:r>
          </a:p>
          <a:p>
            <a:pPr marL="1085850" lvl="1" algn="just">
              <a:buFont typeface="Arial" panose="020B0604020202020204" pitchFamily="34" charset="0"/>
              <a:buChar char="•"/>
            </a:pPr>
            <a:r>
              <a:rPr lang="en-US" altLang="ja-JP" sz="1900" dirty="0">
                <a:latin typeface="Times New Roman" panose="02020603050405020304" pitchFamily="18" charset="0"/>
                <a:cs typeface="Times New Roman" panose="02020603050405020304" pitchFamily="18" charset="0"/>
              </a:rPr>
              <a:t>Draft D1 of road irregularity detection from the rear LED shapes of the forwarding vehicle using OCC (603-00)</a:t>
            </a:r>
          </a:p>
          <a:p>
            <a:pPr marL="1085850" lvl="1" algn="just">
              <a:buFont typeface="Arial" panose="020B0604020202020204" pitchFamily="34" charset="0"/>
              <a:buChar char="•"/>
            </a:pPr>
            <a:r>
              <a:rPr lang="en-US" altLang="ja-JP" sz="1900" dirty="0">
                <a:latin typeface="Times New Roman" panose="02020603050405020304" pitchFamily="18" charset="0"/>
                <a:cs typeface="Times New Roman" panose="02020603050405020304" pitchFamily="18" charset="0"/>
              </a:rPr>
              <a:t>Draft D1 Performance Enhancement and Interference Cancellation Using Neural Network in Vehicular Communication System (600-00)</a:t>
            </a:r>
          </a:p>
        </p:txBody>
      </p:sp>
    </p:spTree>
    <p:extLst>
      <p:ext uri="{BB962C8B-B14F-4D97-AF65-F5344CB8AC3E}">
        <p14:creationId xmlns:p14="http://schemas.microsoft.com/office/powerpoint/2010/main" val="3061242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251520" y="1219200"/>
            <a:ext cx="8640960" cy="2819400"/>
          </a:xfrm>
          <a:ln/>
        </p:spPr>
        <p:txBody>
          <a:bodyPr>
            <a:normAutofit lnSpcReduction="10000"/>
          </a:bodyPr>
          <a:lstStyle/>
          <a:p>
            <a:pPr algn="just"/>
            <a:r>
              <a:rPr lang="en-US" altLang="ja-JP" sz="2800" dirty="0">
                <a:latin typeface="Times New Roman" panose="02020603050405020304" pitchFamily="18" charset="0"/>
                <a:cs typeface="Times New Roman" panose="02020603050405020304" pitchFamily="18" charset="0"/>
              </a:rPr>
              <a:t>4</a:t>
            </a:r>
            <a:r>
              <a:rPr lang="en-US" altLang="ja-JP" sz="2800" baseline="30000" dirty="0">
                <a:latin typeface="Times New Roman" panose="02020603050405020304" pitchFamily="18" charset="0"/>
                <a:cs typeface="Times New Roman" panose="02020603050405020304" pitchFamily="18" charset="0"/>
              </a:rPr>
              <a:t>th</a:t>
            </a:r>
            <a:r>
              <a:rPr lang="en-US" altLang="ja-JP" sz="2800" dirty="0">
                <a:latin typeface="Times New Roman" panose="02020603050405020304" pitchFamily="18" charset="0"/>
                <a:cs typeface="Times New Roman" panose="02020603050405020304" pitchFamily="18" charset="0"/>
              </a:rPr>
              <a:t> Slot:</a:t>
            </a:r>
          </a:p>
          <a:p>
            <a:pPr lvl="1" algn="just"/>
            <a:r>
              <a:rPr lang="en-US" altLang="ja-JP" sz="1900" dirty="0">
                <a:latin typeface="Times New Roman" panose="02020603050405020304" pitchFamily="18" charset="0"/>
                <a:cs typeface="Times New Roman" panose="02020603050405020304" pitchFamily="18" charset="0"/>
              </a:rPr>
              <a:t>Meeting Objectives and Agenda Approval (471-01)</a:t>
            </a:r>
          </a:p>
          <a:p>
            <a:pPr lvl="1" algn="just"/>
            <a:r>
              <a:rPr lang="en-US" altLang="ja-JP" sz="1900" dirty="0">
                <a:latin typeface="Times New Roman" panose="02020603050405020304" pitchFamily="18" charset="0"/>
                <a:cs typeface="Times New Roman" panose="02020603050405020304" pitchFamily="18" charset="0"/>
              </a:rPr>
              <a:t>Hear contributions:</a:t>
            </a:r>
          </a:p>
          <a:p>
            <a:pPr marL="1085850" lvl="1" algn="just">
              <a:buFont typeface="Arial" panose="020B0604020202020204" pitchFamily="34" charset="0"/>
              <a:buChar char="•"/>
            </a:pPr>
            <a:r>
              <a:rPr lang="en-US" altLang="ja-JP" sz="1900" dirty="0">
                <a:latin typeface="Times New Roman" panose="02020603050405020304" pitchFamily="18" charset="0"/>
                <a:cs typeface="Times New Roman" panose="02020603050405020304" pitchFamily="18" charset="0"/>
              </a:rPr>
              <a:t>Efficient OCC data communication in Multi User System (612-01)</a:t>
            </a:r>
          </a:p>
          <a:p>
            <a:pPr marL="1085850" lvl="1" algn="just">
              <a:buFont typeface="Arial" panose="020B0604020202020204" pitchFamily="34" charset="0"/>
              <a:buChar char="•"/>
            </a:pPr>
            <a:r>
              <a:rPr lang="en-US" altLang="ja-JP" sz="1900" dirty="0">
                <a:latin typeface="Times New Roman" panose="02020603050405020304" pitchFamily="18" charset="0"/>
                <a:cs typeface="Times New Roman" panose="02020603050405020304" pitchFamily="18" charset="0"/>
              </a:rPr>
              <a:t>Draft D1-Optical Non-orthogonal Multiple Access (O-NOMA) Scheme for Indoor OCC System (613-00)</a:t>
            </a:r>
          </a:p>
          <a:p>
            <a:pPr marL="1085850" lvl="1" algn="just">
              <a:buFont typeface="Arial" panose="020B0604020202020204" pitchFamily="34" charset="0"/>
              <a:buChar char="•"/>
            </a:pPr>
            <a:r>
              <a:rPr lang="en-US" altLang="ja-JP" sz="1900" dirty="0">
                <a:latin typeface="Times New Roman" panose="02020603050405020304" pitchFamily="18" charset="0"/>
                <a:cs typeface="Times New Roman" panose="02020603050405020304" pitchFamily="18" charset="0"/>
              </a:rPr>
              <a:t>Draft D1-Design of a Power-domain Optical Non-orthogonal Multiple Access (PDO-NOMA) Mechanism for the vehicular OCC System (614-00)</a:t>
            </a:r>
          </a:p>
        </p:txBody>
      </p:sp>
      <p:sp>
        <p:nvSpPr>
          <p:cNvPr id="4" name="Rectangle 3"/>
          <p:cNvSpPr txBox="1">
            <a:spLocks noChangeArrowheads="1"/>
          </p:cNvSpPr>
          <p:nvPr/>
        </p:nvSpPr>
        <p:spPr>
          <a:xfrm>
            <a:off x="251520" y="3810000"/>
            <a:ext cx="8640960" cy="2819400"/>
          </a:xfrm>
          <a:prstGeom prst="rect">
            <a:avLst/>
          </a:prstGeom>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altLang="ja-JP" sz="2800" dirty="0">
                <a:solidFill>
                  <a:srgbClr val="C00000"/>
                </a:solidFill>
                <a:latin typeface="Times New Roman" panose="02020603050405020304" pitchFamily="18" charset="0"/>
                <a:cs typeface="Times New Roman" panose="02020603050405020304" pitchFamily="18" charset="0"/>
              </a:rPr>
              <a:t>Plan for December meeting (7:00 am EST, </a:t>
            </a:r>
          </a:p>
          <a:p>
            <a:pPr marL="0" indent="0" algn="just">
              <a:buNone/>
            </a:pPr>
            <a:r>
              <a:rPr lang="en-US" altLang="ja-JP" sz="2800" dirty="0">
                <a:solidFill>
                  <a:srgbClr val="C00000"/>
                </a:solidFill>
                <a:latin typeface="Times New Roman" panose="02020603050405020304" pitchFamily="18" charset="0"/>
                <a:cs typeface="Times New Roman" panose="02020603050405020304" pitchFamily="18" charset="0"/>
              </a:rPr>
              <a:t>    22 December, 2021)</a:t>
            </a:r>
          </a:p>
          <a:p>
            <a:pPr lvl="1" algn="just"/>
            <a:r>
              <a:rPr lang="en-US" altLang="ja-JP" sz="1900" dirty="0">
                <a:solidFill>
                  <a:srgbClr val="C00000"/>
                </a:solidFill>
                <a:latin typeface="Times New Roman" panose="02020603050405020304" pitchFamily="18" charset="0"/>
                <a:cs typeface="Times New Roman" panose="02020603050405020304" pitchFamily="18" charset="0"/>
              </a:rPr>
              <a:t>How to merge contributions?</a:t>
            </a:r>
          </a:p>
          <a:p>
            <a:pPr lvl="1" algn="just"/>
            <a:r>
              <a:rPr lang="en-US" altLang="ja-JP" sz="1900" dirty="0">
                <a:solidFill>
                  <a:srgbClr val="C00000"/>
                </a:solidFill>
                <a:latin typeface="Times New Roman" panose="02020603050405020304" pitchFamily="18" charset="0"/>
                <a:cs typeface="Times New Roman" panose="02020603050405020304" pitchFamily="18" charset="0"/>
              </a:rPr>
              <a:t>PHY Modes</a:t>
            </a:r>
          </a:p>
        </p:txBody>
      </p:sp>
    </p:spTree>
    <p:extLst>
      <p:ext uri="{BB962C8B-B14F-4D97-AF65-F5344CB8AC3E}">
        <p14:creationId xmlns:p14="http://schemas.microsoft.com/office/powerpoint/2010/main" val="1577049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ja-JP" sz="4000" dirty="0">
                <a:latin typeface="Times New Roman" panose="02020603050405020304" pitchFamily="18" charset="0"/>
                <a:cs typeface="Times New Roman" panose="02020603050405020304" pitchFamily="18" charset="0"/>
              </a:rPr>
              <a:t>Plan for January Meeting</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251520" y="2057400"/>
            <a:ext cx="8640960" cy="3887944"/>
          </a:xfrm>
          <a:ln/>
        </p:spPr>
        <p:txBody>
          <a:bodyPr>
            <a:normAutofit/>
          </a:bodyPr>
          <a:lstStyle/>
          <a:p>
            <a:pPr algn="just">
              <a:lnSpc>
                <a:spcPct val="80000"/>
              </a:lnSpc>
            </a:pPr>
            <a:r>
              <a:rPr lang="en-US" altLang="ja-JP" sz="2800" dirty="0">
                <a:latin typeface="Times New Roman" panose="02020603050405020304" pitchFamily="18" charset="0"/>
                <a:ea typeface="ＭＳ Ｐゴシック" pitchFamily="50" charset="-128"/>
                <a:cs typeface="Times New Roman" panose="02020603050405020304" pitchFamily="18" charset="0"/>
              </a:rPr>
              <a:t>4 slots (AM1 on </a:t>
            </a:r>
            <a:r>
              <a:rPr lang="en-US" altLang="ja-JP" sz="2800" dirty="0" err="1">
                <a:latin typeface="Times New Roman" panose="02020603050405020304" pitchFamily="18" charset="0"/>
                <a:ea typeface="ＭＳ Ｐゴシック" pitchFamily="50" charset="-128"/>
                <a:cs typeface="Times New Roman" panose="02020603050405020304" pitchFamily="18" charset="0"/>
              </a:rPr>
              <a:t>Wedsday</a:t>
            </a:r>
            <a:r>
              <a:rPr lang="en-US" altLang="ja-JP" sz="2800">
                <a:latin typeface="Times New Roman" panose="02020603050405020304" pitchFamily="18" charset="0"/>
                <a:ea typeface="ＭＳ Ｐゴシック" pitchFamily="50" charset="-128"/>
                <a:cs typeface="Times New Roman" panose="02020603050405020304" pitchFamily="18" charset="0"/>
              </a:rPr>
              <a:t>, </a:t>
            </a:r>
            <a:r>
              <a:rPr lang="en-US" altLang="ja-JP" sz="2800" dirty="0">
                <a:latin typeface="Times New Roman" panose="02020603050405020304" pitchFamily="18" charset="0"/>
                <a:ea typeface="ＭＳ Ｐゴシック" pitchFamily="50" charset="-128"/>
                <a:cs typeface="Times New Roman" panose="02020603050405020304" pitchFamily="18" charset="0"/>
              </a:rPr>
              <a:t>Thursday, Monday</a:t>
            </a:r>
            <a:r>
              <a:rPr lang="en-US" altLang="ja-JP" sz="2800">
                <a:latin typeface="Times New Roman" panose="02020603050405020304" pitchFamily="18" charset="0"/>
                <a:ea typeface="ＭＳ Ｐゴシック" pitchFamily="50" charset="-128"/>
                <a:cs typeface="Times New Roman" panose="02020603050405020304" pitchFamily="18" charset="0"/>
              </a:rPr>
              <a:t>, Tuesday)</a:t>
            </a:r>
            <a:endParaRPr lang="en-US" altLang="ja-JP" sz="2800" dirty="0">
              <a:latin typeface="Times New Roman" panose="02020603050405020304" pitchFamily="18" charset="0"/>
              <a:ea typeface="ＭＳ Ｐゴシック" pitchFamily="50" charset="-128"/>
              <a:cs typeface="Times New Roman" panose="02020603050405020304" pitchFamily="18" charset="0"/>
            </a:endParaRPr>
          </a:p>
          <a:p>
            <a:pPr algn="just">
              <a:lnSpc>
                <a:spcPct val="80000"/>
              </a:lnSpc>
            </a:pPr>
            <a:r>
              <a:rPr lang="en-US" altLang="ko-KR" sz="2800" dirty="0">
                <a:latin typeface="Times New Roman" panose="02020603050405020304" pitchFamily="18" charset="0"/>
                <a:ea typeface="굴림" pitchFamily="34" charset="-127"/>
                <a:cs typeface="Times New Roman" panose="02020603050405020304" pitchFamily="18" charset="0"/>
              </a:rPr>
              <a:t>Proposal mergers.</a:t>
            </a:r>
          </a:p>
          <a:p>
            <a:pPr algn="just">
              <a:lnSpc>
                <a:spcPct val="80000"/>
              </a:lnSpc>
            </a:pPr>
            <a:r>
              <a:rPr lang="en-US" altLang="ko-KR" sz="2800" dirty="0">
                <a:latin typeface="Times New Roman" panose="02020603050405020304" pitchFamily="18" charset="0"/>
                <a:ea typeface="굴림" pitchFamily="34" charset="-127"/>
                <a:cs typeface="Times New Roman" panose="02020603050405020304" pitchFamily="18" charset="0"/>
              </a:rPr>
              <a:t>Commence task group review and comment resolution.</a:t>
            </a:r>
          </a:p>
          <a:p>
            <a:pPr marL="0" indent="0" algn="just">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46714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19277</TotalTime>
  <Words>517</Words>
  <Application>Microsoft Office PowerPoint</Application>
  <PresentationFormat>화면 슬라이드 쇼(4:3)</PresentationFormat>
  <Paragraphs>51</Paragraphs>
  <Slides>7</Slides>
  <Notes>0</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7</vt:i4>
      </vt:variant>
    </vt:vector>
  </HeadingPairs>
  <TitlesOfParts>
    <vt:vector size="11" baseType="lpstr">
      <vt:lpstr>Arial</vt:lpstr>
      <vt:lpstr>Calibri</vt:lpstr>
      <vt:lpstr>Times New Roman</vt:lpstr>
      <vt:lpstr>Office Theme</vt:lpstr>
      <vt:lpstr>PowerPoint 프레젠테이션</vt:lpstr>
      <vt:lpstr>PowerPoint 프레젠테이션</vt:lpstr>
      <vt:lpstr>Accomplishment for the meeting</vt:lpstr>
      <vt:lpstr>Accomplishment for the meeting</vt:lpstr>
      <vt:lpstr>Accomplishment for the meeting</vt:lpstr>
      <vt:lpstr>Accomplishment for the meeting</vt:lpstr>
      <vt:lpstr>Plan for January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Jang Yeong Min</cp:lastModifiedBy>
  <cp:revision>857</cp:revision>
  <cp:lastPrinted>2017-05-07T15:48:38Z</cp:lastPrinted>
  <dcterms:created xsi:type="dcterms:W3CDTF">2010-05-15T17:50:32Z</dcterms:created>
  <dcterms:modified xsi:type="dcterms:W3CDTF">2021-11-17T13:29:35Z</dcterms:modified>
</cp:coreProperties>
</file>