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448" r:id="rId3"/>
    <p:sldId id="449" r:id="rId4"/>
    <p:sldId id="451" r:id="rId5"/>
    <p:sldId id="452" r:id="rId6"/>
    <p:sldId id="467" r:id="rId7"/>
    <p:sldId id="459" r:id="rId8"/>
    <p:sldId id="477" r:id="rId9"/>
    <p:sldId id="47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5B6795-D16A-4222-8DD5-CDF52724CCD5}" v="8" dt="2021-11-17T13:36:45.2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95" autoAdjust="0"/>
    <p:restoredTop sz="94771" autoAdjust="0"/>
  </p:normalViewPr>
  <p:slideViewPr>
    <p:cSldViewPr>
      <p:cViewPr varScale="1">
        <p:scale>
          <a:sx n="114" d="100"/>
          <a:sy n="114" d="100"/>
        </p:scale>
        <p:origin x="1854"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3A5B6795-D16A-4222-8DD5-CDF52724CCD5}"/>
    <pc:docChg chg="undo redo custSel addSld delSld modSld modMainMaster">
      <pc:chgData name="Phil Beecher" userId="8e59e9d451c39ba5" providerId="LiveId" clId="{3A5B6795-D16A-4222-8DD5-CDF52724CCD5}" dt="2021-11-17T13:38:02.003" v="205" actId="207"/>
      <pc:docMkLst>
        <pc:docMk/>
      </pc:docMkLst>
      <pc:sldChg chg="modSp add mod">
        <pc:chgData name="Phil Beecher" userId="8e59e9d451c39ba5" providerId="LiveId" clId="{3A5B6795-D16A-4222-8DD5-CDF52724CCD5}" dt="2021-11-17T13:38:02.003" v="205" actId="207"/>
        <pc:sldMkLst>
          <pc:docMk/>
          <pc:sldMk cId="0" sldId="259"/>
        </pc:sldMkLst>
        <pc:spChg chg="mod">
          <ac:chgData name="Phil Beecher" userId="8e59e9d451c39ba5" providerId="LiveId" clId="{3A5B6795-D16A-4222-8DD5-CDF52724CCD5}" dt="2021-11-17T13:38:02.003" v="205" actId="207"/>
          <ac:spMkLst>
            <pc:docMk/>
            <pc:sldMk cId="0" sldId="259"/>
            <ac:spMk id="27651" creationId="{00000000-0000-0000-0000-000000000000}"/>
          </ac:spMkLst>
        </pc:spChg>
      </pc:sldChg>
      <pc:sldChg chg="addSp delSp modSp mod">
        <pc:chgData name="Phil Beecher" userId="8e59e9d451c39ba5" providerId="LiveId" clId="{3A5B6795-D16A-4222-8DD5-CDF52724CCD5}" dt="2021-11-17T13:36:52.391" v="186" actId="478"/>
        <pc:sldMkLst>
          <pc:docMk/>
          <pc:sldMk cId="0" sldId="448"/>
        </pc:sldMkLst>
        <pc:spChg chg="add del mod">
          <ac:chgData name="Phil Beecher" userId="8e59e9d451c39ba5" providerId="LiveId" clId="{3A5B6795-D16A-4222-8DD5-CDF52724CCD5}" dt="2021-11-17T13:36:52.391" v="186" actId="478"/>
          <ac:spMkLst>
            <pc:docMk/>
            <pc:sldMk cId="0" sldId="448"/>
            <ac:spMk id="14" creationId="{22AEFC64-D07B-4689-85D5-D41FBE169BDC}"/>
          </ac:spMkLst>
        </pc:spChg>
      </pc:sldChg>
      <pc:sldChg chg="addSp modSp mod">
        <pc:chgData name="Phil Beecher" userId="8e59e9d451c39ba5" providerId="LiveId" clId="{3A5B6795-D16A-4222-8DD5-CDF52724CCD5}" dt="2021-11-17T13:11:37.478" v="68" actId="1076"/>
        <pc:sldMkLst>
          <pc:docMk/>
          <pc:sldMk cId="0" sldId="451"/>
        </pc:sldMkLst>
        <pc:spChg chg="add mod">
          <ac:chgData name="Phil Beecher" userId="8e59e9d451c39ba5" providerId="LiveId" clId="{3A5B6795-D16A-4222-8DD5-CDF52724CCD5}" dt="2021-11-17T13:11:37.478" v="68" actId="1076"/>
          <ac:spMkLst>
            <pc:docMk/>
            <pc:sldMk cId="0" sldId="451"/>
            <ac:spMk id="8" creationId="{61167D1E-7521-40C6-877F-7767E4DD74A3}"/>
          </ac:spMkLst>
        </pc:spChg>
      </pc:sldChg>
      <pc:sldChg chg="addSp modSp">
        <pc:chgData name="Phil Beecher" userId="8e59e9d451c39ba5" providerId="LiveId" clId="{3A5B6795-D16A-4222-8DD5-CDF52724CCD5}" dt="2021-11-17T13:11:44.009" v="69"/>
        <pc:sldMkLst>
          <pc:docMk/>
          <pc:sldMk cId="0" sldId="452"/>
        </pc:sldMkLst>
        <pc:spChg chg="add mod">
          <ac:chgData name="Phil Beecher" userId="8e59e9d451c39ba5" providerId="LiveId" clId="{3A5B6795-D16A-4222-8DD5-CDF52724CCD5}" dt="2021-11-17T13:11:44.009" v="69"/>
          <ac:spMkLst>
            <pc:docMk/>
            <pc:sldMk cId="0" sldId="452"/>
            <ac:spMk id="9" creationId="{39903B04-9E45-4F4C-8F7F-D1A8B9ACD2D8}"/>
          </ac:spMkLst>
        </pc:spChg>
      </pc:sldChg>
      <pc:sldChg chg="modSp mod">
        <pc:chgData name="Phil Beecher" userId="8e59e9d451c39ba5" providerId="LiveId" clId="{3A5B6795-D16A-4222-8DD5-CDF52724CCD5}" dt="2021-11-17T13:13:37.388" v="82" actId="13926"/>
        <pc:sldMkLst>
          <pc:docMk/>
          <pc:sldMk cId="0" sldId="459"/>
        </pc:sldMkLst>
        <pc:graphicFrameChg chg="modGraphic">
          <ac:chgData name="Phil Beecher" userId="8e59e9d451c39ba5" providerId="LiveId" clId="{3A5B6795-D16A-4222-8DD5-CDF52724CCD5}" dt="2021-11-17T13:13:37.388" v="82" actId="13926"/>
          <ac:graphicFrameMkLst>
            <pc:docMk/>
            <pc:sldMk cId="0" sldId="459"/>
            <ac:graphicFrameMk id="10" creationId="{00000000-0000-0000-0000-000000000000}"/>
          </ac:graphicFrameMkLst>
        </pc:graphicFrameChg>
      </pc:sldChg>
      <pc:sldChg chg="modSp mod">
        <pc:chgData name="Phil Beecher" userId="8e59e9d451c39ba5" providerId="LiveId" clId="{3A5B6795-D16A-4222-8DD5-CDF52724CCD5}" dt="2021-11-17T13:12:42.498" v="79" actId="14734"/>
        <pc:sldMkLst>
          <pc:docMk/>
          <pc:sldMk cId="325807857" sldId="467"/>
        </pc:sldMkLst>
        <pc:graphicFrameChg chg="mod modGraphic">
          <ac:chgData name="Phil Beecher" userId="8e59e9d451c39ba5" providerId="LiveId" clId="{3A5B6795-D16A-4222-8DD5-CDF52724CCD5}" dt="2021-11-17T13:12:42.498" v="79" actId="14734"/>
          <ac:graphicFrameMkLst>
            <pc:docMk/>
            <pc:sldMk cId="325807857" sldId="467"/>
            <ac:graphicFrameMk id="6" creationId="{00000000-0000-0000-0000-000000000000}"/>
          </ac:graphicFrameMkLst>
        </pc:graphicFrameChg>
      </pc:sldChg>
      <pc:sldChg chg="modSp mod">
        <pc:chgData name="Phil Beecher" userId="8e59e9d451c39ba5" providerId="LiveId" clId="{3A5B6795-D16A-4222-8DD5-CDF52724CCD5}" dt="2021-11-17T13:34:55.925" v="134" actId="3626"/>
        <pc:sldMkLst>
          <pc:docMk/>
          <pc:sldMk cId="2789794790" sldId="470"/>
        </pc:sldMkLst>
        <pc:spChg chg="mod">
          <ac:chgData name="Phil Beecher" userId="8e59e9d451c39ba5" providerId="LiveId" clId="{3A5B6795-D16A-4222-8DD5-CDF52724CCD5}" dt="2021-11-17T13:34:55.925" v="134" actId="3626"/>
          <ac:spMkLst>
            <pc:docMk/>
            <pc:sldMk cId="2789794790" sldId="470"/>
            <ac:spMk id="7" creationId="{7B6D652C-824B-BE46-A271-C721E6ED399F}"/>
          </ac:spMkLst>
        </pc:spChg>
      </pc:sldChg>
      <pc:sldChg chg="add del">
        <pc:chgData name="Phil Beecher" userId="8e59e9d451c39ba5" providerId="LiveId" clId="{3A5B6795-D16A-4222-8DD5-CDF52724CCD5}" dt="2021-11-17T13:36:45.207" v="184"/>
        <pc:sldMkLst>
          <pc:docMk/>
          <pc:sldMk cId="0" sldId="478"/>
        </pc:sldMkLst>
      </pc:sldChg>
      <pc:sldMasterChg chg="modSp mod">
        <pc:chgData name="Phil Beecher" userId="8e59e9d451c39ba5" providerId="LiveId" clId="{3A5B6795-D16A-4222-8DD5-CDF52724CCD5}" dt="2021-11-17T13:09:09.817" v="23" actId="20577"/>
        <pc:sldMasterMkLst>
          <pc:docMk/>
          <pc:sldMasterMk cId="0" sldId="2147483648"/>
        </pc:sldMasterMkLst>
        <pc:spChg chg="mod">
          <ac:chgData name="Phil Beecher" userId="8e59e9d451c39ba5" providerId="LiveId" clId="{3A5B6795-D16A-4222-8DD5-CDF52724CCD5}" dt="2021-11-17T13:09:09.817" v="23" actId="20577"/>
          <ac:spMkLst>
            <pc:docMk/>
            <pc:sldMasterMk cId="0" sldId="2147483648"/>
            <ac:spMk id="1028" creationId="{00000000-0000-0000-0000-000000000000}"/>
          </ac:spMkLst>
        </pc:spChg>
        <pc:spChg chg="mod">
          <ac:chgData name="Phil Beecher" userId="8e59e9d451c39ba5" providerId="LiveId" clId="{3A5B6795-D16A-4222-8DD5-CDF52724CCD5}" dt="2021-11-17T13:08:52.461" v="15" actId="255"/>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7</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April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November 2021</a:t>
            </a:r>
          </a:p>
        </p:txBody>
      </p:sp>
      <p:sp>
        <p:nvSpPr>
          <p:cNvPr id="1029" name="Rectangle 5"/>
          <p:cNvSpPr>
            <a:spLocks noGrp="1" noChangeArrowheads="1"/>
          </p:cNvSpPr>
          <p:nvPr>
            <p:ph type="ftr" sz="quarter" idx="3"/>
          </p:nvPr>
        </p:nvSpPr>
        <p:spPr bwMode="auto">
          <a:xfrm>
            <a:off x="7049477" y="6475413"/>
            <a:ext cx="14944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rgbClr val="FF0000"/>
                </a:solidFill>
                <a:latin typeface="Times New Roman" pitchFamily="18" charset="0"/>
              </a:defRPr>
            </a:lvl1pPr>
          </a:lstStyle>
          <a:p>
            <a:pPr>
              <a:defRPr/>
            </a:pPr>
            <a:r>
              <a:rPr lang="en-US" dirty="0"/>
              <a:t>[WG chair (affiliation) ]</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047134" y="332601"/>
            <a:ext cx="3398366"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mn-lt"/>
              </a:rPr>
              <a:t>doc.: IEEE 802.15</a:t>
            </a:r>
            <a:r>
              <a:rPr lang="en-GB" sz="1800" b="1" i="0" dirty="0">
                <a:solidFill>
                  <a:srgbClr val="000000"/>
                </a:solidFill>
                <a:effectLst/>
                <a:latin typeface="+mn-lt"/>
              </a:rPr>
              <a:t>-21-0624-00</a:t>
            </a:r>
            <a:endParaRPr lang="en-US" sz="1800" b="1" dirty="0">
              <a:latin typeface="+mn-lt"/>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[SC Maintenance </a:t>
            </a:r>
            <a:r>
              <a:rPr lang="en-GB" sz="1600" dirty="0">
                <a:latin typeface="Calibri" panose="020F0502020204030204" pitchFamily="34" charset="0"/>
                <a:cs typeface="Calibri" panose="020F0502020204030204" pitchFamily="34" charset="0"/>
              </a:rPr>
              <a:t>Template Document for EC to </a:t>
            </a:r>
            <a:r>
              <a:rPr lang="en-GB" sz="1600" dirty="0" err="1">
                <a:latin typeface="Calibri" panose="020F0502020204030204" pitchFamily="34" charset="0"/>
                <a:cs typeface="Calibri" panose="020F0502020204030204" pitchFamily="34" charset="0"/>
              </a:rPr>
              <a:t>Revcom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[17 Nov 2021]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[Phil Beecher] Company [Wi-SUN Alliance]</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Address [Hove Actually, SE England]</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Voice:[+44-1273-422275], E-Mail:[pbeecher@wi-sun.org]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activity for November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November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41128" cy="276999"/>
          </a:xfrm>
        </p:spPr>
        <p:txBody>
          <a:bodyPr/>
          <a:lstStyle/>
          <a:p>
            <a:pPr>
              <a:defRPr/>
            </a:pPr>
            <a:r>
              <a:rPr lang="en-US" dirty="0">
                <a:solidFill>
                  <a:srgbClr val="FF0000"/>
                </a:solidFill>
              </a:rPr>
              <a:t>November</a:t>
            </a:r>
            <a:r>
              <a:rPr lang="en-US" dirty="0"/>
              <a:t> </a:t>
            </a:r>
            <a:r>
              <a:rPr lang="en-US" dirty="0">
                <a:solidFill>
                  <a:srgbClr val="FF0000"/>
                </a:solidFill>
              </a:rPr>
              <a:t>2021</a:t>
            </a:r>
          </a:p>
        </p:txBody>
      </p:sp>
      <p:sp>
        <p:nvSpPr>
          <p:cNvPr id="5" name="Footer Placeholder 4"/>
          <p:cNvSpPr>
            <a:spLocks noGrp="1"/>
          </p:cNvSpPr>
          <p:nvPr>
            <p:ph type="ftr" sz="quarter" idx="11"/>
          </p:nvPr>
        </p:nvSpPr>
        <p:spPr>
          <a:xfrm>
            <a:off x="6662962" y="6475413"/>
            <a:ext cx="1880963" cy="184666"/>
          </a:xfrm>
        </p:spPr>
        <p:txBody>
          <a:bodyPr/>
          <a:lstStyle/>
          <a:p>
            <a:pPr>
              <a:defRPr/>
            </a:pPr>
            <a:r>
              <a:rPr lang="en-US" dirty="0"/>
              <a:t>Pat Kinney (Kinney Consulting)</a:t>
            </a:r>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667624" y="2232864"/>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a:t>
            </a:r>
            <a:r>
              <a:rPr kumimoji="0" lang="en-US" sz="2000" b="0" i="0" u="none" strike="noStrike" kern="0" cap="none" spc="0" normalizeH="0" baseline="0" noProof="0" dirty="0">
                <a:ln>
                  <a:noFill/>
                </a:ln>
                <a:solidFill>
                  <a:srgbClr val="FF0000"/>
                </a:solidFill>
                <a:effectLst/>
                <a:uLnTx/>
                <a:uFillTx/>
                <a:latin typeface="+mn-lt"/>
                <a:ea typeface="+mn-ea"/>
                <a:cs typeface="+mn-cs"/>
              </a:rPr>
              <a:t>[date]</a:t>
            </a:r>
          </a:p>
        </p:txBody>
      </p:sp>
      <p:graphicFrame>
        <p:nvGraphicFramePr>
          <p:cNvPr id="10" name="Object 11"/>
          <p:cNvGraphicFramePr>
            <a:graphicFrameLocks noChangeAspect="1"/>
          </p:cNvGraphicFramePr>
          <p:nvPr>
            <p:extLst>
              <p:ext uri="{D42A27DB-BD31-4B8C-83A1-F6EECF244321}">
                <p14:modId xmlns:p14="http://schemas.microsoft.com/office/powerpoint/2010/main" val="262429262"/>
              </p:ext>
            </p:extLst>
          </p:nvPr>
        </p:nvGraphicFramePr>
        <p:xfrm>
          <a:off x="536575" y="3651250"/>
          <a:ext cx="8229600" cy="927100"/>
        </p:xfrm>
        <a:graphic>
          <a:graphicData uri="http://schemas.openxmlformats.org/presentationml/2006/ole">
            <mc:AlternateContent xmlns:mc="http://schemas.openxmlformats.org/markup-compatibility/2006">
              <mc:Choice xmlns:v="urn:schemas-microsoft-com:vml" Requires="v">
                <p:oleObj name="Document" r:id="rId3" imgW="8312311" imgH="1004748" progId="Word.Document.8">
                  <p:embed/>
                </p:oleObj>
              </mc:Choice>
              <mc:Fallback>
                <p:oleObj name="Document" r:id="rId3" imgW="8312311" imgH="1004748" progId="Word.Document.8">
                  <p:embed/>
                  <p:pic>
                    <p:nvPicPr>
                      <p:cNvPr id="10" name="Object 11"/>
                      <p:cNvPicPr>
                        <a:picLocks noChangeAspect="1" noChangeArrowheads="1"/>
                      </p:cNvPicPr>
                      <p:nvPr/>
                    </p:nvPicPr>
                    <p:blipFill>
                      <a:blip r:embed="rId4"/>
                      <a:srcRect/>
                      <a:stretch>
                        <a:fillRect/>
                      </a:stretch>
                    </p:blipFill>
                    <p:spPr bwMode="auto">
                      <a:xfrm>
                        <a:off x="536575" y="3651250"/>
                        <a:ext cx="8229600" cy="927100"/>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600" dirty="0">
                <a:solidFill>
                  <a:srgbClr val="FF0000"/>
                </a:solidFill>
                <a:ea typeface="ＭＳ Ｐゴシック" pitchFamily="34" charset="-128"/>
              </a:rPr>
              <a:t>[Project name]</a:t>
            </a:r>
            <a:r>
              <a:rPr lang="en-US" sz="1400" b="1" kern="0" dirty="0">
                <a:solidFill>
                  <a:schemeClr val="tx2"/>
                </a:solidFill>
                <a:latin typeface="+mj-lt"/>
                <a:ea typeface="+mj-ea"/>
                <a:cs typeface="+mj-cs"/>
              </a:rPr>
              <a:t> </a:t>
            </a:r>
            <a:r>
              <a:rPr lang="en-US" sz="3200" b="1" kern="0" dirty="0">
                <a:solidFill>
                  <a:schemeClr val="tx2"/>
                </a:solidFill>
                <a:latin typeface="+mj-lt"/>
                <a:ea typeface="+mj-ea"/>
                <a:cs typeface="+mj-cs"/>
              </a:rPr>
              <a:t>Report to EC on </a:t>
            </a:r>
            <a:r>
              <a:rPr lang="en-US" sz="3200" b="1" kern="0" dirty="0">
                <a:solidFill>
                  <a:schemeClr val="tx2"/>
                </a:solidFill>
                <a:highlight>
                  <a:srgbClr val="FFFF00"/>
                </a:highlight>
                <a:latin typeface="+mj-lt"/>
                <a:ea typeface="+mj-ea"/>
                <a:cs typeface="+mj-cs"/>
              </a:rPr>
              <a:t>Unconditional</a:t>
            </a:r>
            <a:r>
              <a:rPr lang="en-US" sz="3200" b="1" kern="0" dirty="0">
                <a:solidFill>
                  <a:schemeClr val="tx2"/>
                </a:solidFill>
                <a:latin typeface="+mj-lt"/>
                <a:ea typeface="+mj-ea"/>
                <a:cs typeface="+mj-cs"/>
              </a:rPr>
              <a:t>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
        <p:nvSpPr>
          <p:cNvPr id="13" name="TextBox 12">
            <a:extLst>
              <a:ext uri="{FF2B5EF4-FFF2-40B4-BE49-F238E27FC236}">
                <a16:creationId xmlns:a16="http://schemas.microsoft.com/office/drawing/2014/main" id="{440365AF-0F8C-45BA-A830-2ED6535E073E}"/>
              </a:ext>
            </a:extLst>
          </p:cNvPr>
          <p:cNvSpPr txBox="1"/>
          <p:nvPr/>
        </p:nvSpPr>
        <p:spPr>
          <a:xfrm>
            <a:off x="5638800" y="2687590"/>
            <a:ext cx="3080843" cy="369332"/>
          </a:xfrm>
          <a:prstGeom prst="rect">
            <a:avLst/>
          </a:prstGeom>
          <a:noFill/>
          <a:ln w="38100">
            <a:solidFill>
              <a:srgbClr val="FF0000"/>
            </a:solidFill>
          </a:ln>
        </p:spPr>
        <p:txBody>
          <a:bodyPr wrap="none" rtlCol="0">
            <a:spAutoFit/>
          </a:bodyPr>
          <a:lstStyle/>
          <a:p>
            <a:r>
              <a:rPr lang="en-GB" sz="1800" b="1" dirty="0">
                <a:solidFill>
                  <a:srgbClr val="FF0000"/>
                </a:solidFill>
              </a:rPr>
              <a:t>Title should match the PAR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approval to send </a:t>
            </a:r>
            <a:r>
              <a:rPr lang="en-GB" sz="1800" dirty="0">
                <a:solidFill>
                  <a:srgbClr val="FF0000"/>
                </a:solidFill>
                <a:ea typeface="ＭＳ Ｐゴシック" pitchFamily="34" charset="-128"/>
              </a:rPr>
              <a:t>[Draft name – rev] </a:t>
            </a:r>
            <a:r>
              <a:rPr lang="en-GB" sz="1800" dirty="0">
                <a:ea typeface="ＭＳ Ｐゴシック" pitchFamily="34" charset="-128"/>
              </a:rPr>
              <a:t>to RevCom.</a:t>
            </a:r>
          </a:p>
          <a:p>
            <a:r>
              <a:rPr lang="en-GB" sz="1800" dirty="0">
                <a:ea typeface="ＭＳ Ｐゴシック" pitchFamily="34" charset="-128"/>
              </a:rPr>
              <a:t>The 802 EC motion is on </a:t>
            </a:r>
            <a:r>
              <a:rPr lang="en-GB" sz="1800" dirty="0">
                <a:solidFill>
                  <a:srgbClr val="FF0000"/>
                </a:solidFill>
                <a:ea typeface="ＭＳ Ｐゴシック" pitchFamily="34" charset="-128"/>
              </a:rPr>
              <a:t>[insert slide # here]</a:t>
            </a:r>
            <a:r>
              <a:rPr lang="en-GB" sz="1800" dirty="0">
                <a:ea typeface="ＭＳ Ｐゴシック" pitchFamily="34" charset="-128"/>
              </a:rPr>
              <a:t>.</a:t>
            </a:r>
          </a:p>
        </p:txBody>
      </p:sp>
      <p:sp>
        <p:nvSpPr>
          <p:cNvPr id="2" name="Date Placeholder 1"/>
          <p:cNvSpPr>
            <a:spLocks noGrp="1"/>
          </p:cNvSpPr>
          <p:nvPr>
            <p:ph type="dt" sz="half" idx="10"/>
          </p:nvPr>
        </p:nvSpPr>
        <p:spPr>
          <a:xfrm>
            <a:off x="696913" y="332601"/>
            <a:ext cx="942566" cy="276999"/>
          </a:xfrm>
        </p:spPr>
        <p:txBody>
          <a:bodyPr/>
          <a:lstStyle/>
          <a:p>
            <a:pPr>
              <a:defRPr/>
            </a:pPr>
            <a:r>
              <a:rPr lang="en-US" altLang="ko-KR"/>
              <a:t>April 2021</a:t>
            </a:r>
            <a:endParaRPr lang="en-US" altLang="ko-KR" dirty="0"/>
          </a:p>
        </p:txBody>
      </p:sp>
      <p:sp>
        <p:nvSpPr>
          <p:cNvPr id="3" name="Footer Placeholder 2"/>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7" name="TextBox 6">
            <a:extLst>
              <a:ext uri="{FF2B5EF4-FFF2-40B4-BE49-F238E27FC236}">
                <a16:creationId xmlns:a16="http://schemas.microsoft.com/office/drawing/2014/main" id="{9A8B51AD-F4FC-44DA-9809-A70E17991799}"/>
              </a:ext>
            </a:extLst>
          </p:cNvPr>
          <p:cNvSpPr txBox="1"/>
          <p:nvPr/>
        </p:nvSpPr>
        <p:spPr>
          <a:xfrm>
            <a:off x="3124200" y="3777734"/>
            <a:ext cx="3489097" cy="369332"/>
          </a:xfrm>
          <a:prstGeom prst="rect">
            <a:avLst/>
          </a:prstGeom>
          <a:noFill/>
          <a:ln w="38100">
            <a:solidFill>
              <a:srgbClr val="FF0000"/>
            </a:solidFill>
          </a:ln>
        </p:spPr>
        <p:txBody>
          <a:bodyPr wrap="none" rtlCol="0">
            <a:spAutoFit/>
          </a:bodyPr>
          <a:lstStyle/>
          <a:p>
            <a:r>
              <a:rPr lang="en-GB" sz="1800" b="1" dirty="0">
                <a:solidFill>
                  <a:srgbClr val="FF0000"/>
                </a:solidFill>
              </a:rPr>
              <a:t>match the draft title and revision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 </a:t>
            </a:r>
            <a:r>
              <a:rPr lang="en-GB" dirty="0">
                <a:solidFill>
                  <a:srgbClr val="FF0000"/>
                </a:solidFill>
                <a:ea typeface="ＭＳ Ｐゴシック" pitchFamily="34" charset="-128"/>
              </a:rPr>
              <a:t>[Project name]</a:t>
            </a:r>
            <a:endParaRPr lang="en-US" dirty="0">
              <a:solidFill>
                <a:srgbClr val="FF0000"/>
              </a:solidFill>
            </a:endParaRPr>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April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dirty="0"/>
              <a:t>Pat Kinney (Kinney Consulting)</a:t>
            </a: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953074626"/>
              </p:ext>
            </p:extLst>
          </p:nvPr>
        </p:nvGraphicFramePr>
        <p:xfrm>
          <a:off x="1066800" y="1737361"/>
          <a:ext cx="7162800" cy="3089347"/>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49</a:t>
                      </a:r>
                    </a:p>
                  </a:txBody>
                  <a:tcPr/>
                </a:tc>
                <a:tc>
                  <a:txBody>
                    <a:bodyPr/>
                    <a:lstStyle/>
                    <a:p>
                      <a:r>
                        <a:rPr lang="en-CA" sz="1400" dirty="0">
                          <a:latin typeface="Arial" pitchFamily="34" charset="0"/>
                          <a:cs typeface="Arial" pitchFamily="34" charset="0"/>
                        </a:rPr>
                        <a:t>89</a:t>
                      </a:r>
                    </a:p>
                  </a:txBody>
                  <a:tcPr/>
                </a:tc>
                <a:tc>
                  <a:txBody>
                    <a:bodyPr/>
                    <a:lstStyle/>
                    <a:p>
                      <a:r>
                        <a:rPr lang="en-CA" sz="1400" dirty="0">
                          <a:latin typeface="Arial" pitchFamily="34" charset="0"/>
                          <a:cs typeface="Arial" pitchFamily="34" charset="0"/>
                        </a:rPr>
                        <a:t>2</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46</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97</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11 Apr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P802.9ma draft 6.0</a:t>
                      </a:r>
                    </a:p>
                  </a:txBody>
                  <a:tcPr/>
                </a:tc>
                <a:tc>
                  <a:txBody>
                    <a:bodyPr/>
                    <a:lstStyle/>
                    <a:p>
                      <a:r>
                        <a:rPr lang="en-CA" sz="1400" dirty="0">
                          <a:latin typeface="Arial" pitchFamily="34" charset="0"/>
                          <a:cs typeface="Arial" pitchFamily="34" charset="0"/>
                        </a:rPr>
                        <a:t>55</a:t>
                      </a:r>
                    </a:p>
                  </a:txBody>
                  <a:tcPr/>
                </a:tc>
                <a:tc>
                  <a:txBody>
                    <a:bodyPr/>
                    <a:lstStyle/>
                    <a:p>
                      <a:r>
                        <a:rPr lang="en-CA" sz="1400" dirty="0">
                          <a:latin typeface="Arial" pitchFamily="34" charset="0"/>
                          <a:cs typeface="Arial" pitchFamily="34" charset="0"/>
                        </a:rPr>
                        <a:t>49</a:t>
                      </a:r>
                    </a:p>
                  </a:txBody>
                  <a:tcPr/>
                </a:tc>
                <a:tc>
                  <a:txBody>
                    <a:bodyPr/>
                    <a:lstStyle/>
                    <a:p>
                      <a:r>
                        <a:rPr lang="en-CA" sz="1400" dirty="0">
                          <a:latin typeface="Arial" pitchFamily="34" charset="0"/>
                          <a:cs typeface="Arial" pitchFamily="34" charset="0"/>
                        </a:rPr>
                        <a:t>89</a:t>
                      </a:r>
                    </a:p>
                  </a:txBody>
                  <a:tcPr/>
                </a:tc>
                <a:tc>
                  <a:txBody>
                    <a:bodyPr/>
                    <a:lstStyle/>
                    <a:p>
                      <a:r>
                        <a:rPr lang="en-CA" sz="1400" dirty="0">
                          <a:latin typeface="Arial" pitchFamily="34" charset="0"/>
                          <a:cs typeface="Arial" pitchFamily="34" charset="0"/>
                        </a:rPr>
                        <a:t>2</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46</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97</a:t>
                      </a:r>
                    </a:p>
                  </a:txBody>
                  <a:tcPr/>
                </a:tc>
                <a:extLst>
                  <a:ext uri="{0D108BD9-81ED-4DB2-BD59-A6C34878D82A}">
                    <a16:rowId xmlns:a16="http://schemas.microsoft.com/office/drawing/2014/main" val="10004"/>
                  </a:ext>
                </a:extLst>
              </a:tr>
            </a:tbl>
          </a:graphicData>
        </a:graphic>
      </p:graphicFrame>
      <p:sp>
        <p:nvSpPr>
          <p:cNvPr id="6" name="TextBox 5">
            <a:extLst>
              <a:ext uri="{FF2B5EF4-FFF2-40B4-BE49-F238E27FC236}">
                <a16:creationId xmlns:a16="http://schemas.microsoft.com/office/drawing/2014/main" id="{B8C86539-8376-4E2C-90B8-027BC185EFD8}"/>
              </a:ext>
            </a:extLst>
          </p:cNvPr>
          <p:cNvSpPr txBox="1"/>
          <p:nvPr/>
        </p:nvSpPr>
        <p:spPr>
          <a:xfrm>
            <a:off x="1362524" y="5257800"/>
            <a:ext cx="6571351" cy="369332"/>
          </a:xfrm>
          <a:prstGeom prst="rect">
            <a:avLst/>
          </a:prstGeom>
          <a:noFill/>
          <a:ln w="38100">
            <a:solidFill>
              <a:srgbClr val="FF0000"/>
            </a:solidFill>
          </a:ln>
        </p:spPr>
        <p:txBody>
          <a:bodyPr wrap="none" rtlCol="0">
            <a:spAutoFit/>
          </a:bodyPr>
          <a:lstStyle/>
          <a:p>
            <a:r>
              <a:rPr lang="en-GB" sz="1800" b="1" dirty="0">
                <a:solidFill>
                  <a:srgbClr val="FF0000"/>
                </a:solidFill>
              </a:rPr>
              <a:t>The information in the table is available directly from </a:t>
            </a:r>
            <a:r>
              <a:rPr lang="en-GB" sz="1800" b="1" dirty="0" err="1">
                <a:solidFill>
                  <a:srgbClr val="FF0000"/>
                </a:solidFill>
              </a:rPr>
              <a:t>MyProject</a:t>
            </a:r>
            <a:r>
              <a:rPr lang="en-GB" sz="1800" b="1" dirty="0">
                <a:solidFill>
                  <a:srgbClr val="FF0000"/>
                </a:solidFill>
              </a:rPr>
              <a:t> </a:t>
            </a:r>
          </a:p>
        </p:txBody>
      </p:sp>
      <p:sp>
        <p:nvSpPr>
          <p:cNvPr id="8" name="TextBox 7">
            <a:extLst>
              <a:ext uri="{FF2B5EF4-FFF2-40B4-BE49-F238E27FC236}">
                <a16:creationId xmlns:a16="http://schemas.microsoft.com/office/drawing/2014/main" id="{61167D1E-7521-40C6-877F-7767E4DD74A3}"/>
              </a:ext>
            </a:extLst>
          </p:cNvPr>
          <p:cNvSpPr txBox="1"/>
          <p:nvPr/>
        </p:nvSpPr>
        <p:spPr>
          <a:xfrm rot="20050289">
            <a:off x="3405485" y="2684864"/>
            <a:ext cx="2485428" cy="707886"/>
          </a:xfrm>
          <a:prstGeom prst="rect">
            <a:avLst/>
          </a:prstGeom>
          <a:noFill/>
        </p:spPr>
        <p:txBody>
          <a:bodyPr wrap="square" rtlCol="0">
            <a:spAutoFit/>
          </a:bodyPr>
          <a:lstStyle/>
          <a:p>
            <a:r>
              <a:rPr lang="en-GB" sz="4000" b="1" dirty="0">
                <a:solidFill>
                  <a:srgbClr val="FF0000"/>
                </a:solidFill>
              </a:rPr>
              <a:t>Example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a:t>
            </a:r>
            <a:r>
              <a:rPr lang="en-GB" sz="2800" dirty="0">
                <a:solidFill>
                  <a:srgbClr val="FF0000"/>
                </a:solidFill>
                <a:ea typeface="ＭＳ Ｐゴシック" pitchFamily="34" charset="-128"/>
              </a:rPr>
              <a:t>[Project name]</a:t>
            </a:r>
            <a:endParaRPr lang="en-US" sz="2800" dirty="0">
              <a:solidFill>
                <a:srgbClr val="FF0000"/>
              </a:solidFill>
            </a:endParaRPr>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April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000890993"/>
              </p:ext>
            </p:extLst>
          </p:nvPr>
        </p:nvGraphicFramePr>
        <p:xfrm>
          <a:off x="1293091" y="1676400"/>
          <a:ext cx="6631708" cy="3167671"/>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115  (66 T, 47 E, 2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16 (5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p>
                  </a:txBody>
                  <a:tcPr/>
                </a:tc>
                <a:extLst>
                  <a:ext uri="{0D108BD9-81ED-4DB2-BD59-A6C34878D82A}">
                    <a16:rowId xmlns:a16="http://schemas.microsoft.com/office/drawing/2014/main" val="10003"/>
                  </a:ext>
                </a:extLst>
              </a:tr>
              <a:tr h="5442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latin typeface="Arial" pitchFamily="34" charset="0"/>
                          <a:cs typeface="Arial" pitchFamily="34" charset="0"/>
                        </a:rPr>
                        <a:t>11 Apr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P802.9ma draft 6.0</a:t>
                      </a:r>
                    </a:p>
                  </a:txBody>
                  <a:tcPr/>
                </a:tc>
                <a:tc>
                  <a:txBody>
                    <a:bodyPr/>
                    <a:lstStyle/>
                    <a:p>
                      <a:r>
                        <a:rPr lang="en-CA" sz="1400" dirty="0">
                          <a:latin typeface="Arial" pitchFamily="34" charset="0"/>
                          <a:cs typeface="Arial" pitchFamily="34" charset="0"/>
                        </a:rPr>
                        <a:t>0</a:t>
                      </a:r>
                    </a:p>
                  </a:txBody>
                  <a:tcPr/>
                </a:tc>
                <a:extLst>
                  <a:ext uri="{0D108BD9-81ED-4DB2-BD59-A6C34878D82A}">
                    <a16:rowId xmlns:a16="http://schemas.microsoft.com/office/drawing/2014/main" val="10004"/>
                  </a:ext>
                </a:extLst>
              </a:tr>
            </a:tbl>
          </a:graphicData>
        </a:graphic>
      </p:graphicFrame>
      <p:sp>
        <p:nvSpPr>
          <p:cNvPr id="7" name="TextBox 6">
            <a:extLst>
              <a:ext uri="{FF2B5EF4-FFF2-40B4-BE49-F238E27FC236}">
                <a16:creationId xmlns:a16="http://schemas.microsoft.com/office/drawing/2014/main" id="{B0B754BA-6BA3-494B-87B1-0DAA778BF776}"/>
              </a:ext>
            </a:extLst>
          </p:cNvPr>
          <p:cNvSpPr txBox="1"/>
          <p:nvPr/>
        </p:nvSpPr>
        <p:spPr>
          <a:xfrm>
            <a:off x="718861" y="5579637"/>
            <a:ext cx="7706277" cy="646331"/>
          </a:xfrm>
          <a:prstGeom prst="rect">
            <a:avLst/>
          </a:prstGeom>
          <a:noFill/>
          <a:ln w="38100">
            <a:solidFill>
              <a:srgbClr val="FF0000"/>
            </a:solidFill>
          </a:ln>
        </p:spPr>
        <p:txBody>
          <a:bodyPr wrap="none" rtlCol="0">
            <a:spAutoFit/>
          </a:bodyPr>
          <a:lstStyle/>
          <a:p>
            <a:r>
              <a:rPr lang="en-GB" sz="1800" b="1" dirty="0">
                <a:solidFill>
                  <a:srgbClr val="FF0000"/>
                </a:solidFill>
              </a:rPr>
              <a:t>The information in the table is available from </a:t>
            </a:r>
            <a:r>
              <a:rPr lang="en-GB" sz="1800" b="1" dirty="0" err="1">
                <a:solidFill>
                  <a:srgbClr val="FF0000"/>
                </a:solidFill>
              </a:rPr>
              <a:t>MyProject</a:t>
            </a:r>
            <a:r>
              <a:rPr lang="en-GB" sz="1800" b="1" dirty="0">
                <a:solidFill>
                  <a:srgbClr val="FF0000"/>
                </a:solidFill>
              </a:rPr>
              <a:t> – need to reformat </a:t>
            </a:r>
          </a:p>
          <a:p>
            <a:r>
              <a:rPr lang="en-GB" sz="1800" b="1" dirty="0">
                <a:solidFill>
                  <a:srgbClr val="FF0000"/>
                </a:solidFill>
              </a:rPr>
              <a:t>comment info </a:t>
            </a:r>
          </a:p>
        </p:txBody>
      </p:sp>
      <p:sp>
        <p:nvSpPr>
          <p:cNvPr id="8" name="TextBox 7">
            <a:extLst>
              <a:ext uri="{FF2B5EF4-FFF2-40B4-BE49-F238E27FC236}">
                <a16:creationId xmlns:a16="http://schemas.microsoft.com/office/drawing/2014/main" id="{C4DA41CF-57BB-427E-B1D1-3D32B0259823}"/>
              </a:ext>
            </a:extLst>
          </p:cNvPr>
          <p:cNvSpPr txBox="1"/>
          <p:nvPr/>
        </p:nvSpPr>
        <p:spPr>
          <a:xfrm>
            <a:off x="1293091" y="4996934"/>
            <a:ext cx="6227346" cy="369332"/>
          </a:xfrm>
          <a:prstGeom prst="rect">
            <a:avLst/>
          </a:prstGeom>
          <a:noFill/>
          <a:ln w="38100">
            <a:solidFill>
              <a:srgbClr val="FF0000"/>
            </a:solidFill>
          </a:ln>
        </p:spPr>
        <p:txBody>
          <a:bodyPr wrap="none" rtlCol="0">
            <a:spAutoFit/>
          </a:bodyPr>
          <a:lstStyle/>
          <a:p>
            <a:r>
              <a:rPr lang="en-GB" sz="1800" b="1" dirty="0">
                <a:solidFill>
                  <a:srgbClr val="FF0000"/>
                </a:solidFill>
              </a:rPr>
              <a:t>Replace above rows with correct information from the project</a:t>
            </a:r>
          </a:p>
        </p:txBody>
      </p:sp>
      <p:sp>
        <p:nvSpPr>
          <p:cNvPr id="9" name="TextBox 8">
            <a:extLst>
              <a:ext uri="{FF2B5EF4-FFF2-40B4-BE49-F238E27FC236}">
                <a16:creationId xmlns:a16="http://schemas.microsoft.com/office/drawing/2014/main" id="{39903B04-9E45-4F4C-8F7F-D1A8B9ACD2D8}"/>
              </a:ext>
            </a:extLst>
          </p:cNvPr>
          <p:cNvSpPr txBox="1"/>
          <p:nvPr/>
        </p:nvSpPr>
        <p:spPr>
          <a:xfrm rot="20050289">
            <a:off x="3405485" y="2684864"/>
            <a:ext cx="2485428" cy="707886"/>
          </a:xfrm>
          <a:prstGeom prst="rect">
            <a:avLst/>
          </a:prstGeom>
          <a:noFill/>
        </p:spPr>
        <p:txBody>
          <a:bodyPr wrap="square" rtlCol="0">
            <a:spAutoFit/>
          </a:bodyPr>
          <a:lstStyle/>
          <a:p>
            <a:r>
              <a:rPr lang="en-GB" sz="4000" b="1" dirty="0">
                <a:solidFill>
                  <a:srgbClr val="FF0000"/>
                </a:solidFill>
              </a:rPr>
              <a:t>Example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Unsatisfied MBS comments by commenter</a:t>
            </a:r>
            <a:endParaRPr lang="en-CA"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April 2021</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630047126"/>
              </p:ext>
            </p:extLst>
          </p:nvPr>
        </p:nvGraphicFramePr>
        <p:xfrm>
          <a:off x="323528" y="1066800"/>
          <a:ext cx="8618864" cy="3524185"/>
        </p:xfrm>
        <a:graphic>
          <a:graphicData uri="http://schemas.openxmlformats.org/drawingml/2006/table">
            <a:tbl>
              <a:tblPr firstRow="1" bandRow="1">
                <a:tableStyleId>{ED083AE6-46FA-4A59-8FB0-9F97EB10719F}</a:tableStyleId>
              </a:tblPr>
              <a:tblGrid>
                <a:gridCol w="857572">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42672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6324600">
                  <a:extLst>
                    <a:ext uri="{9D8B030D-6E8A-4147-A177-3AD203B41FA5}">
                      <a16:colId xmlns:a16="http://schemas.microsoft.com/office/drawing/2014/main" val="20004"/>
                    </a:ext>
                  </a:extLst>
                </a:gridCol>
                <a:gridCol w="400372">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rgbClr val="FF0000"/>
                          </a:solidFill>
                          <a:latin typeface="Calibri" panose="020F0502020204030204" pitchFamily="34" charset="0"/>
                        </a:rPr>
                        <a:t>[Commenter 1 name</a:t>
                      </a:r>
                      <a:r>
                        <a:rPr lang="en-US" altLang="ko-KR" sz="1200" b="0" dirty="0">
                          <a:latin typeface="Calibri" panose="020F0502020204030204" pitchFamily="34" charset="0"/>
                        </a:rPr>
                        <a:t>]</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[comment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a:t>
                      </a:r>
                      <a:r>
                        <a:rPr kumimoji="0" lang="en-US" sz="1200" b="0" i="0" u="none" strike="noStrike" kern="1200" cap="none" normalizeH="0" baseline="0" dirty="0">
                          <a:ln>
                            <a:noFill/>
                          </a:ln>
                          <a:solidFill>
                            <a:schemeClr val="tx1"/>
                          </a:solidFill>
                          <a:effectLst/>
                          <a:highlight>
                            <a:srgbClr val="FFFF00"/>
                          </a:highlight>
                          <a:latin typeface="Times New Roman" pitchFamily="18" charset="0"/>
                          <a:ea typeface="Times New Roman" pitchFamily="18" charset="0"/>
                          <a:cs typeface="Arial" charset="0"/>
                        </a:rPr>
                        <a:t>REVISED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[Disposition detail goes here]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220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rgbClr val="FF0000"/>
                          </a:solidFill>
                          <a:latin typeface="Calibri" panose="020F0502020204030204" pitchFamily="34" charset="0"/>
                        </a:rPr>
                        <a:t>[Commenter 1 name</a:t>
                      </a:r>
                      <a:r>
                        <a:rPr lang="en-US" altLang="ko-KR" sz="1200" b="0" dirty="0">
                          <a:latin typeface="Calibri" panose="020F0502020204030204" pitchFamily="34" charset="0"/>
                        </a:rPr>
                        <a:t>]</a:t>
                      </a:r>
                      <a:endParaRPr lang="ko-KR" altLang="en-US" sz="1200" b="0" dirty="0">
                        <a:latin typeface="Calibri" panose="020F0502020204030204" pitchFamily="34" charset="0"/>
                      </a:endParaRPr>
                    </a:p>
                  </a:txBody>
                  <a:tcPr marL="9525" marR="9525" marT="9525" marB="9525"/>
                </a:tc>
                <a:tc>
                  <a:txBody>
                    <a:bodyPr/>
                    <a:lstStyle/>
                    <a:p>
                      <a:pPr algn="ctr"/>
                      <a:r>
                        <a:rPr lang="en-US" sz="1200" dirty="0"/>
                        <a:t>1</a:t>
                      </a:r>
                    </a:p>
                  </a:txBody>
                  <a:tcPr/>
                </a:tc>
                <a:tc>
                  <a:txBody>
                    <a:bodyPr/>
                    <a:lstStyle/>
                    <a:p>
                      <a:pPr algn="ctr"/>
                      <a:r>
                        <a:rPr lang="en-US" sz="1200" dirty="0"/>
                        <a:t>1</a:t>
                      </a:r>
                    </a:p>
                  </a:txBody>
                  <a:tcPr/>
                </a:tc>
                <a:tc>
                  <a:txBody>
                    <a:bodyPr/>
                    <a:lstStyle/>
                    <a:p>
                      <a:pPr algn="ctr"/>
                      <a:r>
                        <a:rPr lang="en-US" sz="12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[comment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2659199455"/>
                  </a:ext>
                </a:extLst>
              </a:tr>
              <a:tr h="5220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200" b="0" dirty="0">
                        <a:latin typeface="Calibri" panose="020F0502020204030204" pitchFamily="34" charset="0"/>
                      </a:endParaRPr>
                    </a:p>
                  </a:txBody>
                  <a:tcPr marL="9525" marR="9525" marT="9525" marB="9525"/>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a:t>
                      </a:r>
                      <a:r>
                        <a:rPr kumimoji="0" lang="en-US" sz="1200" b="0" i="0" u="none" strike="noStrike" kern="1200" cap="none" normalizeH="0" baseline="0" dirty="0">
                          <a:ln>
                            <a:noFill/>
                          </a:ln>
                          <a:solidFill>
                            <a:schemeClr val="tx1"/>
                          </a:solidFill>
                          <a:effectLst/>
                          <a:highlight>
                            <a:srgbClr val="FFFF00"/>
                          </a:highlight>
                          <a:latin typeface="Times New Roman" pitchFamily="18" charset="0"/>
                          <a:ea typeface="Times New Roman" pitchFamily="18" charset="0"/>
                          <a:cs typeface="Arial" charset="0"/>
                        </a:rPr>
                        <a:t>REVISED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[Disposition detail goes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3681670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1" dirty="0">
                          <a:latin typeface="Calibri" panose="020F0502020204030204" pitchFamily="34" charset="0"/>
                        </a:rPr>
                        <a:t>Total</a:t>
                      </a:r>
                      <a:endParaRPr lang="ko-KR" altLang="en-US" sz="12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en-US"/>
              <a:t>Pat Kinney (Kinney Consulting)</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7" name="TextBox 6">
            <a:extLst>
              <a:ext uri="{FF2B5EF4-FFF2-40B4-BE49-F238E27FC236}">
                <a16:creationId xmlns:a16="http://schemas.microsoft.com/office/drawing/2014/main" id="{592154B5-E654-4F58-99EC-6DDE83D21FB3}"/>
              </a:ext>
            </a:extLst>
          </p:cNvPr>
          <p:cNvSpPr txBox="1"/>
          <p:nvPr/>
        </p:nvSpPr>
        <p:spPr>
          <a:xfrm>
            <a:off x="762000" y="5664300"/>
            <a:ext cx="7479612" cy="369332"/>
          </a:xfrm>
          <a:prstGeom prst="rect">
            <a:avLst/>
          </a:prstGeom>
          <a:noFill/>
          <a:ln w="38100">
            <a:solidFill>
              <a:srgbClr val="FF0000"/>
            </a:solidFill>
          </a:ln>
        </p:spPr>
        <p:txBody>
          <a:bodyPr wrap="none" rtlCol="0">
            <a:spAutoFit/>
          </a:bodyPr>
          <a:lstStyle/>
          <a:p>
            <a:r>
              <a:rPr lang="en-GB" sz="1800" b="1" dirty="0">
                <a:solidFill>
                  <a:srgbClr val="FF0000"/>
                </a:solidFill>
              </a:rPr>
              <a:t>Include the information from unsatisfied MBS comments from “No votes”</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April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7</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796601294"/>
              </p:ext>
            </p:extLst>
          </p:nvPr>
        </p:nvGraphicFramePr>
        <p:xfrm>
          <a:off x="250606" y="1444851"/>
          <a:ext cx="8543925" cy="4414355"/>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rgbClr val="FF0000"/>
                          </a:solidFill>
                          <a:effectLst/>
                          <a:latin typeface="Times New Roman" pitchFamily="18" charset="0"/>
                          <a:cs typeface="Arial" charset="0"/>
                        </a:rPr>
                        <a:t>[Submit </a:t>
                      </a:r>
                      <a:r>
                        <a:rPr kumimoji="0" lang="en-GB" sz="2000" b="1" i="0" u="none" strike="noStrike" cap="none" normalizeH="0" baseline="0" dirty="0">
                          <a:ln>
                            <a:noFill/>
                          </a:ln>
                          <a:solidFill>
                            <a:srgbClr val="FF0000"/>
                          </a:solidFill>
                          <a:effectLst/>
                          <a:highlight>
                            <a:srgbClr val="FFFF00"/>
                          </a:highlight>
                          <a:latin typeface="Times New Roman" pitchFamily="18" charset="0"/>
                          <a:cs typeface="Arial" charset="0"/>
                        </a:rPr>
                        <a:t>before</a:t>
                      </a:r>
                      <a:r>
                        <a:rPr kumimoji="0" lang="en-GB" sz="2000" b="1" i="0" u="none" strike="noStrike" cap="none" normalizeH="0" baseline="0" dirty="0">
                          <a:ln>
                            <a:noFill/>
                          </a:ln>
                          <a:solidFill>
                            <a:srgbClr val="FF0000"/>
                          </a:solidFill>
                          <a:effectLst/>
                          <a:latin typeface="Times New Roman" pitchFamily="18" charset="0"/>
                          <a:cs typeface="Arial" charset="0"/>
                        </a:rPr>
                        <a:t> SA ballot]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D06</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rgbClr val="FF0000"/>
                          </a:solidFill>
                          <a:effectLst/>
                          <a:latin typeface="Times New Roman" pitchFamily="18" charset="0"/>
                          <a:cs typeface="Arial" charset="0"/>
                        </a:rPr>
                        <a:t>[Include as part of SA ballot]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rgbClr val="FF0000"/>
                          </a:solidFill>
                          <a:effectLst/>
                          <a:latin typeface="Times New Roman" pitchFamily="18" charset="0"/>
                          <a:cs typeface="Arial" charset="0"/>
                        </a:rPr>
                        <a:t>Always submitted</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rgbClr val="FF0000"/>
                          </a:solidFill>
                          <a:effectLst/>
                          <a:latin typeface="Times New Roman" pitchFamily="18" charset="0"/>
                          <a:cs typeface="Arial" charset="0"/>
                        </a:rPr>
                        <a:t>[ensure RAC is OK with draft]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rgbClr val="FF0000"/>
                          </a:solidFill>
                          <a:effectLst/>
                          <a:latin typeface="Times New Roman" pitchFamily="18" charset="0"/>
                          <a:cs typeface="Arial" charset="0"/>
                        </a:rPr>
                        <a:t>[may be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rgbClr val="FF0000"/>
                          </a:solidFill>
                          <a:effectLst/>
                          <a:latin typeface="Times New Roman" pitchFamily="18" charset="0"/>
                          <a:cs typeface="Arial" charset="0"/>
                        </a:rPr>
                        <a:t>[may be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rgbClr val="FF0000"/>
                </a:solidFill>
              </a:rPr>
              <a:t>[Project name] </a:t>
            </a:r>
            <a:r>
              <a:rPr lang="en-US" dirty="0"/>
              <a:t>Timeline</a:t>
            </a:r>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April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4264325704"/>
              </p:ext>
            </p:extLst>
          </p:nvPr>
        </p:nvGraphicFramePr>
        <p:xfrm>
          <a:off x="400050" y="1150420"/>
          <a:ext cx="8420100" cy="5294527"/>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 Ballot (30 day ballot)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[start/end SA ballot]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comment resolutions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[CRG edits complete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a:t>
                      </a:r>
                      <a:r>
                        <a:rPr kumimoji="0" lang="en-US" sz="1600" b="0" i="0" u="none" strike="noStrike" kern="1200" cap="none" normalizeH="0" baseline="0" dirty="0">
                          <a:ln>
                            <a:noFill/>
                          </a:ln>
                          <a:solidFill>
                            <a:srgbClr val="FF0000"/>
                          </a:solidFill>
                          <a:effectLst/>
                          <a:latin typeface="Arial" charset="0"/>
                          <a:ea typeface="+mn-ea"/>
                          <a:cs typeface="+mn-cs"/>
                        </a:rPr>
                        <a:t>[rev] </a:t>
                      </a:r>
                      <a:r>
                        <a:rPr kumimoji="0" lang="en-US" sz="1600" b="0" i="0" u="none" strike="noStrike" kern="1200" cap="none" normalizeH="0" baseline="0" dirty="0">
                          <a:ln>
                            <a:noFill/>
                          </a:ln>
                          <a:solidFill>
                            <a:schemeClr val="tx1"/>
                          </a:solidFill>
                          <a:effectLst/>
                          <a:latin typeface="Arial" charset="0"/>
                          <a:ea typeface="+mn-ea"/>
                          <a:cs typeface="+mn-cs"/>
                        </a:rPr>
                        <a:t>(10-day ballot)</a:t>
                      </a:r>
                      <a:endParaRPr kumimoji="0" lang="en-GB" sz="16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[start/end recirc ballot]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[CRG effort complete]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1091">
                <a:tc>
                  <a:txBody>
                    <a:bodyPr/>
                    <a:lstStyle/>
                    <a:p>
                      <a:pPr marL="1030288" marR="0" lvl="0" indent="-1020763" algn="l" defTabSz="914400" rtl="0" eaLnBrk="0" fontAlgn="b" latinLnBrk="0" hangingPunct="0">
                        <a:lnSpc>
                          <a:spcPct val="100000"/>
                        </a:lnSpc>
                        <a:spcBef>
                          <a:spcPct val="0"/>
                        </a:spcBef>
                        <a:spcAft>
                          <a:spcPct val="0"/>
                        </a:spcAft>
                        <a:buClrTx/>
                        <a:buSzTx/>
                        <a:buFontTx/>
                        <a:buNone/>
                        <a:tabLst>
                          <a:tab pos="6110288" algn="l"/>
                        </a:tabLst>
                      </a:pPr>
                      <a:r>
                        <a:rPr kumimoji="0" lang="en-US" sz="1600" b="0" i="0" u="none" strike="noStrike" kern="1200" cap="none" normalizeH="0" baseline="0" dirty="0">
                          <a:ln>
                            <a:noFill/>
                          </a:ln>
                          <a:solidFill>
                            <a:schemeClr val="tx1"/>
                          </a:solidFill>
                          <a:effectLst/>
                          <a:latin typeface="Arial" charset="0"/>
                          <a:ea typeface="+mn-ea"/>
                          <a:cs typeface="+mn-cs"/>
                        </a:rPr>
                        <a:t>WG 10-day ballot </a:t>
                      </a:r>
                      <a:r>
                        <a:rPr kumimoji="0" lang="en-US" sz="1400" b="0" i="1" u="none" strike="noStrike" kern="1200" cap="none" normalizeH="0" baseline="0" dirty="0">
                          <a:ln>
                            <a:noFill/>
                          </a:ln>
                          <a:solidFill>
                            <a:schemeClr val="tx1"/>
                          </a:solidFill>
                          <a:effectLst/>
                          <a:latin typeface="Arial" charset="0"/>
                          <a:ea typeface="+mn-ea"/>
                          <a:cs typeface="+mn-cs"/>
                        </a:rPr>
                        <a:t>“that 802.15 WG has reviewed and approves the CSD </a:t>
                      </a:r>
                      <a:r>
                        <a:rPr kumimoji="0" lang="en-US" sz="1400" b="0" i="1" u="none" strike="noStrike" kern="1200" cap="none" normalizeH="0" baseline="0" dirty="0">
                          <a:ln>
                            <a:noFill/>
                          </a:ln>
                          <a:solidFill>
                            <a:srgbClr val="FF0000"/>
                          </a:solidFill>
                          <a:effectLst/>
                          <a:latin typeface="Arial" charset="0"/>
                          <a:ea typeface="+mn-ea"/>
                          <a:cs typeface="+mn-cs"/>
                        </a:rPr>
                        <a:t>[</a:t>
                      </a:r>
                      <a:r>
                        <a:rPr kumimoji="0" lang="en-US" sz="1400" b="0" i="1" u="none" strike="noStrike" kern="1200" cap="none" normalizeH="0" baseline="0" dirty="0" err="1">
                          <a:ln>
                            <a:noFill/>
                          </a:ln>
                          <a:solidFill>
                            <a:srgbClr val="FF0000"/>
                          </a:solidFill>
                          <a:effectLst/>
                          <a:latin typeface="Arial" charset="0"/>
                          <a:ea typeface="+mn-ea"/>
                          <a:cs typeface="+mn-cs"/>
                        </a:rPr>
                        <a:t>csd</a:t>
                      </a:r>
                      <a:r>
                        <a:rPr kumimoji="0" lang="en-US" sz="1400" b="0" i="1" u="none" strike="noStrike" kern="1200" cap="none" normalizeH="0" baseline="0" dirty="0">
                          <a:ln>
                            <a:noFill/>
                          </a:ln>
                          <a:solidFill>
                            <a:srgbClr val="FF0000"/>
                          </a:solidFill>
                          <a:effectLst/>
                          <a:latin typeface="Arial" charset="0"/>
                          <a:ea typeface="+mn-ea"/>
                          <a:cs typeface="+mn-cs"/>
                        </a:rPr>
                        <a:t> document reference] </a:t>
                      </a:r>
                      <a:r>
                        <a:rPr kumimoji="0" lang="en-US" sz="1400" b="0" i="1" u="none" strike="noStrike" kern="1200" cap="none" normalizeH="0" baseline="0" dirty="0">
                          <a:ln>
                            <a:noFill/>
                          </a:ln>
                          <a:solidFill>
                            <a:schemeClr val="tx1"/>
                          </a:solidFill>
                          <a:effectLst/>
                          <a:latin typeface="Arial" charset="0"/>
                          <a:ea typeface="+mn-ea"/>
                          <a:cs typeface="+mn-cs"/>
                        </a:rPr>
                        <a:t>and requests </a:t>
                      </a:r>
                      <a:r>
                        <a:rPr kumimoji="0" lang="en-US" sz="1400" b="0" i="1" u="none" strike="noStrike" kern="1200" cap="none" normalizeH="0" baseline="0" dirty="0">
                          <a:ln>
                            <a:noFill/>
                          </a:ln>
                          <a:solidFill>
                            <a:srgbClr val="FF0000"/>
                          </a:solidFill>
                          <a:effectLst/>
                          <a:latin typeface="Arial" charset="0"/>
                          <a:ea typeface="+mn-ea"/>
                          <a:cs typeface="+mn-cs"/>
                        </a:rPr>
                        <a:t>[unconditional/conditional] </a:t>
                      </a:r>
                      <a:r>
                        <a:rPr kumimoji="0" lang="en-US" sz="1400" b="0" i="1" u="none" strike="noStrike" kern="1200" cap="none" normalizeH="0" baseline="0" dirty="0">
                          <a:ln>
                            <a:noFill/>
                          </a:ln>
                          <a:solidFill>
                            <a:schemeClr val="tx1"/>
                          </a:solidFill>
                          <a:effectLst/>
                          <a:latin typeface="Arial" charset="0"/>
                          <a:ea typeface="+mn-ea"/>
                          <a:cs typeface="+mn-cs"/>
                        </a:rPr>
                        <a:t>approval from the EC to submit </a:t>
                      </a:r>
                      <a:r>
                        <a:rPr kumimoji="0" lang="en-US" sz="1400" b="0" i="1" u="none" strike="noStrike" kern="1200" cap="none" normalizeH="0" baseline="0" dirty="0">
                          <a:ln>
                            <a:noFill/>
                          </a:ln>
                          <a:solidFill>
                            <a:srgbClr val="FF0000"/>
                          </a:solidFill>
                          <a:effectLst/>
                          <a:latin typeface="Arial" charset="0"/>
                          <a:ea typeface="+mn-ea"/>
                          <a:cs typeface="+mn-cs"/>
                        </a:rPr>
                        <a:t>[draft name / rev] </a:t>
                      </a:r>
                      <a:r>
                        <a:rPr kumimoji="0" lang="en-US" sz="1400" b="0" i="1" u="none" strike="noStrike" kern="1200" cap="none" normalizeH="0" baseline="0" dirty="0">
                          <a:ln>
                            <a:noFill/>
                          </a:ln>
                          <a:solidFill>
                            <a:schemeClr val="tx1"/>
                          </a:solidFill>
                          <a:effectLst/>
                          <a:latin typeface="Arial" charset="0"/>
                          <a:ea typeface="+mn-ea"/>
                          <a:cs typeface="+mn-cs"/>
                        </a:rPr>
                        <a:t>to RevCom</a:t>
                      </a:r>
                      <a:r>
                        <a:rPr kumimoji="0" lang="en-US" sz="1600" b="0" i="0" u="none" strike="noStrike" kern="1200" cap="none" normalizeH="0" baseline="0" dirty="0">
                          <a:ln>
                            <a:noFill/>
                          </a:ln>
                          <a:solidFill>
                            <a:schemeClr val="tx1"/>
                          </a:solidFill>
                          <a:effectLst/>
                          <a:latin typeface="Arial" charset="0"/>
                          <a:ea typeface="+mn-ea"/>
                          <a:cs typeface="+mn-cs"/>
                        </a:rPr>
                        <a: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[WG approval]</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highlight>
                            <a:srgbClr val="FFFF00"/>
                          </a:highligh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[EC meeting]</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Tree>
    <p:extLst>
      <p:ext uri="{BB962C8B-B14F-4D97-AF65-F5344CB8AC3E}">
        <p14:creationId xmlns:p14="http://schemas.microsoft.com/office/powerpoint/2010/main" val="218543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802 EC Motion</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April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9</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228600" y="1371600"/>
            <a:ext cx="8686800" cy="3293209"/>
          </a:xfrm>
          <a:prstGeom prst="rect">
            <a:avLst/>
          </a:prstGeom>
        </p:spPr>
        <p:txBody>
          <a:bodyPr wrap="square">
            <a:spAutoFit/>
          </a:bodyPr>
          <a:lstStyle/>
          <a:p>
            <a:pPr>
              <a:spcBef>
                <a:spcPts val="0"/>
              </a:spcBef>
              <a:spcAft>
                <a:spcPts val="0"/>
              </a:spcAft>
            </a:pPr>
            <a:r>
              <a:rPr lang="en-US" sz="1600" b="1" dirty="0">
                <a:solidFill>
                  <a:srgbClr val="FF0000"/>
                </a:solidFill>
                <a:latin typeface="Calibri" panose="020F0502020204030204" pitchFamily="34" charset="0"/>
              </a:rPr>
              <a:t>Following is motion from operations manual </a:t>
            </a:r>
            <a:r>
              <a:rPr lang="en-US" dirty="0">
                <a:solidFill>
                  <a:srgbClr val="FF0000"/>
                </a:solidFill>
                <a:latin typeface="Calibri" panose="020F0502020204030204" pitchFamily="34" charset="0"/>
              </a:rPr>
              <a:t>(https://mentor.ieee.org/802.15/documents?is_dcn=0235&amp;is_group=0000)</a:t>
            </a:r>
          </a:p>
          <a:p>
            <a:pPr>
              <a:spcBef>
                <a:spcPts val="0"/>
              </a:spcBef>
              <a:spcAft>
                <a:spcPts val="0"/>
              </a:spcAft>
            </a:pPr>
            <a:endParaRPr lang="en-US" sz="1600" b="1" dirty="0">
              <a:solidFill>
                <a:srgbClr val="FF0000"/>
              </a:solidFill>
              <a:latin typeface="Calibri" panose="020F0502020204030204" pitchFamily="34" charset="0"/>
            </a:endParaRPr>
          </a:p>
          <a:p>
            <a:pPr>
              <a:spcBef>
                <a:spcPts val="0"/>
              </a:spcBef>
              <a:spcAft>
                <a:spcPts val="0"/>
              </a:spcAft>
            </a:pPr>
            <a:r>
              <a:rPr lang="en-US" sz="1600" b="1" dirty="0">
                <a:solidFill>
                  <a:srgbClr val="FF0000"/>
                </a:solidFill>
                <a:latin typeface="Calibri" panose="020F0502020204030204" pitchFamily="34" charset="0"/>
              </a:rPr>
              <a:t>[Draft name / rev] </a:t>
            </a:r>
            <a:r>
              <a:rPr lang="en-US" sz="1600" b="1" dirty="0">
                <a:solidFill>
                  <a:srgbClr val="1F497D"/>
                </a:solidFill>
                <a:latin typeface="Calibri" panose="020F0502020204030204" pitchFamily="34" charset="0"/>
              </a:rPr>
              <a:t>to RevCom </a:t>
            </a:r>
          </a:p>
          <a:p>
            <a:pPr>
              <a:spcBef>
                <a:spcPts val="0"/>
              </a:spcBef>
              <a:spcAft>
                <a:spcPts val="0"/>
              </a:spcAft>
            </a:pPr>
            <a:r>
              <a:rPr lang="en-US" sz="1600" dirty="0">
                <a:solidFill>
                  <a:srgbClr val="1F497D"/>
                </a:solidFill>
                <a:latin typeface="Calibri" panose="020F0502020204030204" pitchFamily="34" charset="0"/>
              </a:rPr>
              <a:t>Approve sending </a:t>
            </a:r>
            <a:r>
              <a:rPr lang="en-US" sz="1600" b="1" dirty="0">
                <a:solidFill>
                  <a:srgbClr val="FF0000"/>
                </a:solidFill>
                <a:latin typeface="Calibri" panose="020F0502020204030204" pitchFamily="34" charset="0"/>
              </a:rPr>
              <a:t>[Draft name / rev]</a:t>
            </a:r>
            <a:r>
              <a:rPr lang="en-US" sz="1600" dirty="0">
                <a:solidFill>
                  <a:srgbClr val="1F497D"/>
                </a:solidFill>
                <a:latin typeface="Calibri" panose="020F0502020204030204" pitchFamily="34" charset="0"/>
              </a:rPr>
              <a:t>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Approve CSD documentation:  </a:t>
            </a:r>
            <a:r>
              <a:rPr lang="en-US" sz="1600" dirty="0">
                <a:solidFill>
                  <a:srgbClr val="FF0000"/>
                </a:solidFill>
                <a:latin typeface="Calibri" panose="020F0502020204030204" pitchFamily="34" charset="0"/>
              </a:rPr>
              <a:t>[CSD </a:t>
            </a:r>
            <a:r>
              <a:rPr lang="en-US" sz="1600" dirty="0" err="1">
                <a:solidFill>
                  <a:srgbClr val="FF0000"/>
                </a:solidFill>
                <a:latin typeface="Calibri" panose="020F0502020204030204" pitchFamily="34" charset="0"/>
              </a:rPr>
              <a:t>url</a:t>
            </a:r>
            <a:r>
              <a:rPr lang="en-US" sz="1600" dirty="0">
                <a:solidFill>
                  <a:srgbClr val="FF0000"/>
                </a:solidFill>
                <a:latin typeface="Calibri" panose="020F0502020204030204" pitchFamily="34" charset="0"/>
              </a:rPr>
              <a:t>]</a:t>
            </a:r>
          </a:p>
          <a:p>
            <a:pPr>
              <a:spcBef>
                <a:spcPts val="0"/>
              </a:spcBef>
              <a:spcAft>
                <a:spcPts val="0"/>
              </a:spcAft>
            </a:pPr>
            <a:r>
              <a:rPr lang="en-US" sz="1600" dirty="0">
                <a:solidFill>
                  <a:srgbClr val="1F497D"/>
                </a:solidFill>
                <a:latin typeface="Calibri" panose="020F0502020204030204" pitchFamily="34" charset="0"/>
              </a:rPr>
              <a:t>Supporting Documentation:</a:t>
            </a:r>
            <a:r>
              <a:rPr lang="en-US" sz="1600" dirty="0">
                <a:solidFill>
                  <a:srgbClr val="000000"/>
                </a:solidFill>
                <a:latin typeface="Calibri" panose="020F0502020204030204" pitchFamily="34" charset="0"/>
              </a:rPr>
              <a:t>  </a:t>
            </a:r>
            <a:r>
              <a:rPr lang="en-US" sz="1600" dirty="0">
                <a:solidFill>
                  <a:srgbClr val="FF0000"/>
                </a:solidFill>
                <a:latin typeface="Calibri" panose="020F0502020204030204" pitchFamily="34" charset="0"/>
              </a:rPr>
              <a:t>[reference to this document (used in EC minutes)]</a:t>
            </a:r>
          </a:p>
          <a:p>
            <a:pPr>
              <a:spcBef>
                <a:spcPts val="0"/>
              </a:spcBef>
              <a:spcAft>
                <a:spcPts val="0"/>
              </a:spcAft>
            </a:pPr>
            <a:r>
              <a:rPr lang="en-US" sz="1600" dirty="0">
                <a:solidFill>
                  <a:srgbClr val="1F497D"/>
                </a:solidFill>
                <a:latin typeface="Calibri" panose="020F0502020204030204" pitchFamily="34" charset="0"/>
              </a:rPr>
              <a:t>Moved: </a:t>
            </a:r>
            <a:r>
              <a:rPr lang="en-US" sz="1600" dirty="0">
                <a:solidFill>
                  <a:srgbClr val="FF0000"/>
                </a:solidFill>
                <a:latin typeface="Calibri" panose="020F0502020204030204" pitchFamily="34" charset="0"/>
              </a:rPr>
              <a:t>[WG chair]</a:t>
            </a:r>
          </a:p>
          <a:p>
            <a:pPr>
              <a:spcBef>
                <a:spcPts val="0"/>
              </a:spcBef>
              <a:spcAft>
                <a:spcPts val="0"/>
              </a:spcAft>
            </a:pPr>
            <a:r>
              <a:rPr lang="en-US" sz="1600" dirty="0">
                <a:solidFill>
                  <a:srgbClr val="1F497D"/>
                </a:solidFill>
                <a:latin typeface="Calibri" panose="020F0502020204030204" pitchFamily="34" charset="0"/>
              </a:rPr>
              <a:t>Seconded: </a:t>
            </a:r>
            <a:r>
              <a:rPr lang="en-US" sz="1600" dirty="0">
                <a:solidFill>
                  <a:srgbClr val="FF0000"/>
                </a:solidFill>
                <a:latin typeface="Calibri" panose="020F0502020204030204" pitchFamily="34" charset="0"/>
              </a:rPr>
              <a:t>[willing person]</a:t>
            </a:r>
          </a:p>
          <a:p>
            <a:pPr>
              <a:spcBef>
                <a:spcPts val="0"/>
              </a:spcBef>
              <a:spcAft>
                <a:spcPts val="0"/>
              </a:spcAft>
            </a:pPr>
            <a:endParaRPr lang="en-US" sz="1600" dirty="0">
              <a:solidFill>
                <a:srgbClr val="1F497D"/>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FF0000"/>
                </a:solidFill>
                <a:latin typeface="Calibri" panose="020F0502020204030204" pitchFamily="34" charset="0"/>
              </a:rPr>
              <a:t>[Include details of WG motion to approve submission to EC – usually at closing plenary, maybe WG letter ballot - must be counted vote]</a:t>
            </a:r>
            <a:endParaRPr lang="en-US" sz="16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119619</TotalTime>
  <Words>1216</Words>
  <Application>Microsoft Office PowerPoint</Application>
  <PresentationFormat>On-screen Show (4:3)</PresentationFormat>
  <Paragraphs>234</Paragraphs>
  <Slides>9</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open_sansregular</vt:lpstr>
      <vt:lpstr>Arial</vt:lpstr>
      <vt:lpstr>Calibri</vt:lpstr>
      <vt:lpstr>Times New Roman</vt:lpstr>
      <vt:lpstr>802-11-Submission</vt:lpstr>
      <vt:lpstr>Document</vt:lpstr>
      <vt:lpstr>PowerPoint Presentation</vt:lpstr>
      <vt:lpstr>PowerPoint Presentation</vt:lpstr>
      <vt:lpstr>Introduction</vt:lpstr>
      <vt:lpstr>Standards Association (SA) Ballot Results – [Project name]</vt:lpstr>
      <vt:lpstr>SA Ballot Comments – [Project name]</vt:lpstr>
      <vt:lpstr>Unsatisfied MBS comments by commenter</vt:lpstr>
      <vt:lpstr>Mandatory Coordination</vt:lpstr>
      <vt:lpstr>[Project name] Timeline</vt:lpstr>
      <vt:lpstr>802 EC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Phil Beecher</cp:lastModifiedBy>
  <cp:revision>2986</cp:revision>
  <cp:lastPrinted>1998-02-10T13:28:06Z</cp:lastPrinted>
  <dcterms:created xsi:type="dcterms:W3CDTF">2007-04-17T18:10:23Z</dcterms:created>
  <dcterms:modified xsi:type="dcterms:W3CDTF">2021-11-17T13:38:04Z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