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3" r:id="rId2"/>
    <p:sldId id="264" r:id="rId3"/>
    <p:sldId id="402" r:id="rId4"/>
    <p:sldId id="359" r:id="rId5"/>
    <p:sldId id="384" r:id="rId6"/>
    <p:sldId id="410" r:id="rId7"/>
    <p:sldId id="293" r:id="rId8"/>
    <p:sldId id="387" r:id="rId9"/>
    <p:sldId id="277" r:id="rId10"/>
    <p:sldId id="278" r:id="rId11"/>
    <p:sldId id="275" r:id="rId12"/>
    <p:sldId id="408" r:id="rId13"/>
    <p:sldId id="401" r:id="rId14"/>
    <p:sldId id="477"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1446" y="60"/>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US"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7</a:t>
            </a:fld>
            <a:endParaRPr lang="en-US" altLang="ja-JP"/>
          </a:p>
        </p:txBody>
      </p:sp>
    </p:spTree>
    <p:extLst>
      <p:ext uri="{BB962C8B-B14F-4D97-AF65-F5344CB8AC3E}">
        <p14:creationId xmlns:p14="http://schemas.microsoft.com/office/powerpoint/2010/main" val="3527851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13</a:t>
            </a:fld>
            <a:endParaRPr kumimoji="1" lang="ja-JP" altLang="en-US" dirty="0"/>
          </a:p>
        </p:txBody>
      </p:sp>
    </p:spTree>
    <p:extLst>
      <p:ext uri="{BB962C8B-B14F-4D97-AF65-F5344CB8AC3E}">
        <p14:creationId xmlns:p14="http://schemas.microsoft.com/office/powerpoint/2010/main" val="3432652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14</a:t>
            </a:fld>
            <a:endParaRPr lang="en-US"/>
          </a:p>
        </p:txBody>
      </p:sp>
    </p:spTree>
    <p:extLst>
      <p:ext uri="{BB962C8B-B14F-4D97-AF65-F5344CB8AC3E}">
        <p14:creationId xmlns:p14="http://schemas.microsoft.com/office/powerpoint/2010/main" val="97854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A74E34EE-81E2-40F7-8686-B4F5D37334F3}"/>
              </a:ext>
            </a:extLst>
          </p:cNvPr>
          <p:cNvSpPr>
            <a:spLocks noGrp="1"/>
          </p:cNvSpPr>
          <p:nvPr>
            <p:ph type="ftr" sz="quarter" idx="13"/>
          </p:nvPr>
        </p:nvSpPr>
        <p:spPr/>
        <p:txBody>
          <a:bodyPr/>
          <a:lstStyle/>
          <a:p>
            <a:r>
              <a:rPr lang="en-US" altLang="ja-JP"/>
              <a:t>Takashi Kuramochi, LAPIS TECHNOLOGY</a:t>
            </a:r>
            <a:endParaRPr lang="en-US" altLang="ja-JP" dirty="0"/>
          </a:p>
        </p:txBody>
      </p:sp>
      <p:sp>
        <p:nvSpPr>
          <p:cNvPr id="7" name="日付プレースホルダー 3">
            <a:extLst>
              <a:ext uri="{FF2B5EF4-FFF2-40B4-BE49-F238E27FC236}">
                <a16:creationId xmlns:a16="http://schemas.microsoft.com/office/drawing/2014/main" id="{40C5D694-5ED3-4F22-9CDA-259B9D723755}"/>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&lt;November,2021&gt;</a:t>
            </a:r>
            <a:endParaRPr lang="en-001"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C6BA5B0A-481E-4B7C-BA11-AC3BEA7B6B45}"/>
              </a:ext>
            </a:extLst>
          </p:cNvPr>
          <p:cNvSpPr>
            <a:spLocks noGrp="1"/>
          </p:cNvSpPr>
          <p:nvPr>
            <p:ph type="ftr" sz="quarter" idx="13"/>
          </p:nvPr>
        </p:nvSpPr>
        <p:spPr/>
        <p:txBody>
          <a:bodyPr/>
          <a:lstStyle/>
          <a:p>
            <a:r>
              <a:rPr lang="en-US" altLang="ja-JP"/>
              <a:t>Takashi Kuramochi, LAPIS TECHNOLOGY</a:t>
            </a:r>
            <a:endParaRPr lang="en-US" altLang="ja-JP" dirty="0"/>
          </a:p>
        </p:txBody>
      </p:sp>
      <p:sp>
        <p:nvSpPr>
          <p:cNvPr id="7" name="日付プレースホルダー 3">
            <a:extLst>
              <a:ext uri="{FF2B5EF4-FFF2-40B4-BE49-F238E27FC236}">
                <a16:creationId xmlns:a16="http://schemas.microsoft.com/office/drawing/2014/main" id="{760D64D9-58AA-4A2C-A14B-F0477101EE83}"/>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&lt;November,2021&gt;</a:t>
            </a:r>
            <a:endParaRPr lang="en-001"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3" name="フッター プレースホルダー 2">
            <a:extLst>
              <a:ext uri="{FF2B5EF4-FFF2-40B4-BE49-F238E27FC236}">
                <a16:creationId xmlns:a16="http://schemas.microsoft.com/office/drawing/2014/main" id="{7735A8E6-C358-4DC1-B4B2-71B70B5CDD94}"/>
              </a:ext>
            </a:extLst>
          </p:cNvPr>
          <p:cNvSpPr>
            <a:spLocks noGrp="1"/>
          </p:cNvSpPr>
          <p:nvPr>
            <p:ph type="ftr" sz="quarter" idx="13"/>
          </p:nvPr>
        </p:nvSpPr>
        <p:spPr/>
        <p:txBody>
          <a:bodyPr/>
          <a:lstStyle/>
          <a:p>
            <a:r>
              <a:rPr lang="en-US" altLang="ja-JP"/>
              <a:t>Takashi Kuramochi, LAPIS TECHNOLOGY</a:t>
            </a:r>
            <a:endParaRPr lang="en-US" altLang="ja-JP" dirty="0"/>
          </a:p>
        </p:txBody>
      </p:sp>
      <p:sp>
        <p:nvSpPr>
          <p:cNvPr id="6" name="日付プレースホルダー 3">
            <a:extLst>
              <a:ext uri="{FF2B5EF4-FFF2-40B4-BE49-F238E27FC236}">
                <a16:creationId xmlns:a16="http://schemas.microsoft.com/office/drawing/2014/main" id="{3C96CF75-7000-4F6C-999D-00BCAEC21E89}"/>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&lt;November,2021&gt;</a:t>
            </a:r>
            <a:endParaRPr lang="en-001"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A33DB2F-9D80-4BF2-AF24-22643245FCD7}"/>
              </a:ext>
            </a:extLst>
          </p:cNvPr>
          <p:cNvSpPr>
            <a:spLocks noGrp="1"/>
          </p:cNvSpPr>
          <p:nvPr>
            <p:ph type="ftr" sz="quarter" idx="13"/>
          </p:nvPr>
        </p:nvSpPr>
        <p:spPr/>
        <p:txBody>
          <a:bodyPr/>
          <a:lstStyle/>
          <a:p>
            <a:r>
              <a:rPr lang="en-US" altLang="ja-JP"/>
              <a:t>Takashi Kuramochi, LAPIS TECHNOLOGY</a:t>
            </a:r>
            <a:endParaRPr lang="en-US" altLang="ja-JP" dirty="0"/>
          </a:p>
        </p:txBody>
      </p:sp>
      <p:sp>
        <p:nvSpPr>
          <p:cNvPr id="5" name="日付プレースホルダー 3">
            <a:extLst>
              <a:ext uri="{FF2B5EF4-FFF2-40B4-BE49-F238E27FC236}">
                <a16:creationId xmlns:a16="http://schemas.microsoft.com/office/drawing/2014/main" id="{7803AF42-18EB-44B7-AE05-A9160752D7D0}"/>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&lt;November,2021&gt;</a:t>
            </a:r>
            <a:endParaRPr lang="en-001" dirty="0"/>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CC441E8-D729-4B39-9D1F-A5663AFCF846}"/>
              </a:ext>
            </a:extLst>
          </p:cNvPr>
          <p:cNvSpPr>
            <a:spLocks noGrp="1"/>
          </p:cNvSpPr>
          <p:nvPr>
            <p:ph type="ftr" sz="quarter" idx="13"/>
          </p:nvPr>
        </p:nvSpPr>
        <p:spPr/>
        <p:txBody>
          <a:bodyPr/>
          <a:lstStyle/>
          <a:p>
            <a:r>
              <a:rPr lang="en-US" altLang="ja-JP"/>
              <a:t>Takashi Kuramochi, LAPIS TECHNOLOGY</a:t>
            </a:r>
            <a:endParaRPr lang="en-US" altLang="ja-JP" dirty="0"/>
          </a:p>
        </p:txBody>
      </p:sp>
      <p:sp>
        <p:nvSpPr>
          <p:cNvPr id="7" name="日付プレースホルダー 3">
            <a:extLst>
              <a:ext uri="{FF2B5EF4-FFF2-40B4-BE49-F238E27FC236}">
                <a16:creationId xmlns:a16="http://schemas.microsoft.com/office/drawing/2014/main" id="{2B37FCD4-5AB7-46CE-ACC5-B0D4CFBDAC74}"/>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&lt;November,2021&gt;</a:t>
            </a:r>
            <a:endParaRPr lang="en-001" dirty="0"/>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685800" y="400739"/>
            <a:ext cx="7772400" cy="215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solidFill>
                  <a:sysClr val="windowText" lastClr="000000"/>
                </a:solidFill>
                <a:latin typeface="+mn-lt"/>
                <a:ea typeface="ＭＳ Ｐゴシック" charset="-128"/>
              </a:rPr>
              <a:t>doc.: IEEE 802. 15-21-0622-00-04aa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4" name="日付プレースホルダー 3">
            <a:extLst>
              <a:ext uri="{FF2B5EF4-FFF2-40B4-BE49-F238E27FC236}">
                <a16:creationId xmlns:a16="http://schemas.microsoft.com/office/drawing/2014/main" id="{16A26C6F-B2A6-4AAD-AACC-98344C9241BC}"/>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b="1">
                <a:solidFill>
                  <a:schemeClr val="tx1"/>
                </a:solidFill>
              </a:defRPr>
            </a:lvl1pPr>
          </a:lstStyle>
          <a:p>
            <a:r>
              <a:rPr lang="en-US"/>
              <a:t>&lt;November,2021&gt;</a:t>
            </a:r>
            <a:endParaRPr lang="en-00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November Virtual Plenary 2021 Closing report]</a:t>
            </a:r>
            <a:r>
              <a:rPr lang="en-US" altLang="ja-JP" sz="1600" dirty="0">
                <a:ea typeface="ＭＳ Ｐゴシック" charset="-128"/>
              </a:rPr>
              <a:t>	</a:t>
            </a:r>
          </a:p>
          <a:p>
            <a:r>
              <a:rPr lang="en-US" altLang="ja-JP" sz="1600" b="1" dirty="0">
                <a:ea typeface="ＭＳ Ｐゴシック" charset="-128"/>
              </a:rPr>
              <a:t>Date Submitted: [17</a:t>
            </a:r>
            <a:r>
              <a:rPr lang="en-US" altLang="ja-JP" sz="1600" b="1" baseline="30000" dirty="0">
                <a:ea typeface="ＭＳ Ｐゴシック" charset="-128"/>
              </a:rPr>
              <a:t>th</a:t>
            </a:r>
            <a:r>
              <a:rPr lang="en-US" altLang="ja-JP" sz="1600" b="1" dirty="0">
                <a:ea typeface="ＭＳ Ｐゴシック" charset="-128"/>
              </a:rPr>
              <a:t> November, 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TG4aa JRE closing report from Virtual November Plenary sessions,2021]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2" name="フッター プレースホルダー 1">
            <a:extLst>
              <a:ext uri="{FF2B5EF4-FFF2-40B4-BE49-F238E27FC236}">
                <a16:creationId xmlns:a16="http://schemas.microsoft.com/office/drawing/2014/main" id="{E2385EAB-4115-449E-9C40-54081B24E893}"/>
              </a:ext>
            </a:extLst>
          </p:cNvPr>
          <p:cNvSpPr>
            <a:spLocks noGrp="1"/>
          </p:cNvSpPr>
          <p:nvPr>
            <p:ph type="ftr" sz="quarter" idx="13"/>
          </p:nvPr>
        </p:nvSpPr>
        <p:spPr/>
        <p:txBody>
          <a:bodyPr/>
          <a:lstStyle/>
          <a:p>
            <a:r>
              <a:rPr lang="en-US" altLang="ja-JP"/>
              <a:t>Takashi Kuramochi, LAPIS TECHNOLOGY</a:t>
            </a:r>
            <a:endParaRPr lang="en-US" altLang="ja-JP" dirty="0"/>
          </a:p>
        </p:txBody>
      </p:sp>
      <p:sp>
        <p:nvSpPr>
          <p:cNvPr id="3" name="日付プレースホルダー 2">
            <a:extLst>
              <a:ext uri="{FF2B5EF4-FFF2-40B4-BE49-F238E27FC236}">
                <a16:creationId xmlns:a16="http://schemas.microsoft.com/office/drawing/2014/main" id="{0F71FEEF-3021-42D6-81BA-5FF5A0055261}"/>
              </a:ext>
            </a:extLst>
          </p:cNvPr>
          <p:cNvSpPr>
            <a:spLocks noGrp="1"/>
          </p:cNvSpPr>
          <p:nvPr>
            <p:ph type="dt" sz="half" idx="2"/>
          </p:nvPr>
        </p:nvSpPr>
        <p:spPr/>
        <p:txBody>
          <a:bodyPr/>
          <a:lstStyle/>
          <a:p>
            <a:r>
              <a:rPr lang="en-US"/>
              <a:t>&lt;November,2021&gt;</a:t>
            </a:r>
            <a:endParaRPr lang="en-001"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10</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&lt;November,2021&gt;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35496" y="1219633"/>
            <a:ext cx="9001000" cy="5257800"/>
          </a:xfrm>
          <a:prstGeom prst="rect">
            <a:avLst/>
          </a:prstGeom>
        </p:spPr>
        <p:txBody>
          <a:bodyPr rtlCol="0">
            <a:norm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a:t>Motion: that 802.15 WG has reviewed and approves the CSD [15-20-0319-00-04aa] and requests unconditional approval from the EC to submit [P802.15.4aa]-D10 to </a:t>
            </a:r>
            <a:r>
              <a:rPr lang="en-US" i="1" dirty="0" err="1"/>
              <a:t>RevCom</a:t>
            </a:r>
            <a:endParaRPr lang="en-US" i="1" dirty="0"/>
          </a:p>
          <a:p>
            <a:pPr fontAlgn="auto">
              <a:spcAft>
                <a:spcPts val="0"/>
              </a:spcAft>
              <a:buNone/>
              <a:defRPr/>
            </a:pPr>
            <a:endParaRPr lang="en-US" i="1" kern="0" dirty="0"/>
          </a:p>
          <a:p>
            <a:pPr fontAlgn="auto">
              <a:spcAft>
                <a:spcPts val="0"/>
              </a:spcAft>
              <a:buNone/>
              <a:defRPr/>
            </a:pPr>
            <a:r>
              <a:rPr lang="en-US" i="1" kern="0" dirty="0"/>
              <a:t>Moved: Takashi </a:t>
            </a:r>
            <a:r>
              <a:rPr lang="en-US" i="1" kern="0" dirty="0" err="1"/>
              <a:t>Kuramochi</a:t>
            </a:r>
            <a:r>
              <a:rPr lang="en-US" i="1" kern="0" dirty="0"/>
              <a:t>(Lapis Technology)</a:t>
            </a:r>
          </a:p>
          <a:p>
            <a:pPr fontAlgn="auto">
              <a:spcAft>
                <a:spcPts val="0"/>
              </a:spcAft>
              <a:buNone/>
              <a:defRPr/>
            </a:pPr>
            <a:r>
              <a:rPr lang="en-US" i="1" kern="0" dirty="0"/>
              <a:t>Seconded: Rick Alfvin(</a:t>
            </a:r>
            <a:r>
              <a:rPr lang="en-US" i="1" kern="0" dirty="0" err="1"/>
              <a:t>Linespeed</a:t>
            </a:r>
            <a:r>
              <a:rPr lang="en-US" i="1" kern="0" dirty="0"/>
              <a:t>)</a:t>
            </a:r>
          </a:p>
          <a:p>
            <a:pPr fontAlgn="auto">
              <a:spcAft>
                <a:spcPts val="0"/>
              </a:spcAft>
              <a:buFont typeface="Arial" pitchFamily="34" charset="0"/>
              <a:buNone/>
              <a:defRPr/>
            </a:pPr>
            <a:endParaRPr lang="en-US" i="1" kern="0" dirty="0"/>
          </a:p>
        </p:txBody>
      </p:sp>
      <p:sp>
        <p:nvSpPr>
          <p:cNvPr id="7" name="テキスト ボックス 6">
            <a:extLst>
              <a:ext uri="{FF2B5EF4-FFF2-40B4-BE49-F238E27FC236}">
                <a16:creationId xmlns:a16="http://schemas.microsoft.com/office/drawing/2014/main" id="{D56CB225-8907-43C6-AC22-66F56109C920}"/>
              </a:ext>
            </a:extLst>
          </p:cNvPr>
          <p:cNvSpPr txBox="1"/>
          <p:nvPr/>
        </p:nvSpPr>
        <p:spPr>
          <a:xfrm>
            <a:off x="2123728" y="636082"/>
            <a:ext cx="4248472" cy="584775"/>
          </a:xfrm>
          <a:prstGeom prst="rect">
            <a:avLst/>
          </a:prstGeom>
          <a:noFill/>
        </p:spPr>
        <p:txBody>
          <a:bodyPr wrap="square" rtlCol="0">
            <a:spAutoFit/>
          </a:bodyPr>
          <a:lstStyle/>
          <a:p>
            <a:pPr algn="ctr"/>
            <a:r>
              <a:rPr lang="en-US" sz="3200" b="1" i="1" dirty="0">
                <a:latin typeface="Meiryo UI" panose="020B0604030504040204" pitchFamily="50" charset="-128"/>
                <a:ea typeface="Meiryo UI" panose="020B0604030504040204" pitchFamily="50" charset="-128"/>
              </a:rPr>
              <a:t>WG Motion</a:t>
            </a:r>
          </a:p>
        </p:txBody>
      </p:sp>
    </p:spTree>
    <p:extLst>
      <p:ext uri="{BB962C8B-B14F-4D97-AF65-F5344CB8AC3E}">
        <p14:creationId xmlns:p14="http://schemas.microsoft.com/office/powerpoint/2010/main" val="3976401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11</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&lt;November,2021&gt;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400" i="1" dirty="0"/>
              <a:t>Task Group TG4aa requests 802.15WG to</a:t>
            </a:r>
            <a:r>
              <a:rPr lang="en-US" sz="2200" i="1" kern="0" dirty="0"/>
              <a:t> approve the formation of a Comment Resolution Group (CRG) for the Standards Association Recirculation balloting of the P802.15.4aa_D10 or latest draft with the following membership: Takashi </a:t>
            </a:r>
            <a:r>
              <a:rPr lang="en-US" sz="2200" i="1" kern="0" dirty="0" err="1"/>
              <a:t>Kuramochi</a:t>
            </a:r>
            <a:r>
              <a:rPr lang="en-US" sz="2200" i="1" kern="0" dirty="0"/>
              <a:t>(Chair), Hiroshi Harada, Don Sturek, Henk De Ruijter, and Kiyoshi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None/>
              <a:defRPr/>
            </a:pPr>
            <a:r>
              <a:rPr lang="en-US" sz="2400" i="1" kern="0" dirty="0"/>
              <a:t>Moved: Phil Beecher(Wi-SUN Alliance)</a:t>
            </a:r>
          </a:p>
          <a:p>
            <a:pPr fontAlgn="auto">
              <a:spcAft>
                <a:spcPts val="0"/>
              </a:spcAft>
              <a:buNone/>
              <a:defRPr/>
            </a:pPr>
            <a:r>
              <a:rPr lang="en-US" sz="2400" i="1" kern="0" dirty="0"/>
              <a:t>Seconded: Don Sturek(ITRON)</a:t>
            </a:r>
          </a:p>
          <a:p>
            <a:pPr fontAlgn="auto">
              <a:spcAft>
                <a:spcPts val="0"/>
              </a:spcAft>
              <a:buNone/>
              <a:defRPr/>
            </a:pPr>
            <a:r>
              <a:rPr lang="en-US" sz="2400" i="1" dirty="0"/>
              <a:t>There is no discussion or objections.</a:t>
            </a:r>
          </a:p>
          <a:p>
            <a:pPr marL="0" indent="0">
              <a:buNone/>
            </a:pPr>
            <a:r>
              <a:rPr lang="en-US" sz="2400" i="1" dirty="0"/>
              <a:t>The motion is approved  unanimous consent</a:t>
            </a:r>
            <a:endParaRPr lang="en-US" sz="2400" i="1" kern="0" dirty="0"/>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fontScale="925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Approve the CRG formation</a:t>
            </a:r>
          </a:p>
        </p:txBody>
      </p:sp>
    </p:spTree>
    <p:extLst>
      <p:ext uri="{BB962C8B-B14F-4D97-AF65-F5344CB8AC3E}">
        <p14:creationId xmlns:p14="http://schemas.microsoft.com/office/powerpoint/2010/main" val="2851333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12</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&lt;November,2021&gt;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indent="0">
              <a:buNone/>
            </a:pPr>
            <a:r>
              <a:rPr lang="en-US" sz="2400" i="1" u="sng" dirty="0"/>
              <a:t>WG Motion to form TG4aa CRG:</a:t>
            </a:r>
            <a:endParaRPr lang="en-US" sz="2400" i="1" dirty="0"/>
          </a:p>
          <a:p>
            <a:pPr marL="0" indent="0">
              <a:buNone/>
            </a:pPr>
            <a:r>
              <a:rPr lang="en-US" sz="2400" i="1" dirty="0"/>
              <a:t>Move that 802.15 WG approve the formation of a Comment Resolution Group (CRG) for the Standards Association Recirculation balloting of the P802.15.4aa_D10 or latest draft with the following membership: Takashi </a:t>
            </a:r>
            <a:r>
              <a:rPr lang="en-US" sz="2400" i="1" dirty="0" err="1"/>
              <a:t>Kuramochi</a:t>
            </a:r>
            <a:r>
              <a:rPr lang="en-US" sz="2400" i="1" dirty="0"/>
              <a:t>(Chair), Hiroshi Harada, Don Sturek, Henk De Ruijter, and Kiyoshi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0" indent="0">
              <a:buNone/>
            </a:pPr>
            <a:r>
              <a:rPr lang="en-US" sz="2400" i="1" dirty="0"/>
              <a:t> </a:t>
            </a:r>
          </a:p>
          <a:p>
            <a:pPr fontAlgn="auto">
              <a:spcAft>
                <a:spcPts val="0"/>
              </a:spcAft>
              <a:buNone/>
              <a:defRPr/>
            </a:pPr>
            <a:r>
              <a:rPr lang="en-US" sz="2400" i="1" kern="0" dirty="0"/>
              <a:t>Moved: Takashi </a:t>
            </a:r>
            <a:r>
              <a:rPr lang="en-US" sz="2400" i="1" kern="0" dirty="0" err="1"/>
              <a:t>Kuramochi</a:t>
            </a:r>
            <a:r>
              <a:rPr lang="en-US" sz="2400" i="1" kern="0" dirty="0"/>
              <a:t>(Lapis Technology)</a:t>
            </a:r>
          </a:p>
          <a:p>
            <a:pPr fontAlgn="auto">
              <a:spcAft>
                <a:spcPts val="0"/>
              </a:spcAft>
              <a:buNone/>
              <a:defRPr/>
            </a:pPr>
            <a:r>
              <a:rPr lang="en-US" sz="2400" i="1" kern="0" dirty="0"/>
              <a:t>Seconded: Rick Alfvin(</a:t>
            </a:r>
            <a:r>
              <a:rPr lang="en-US" sz="2400" i="1" kern="0" dirty="0" err="1"/>
              <a:t>Linespeed</a:t>
            </a:r>
            <a:r>
              <a:rPr lang="en-US" sz="2400" i="1" kern="0" dirty="0"/>
              <a:t>)</a:t>
            </a:r>
          </a:p>
          <a:p>
            <a:pPr marL="0" indent="0">
              <a:buNone/>
            </a:pPr>
            <a:r>
              <a:rPr lang="en-US" sz="2400" i="1" dirty="0">
                <a:solidFill>
                  <a:schemeClr val="bg1"/>
                </a:solidFill>
              </a:rPr>
              <a:t>There is no discussion or objections.</a:t>
            </a:r>
          </a:p>
          <a:p>
            <a:pPr marL="0" indent="0">
              <a:buNone/>
            </a:pPr>
            <a:r>
              <a:rPr lang="en-US" sz="2400" i="1" dirty="0">
                <a:solidFill>
                  <a:schemeClr val="bg1"/>
                </a:solidFill>
              </a:rPr>
              <a:t>The motion is approved  unanimous consent</a:t>
            </a:r>
            <a:endParaRPr lang="en-US" sz="2400" i="1" kern="0" dirty="0">
              <a:solidFill>
                <a:schemeClr val="bg1"/>
              </a:solidFill>
            </a:endParaRPr>
          </a:p>
          <a:p>
            <a:pPr marL="0" indent="0" fontAlgn="auto">
              <a:spcAft>
                <a:spcPts val="0"/>
              </a:spcAft>
              <a:buNone/>
              <a:defRPr/>
            </a:pPr>
            <a:endParaRPr lang="en-US" sz="2400" i="1" kern="0" dirty="0">
              <a:solidFill>
                <a:schemeClr val="bg1"/>
              </a:solidFill>
            </a:endParaRPr>
          </a:p>
          <a:p>
            <a:pPr marL="0" indent="0" fontAlgn="auto">
              <a:spcAft>
                <a:spcPts val="0"/>
              </a:spcAft>
              <a:buNone/>
              <a:defRPr/>
            </a:pPr>
            <a:endParaRPr lang="en-US" sz="2400" i="1" kern="0" dirty="0"/>
          </a:p>
        </p:txBody>
      </p:sp>
    </p:spTree>
    <p:extLst>
      <p:ext uri="{BB962C8B-B14F-4D97-AF65-F5344CB8AC3E}">
        <p14:creationId xmlns:p14="http://schemas.microsoft.com/office/powerpoint/2010/main" val="2096369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13</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Plan for January Interim</a:t>
            </a:r>
            <a:endParaRPr kumimoji="1" lang="ja-JP" altLang="en-US" b="1" dirty="0"/>
          </a:p>
        </p:txBody>
      </p:sp>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&lt;November,2021&gt;</a:t>
            </a:r>
            <a:endParaRPr lang="en-US" altLang="ja-JP" dirty="0"/>
          </a:p>
        </p:txBody>
      </p:sp>
      <p:sp>
        <p:nvSpPr>
          <p:cNvPr id="9" name="テキスト ボックス 8">
            <a:extLst>
              <a:ext uri="{FF2B5EF4-FFF2-40B4-BE49-F238E27FC236}">
                <a16:creationId xmlns:a16="http://schemas.microsoft.com/office/drawing/2014/main" id="{A957004C-0403-4A63-AC22-B6488CC9BF69}"/>
              </a:ext>
            </a:extLst>
          </p:cNvPr>
          <p:cNvSpPr txBox="1"/>
          <p:nvPr/>
        </p:nvSpPr>
        <p:spPr>
          <a:xfrm>
            <a:off x="899592" y="1893302"/>
            <a:ext cx="7344816" cy="1015663"/>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 Review any feedbacks from </a:t>
            </a:r>
            <a:r>
              <a:rPr lang="en-US" sz="2000" dirty="0" err="1">
                <a:latin typeface="Meiryo UI" panose="020B0604030504040204" pitchFamily="50" charset="-128"/>
                <a:ea typeface="Meiryo UI" panose="020B0604030504040204" pitchFamily="50" charset="-128"/>
              </a:rPr>
              <a:t>RevCom</a:t>
            </a:r>
            <a:r>
              <a:rPr lang="en-US" sz="2000" dirty="0">
                <a:latin typeface="Meiryo UI" panose="020B0604030504040204" pitchFamily="50" charset="-128"/>
                <a:ea typeface="Meiryo UI" panose="020B0604030504040204" pitchFamily="50" charset="-128"/>
              </a:rPr>
              <a:t>.</a:t>
            </a:r>
          </a:p>
          <a:p>
            <a:r>
              <a:rPr lang="en-US" sz="2000" dirty="0">
                <a:latin typeface="Meiryo UI" panose="020B0604030504040204" pitchFamily="50" charset="-128"/>
                <a:ea typeface="Meiryo UI" panose="020B0604030504040204" pitchFamily="50" charset="-128"/>
              </a:rPr>
              <a:t>	 One slot will be planned.</a:t>
            </a:r>
          </a:p>
          <a:p>
            <a:pPr marL="342900" indent="-342900">
              <a:buFont typeface="Arial" panose="020B0604020202020204" pitchFamily="34" charset="0"/>
              <a:buChar char="•"/>
            </a:pPr>
            <a:endParaRPr lang="en-US" sz="2000" dirty="0">
              <a:latin typeface="Meiryo UI" panose="020B0604030504040204" pitchFamily="50" charset="-128"/>
              <a:ea typeface="Meiryo UI" panose="020B0604030504040204" pitchFamily="50" charset="-128"/>
            </a:endParaRPr>
          </a:p>
        </p:txBody>
      </p:sp>
      <p:graphicFrame>
        <p:nvGraphicFramePr>
          <p:cNvPr id="7" name="コンテンツ プレースホルダー 8">
            <a:extLst>
              <a:ext uri="{FF2B5EF4-FFF2-40B4-BE49-F238E27FC236}">
                <a16:creationId xmlns:a16="http://schemas.microsoft.com/office/drawing/2014/main" id="{553240F1-12C7-44FB-8047-AEDAF9C118BE}"/>
              </a:ext>
            </a:extLst>
          </p:cNvPr>
          <p:cNvGraphicFramePr>
            <a:graphicFrameLocks noGrp="1"/>
          </p:cNvGraphicFramePr>
          <p:nvPr>
            <p:ph idx="1"/>
            <p:extLst>
              <p:ext uri="{D42A27DB-BD31-4B8C-83A1-F6EECF244321}">
                <p14:modId xmlns:p14="http://schemas.microsoft.com/office/powerpoint/2010/main" val="1908239308"/>
              </p:ext>
            </p:extLst>
          </p:nvPr>
        </p:nvGraphicFramePr>
        <p:xfrm>
          <a:off x="257674" y="3063241"/>
          <a:ext cx="8352926" cy="204216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400" dirty="0"/>
                    </a:p>
                  </a:txBody>
                  <a:tcPr/>
                </a:tc>
                <a:tc>
                  <a:txBody>
                    <a:bodyPr/>
                    <a:lstStyle/>
                    <a:p>
                      <a:pPr algn="ctr"/>
                      <a:r>
                        <a:rPr kumimoji="1" lang="en-US" altLang="ja-JP" sz="1400" dirty="0"/>
                        <a:t>Monday  </a:t>
                      </a:r>
                    </a:p>
                    <a:p>
                      <a:pPr algn="ctr"/>
                      <a:r>
                        <a:rPr kumimoji="1" lang="en-US" altLang="ja-JP" sz="1400" dirty="0"/>
                        <a:t>10</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Tuesday </a:t>
                      </a:r>
                    </a:p>
                    <a:p>
                      <a:pPr algn="ctr"/>
                      <a:r>
                        <a:rPr kumimoji="1" lang="en-US" altLang="ja-JP" sz="1400" dirty="0"/>
                        <a:t>11</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Wednesday 12</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Thursday </a:t>
                      </a:r>
                    </a:p>
                    <a:p>
                      <a:pPr algn="ctr"/>
                      <a:r>
                        <a:rPr kumimoji="1" lang="en-US" altLang="ja-JP" sz="1400" dirty="0"/>
                        <a:t>13</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Friday </a:t>
                      </a:r>
                    </a:p>
                    <a:p>
                      <a:pPr algn="ctr"/>
                      <a:r>
                        <a:rPr kumimoji="1" lang="en-US" altLang="ja-JP" sz="1400" dirty="0"/>
                        <a:t>14</a:t>
                      </a:r>
                      <a:r>
                        <a:rPr kumimoji="1" lang="en-US" altLang="ja-JP" sz="1400" baseline="30000" dirty="0"/>
                        <a:t>th</a:t>
                      </a:r>
                      <a:r>
                        <a:rPr kumimoji="1" lang="en-US" altLang="ja-JP" sz="1400" dirty="0"/>
                        <a:t> January</a:t>
                      </a:r>
                      <a:endParaRPr kumimoji="1" lang="ja-JP" altLang="en-US" sz="1400" dirty="0"/>
                    </a:p>
                  </a:txBody>
                  <a:tcPr anchor="ctr"/>
                </a:tc>
                <a:extLst>
                  <a:ext uri="{0D108BD9-81ED-4DB2-BD59-A6C34878D82A}">
                    <a16:rowId xmlns:a16="http://schemas.microsoft.com/office/drawing/2014/main" val="10000"/>
                  </a:ext>
                </a:extLst>
              </a:tr>
              <a:tr h="172819">
                <a:tc>
                  <a:txBody>
                    <a:bodyPr/>
                    <a:lstStyle/>
                    <a:p>
                      <a:pPr algn="ctr"/>
                      <a:r>
                        <a:rPr kumimoji="1" lang="en-US" altLang="ja-JP" sz="1400" dirty="0"/>
                        <a:t>AM1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Opening</a:t>
                      </a:r>
                      <a:endParaRPr kumimoji="1" lang="en-US" altLang="ja-JP"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400" dirty="0"/>
                        <a:t>AM2</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400" dirty="0"/>
                        <a:t>PM1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400" dirty="0"/>
                        <a:t>PM2</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ja-JP" altLang="en-US"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400" dirty="0"/>
                        <a:t>EV1</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u="none" dirty="0"/>
                        <a:t>TG4aa-JRE</a:t>
                      </a:r>
                      <a:endParaRPr kumimoji="1" lang="en-US" altLang="ja-JP" sz="1400" u="none" dirty="0">
                        <a:solidFill>
                          <a:schemeClr val="tx1"/>
                        </a:solidFill>
                      </a:endParaRPr>
                    </a:p>
                  </a:txBody>
                  <a:tcPr anchor="ctr">
                    <a:solidFill>
                      <a:srgbClr val="FFFF00"/>
                    </a:solidFill>
                  </a:tcPr>
                </a:tc>
                <a:tc>
                  <a:txBody>
                    <a:bodyPr/>
                    <a:lstStyle/>
                    <a:p>
                      <a:pPr algn="ct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67230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744580"/>
            <a:ext cx="7772400" cy="925768"/>
          </a:xfrm>
        </p:spPr>
        <p:txBody>
          <a:bodyPr/>
          <a:lstStyle/>
          <a:p>
            <a:r>
              <a:rPr lang="en-US" dirty="0"/>
              <a:t>P802.15.4aa Timeline</a:t>
            </a:r>
          </a:p>
        </p:txBody>
      </p:sp>
      <p:sp>
        <p:nvSpPr>
          <p:cNvPr id="5" name="Date Placeholder 4"/>
          <p:cNvSpPr>
            <a:spLocks noGrp="1"/>
          </p:cNvSpPr>
          <p:nvPr>
            <p:ph type="dt" sz="half" idx="10"/>
          </p:nvPr>
        </p:nvSpPr>
        <p:spPr bwMode="auto">
          <a:xfrm>
            <a:off x="696913" y="332601"/>
            <a:ext cx="152836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t>&lt;November,2021&gt;</a:t>
            </a:r>
            <a:endParaRPr lang="en-US" altLang="ko-KR"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14</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367481689"/>
              </p:ext>
            </p:extLst>
          </p:nvPr>
        </p:nvGraphicFramePr>
        <p:xfrm>
          <a:off x="400050" y="1562399"/>
          <a:ext cx="8420100" cy="2226641"/>
        </p:xfrm>
        <a:graphic>
          <a:graphicData uri="http://schemas.openxmlformats.org/drawingml/2006/table">
            <a:tbl>
              <a:tblPr/>
              <a:tblGrid>
                <a:gridCol w="6352664">
                  <a:extLst>
                    <a:ext uri="{9D8B030D-6E8A-4147-A177-3AD203B41FA5}">
                      <a16:colId xmlns:a16="http://schemas.microsoft.com/office/drawing/2014/main" val="20000"/>
                    </a:ext>
                  </a:extLst>
                </a:gridCol>
                <a:gridCol w="2067436">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8787">
                <a:tc>
                  <a:txBody>
                    <a:bodyPr/>
                    <a:lstStyle/>
                    <a:p>
                      <a:pPr marL="9525" marR="0" lvl="0" indent="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Request approval from EC to forward draft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18 Nov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Post to RevCom (submittal deadline)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16 Dec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RevCom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25 Jan 2022</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SASB meeting</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23 Mar 2022</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5149056"/>
                  </a:ext>
                </a:extLst>
              </a:tr>
            </a:tbl>
          </a:graphicData>
        </a:graphic>
      </p:graphicFrame>
      <p:sp>
        <p:nvSpPr>
          <p:cNvPr id="9" name="テキスト ボックス 8">
            <a:extLst>
              <a:ext uri="{FF2B5EF4-FFF2-40B4-BE49-F238E27FC236}">
                <a16:creationId xmlns:a16="http://schemas.microsoft.com/office/drawing/2014/main" id="{9390E619-71D6-4799-9AB6-0FB7EAFE8706}"/>
              </a:ext>
            </a:extLst>
          </p:cNvPr>
          <p:cNvSpPr txBox="1"/>
          <p:nvPr/>
        </p:nvSpPr>
        <p:spPr>
          <a:xfrm>
            <a:off x="223402" y="4356721"/>
            <a:ext cx="8773396" cy="400110"/>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CRG meeting will be planned according to the feedbacks</a:t>
            </a:r>
          </a:p>
        </p:txBody>
      </p:sp>
      <p:sp>
        <p:nvSpPr>
          <p:cNvPr id="11" name="フッター プレースホルダー 1">
            <a:extLst>
              <a:ext uri="{FF2B5EF4-FFF2-40B4-BE49-F238E27FC236}">
                <a16:creationId xmlns:a16="http://schemas.microsoft.com/office/drawing/2014/main" id="{731D3B5A-D7A2-4BD0-A0C8-826C1C747ECB}"/>
              </a:ext>
            </a:extLst>
          </p:cNvPr>
          <p:cNvSpPr>
            <a:spLocks noGrp="1"/>
          </p:cNvSpPr>
          <p:nvPr>
            <p:ph type="ftr" sz="quarter" idx="13"/>
          </p:nvPr>
        </p:nvSpPr>
        <p:spPr>
          <a:xfrm>
            <a:off x="5004048" y="6475413"/>
            <a:ext cx="3606552" cy="184666"/>
          </a:xfrm>
        </p:spPr>
        <p:txBody>
          <a:bodyPr/>
          <a:lstStyle/>
          <a:p>
            <a:r>
              <a:rPr lang="en-US" altLang="ja-JP"/>
              <a:t>Takashi Kuramochi, LAPIS TECHNOLOGY</a:t>
            </a:r>
            <a:endParaRPr lang="en-US" altLang="ja-JP" dirty="0"/>
          </a:p>
        </p:txBody>
      </p:sp>
    </p:spTree>
    <p:extLst>
      <p:ext uri="{BB962C8B-B14F-4D97-AF65-F5344CB8AC3E}">
        <p14:creationId xmlns:p14="http://schemas.microsoft.com/office/powerpoint/2010/main" val="2185433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TG4aa JRE</a:t>
            </a:r>
            <a:br>
              <a:rPr lang="en-US" altLang="ja-JP" dirty="0"/>
            </a:br>
            <a:r>
              <a:rPr lang="en-US" altLang="ja-JP" dirty="0"/>
              <a:t>Virtual November Plenary</a:t>
            </a:r>
            <a:br>
              <a:rPr lang="en-US" altLang="ja-JP" dirty="0"/>
            </a:br>
            <a:r>
              <a:rPr lang="en-US" altLang="ja-JP" dirty="0"/>
              <a:t>Closing report </a:t>
            </a:r>
            <a:br>
              <a:rPr lang="en-US" altLang="ja-JP" dirty="0"/>
            </a:br>
            <a:r>
              <a:rPr lang="en-US" altLang="ja-JP" dirty="0"/>
              <a:t>on</a:t>
            </a:r>
            <a:br>
              <a:rPr lang="en-US" altLang="ja-JP" dirty="0"/>
            </a:br>
            <a:r>
              <a:rPr lang="en-US" altLang="ja-JP" dirty="0"/>
              <a:t>November 17</a:t>
            </a:r>
            <a:r>
              <a:rPr lang="en-US" altLang="ja-JP" baseline="30000" dirty="0"/>
              <a:t>th</a:t>
            </a:r>
            <a:r>
              <a:rPr lang="en-US" altLang="ja-JP" dirty="0"/>
              <a:t> ,2021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2" name="フッター プレースホルダー 1">
            <a:extLst>
              <a:ext uri="{FF2B5EF4-FFF2-40B4-BE49-F238E27FC236}">
                <a16:creationId xmlns:a16="http://schemas.microsoft.com/office/drawing/2014/main" id="{0B78052F-FC24-4132-AE48-CD02FF5E93EA}"/>
              </a:ext>
            </a:extLst>
          </p:cNvPr>
          <p:cNvSpPr>
            <a:spLocks noGrp="1"/>
          </p:cNvSpPr>
          <p:nvPr>
            <p:ph type="ftr" sz="quarter" idx="13"/>
          </p:nvPr>
        </p:nvSpPr>
        <p:spPr/>
        <p:txBody>
          <a:bodyPr/>
          <a:lstStyle/>
          <a:p>
            <a:r>
              <a:rPr lang="en-US" altLang="ja-JP"/>
              <a:t>Takashi Kuramochi, LAPIS TECHNOLOGY</a:t>
            </a:r>
            <a:endParaRPr lang="en-US" altLang="ja-JP" dirty="0"/>
          </a:p>
        </p:txBody>
      </p:sp>
      <p:sp>
        <p:nvSpPr>
          <p:cNvPr id="3" name="日付プレースホルダー 2">
            <a:extLst>
              <a:ext uri="{FF2B5EF4-FFF2-40B4-BE49-F238E27FC236}">
                <a16:creationId xmlns:a16="http://schemas.microsoft.com/office/drawing/2014/main" id="{9C70E3CE-AE2D-493A-970F-FEA970E1868C}"/>
              </a:ext>
            </a:extLst>
          </p:cNvPr>
          <p:cNvSpPr>
            <a:spLocks noGrp="1"/>
          </p:cNvSpPr>
          <p:nvPr>
            <p:ph type="dt" sz="half" idx="2"/>
          </p:nvPr>
        </p:nvSpPr>
        <p:spPr/>
        <p:txBody>
          <a:bodyPr/>
          <a:lstStyle/>
          <a:p>
            <a:r>
              <a:rPr lang="en-US"/>
              <a:t>&lt;November,2021&gt;</a:t>
            </a:r>
            <a:endParaRPr lang="en-001"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About TG4aa</a:t>
            </a:r>
            <a:endParaRPr kumimoji="1" lang="ja-JP" altLang="en-US" b="1" u="sng" dirty="0"/>
          </a:p>
        </p:txBody>
      </p:sp>
      <p:sp>
        <p:nvSpPr>
          <p:cNvPr id="3" name="コンテンツ プレースホルダー 2"/>
          <p:cNvSpPr>
            <a:spLocks noGrp="1"/>
          </p:cNvSpPr>
          <p:nvPr>
            <p:ph idx="1"/>
          </p:nvPr>
        </p:nvSpPr>
        <p:spPr>
          <a:xfrm>
            <a:off x="0" y="2924944"/>
            <a:ext cx="8964488" cy="3171056"/>
          </a:xfrm>
        </p:spPr>
        <p:txBody>
          <a:bodyPr/>
          <a:lstStyle/>
          <a:p>
            <a:pPr marL="457200" lvl="1" indent="0">
              <a:buNone/>
            </a:pPr>
            <a:endParaRPr lang="en-US" altLang="ja-JP" sz="2800" dirty="0"/>
          </a:p>
          <a:p>
            <a:pPr lvl="1"/>
            <a:r>
              <a:rPr lang="en-US" altLang="ja-JP" sz="2800" dirty="0"/>
              <a:t>Chair :Takashi </a:t>
            </a:r>
            <a:r>
              <a:rPr lang="en-US" altLang="ja-JP" sz="2800" dirty="0" err="1"/>
              <a:t>Kuramochi</a:t>
            </a:r>
            <a:r>
              <a:rPr lang="en-US" altLang="ja-JP" sz="2800" dirty="0"/>
              <a:t>(LAPIS)</a:t>
            </a:r>
          </a:p>
          <a:p>
            <a:pPr lvl="1"/>
            <a:r>
              <a:rPr lang="en-US" altLang="ja-JP" sz="2800" dirty="0"/>
              <a:t>Vice-Chair : Hiroshi Harada(Kyoto University) </a:t>
            </a:r>
          </a:p>
          <a:p>
            <a:pPr lvl="1"/>
            <a:r>
              <a:rPr lang="en-US" altLang="ja-JP" sz="2800" dirty="0"/>
              <a:t>Vice-Chair : Kunal Shah()</a:t>
            </a:r>
          </a:p>
          <a:p>
            <a:pPr lvl="1"/>
            <a:r>
              <a:rPr lang="en-US" altLang="ja-JP" sz="2800" dirty="0"/>
              <a:t>Secretary : Kiyoshi Fukui(OKI)</a:t>
            </a:r>
          </a:p>
          <a:p>
            <a:pPr lvl="1"/>
            <a:r>
              <a:rPr lang="en-US" altLang="ja-JP" sz="2800" dirty="0"/>
              <a:t>Technical Editor : Kiyoshi Fukui(OKI)</a:t>
            </a:r>
          </a:p>
          <a:p>
            <a:pPr marL="457200" lvl="1" indent="0">
              <a:buNone/>
            </a:pPr>
            <a:endParaRPr lang="en-US" altLang="ja-JP" sz="2800" dirty="0"/>
          </a:p>
          <a:p>
            <a:endParaRPr kumimoji="1" lang="ja-JP" altLang="en-US" sz="32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4" name="日付プレースホルダー 3">
            <a:extLst>
              <a:ext uri="{FF2B5EF4-FFF2-40B4-BE49-F238E27FC236}">
                <a16:creationId xmlns:a16="http://schemas.microsoft.com/office/drawing/2014/main" id="{387ABDA3-C520-420E-AF27-3433AA592E7B}"/>
              </a:ext>
            </a:extLst>
          </p:cNvPr>
          <p:cNvSpPr>
            <a:spLocks noGrp="1"/>
          </p:cNvSpPr>
          <p:nvPr>
            <p:ph type="dt" sz="half" idx="2"/>
          </p:nvPr>
        </p:nvSpPr>
        <p:spPr/>
        <p:txBody>
          <a:bodyPr/>
          <a:lstStyle/>
          <a:p>
            <a:r>
              <a:rPr lang="en-US"/>
              <a:t>&lt;November,2021&gt;</a:t>
            </a:r>
            <a:endParaRPr lang="en-001" dirty="0"/>
          </a:p>
        </p:txBody>
      </p:sp>
      <p:sp>
        <p:nvSpPr>
          <p:cNvPr id="5" name="テキスト ボックス 4">
            <a:extLst>
              <a:ext uri="{FF2B5EF4-FFF2-40B4-BE49-F238E27FC236}">
                <a16:creationId xmlns:a16="http://schemas.microsoft.com/office/drawing/2014/main" id="{EC18CA8E-6BF0-4B5B-B539-F6C01FFB3B73}"/>
              </a:ext>
            </a:extLst>
          </p:cNvPr>
          <p:cNvSpPr txBox="1"/>
          <p:nvPr/>
        </p:nvSpPr>
        <p:spPr>
          <a:xfrm>
            <a:off x="251520" y="1916832"/>
            <a:ext cx="8496944" cy="1292662"/>
          </a:xfrm>
          <a:prstGeom prst="rect">
            <a:avLst/>
          </a:prstGeom>
          <a:noFill/>
        </p:spPr>
        <p:txBody>
          <a:bodyPr wrap="square" rtlCol="0">
            <a:spAutoFit/>
          </a:bodyPr>
          <a:lstStyle/>
          <a:p>
            <a:pPr marL="644525" indent="-644525" fontAlgn="b">
              <a:lnSpc>
                <a:spcPct val="80000"/>
              </a:lnSpc>
              <a:spcAft>
                <a:spcPts val="600"/>
              </a:spcAft>
              <a:buFontTx/>
              <a:buNone/>
              <a:tabLst>
                <a:tab pos="446088" algn="l"/>
              </a:tabLst>
              <a:defRPr/>
            </a:pPr>
            <a:r>
              <a:rPr lang="en-US" sz="2000" dirty="0">
                <a:latin typeface="Arial Rounded MT Bold" pitchFamily="34" charset="0"/>
                <a:cs typeface="Arial" charset="0"/>
              </a:rPr>
              <a:t>TG 4aa – Japanese Rate Enhancement (JRE) amendment</a:t>
            </a:r>
          </a:p>
          <a:p>
            <a:pPr marL="457200" indent="-457200" fontAlgn="b">
              <a:lnSpc>
                <a:spcPct val="80000"/>
              </a:lnSpc>
              <a:spcAft>
                <a:spcPts val="600"/>
              </a:spcAft>
              <a:buFontTx/>
              <a:buNone/>
              <a:tabLst>
                <a:tab pos="446088" algn="l"/>
              </a:tabLst>
              <a:defRPr/>
            </a:pPr>
            <a:r>
              <a:rPr lang="en-US" sz="2000" dirty="0">
                <a:latin typeface="Arial Rounded MT Bold" pitchFamily="34" charset="0"/>
                <a:cs typeface="Arial" charset="0"/>
              </a:rPr>
              <a:t>	Objective: data rate extensions for the SUN FSK modulation and channel parameters focusing on the Japanese frequency band</a:t>
            </a:r>
          </a:p>
          <a:p>
            <a:endParaRPr lang="en-US" sz="2000" dirty="0"/>
          </a:p>
        </p:txBody>
      </p:sp>
    </p:spTree>
    <p:extLst>
      <p:ext uri="{BB962C8B-B14F-4D97-AF65-F5344CB8AC3E}">
        <p14:creationId xmlns:p14="http://schemas.microsoft.com/office/powerpoint/2010/main" val="2413943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November Plenary</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762706"/>
          <a:ext cx="8352926" cy="204216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400" dirty="0"/>
                    </a:p>
                  </a:txBody>
                  <a:tcPr/>
                </a:tc>
                <a:tc>
                  <a:txBody>
                    <a:bodyPr/>
                    <a:lstStyle/>
                    <a:p>
                      <a:pPr algn="ctr"/>
                      <a:r>
                        <a:rPr kumimoji="1" lang="en-US" altLang="ja-JP" sz="1400" dirty="0"/>
                        <a:t>Monday</a:t>
                      </a:r>
                    </a:p>
                    <a:p>
                      <a:pPr algn="ctr"/>
                      <a:r>
                        <a:rPr kumimoji="1" lang="en-US" altLang="ja-JP" sz="1400" dirty="0"/>
                        <a:t>8</a:t>
                      </a:r>
                      <a:r>
                        <a:rPr kumimoji="1" lang="en-US" altLang="ja-JP" sz="1400" baseline="30000" dirty="0"/>
                        <a:t>th</a:t>
                      </a:r>
                      <a:r>
                        <a:rPr kumimoji="1" lang="en-US" altLang="ja-JP" sz="1400" dirty="0"/>
                        <a:t> November</a:t>
                      </a:r>
                      <a:endParaRPr kumimoji="1" lang="ja-JP" altLang="en-US" sz="1400" dirty="0"/>
                    </a:p>
                  </a:txBody>
                  <a:tcPr anchor="ctr"/>
                </a:tc>
                <a:tc>
                  <a:txBody>
                    <a:bodyPr/>
                    <a:lstStyle/>
                    <a:p>
                      <a:pPr algn="ctr"/>
                      <a:r>
                        <a:rPr kumimoji="1" lang="en-US" altLang="ja-JP" sz="1400" dirty="0"/>
                        <a:t>Tuesday 9</a:t>
                      </a:r>
                      <a:r>
                        <a:rPr kumimoji="1" lang="en-US" altLang="ja-JP" sz="1400" baseline="30000" dirty="0"/>
                        <a:t>th</a:t>
                      </a:r>
                      <a:r>
                        <a:rPr kumimoji="1" lang="en-US" altLang="ja-JP" sz="1400" dirty="0"/>
                        <a:t> November</a:t>
                      </a:r>
                      <a:endParaRPr kumimoji="1" lang="ja-JP" altLang="en-US" sz="1400" dirty="0"/>
                    </a:p>
                  </a:txBody>
                  <a:tcPr anchor="ctr"/>
                </a:tc>
                <a:tc>
                  <a:txBody>
                    <a:bodyPr/>
                    <a:lstStyle/>
                    <a:p>
                      <a:pPr algn="ctr"/>
                      <a:r>
                        <a:rPr kumimoji="1" lang="en-US" altLang="ja-JP" sz="1400" dirty="0"/>
                        <a:t>Wednesday</a:t>
                      </a:r>
                    </a:p>
                    <a:p>
                      <a:pPr algn="ctr"/>
                      <a:r>
                        <a:rPr kumimoji="1" lang="en-US" altLang="ja-JP" sz="1400" dirty="0"/>
                        <a:t>10</a:t>
                      </a:r>
                      <a:r>
                        <a:rPr kumimoji="1" lang="en-US" altLang="ja-JP" sz="1400" baseline="30000" dirty="0"/>
                        <a:t>th</a:t>
                      </a:r>
                      <a:r>
                        <a:rPr kumimoji="1" lang="en-US" altLang="ja-JP" sz="1400" dirty="0"/>
                        <a:t> November</a:t>
                      </a:r>
                      <a:endParaRPr kumimoji="1" lang="ja-JP" altLang="en-US" sz="1400" dirty="0"/>
                    </a:p>
                  </a:txBody>
                  <a:tcPr anchor="ctr"/>
                </a:tc>
                <a:tc>
                  <a:txBody>
                    <a:bodyPr/>
                    <a:lstStyle/>
                    <a:p>
                      <a:pPr algn="ctr"/>
                      <a:r>
                        <a:rPr kumimoji="1" lang="en-US" altLang="ja-JP" sz="1400" dirty="0"/>
                        <a:t>Thursday</a:t>
                      </a:r>
                    </a:p>
                    <a:p>
                      <a:pPr algn="ctr"/>
                      <a:r>
                        <a:rPr kumimoji="1" lang="en-US" altLang="ja-JP" sz="1400" dirty="0"/>
                        <a:t>11</a:t>
                      </a:r>
                      <a:r>
                        <a:rPr kumimoji="1" lang="en-US" altLang="ja-JP" sz="1400" baseline="30000" dirty="0"/>
                        <a:t>th</a:t>
                      </a:r>
                      <a:r>
                        <a:rPr kumimoji="1" lang="en-US" altLang="ja-JP" sz="1400" dirty="0"/>
                        <a:t> November</a:t>
                      </a:r>
                      <a:endParaRPr kumimoji="1" lang="ja-JP" altLang="en-US" sz="1400" dirty="0"/>
                    </a:p>
                  </a:txBody>
                  <a:tcPr anchor="ctr"/>
                </a:tc>
                <a:tc>
                  <a:txBody>
                    <a:bodyPr/>
                    <a:lstStyle/>
                    <a:p>
                      <a:pPr algn="ctr"/>
                      <a:r>
                        <a:rPr kumimoji="1" lang="en-US" altLang="ja-JP" sz="1400" dirty="0"/>
                        <a:t>Friday</a:t>
                      </a:r>
                    </a:p>
                    <a:p>
                      <a:pPr algn="ctr"/>
                      <a:r>
                        <a:rPr kumimoji="1" lang="en-US" altLang="ja-JP" sz="1400" dirty="0"/>
                        <a:t>12</a:t>
                      </a:r>
                      <a:r>
                        <a:rPr kumimoji="1" lang="en-US" altLang="ja-JP" sz="1400" baseline="30000" dirty="0"/>
                        <a:t>th</a:t>
                      </a:r>
                      <a:r>
                        <a:rPr kumimoji="1" lang="en-US" altLang="ja-JP" sz="1400" dirty="0"/>
                        <a:t> November</a:t>
                      </a:r>
                      <a:endParaRPr kumimoji="1" lang="ja-JP" altLang="en-US" sz="1400" dirty="0"/>
                    </a:p>
                  </a:txBody>
                  <a:tcPr anchor="ctr"/>
                </a:tc>
                <a:extLst>
                  <a:ext uri="{0D108BD9-81ED-4DB2-BD59-A6C34878D82A}">
                    <a16:rowId xmlns:a16="http://schemas.microsoft.com/office/drawing/2014/main" val="10000"/>
                  </a:ext>
                </a:extLst>
              </a:tr>
              <a:tr h="172819">
                <a:tc>
                  <a:txBody>
                    <a:bodyPr/>
                    <a:lstStyle/>
                    <a:p>
                      <a:pPr algn="ctr"/>
                      <a:r>
                        <a:rPr kumimoji="1" lang="en-US" altLang="ja-JP" sz="1400" dirty="0"/>
                        <a:t>AM1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Opening</a:t>
                      </a:r>
                      <a:endParaRPr kumimoji="1" lang="en-US" altLang="ja-JP"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400" dirty="0"/>
                        <a:t>AM2</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400" dirty="0"/>
                        <a:t>PM1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400" dirty="0"/>
                        <a:t>PM2</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ja-JP" altLang="en-US"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400" dirty="0"/>
                        <a:t>EV1</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u="none" dirty="0"/>
                        <a:t>TG4aa-JRE</a:t>
                      </a:r>
                      <a:endParaRPr kumimoji="1" lang="en-US" altLang="ja-JP" sz="1400" u="none" dirty="0">
                        <a:solidFill>
                          <a:schemeClr val="tx1"/>
                        </a:solidFill>
                      </a:endParaRPr>
                    </a:p>
                  </a:txBody>
                  <a:tcPr anchor="ctr">
                    <a:solidFill>
                      <a:srgbClr val="FFFF00"/>
                    </a:solidFill>
                  </a:tcPr>
                </a:tc>
                <a:tc>
                  <a:txBody>
                    <a:bodyPr/>
                    <a:lstStyle/>
                    <a:p>
                      <a:pPr algn="ct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3289480444"/>
              </p:ext>
            </p:extLst>
          </p:nvPr>
        </p:nvGraphicFramePr>
        <p:xfrm>
          <a:off x="395537" y="3905699"/>
          <a:ext cx="8352926" cy="246888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400" dirty="0"/>
                    </a:p>
                  </a:txBody>
                  <a:tcPr/>
                </a:tc>
                <a:tc>
                  <a:txBody>
                    <a:bodyPr/>
                    <a:lstStyle/>
                    <a:p>
                      <a:pPr algn="ctr"/>
                      <a:r>
                        <a:rPr kumimoji="1" lang="en-US" altLang="ja-JP" sz="1400" dirty="0"/>
                        <a:t>Monday</a:t>
                      </a:r>
                    </a:p>
                    <a:p>
                      <a:pPr algn="ctr"/>
                      <a:r>
                        <a:rPr kumimoji="1" lang="en-US" altLang="ja-JP" sz="1400" dirty="0"/>
                        <a:t>15</a:t>
                      </a:r>
                      <a:r>
                        <a:rPr kumimoji="1" lang="en-US" altLang="ja-JP" sz="1400" baseline="30000" dirty="0"/>
                        <a:t>th</a:t>
                      </a:r>
                      <a:r>
                        <a:rPr kumimoji="1" lang="en-US" altLang="ja-JP" sz="1400" dirty="0"/>
                        <a:t> November</a:t>
                      </a:r>
                      <a:endParaRPr kumimoji="1" lang="ja-JP" altLang="en-US" sz="1400" dirty="0"/>
                    </a:p>
                  </a:txBody>
                  <a:tcPr anchor="ctr"/>
                </a:tc>
                <a:tc>
                  <a:txBody>
                    <a:bodyPr/>
                    <a:lstStyle/>
                    <a:p>
                      <a:pPr algn="ctr"/>
                      <a:r>
                        <a:rPr kumimoji="1" lang="en-US" altLang="ja-JP" sz="1400" dirty="0"/>
                        <a:t>Tuesday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16</a:t>
                      </a:r>
                      <a:r>
                        <a:rPr kumimoji="1" lang="en-US" altLang="ja-JP" sz="1400" baseline="30000" dirty="0"/>
                        <a:t>th</a:t>
                      </a:r>
                      <a:r>
                        <a:rPr kumimoji="1" lang="en-US" altLang="ja-JP" sz="1400" dirty="0"/>
                        <a:t> 8</a:t>
                      </a:r>
                      <a:r>
                        <a:rPr kumimoji="1" lang="en-US" altLang="ja-JP" sz="1400" baseline="30000" dirty="0"/>
                        <a:t>th</a:t>
                      </a:r>
                      <a:r>
                        <a:rPr kumimoji="1" lang="en-US" altLang="ja-JP" sz="1400" dirty="0"/>
                        <a:t> November</a:t>
                      </a:r>
                      <a:endParaRPr kumimoji="1" lang="ja-JP" altLang="en-US" sz="1400" dirty="0"/>
                    </a:p>
                  </a:txBody>
                  <a:tcPr anchor="ctr"/>
                </a:tc>
                <a:tc>
                  <a:txBody>
                    <a:bodyPr/>
                    <a:lstStyle/>
                    <a:p>
                      <a:pPr algn="ctr"/>
                      <a:r>
                        <a:rPr kumimoji="1" lang="en-US" altLang="ja-JP" sz="1400" dirty="0"/>
                        <a:t>Wednesday</a:t>
                      </a:r>
                    </a:p>
                    <a:p>
                      <a:pPr algn="ctr"/>
                      <a:r>
                        <a:rPr kumimoji="1" lang="en-US" altLang="ja-JP" sz="1400" dirty="0"/>
                        <a:t>17</a:t>
                      </a:r>
                      <a:r>
                        <a:rPr kumimoji="1" lang="en-US" altLang="ja-JP" sz="1400" baseline="30000" dirty="0"/>
                        <a:t>th</a:t>
                      </a:r>
                      <a:r>
                        <a:rPr kumimoji="1" lang="en-US" altLang="ja-JP" sz="1400" dirty="0"/>
                        <a:t> November</a:t>
                      </a:r>
                      <a:endParaRPr kumimoji="1" lang="ja-JP" altLang="en-US" sz="1400" dirty="0"/>
                    </a:p>
                  </a:txBody>
                  <a:tcPr anchor="ctr"/>
                </a:tc>
                <a:tc>
                  <a:txBody>
                    <a:bodyPr/>
                    <a:lstStyle/>
                    <a:p>
                      <a:pPr algn="ctr"/>
                      <a:r>
                        <a:rPr kumimoji="1" lang="en-US" altLang="ja-JP" sz="1400" dirty="0"/>
                        <a:t>Thursday</a:t>
                      </a:r>
                    </a:p>
                    <a:p>
                      <a:pPr algn="ctr"/>
                      <a:r>
                        <a:rPr kumimoji="1" lang="en-US" altLang="ja-JP" sz="1400" dirty="0"/>
                        <a:t>18</a:t>
                      </a:r>
                      <a:r>
                        <a:rPr kumimoji="1" lang="en-US" altLang="ja-JP" sz="1400" baseline="30000" dirty="0"/>
                        <a:t>th</a:t>
                      </a:r>
                      <a:r>
                        <a:rPr kumimoji="1" lang="en-US" altLang="ja-JP" sz="1400" dirty="0"/>
                        <a:t> November</a:t>
                      </a:r>
                      <a:endParaRPr kumimoji="1" lang="ja-JP" altLang="en-US" sz="1400" dirty="0"/>
                    </a:p>
                  </a:txBody>
                  <a:tcPr anchor="ctr"/>
                </a:tc>
                <a:tc>
                  <a:txBody>
                    <a:bodyPr/>
                    <a:lstStyle/>
                    <a:p>
                      <a:pPr algn="ctr"/>
                      <a:r>
                        <a:rPr kumimoji="1" lang="en-US" altLang="ja-JP" sz="1400" dirty="0"/>
                        <a:t>Friday</a:t>
                      </a:r>
                    </a:p>
                    <a:p>
                      <a:pPr algn="ctr"/>
                      <a:r>
                        <a:rPr kumimoji="1" lang="en-US" altLang="ja-JP" sz="1400" dirty="0"/>
                        <a:t>19</a:t>
                      </a:r>
                      <a:r>
                        <a:rPr kumimoji="1" lang="en-US" altLang="ja-JP" sz="1400" baseline="30000" dirty="0"/>
                        <a:t>th</a:t>
                      </a:r>
                      <a:r>
                        <a:rPr kumimoji="1" lang="en-US" altLang="ja-JP" sz="1400" dirty="0"/>
                        <a:t> November</a:t>
                      </a:r>
                      <a:endParaRPr kumimoji="1" lang="ja-JP" altLang="en-US" sz="1400" dirty="0"/>
                    </a:p>
                  </a:txBody>
                  <a:tcPr anchor="ctr"/>
                </a:tc>
                <a:extLst>
                  <a:ext uri="{0D108BD9-81ED-4DB2-BD59-A6C34878D82A}">
                    <a16:rowId xmlns:a16="http://schemas.microsoft.com/office/drawing/2014/main" val="10000"/>
                  </a:ext>
                </a:extLst>
              </a:tr>
              <a:tr h="172819">
                <a:tc>
                  <a:txBody>
                    <a:bodyPr/>
                    <a:lstStyle/>
                    <a:p>
                      <a:pPr algn="ctr"/>
                      <a:r>
                        <a:rPr kumimoji="1" lang="en-US" altLang="ja-JP" sz="1400" dirty="0"/>
                        <a:t>AM1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Closing</a:t>
                      </a: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400" dirty="0"/>
                        <a:t>AM2</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400" dirty="0"/>
                        <a:t>PM1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400" dirty="0"/>
                        <a:t>PM2</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400" dirty="0"/>
                        <a:t>EV1</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u="none" strike="dblStrike" baseline="0" dirty="0"/>
                        <a:t>TG4aa-JRE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u="none" dirty="0"/>
                        <a:t>(Cancelled)</a:t>
                      </a:r>
                      <a:endParaRPr kumimoji="1" lang="en-US" altLang="ja-JP" sz="14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&lt;November,2021&gt;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504053"/>
          </a:xfrm>
        </p:spPr>
        <p:txBody>
          <a:bodyPr/>
          <a:lstStyle/>
          <a:p>
            <a:r>
              <a:rPr lang="en-US" u="sng" dirty="0"/>
              <a:t>Current Status of TG4aa</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5</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&lt;November,2021&gt;</a:t>
            </a:r>
            <a:endParaRPr lang="en-US" altLang="ja-JP" dirty="0"/>
          </a:p>
        </p:txBody>
      </p:sp>
      <p:pic>
        <p:nvPicPr>
          <p:cNvPr id="5" name="図 4">
            <a:extLst>
              <a:ext uri="{FF2B5EF4-FFF2-40B4-BE49-F238E27FC236}">
                <a16:creationId xmlns:a16="http://schemas.microsoft.com/office/drawing/2014/main" id="{3AA7E418-AE4C-434B-9664-29936CF4D05E}"/>
              </a:ext>
            </a:extLst>
          </p:cNvPr>
          <p:cNvPicPr>
            <a:picLocks noChangeAspect="1"/>
          </p:cNvPicPr>
          <p:nvPr/>
        </p:nvPicPr>
        <p:blipFill>
          <a:blip r:embed="rId2"/>
          <a:stretch>
            <a:fillRect/>
          </a:stretch>
        </p:blipFill>
        <p:spPr>
          <a:xfrm>
            <a:off x="31648" y="1742513"/>
            <a:ext cx="4479449" cy="3384377"/>
          </a:xfrm>
          <a:prstGeom prst="rect">
            <a:avLst/>
          </a:prstGeom>
        </p:spPr>
      </p:pic>
      <p:pic>
        <p:nvPicPr>
          <p:cNvPr id="6" name="図 5">
            <a:extLst>
              <a:ext uri="{FF2B5EF4-FFF2-40B4-BE49-F238E27FC236}">
                <a16:creationId xmlns:a16="http://schemas.microsoft.com/office/drawing/2014/main" id="{C725E4AB-E4CB-44A1-854C-08140916FF44}"/>
              </a:ext>
            </a:extLst>
          </p:cNvPr>
          <p:cNvPicPr>
            <a:picLocks noChangeAspect="1"/>
          </p:cNvPicPr>
          <p:nvPr/>
        </p:nvPicPr>
        <p:blipFill>
          <a:blip r:embed="rId3"/>
          <a:stretch>
            <a:fillRect/>
          </a:stretch>
        </p:blipFill>
        <p:spPr>
          <a:xfrm>
            <a:off x="4511097" y="1670507"/>
            <a:ext cx="4601257" cy="3456384"/>
          </a:xfrm>
          <a:prstGeom prst="rect">
            <a:avLst/>
          </a:prstGeom>
        </p:spPr>
      </p:pic>
      <p:cxnSp>
        <p:nvCxnSpPr>
          <p:cNvPr id="10" name="直線コネクタ 9">
            <a:extLst>
              <a:ext uri="{FF2B5EF4-FFF2-40B4-BE49-F238E27FC236}">
                <a16:creationId xmlns:a16="http://schemas.microsoft.com/office/drawing/2014/main" id="{F4062B2C-A2D3-43E2-B31D-8CB0BFDB3EC1}"/>
              </a:ext>
            </a:extLst>
          </p:cNvPr>
          <p:cNvCxnSpPr/>
          <p:nvPr/>
        </p:nvCxnSpPr>
        <p:spPr bwMode="auto">
          <a:xfrm>
            <a:off x="2371400" y="4766850"/>
            <a:ext cx="2232248"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ADE44277-2ACF-43B6-A420-EEEF48C2FCB7}"/>
              </a:ext>
            </a:extLst>
          </p:cNvPr>
          <p:cNvCxnSpPr/>
          <p:nvPr/>
        </p:nvCxnSpPr>
        <p:spPr bwMode="auto">
          <a:xfrm flipV="1">
            <a:off x="4603648" y="2336333"/>
            <a:ext cx="0" cy="243051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D2B2CCFE-4B8D-431B-828C-B57F2D8439E3}"/>
              </a:ext>
            </a:extLst>
          </p:cNvPr>
          <p:cNvCxnSpPr/>
          <p:nvPr/>
        </p:nvCxnSpPr>
        <p:spPr bwMode="auto">
          <a:xfrm>
            <a:off x="4598286" y="2341096"/>
            <a:ext cx="648072"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a:extLst>
              <a:ext uri="{FF2B5EF4-FFF2-40B4-BE49-F238E27FC236}">
                <a16:creationId xmlns:a16="http://schemas.microsoft.com/office/drawing/2014/main" id="{C2822DF3-FEFA-4EBF-A05D-B0C64933BDF5}"/>
              </a:ext>
            </a:extLst>
          </p:cNvPr>
          <p:cNvSpPr/>
          <p:nvPr/>
        </p:nvSpPr>
        <p:spPr bwMode="auto">
          <a:xfrm>
            <a:off x="31648" y="1670506"/>
            <a:ext cx="9080704"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571D9F72-DAD1-4EFF-AE46-14EE8C9ED5E7}"/>
              </a:ext>
            </a:extLst>
          </p:cNvPr>
          <p:cNvSpPr/>
          <p:nvPr/>
        </p:nvSpPr>
        <p:spPr bwMode="auto">
          <a:xfrm flipH="1">
            <a:off x="4243609" y="4796729"/>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EB6962B0-A87F-454E-A81E-DF068477242D}"/>
              </a:ext>
            </a:extLst>
          </p:cNvPr>
          <p:cNvSpPr/>
          <p:nvPr/>
        </p:nvSpPr>
        <p:spPr bwMode="auto">
          <a:xfrm flipH="1">
            <a:off x="8856802" y="4796729"/>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20" name="グラフィックス 19" descr="走る">
            <a:extLst>
              <a:ext uri="{FF2B5EF4-FFF2-40B4-BE49-F238E27FC236}">
                <a16:creationId xmlns:a16="http://schemas.microsoft.com/office/drawing/2014/main" id="{2D466788-1694-454E-8A23-D2FF88A9C2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398931" y="1595745"/>
            <a:ext cx="544415" cy="544415"/>
          </a:xfrm>
          <a:prstGeom prst="rect">
            <a:avLst/>
          </a:prstGeom>
        </p:spPr>
      </p:pic>
      <p:sp>
        <p:nvSpPr>
          <p:cNvPr id="22" name="テキスト ボックス 21">
            <a:extLst>
              <a:ext uri="{FF2B5EF4-FFF2-40B4-BE49-F238E27FC236}">
                <a16:creationId xmlns:a16="http://schemas.microsoft.com/office/drawing/2014/main" id="{D9DDD1E3-5A78-4698-AB48-66132FCA6D0B}"/>
              </a:ext>
            </a:extLst>
          </p:cNvPr>
          <p:cNvSpPr txBox="1"/>
          <p:nvPr/>
        </p:nvSpPr>
        <p:spPr>
          <a:xfrm>
            <a:off x="7364315" y="2056775"/>
            <a:ext cx="1091751" cy="276999"/>
          </a:xfrm>
          <a:prstGeom prst="rect">
            <a:avLst/>
          </a:prstGeom>
          <a:noFill/>
        </p:spPr>
        <p:txBody>
          <a:bodyPr wrap="square" rtlCol="0">
            <a:spAutoFit/>
          </a:bodyPr>
          <a:lstStyle/>
          <a:p>
            <a:r>
              <a:rPr lang="en-US" b="1" dirty="0">
                <a:solidFill>
                  <a:schemeClr val="accent6"/>
                </a:solidFill>
              </a:rPr>
              <a:t>We are here!</a:t>
            </a:r>
          </a:p>
        </p:txBody>
      </p:sp>
    </p:spTree>
    <p:extLst>
      <p:ext uri="{BB962C8B-B14F-4D97-AF65-F5344CB8AC3E}">
        <p14:creationId xmlns:p14="http://schemas.microsoft.com/office/powerpoint/2010/main" val="2247296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208912" cy="654968"/>
          </a:xfrm>
        </p:spPr>
        <p:txBody>
          <a:bodyPr/>
          <a:lstStyle/>
          <a:p>
            <a:r>
              <a:rPr lang="en-US" altLang="ja-JP" dirty="0"/>
              <a:t>Agenda </a:t>
            </a:r>
            <a:r>
              <a:rPr kumimoji="1" lang="en-US" altLang="ja-JP" dirty="0"/>
              <a:t>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6</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956131"/>
            <a:ext cx="8784976" cy="3891136"/>
          </a:xfrm>
        </p:spPr>
        <p:txBody>
          <a:bodyPr/>
          <a:lstStyle/>
          <a:p>
            <a:pPr marL="0" indent="0">
              <a:buNone/>
            </a:pPr>
            <a:r>
              <a:rPr lang="en-US" altLang="ja-JP" sz="3200" dirty="0"/>
              <a:t>Target: TG Motion for </a:t>
            </a:r>
            <a:r>
              <a:rPr lang="en-US" altLang="ja-JP" sz="3200" dirty="0" err="1"/>
              <a:t>RevCom</a:t>
            </a:r>
            <a:r>
              <a:rPr lang="en-US" altLang="ja-JP" sz="3200" dirty="0"/>
              <a:t> Submission</a:t>
            </a:r>
          </a:p>
          <a:p>
            <a:pPr marL="0" indent="0">
              <a:buNone/>
            </a:pPr>
            <a:endParaRPr lang="en-US" altLang="ja-JP" sz="3200" dirty="0"/>
          </a:p>
          <a:p>
            <a:pPr>
              <a:buFont typeface="Wingdings" panose="05000000000000000000" pitchFamily="2" charset="2"/>
              <a:buChar char="q"/>
            </a:pPr>
            <a:r>
              <a:rPr lang="en-US" altLang="ja-JP" sz="3200" dirty="0"/>
              <a:t>Session1:</a:t>
            </a:r>
            <a:endParaRPr lang="en-US" sz="3200" dirty="0"/>
          </a:p>
          <a:p>
            <a:r>
              <a:rPr lang="en-US" sz="3200" dirty="0"/>
              <a:t>SA Ballot results </a:t>
            </a:r>
          </a:p>
          <a:p>
            <a:r>
              <a:rPr lang="en-US" sz="3200" dirty="0"/>
              <a:t>Next Steps(</a:t>
            </a:r>
            <a:r>
              <a:rPr lang="en-US" sz="3200" dirty="0" err="1"/>
              <a:t>RevCom</a:t>
            </a:r>
            <a:r>
              <a:rPr lang="en-US" sz="3200" dirty="0"/>
              <a:t> Submission)</a:t>
            </a:r>
          </a:p>
          <a:p>
            <a:endParaRPr lang="en-US" sz="3200" dirty="0"/>
          </a:p>
          <a:p>
            <a:endParaRPr lang="en-US" altLang="ja-JP" sz="3200" dirty="0"/>
          </a:p>
          <a:p>
            <a:pPr marL="0" indent="0">
              <a:buNone/>
            </a:pPr>
            <a:endParaRPr lang="en-US" altLang="ja-JP" sz="3200"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US" altLang="ja-JP"/>
              <a:t>&lt;November,2021&gt;</a:t>
            </a:r>
            <a:endParaRPr lang="en-US" altLang="ja-JP" dirty="0"/>
          </a:p>
        </p:txBody>
      </p:sp>
    </p:spTree>
    <p:extLst>
      <p:ext uri="{BB962C8B-B14F-4D97-AF65-F5344CB8AC3E}">
        <p14:creationId xmlns:p14="http://schemas.microsoft.com/office/powerpoint/2010/main" val="1739909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05157"/>
            <a:ext cx="7772400" cy="1066800"/>
          </a:xfrm>
        </p:spPr>
        <p:txBody>
          <a:bodyPr/>
          <a:lstStyle/>
          <a:p>
            <a:r>
              <a:rPr lang="en-US" altLang="ja-JP" dirty="0">
                <a:latin typeface="Meiryo UI" panose="020B0604030504040204" pitchFamily="50" charset="-128"/>
                <a:ea typeface="Meiryo UI" panose="020B0604030504040204" pitchFamily="50" charset="-128"/>
              </a:rPr>
              <a:t>Accomplishments:</a:t>
            </a:r>
          </a:p>
        </p:txBody>
      </p:sp>
      <p:sp>
        <p:nvSpPr>
          <p:cNvPr id="3" name="コンテンツ プレースホルダー 2"/>
          <p:cNvSpPr>
            <a:spLocks noGrp="1"/>
          </p:cNvSpPr>
          <p:nvPr>
            <p:ph idx="1"/>
          </p:nvPr>
        </p:nvSpPr>
        <p:spPr>
          <a:xfrm>
            <a:off x="0" y="1916832"/>
            <a:ext cx="9144000" cy="3569568"/>
          </a:xfrm>
        </p:spPr>
        <p:txBody>
          <a:bodyPr/>
          <a:lstStyle/>
          <a:p>
            <a:pPr marL="514350" indent="-514350">
              <a:buFont typeface="+mj-lt"/>
              <a:buAutoNum type="arabicPeriod"/>
            </a:pPr>
            <a:r>
              <a:rPr lang="en-US" altLang="ja-JP" dirty="0">
                <a:solidFill>
                  <a:schemeClr val="tx2"/>
                </a:solidFill>
                <a:latin typeface="Meiryo UI" panose="020B0604030504040204" pitchFamily="50" charset="-128"/>
                <a:ea typeface="Meiryo UI" panose="020B0604030504040204" pitchFamily="50" charset="-128"/>
              </a:rPr>
              <a:t>Review SA ballot results</a:t>
            </a:r>
            <a:br>
              <a:rPr lang="en-US" altLang="ja-JP" dirty="0">
                <a:solidFill>
                  <a:schemeClr val="tx2"/>
                </a:solidFill>
                <a:latin typeface="Meiryo UI" panose="020B0604030504040204" pitchFamily="50" charset="-128"/>
                <a:ea typeface="Meiryo UI" panose="020B0604030504040204" pitchFamily="50" charset="-128"/>
              </a:rPr>
            </a:br>
            <a:endParaRPr lang="en-US" altLang="ja-JP" dirty="0">
              <a:solidFill>
                <a:schemeClr val="tx2"/>
              </a:solidFill>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dirty="0">
                <a:solidFill>
                  <a:schemeClr val="tx2"/>
                </a:solidFill>
                <a:latin typeface="Meiryo UI" panose="020B0604030504040204" pitchFamily="50" charset="-128"/>
                <a:ea typeface="Meiryo UI" panose="020B0604030504040204" pitchFamily="50" charset="-128"/>
              </a:rPr>
              <a:t>Two TG motions were moved.</a:t>
            </a:r>
            <a:br>
              <a:rPr lang="en-US" altLang="ja-JP" dirty="0">
                <a:solidFill>
                  <a:schemeClr val="tx2"/>
                </a:solidFill>
                <a:latin typeface="Meiryo UI" panose="020B0604030504040204" pitchFamily="50" charset="-128"/>
                <a:ea typeface="Meiryo UI" panose="020B0604030504040204" pitchFamily="50" charset="-128"/>
              </a:rPr>
            </a:br>
            <a:endParaRPr lang="en-US" altLang="ja-JP" dirty="0">
              <a:solidFill>
                <a:schemeClr val="tx2"/>
              </a:solidFill>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dirty="0">
                <a:solidFill>
                  <a:schemeClr val="tx2"/>
                </a:solidFill>
                <a:latin typeface="Meiryo UI" panose="020B0604030504040204" pitchFamily="50" charset="-128"/>
                <a:ea typeface="Meiryo UI" panose="020B0604030504040204" pitchFamily="50" charset="-128"/>
              </a:rPr>
              <a:t>Planned January Interim(# of Sessions)</a:t>
            </a:r>
          </a:p>
          <a:p>
            <a:pPr marL="514350" indent="-514350">
              <a:buFont typeface="+mj-lt"/>
              <a:buAutoNum type="arabicPeriod"/>
            </a:pPr>
            <a:endParaRPr lang="en-US" altLang="ja-JP" dirty="0">
              <a:solidFill>
                <a:schemeClr val="tx2"/>
              </a:solidFill>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dirty="0">
                <a:solidFill>
                  <a:schemeClr val="tx2"/>
                </a:solidFill>
                <a:latin typeface="Meiryo UI" panose="020B0604030504040204" pitchFamily="50" charset="-128"/>
                <a:ea typeface="Meiryo UI" panose="020B0604030504040204" pitchFamily="50" charset="-128"/>
              </a:rPr>
              <a:t>Minutes posted(15-21-0611-00-04aa)</a:t>
            </a:r>
            <a:br>
              <a:rPr lang="en-US" altLang="ja-JP" dirty="0">
                <a:solidFill>
                  <a:schemeClr val="tx2"/>
                </a:solidFill>
                <a:latin typeface="Meiryo UI" panose="020B0604030504040204" pitchFamily="50" charset="-128"/>
                <a:ea typeface="Meiryo UI" panose="020B0604030504040204" pitchFamily="50" charset="-128"/>
              </a:rPr>
            </a:br>
            <a:endParaRPr kumimoji="1" lang="ja-JP" altLang="en-US" dirty="0">
              <a:solidFill>
                <a:schemeClr val="tx2"/>
              </a:solidFill>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4" name="フッター プレースホルダー 3">
            <a:extLst>
              <a:ext uri="{FF2B5EF4-FFF2-40B4-BE49-F238E27FC236}">
                <a16:creationId xmlns:a16="http://schemas.microsoft.com/office/drawing/2014/main" id="{4174C51D-A1D7-4272-8D4F-639BDCA1D781}"/>
              </a:ext>
            </a:extLst>
          </p:cNvPr>
          <p:cNvSpPr>
            <a:spLocks noGrp="1"/>
          </p:cNvSpPr>
          <p:nvPr>
            <p:ph type="ftr" sz="quarter" idx="13"/>
          </p:nvPr>
        </p:nvSpPr>
        <p:spPr/>
        <p:txBody>
          <a:bodyPr/>
          <a:lstStyle/>
          <a:p>
            <a:r>
              <a:rPr lang="en-US" altLang="ja-JP"/>
              <a:t>Takashi Kuramochi, LAPIS TECHNOLOGY</a:t>
            </a:r>
            <a:endParaRPr lang="en-US" altLang="ja-JP" dirty="0"/>
          </a:p>
        </p:txBody>
      </p:sp>
      <p:sp>
        <p:nvSpPr>
          <p:cNvPr id="5" name="日付プレースホルダー 4">
            <a:extLst>
              <a:ext uri="{FF2B5EF4-FFF2-40B4-BE49-F238E27FC236}">
                <a16:creationId xmlns:a16="http://schemas.microsoft.com/office/drawing/2014/main" id="{B0CE79A9-2245-4B4F-80A7-1E445131F4A9}"/>
              </a:ext>
            </a:extLst>
          </p:cNvPr>
          <p:cNvSpPr>
            <a:spLocks noGrp="1"/>
          </p:cNvSpPr>
          <p:nvPr>
            <p:ph type="dt" sz="half" idx="2"/>
          </p:nvPr>
        </p:nvSpPr>
        <p:spPr/>
        <p:txBody>
          <a:bodyPr/>
          <a:lstStyle/>
          <a:p>
            <a:r>
              <a:rPr lang="en-US"/>
              <a:t>&lt;November,2021&gt;</a:t>
            </a:r>
            <a:endParaRPr lang="en-001" dirty="0"/>
          </a:p>
        </p:txBody>
      </p:sp>
    </p:spTree>
    <p:extLst>
      <p:ext uri="{BB962C8B-B14F-4D97-AF65-F5344CB8AC3E}">
        <p14:creationId xmlns:p14="http://schemas.microsoft.com/office/powerpoint/2010/main" val="4202394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SA ballot results</a:t>
            </a:r>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8</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&lt;November,2021&gt;</a:t>
            </a:r>
            <a:endParaRPr lang="en-US" altLang="ja-JP" dirty="0"/>
          </a:p>
        </p:txBody>
      </p:sp>
      <p:graphicFrame>
        <p:nvGraphicFramePr>
          <p:cNvPr id="8" name="Table 6">
            <a:extLst>
              <a:ext uri="{FF2B5EF4-FFF2-40B4-BE49-F238E27FC236}">
                <a16:creationId xmlns:a16="http://schemas.microsoft.com/office/drawing/2014/main" id="{64E28E22-65C5-4839-A9EF-5FAF2793867A}"/>
              </a:ext>
            </a:extLst>
          </p:cNvPr>
          <p:cNvGraphicFramePr>
            <a:graphicFrameLocks noGrp="1"/>
          </p:cNvGraphicFramePr>
          <p:nvPr/>
        </p:nvGraphicFramePr>
        <p:xfrm>
          <a:off x="322537" y="1749927"/>
          <a:ext cx="8436394" cy="3800832"/>
        </p:xfrm>
        <a:graphic>
          <a:graphicData uri="http://schemas.openxmlformats.org/drawingml/2006/table">
            <a:tbl>
              <a:tblPr firstRow="1" bandRow="1">
                <a:tableStyleId>{ED083AE6-46FA-4A59-8FB0-9F97EB10719F}</a:tableStyleId>
              </a:tblPr>
              <a:tblGrid>
                <a:gridCol w="646430">
                  <a:extLst>
                    <a:ext uri="{9D8B030D-6E8A-4147-A177-3AD203B41FA5}">
                      <a16:colId xmlns:a16="http://schemas.microsoft.com/office/drawing/2014/main" val="20000"/>
                    </a:ext>
                  </a:extLst>
                </a:gridCol>
                <a:gridCol w="699031">
                  <a:extLst>
                    <a:ext uri="{9D8B030D-6E8A-4147-A177-3AD203B41FA5}">
                      <a16:colId xmlns:a16="http://schemas.microsoft.com/office/drawing/2014/main" val="20001"/>
                    </a:ext>
                  </a:extLst>
                </a:gridCol>
                <a:gridCol w="1909142">
                  <a:extLst>
                    <a:ext uri="{9D8B030D-6E8A-4147-A177-3AD203B41FA5}">
                      <a16:colId xmlns:a16="http://schemas.microsoft.com/office/drawing/2014/main" val="20002"/>
                    </a:ext>
                  </a:extLst>
                </a:gridCol>
                <a:gridCol w="1342407">
                  <a:extLst>
                    <a:ext uri="{9D8B030D-6E8A-4147-A177-3AD203B41FA5}">
                      <a16:colId xmlns:a16="http://schemas.microsoft.com/office/drawing/2014/main" val="20003"/>
                    </a:ext>
                  </a:extLst>
                </a:gridCol>
                <a:gridCol w="406162">
                  <a:extLst>
                    <a:ext uri="{9D8B030D-6E8A-4147-A177-3AD203B41FA5}">
                      <a16:colId xmlns:a16="http://schemas.microsoft.com/office/drawing/2014/main" val="20004"/>
                    </a:ext>
                  </a:extLst>
                </a:gridCol>
                <a:gridCol w="509032">
                  <a:extLst>
                    <a:ext uri="{9D8B030D-6E8A-4147-A177-3AD203B41FA5}">
                      <a16:colId xmlns:a16="http://schemas.microsoft.com/office/drawing/2014/main" val="20005"/>
                    </a:ext>
                  </a:extLst>
                </a:gridCol>
                <a:gridCol w="381774">
                  <a:extLst>
                    <a:ext uri="{9D8B030D-6E8A-4147-A177-3AD203B41FA5}">
                      <a16:colId xmlns:a16="http://schemas.microsoft.com/office/drawing/2014/main" val="20006"/>
                    </a:ext>
                  </a:extLst>
                </a:gridCol>
                <a:gridCol w="379030">
                  <a:extLst>
                    <a:ext uri="{9D8B030D-6E8A-4147-A177-3AD203B41FA5}">
                      <a16:colId xmlns:a16="http://schemas.microsoft.com/office/drawing/2014/main" val="20007"/>
                    </a:ext>
                  </a:extLst>
                </a:gridCol>
                <a:gridCol w="381774">
                  <a:extLst>
                    <a:ext uri="{9D8B030D-6E8A-4147-A177-3AD203B41FA5}">
                      <a16:colId xmlns:a16="http://schemas.microsoft.com/office/drawing/2014/main" val="20008"/>
                    </a:ext>
                  </a:extLst>
                </a:gridCol>
                <a:gridCol w="445403">
                  <a:extLst>
                    <a:ext uri="{9D8B030D-6E8A-4147-A177-3AD203B41FA5}">
                      <a16:colId xmlns:a16="http://schemas.microsoft.com/office/drawing/2014/main" val="20009"/>
                    </a:ext>
                  </a:extLst>
                </a:gridCol>
                <a:gridCol w="445403">
                  <a:extLst>
                    <a:ext uri="{9D8B030D-6E8A-4147-A177-3AD203B41FA5}">
                      <a16:colId xmlns:a16="http://schemas.microsoft.com/office/drawing/2014/main" val="20010"/>
                    </a:ext>
                  </a:extLst>
                </a:gridCol>
                <a:gridCol w="445403">
                  <a:extLst>
                    <a:ext uri="{9D8B030D-6E8A-4147-A177-3AD203B41FA5}">
                      <a16:colId xmlns:a16="http://schemas.microsoft.com/office/drawing/2014/main" val="20011"/>
                    </a:ext>
                  </a:extLst>
                </a:gridCol>
                <a:gridCol w="445403">
                  <a:extLst>
                    <a:ext uri="{9D8B030D-6E8A-4147-A177-3AD203B41FA5}">
                      <a16:colId xmlns:a16="http://schemas.microsoft.com/office/drawing/2014/main" val="2898396015"/>
                    </a:ext>
                  </a:extLst>
                </a:gridCol>
              </a:tblGrid>
              <a:tr h="96619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Type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mn-lt"/>
                          <a:ea typeface="Times New Roman" pitchFamily="18" charset="0"/>
                          <a:cs typeface="Arial" charset="0"/>
                        </a:rPr>
                        <a:t>%Approve</a:t>
                      </a:r>
                      <a:endParaRPr kumimoji="0" lang="en-GB" sz="1200" b="1" i="0" u="none" strike="noStrike" cap="none" normalizeH="0" baseline="0" dirty="0">
                        <a:ln>
                          <a:noFill/>
                        </a:ln>
                        <a:solidFill>
                          <a:schemeClr val="tx1"/>
                        </a:solidFill>
                        <a:effectLst/>
                        <a:latin typeface="+mn-lt"/>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mn-lt"/>
                          <a:ea typeface="Times New Roman" pitchFamily="18" charset="0"/>
                          <a:cs typeface="Arial" charset="0"/>
                        </a:rPr>
                        <a:t>Comments</a:t>
                      </a:r>
                    </a:p>
                  </a:txBody>
                  <a:tcPr vert="eaVert" anchor="ctr" horzOverflow="overflow"/>
                </a:tc>
                <a:extLst>
                  <a:ext uri="{0D108BD9-81ED-4DB2-BD59-A6C34878D82A}">
                    <a16:rowId xmlns:a16="http://schemas.microsoft.com/office/drawing/2014/main" val="10000"/>
                  </a:ext>
                </a:extLst>
              </a:tr>
              <a:tr h="491294">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Initial</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14-September-2021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IEEE Standards Association Ballot for IEEE P802.15.4aa/D08</a:t>
                      </a:r>
                      <a:endParaRPr lang="en-US" sz="1400" dirty="0">
                        <a:solidFill>
                          <a:schemeClr val="tx1"/>
                        </a:solidFill>
                        <a:latin typeface="Arial" panose="020B0604020202020204" pitchFamily="34" charset="0"/>
                        <a:cs typeface="Arial" panose="020B0604020202020204" pitchFamily="34" charset="0"/>
                      </a:endParaRP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SA Initial Ballot</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71</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55</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77</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53</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98</a:t>
                      </a:r>
                    </a:p>
                  </a:txBody>
                  <a:tcP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5</a:t>
                      </a:r>
                    </a:p>
                  </a:txBody>
                  <a:tcPr/>
                </a:tc>
                <a:extLst>
                  <a:ext uri="{0D108BD9-81ED-4DB2-BD59-A6C34878D82A}">
                    <a16:rowId xmlns:a16="http://schemas.microsoft.com/office/drawing/2014/main" val="10001"/>
                  </a:ext>
                </a:extLst>
              </a:tr>
              <a:tr h="491294">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Recirculation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October-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IEEE Standards Association Ballot for IEEE P802.15.4aa/D09</a:t>
                      </a:r>
                      <a:endParaRPr lang="en-US" sz="1400" dirty="0">
                        <a:solidFill>
                          <a:schemeClr val="tx1"/>
                        </a:solidFill>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SA Recirculation1 Ballot</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71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61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85</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60</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0</a:t>
                      </a:r>
                    </a:p>
                  </a:txBody>
                  <a:tcPr anchor="ct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100</a:t>
                      </a:r>
                    </a:p>
                  </a:txBody>
                  <a:tcPr anchor="ct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4</a:t>
                      </a:r>
                    </a:p>
                  </a:txBody>
                  <a:tcPr anchor="ctr"/>
                </a:tc>
                <a:extLst>
                  <a:ext uri="{0D108BD9-81ED-4DB2-BD59-A6C34878D82A}">
                    <a16:rowId xmlns:a16="http://schemas.microsoft.com/office/drawing/2014/main" val="1154968509"/>
                  </a:ext>
                </a:extLst>
              </a:tr>
              <a:tr h="491294">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2</a:t>
                      </a:r>
                      <a:r>
                        <a:rPr kumimoji="0" lang="en-US" sz="1400" b="0" i="0" u="none" strike="noStrike" kern="1200" cap="none" normalizeH="0" baseline="30000" dirty="0">
                          <a:ln>
                            <a:noFill/>
                          </a:ln>
                          <a:solidFill>
                            <a:schemeClr val="tx1"/>
                          </a:solidFill>
                          <a:effectLst/>
                          <a:latin typeface="Arial" charset="0"/>
                          <a:ea typeface="Times New Roman" pitchFamily="18" charset="0"/>
                          <a:cs typeface="Arial" charset="0"/>
                        </a:rPr>
                        <a:t>nd</a:t>
                      </a:r>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Recirculation</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28 October-2021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IEEE Standards Association Ballot for IEEE P802.15.4aa/D10</a:t>
                      </a:r>
                      <a:endParaRPr lang="en-US" sz="1400" dirty="0">
                        <a:solidFill>
                          <a:schemeClr val="tx1"/>
                        </a:solidFill>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SA 2</a:t>
                      </a:r>
                      <a:r>
                        <a:rPr kumimoji="0" lang="en-US" sz="1400" b="0" i="0" u="none" strike="noStrike" kern="1200" cap="none" normalizeH="0" baseline="30000" dirty="0">
                          <a:ln>
                            <a:noFill/>
                          </a:ln>
                          <a:solidFill>
                            <a:schemeClr val="tx1"/>
                          </a:solidFill>
                          <a:effectLst/>
                          <a:latin typeface="Arial" charset="0"/>
                          <a:ea typeface="Times New Roman" pitchFamily="18" charset="0"/>
                          <a:cs typeface="Arial" charset="0"/>
                        </a:rPr>
                        <a:t>nd</a:t>
                      </a:r>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 Recirculation Ballot</a:t>
                      </a:r>
                    </a:p>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71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62</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87</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61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0</a:t>
                      </a:r>
                    </a:p>
                  </a:txBody>
                  <a:tcPr anchor="ct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100</a:t>
                      </a:r>
                    </a:p>
                  </a:txBody>
                  <a:tcPr anchor="ct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0</a:t>
                      </a:r>
                    </a:p>
                  </a:txBody>
                  <a:tcPr anchor="ctr"/>
                </a:tc>
                <a:extLst>
                  <a:ext uri="{0D108BD9-81ED-4DB2-BD59-A6C34878D82A}">
                    <a16:rowId xmlns:a16="http://schemas.microsoft.com/office/drawing/2014/main" val="2587236257"/>
                  </a:ext>
                </a:extLst>
              </a:tr>
            </a:tbl>
          </a:graphicData>
        </a:graphic>
      </p:graphicFrame>
      <p:sp>
        <p:nvSpPr>
          <p:cNvPr id="10" name="テキスト ボックス 9">
            <a:extLst>
              <a:ext uri="{FF2B5EF4-FFF2-40B4-BE49-F238E27FC236}">
                <a16:creationId xmlns:a16="http://schemas.microsoft.com/office/drawing/2014/main" id="{344F03FC-A653-4633-BB52-A7E1E9210EBE}"/>
              </a:ext>
            </a:extLst>
          </p:cNvPr>
          <p:cNvSpPr txBox="1"/>
          <p:nvPr/>
        </p:nvSpPr>
        <p:spPr>
          <a:xfrm>
            <a:off x="337977" y="5550759"/>
            <a:ext cx="8386422" cy="954107"/>
          </a:xfrm>
          <a:prstGeom prst="rect">
            <a:avLst/>
          </a:prstGeom>
          <a:noFill/>
        </p:spPr>
        <p:txBody>
          <a:bodyPr wrap="square" rtlCol="0">
            <a:spAutoFit/>
          </a:bodyPr>
          <a:lstStyle/>
          <a:p>
            <a:r>
              <a:rPr lang="en-US" sz="2800" dirty="0">
                <a:latin typeface="+mn-lt"/>
              </a:rPr>
              <a:t>SA Ballot for P802.15.4aa/D10 was quorate , and passed.</a:t>
            </a:r>
          </a:p>
        </p:txBody>
      </p:sp>
    </p:spTree>
    <p:extLst>
      <p:ext uri="{BB962C8B-B14F-4D97-AF65-F5344CB8AC3E}">
        <p14:creationId xmlns:p14="http://schemas.microsoft.com/office/powerpoint/2010/main" val="3607148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9</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&lt;November,2021&gt;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35496" y="1219633"/>
            <a:ext cx="9001000" cy="5257800"/>
          </a:xfrm>
          <a:prstGeom prst="rect">
            <a:avLst/>
          </a:prstGeom>
        </p:spPr>
        <p:txBody>
          <a:bodyPr rtlCol="0">
            <a:normAutofit fontScale="925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sz="3600" i="1" dirty="0"/>
              <a:t>Motion: Task Group TG4aa requests 802.15 WG has reviewed and approves the CSD [15-20-0319-00-04aa] and requests unconditional approval from the EC to submit [P802.15.4aa]-D10 to </a:t>
            </a:r>
            <a:r>
              <a:rPr lang="en-US" sz="3600" i="1" dirty="0" err="1"/>
              <a:t>RevCom</a:t>
            </a:r>
            <a:endParaRPr lang="en-US" sz="3600" i="1" dirty="0"/>
          </a:p>
          <a:p>
            <a:pPr fontAlgn="auto">
              <a:spcAft>
                <a:spcPts val="0"/>
              </a:spcAft>
              <a:buNone/>
              <a:defRPr/>
            </a:pPr>
            <a:endParaRPr lang="en-US" i="1" kern="0" dirty="0"/>
          </a:p>
          <a:p>
            <a:pPr fontAlgn="auto">
              <a:spcAft>
                <a:spcPts val="0"/>
              </a:spcAft>
              <a:buNone/>
              <a:defRPr/>
            </a:pPr>
            <a:r>
              <a:rPr lang="en-US" sz="2800" i="1" kern="0" dirty="0"/>
              <a:t>Moved: Hiroshi Harada(Kyoto University)</a:t>
            </a:r>
          </a:p>
          <a:p>
            <a:pPr fontAlgn="auto">
              <a:spcAft>
                <a:spcPts val="0"/>
              </a:spcAft>
              <a:buNone/>
              <a:defRPr/>
            </a:pPr>
            <a:r>
              <a:rPr lang="en-US" sz="2800" i="1" kern="0" dirty="0"/>
              <a:t>Seconded: Don Sturek(ITRON)</a:t>
            </a:r>
          </a:p>
          <a:p>
            <a:pPr fontAlgn="auto">
              <a:spcAft>
                <a:spcPts val="0"/>
              </a:spcAft>
              <a:buNone/>
              <a:defRPr/>
            </a:pPr>
            <a:r>
              <a:rPr lang="en-US" sz="2800" i="1" dirty="0"/>
              <a:t>There is no discussion or objections.</a:t>
            </a:r>
          </a:p>
          <a:p>
            <a:pPr marL="0" indent="0">
              <a:buNone/>
            </a:pPr>
            <a:r>
              <a:rPr lang="en-US" sz="2800" i="1" dirty="0"/>
              <a:t>The motion is approved  unanimous consent</a:t>
            </a:r>
            <a:endParaRPr lang="en-US" sz="2800" i="1" kern="0" dirty="0"/>
          </a:p>
          <a:p>
            <a:pPr fontAlgn="auto">
              <a:spcAft>
                <a:spcPts val="0"/>
              </a:spcAft>
              <a:buFont typeface="Arial" pitchFamily="34" charset="0"/>
              <a:buNone/>
              <a:defRPr/>
            </a:pPr>
            <a:endParaRPr lang="en-US" i="1" kern="0" dirty="0"/>
          </a:p>
          <a:p>
            <a:pPr fontAlgn="auto">
              <a:spcAft>
                <a:spcPts val="0"/>
              </a:spcAft>
              <a:buFont typeface="Arial" pitchFamily="34" charset="0"/>
              <a:buNone/>
              <a:defRPr/>
            </a:pPr>
            <a:endParaRPr lang="en-US" i="1" kern="0" dirty="0"/>
          </a:p>
        </p:txBody>
      </p:sp>
      <p:sp>
        <p:nvSpPr>
          <p:cNvPr id="7" name="テキスト ボックス 6">
            <a:extLst>
              <a:ext uri="{FF2B5EF4-FFF2-40B4-BE49-F238E27FC236}">
                <a16:creationId xmlns:a16="http://schemas.microsoft.com/office/drawing/2014/main" id="{D56CB225-8907-43C6-AC22-66F56109C920}"/>
              </a:ext>
            </a:extLst>
          </p:cNvPr>
          <p:cNvSpPr txBox="1"/>
          <p:nvPr/>
        </p:nvSpPr>
        <p:spPr>
          <a:xfrm>
            <a:off x="2123728" y="636082"/>
            <a:ext cx="4248472" cy="584775"/>
          </a:xfrm>
          <a:prstGeom prst="rect">
            <a:avLst/>
          </a:prstGeom>
          <a:noFill/>
        </p:spPr>
        <p:txBody>
          <a:bodyPr wrap="square" rtlCol="0">
            <a:spAutoFit/>
          </a:bodyPr>
          <a:lstStyle/>
          <a:p>
            <a:pPr algn="ctr"/>
            <a:r>
              <a:rPr lang="en-US" sz="3200" b="1" i="1" dirty="0">
                <a:latin typeface="Meiryo UI" panose="020B0604030504040204" pitchFamily="50" charset="-128"/>
                <a:ea typeface="Meiryo UI" panose="020B0604030504040204" pitchFamily="50" charset="-128"/>
              </a:rPr>
              <a:t>TG Motion</a:t>
            </a:r>
          </a:p>
        </p:txBody>
      </p:sp>
    </p:spTree>
    <p:extLst>
      <p:ext uri="{BB962C8B-B14F-4D97-AF65-F5344CB8AC3E}">
        <p14:creationId xmlns:p14="http://schemas.microsoft.com/office/powerpoint/2010/main" val="1589598096"/>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2874</TotalTime>
  <Words>898</Words>
  <Application>Microsoft Office PowerPoint</Application>
  <PresentationFormat>画面に合わせる (4:3)</PresentationFormat>
  <Paragraphs>240</Paragraphs>
  <Slides>14</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Meiryo UI</vt:lpstr>
      <vt:lpstr>Arial</vt:lpstr>
      <vt:lpstr>Arial Rounded MT Bold</vt:lpstr>
      <vt:lpstr>Times New Roman</vt:lpstr>
      <vt:lpstr>Wingdings</vt:lpstr>
      <vt:lpstr>15-20-xxxx-00-jre0-ig-jre-call-for-contributions</vt:lpstr>
      <vt:lpstr>PowerPoint プレゼンテーション</vt:lpstr>
      <vt:lpstr>IEEE 802.15 TG4aa JRE Virtual November Plenary Closing report  on November 17th ,2021</vt:lpstr>
      <vt:lpstr>About TG4aa</vt:lpstr>
      <vt:lpstr>TG4aa JRE sessions in November Plenary</vt:lpstr>
      <vt:lpstr>Current Status of TG4aa</vt:lpstr>
      <vt:lpstr>Agenda for TG4aa meetings</vt:lpstr>
      <vt:lpstr>Accomplishments:</vt:lpstr>
      <vt:lpstr>SA ballot results</vt:lpstr>
      <vt:lpstr>PowerPoint プレゼンテーション</vt:lpstr>
      <vt:lpstr>PowerPoint プレゼンテーション</vt:lpstr>
      <vt:lpstr>PowerPoint プレゼンテーション</vt:lpstr>
      <vt:lpstr>PowerPoint プレゼンテーション</vt:lpstr>
      <vt:lpstr>Plan for January Interim</vt:lpstr>
      <vt:lpstr>P802.15.4aa Timeline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268</cp:revision>
  <cp:lastPrinted>1998-02-10T13:28:06Z</cp:lastPrinted>
  <dcterms:created xsi:type="dcterms:W3CDTF">2020-02-10T05:27:43Z</dcterms:created>
  <dcterms:modified xsi:type="dcterms:W3CDTF">2021-11-17T11:03:52Z</dcterms:modified>
</cp:coreProperties>
</file>