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287" r:id="rId2"/>
    <p:sldId id="363" r:id="rId3"/>
    <p:sldId id="322" r:id="rId4"/>
    <p:sldId id="318" r:id="rId5"/>
    <p:sldId id="302" r:id="rId6"/>
    <p:sldId id="361" r:id="rId7"/>
    <p:sldId id="2368" r:id="rId8"/>
    <p:sldId id="2369" r:id="rId9"/>
    <p:sldId id="2383" r:id="rId10"/>
    <p:sldId id="2375" r:id="rId11"/>
    <p:sldId id="2377" r:id="rId12"/>
    <p:sldId id="326" r:id="rId13"/>
    <p:sldId id="364" r:id="rId14"/>
    <p:sldId id="330" r:id="rId15"/>
    <p:sldId id="2384" r:id="rId16"/>
    <p:sldId id="296" r:id="rId1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FEBEBE"/>
    <a:srgbClr val="0000FF"/>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46" autoAdjust="0"/>
    <p:restoredTop sz="94646" autoAdjust="0"/>
  </p:normalViewPr>
  <p:slideViewPr>
    <p:cSldViewPr>
      <p:cViewPr>
        <p:scale>
          <a:sx n="120" d="100"/>
          <a:sy n="120" d="100"/>
        </p:scale>
        <p:origin x="996" y="-15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802.15-21-0621-00-04ab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5/dcn/21/15-21-0556-00-04ab-uwb-ranging-accuracy-limiting-factor.pptx" TargetMode="External"/><Relationship Id="rId13" Type="http://schemas.openxmlformats.org/officeDocument/2006/relationships/hyperlink" Target="https://mentor.ieee.org/802.15/dcn/21/15-21-0610-00-04ab-higher-phy-data-rates.pptx" TargetMode="External"/><Relationship Id="rId3" Type="http://schemas.openxmlformats.org/officeDocument/2006/relationships/hyperlink" Target="https://mentor.ieee.org/802.15/dcn/21/15-21-0570-00-04ab-cir-feedback-for-uwb-sensing.pptx" TargetMode="External"/><Relationship Id="rId7" Type="http://schemas.openxmlformats.org/officeDocument/2006/relationships/hyperlink" Target="https://mentor.ieee.org/802.15/dcn/21/15-21-0589-00-04ab-uwb-channel-access-aided-by-pilot-narrow-band-radio.pptx" TargetMode="External"/><Relationship Id="rId12" Type="http://schemas.openxmlformats.org/officeDocument/2006/relationships/hyperlink" Target="https://mentor.ieee.org/802.15/dcn/21/15-21-0616-00-04ab-beacon-and-ranging-frames-to-support-downlink-tdoa-dl-tdoa-location-service-in-802-15.pptx" TargetMode="External"/><Relationship Id="rId2" Type="http://schemas.openxmlformats.org/officeDocument/2006/relationships/hyperlink" Target="https://mentor.ieee.org/802.15/dcn/21/15-21-0585-02-04ab-low-power-operation-for-non-ranging-applications.pdf" TargetMode="External"/><Relationship Id="rId1" Type="http://schemas.openxmlformats.org/officeDocument/2006/relationships/slideLayout" Target="../slideLayouts/slideLayout2.xml"/><Relationship Id="rId6" Type="http://schemas.openxmlformats.org/officeDocument/2006/relationships/hyperlink" Target="https://mentor.ieee.org/802.15/dcn/21/15-21-0590-00-04ab-ranging-qos.pptx" TargetMode="External"/><Relationship Id="rId11" Type="http://schemas.openxmlformats.org/officeDocument/2006/relationships/hyperlink" Target="https://mentor.ieee.org/802.15/dcn/21/15-21-0605-00-04ab-nba-mms-uwb-mac-considerations.pptx" TargetMode="External"/><Relationship Id="rId5" Type="http://schemas.openxmlformats.org/officeDocument/2006/relationships/hyperlink" Target="https://mentor.ieee.org/802.15/dcn/21/15-21-0557-01-04ab-uwb-wake-up-signalling.pdf" TargetMode="External"/><Relationship Id="rId10" Type="http://schemas.openxmlformats.org/officeDocument/2006/relationships/hyperlink" Target="https://mentor.ieee.org/802.15/dcn/21/15-21-0592-00-04ab-high-data-rates.pptx" TargetMode="External"/><Relationship Id="rId4" Type="http://schemas.openxmlformats.org/officeDocument/2006/relationships/hyperlink" Target="https://mentor.ieee.org/802.15/dcn/21/15-21-0565-02-04ab-tg4ab-november-meeting-slides.pptx" TargetMode="External"/><Relationship Id="rId9" Type="http://schemas.openxmlformats.org/officeDocument/2006/relationships/hyperlink" Target="https://mentor.ieee.org/802.15/dcn/21/15-21-0593-02-04ab-more-on-nba-mms.pptx"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1/15-21-0538-09-04ab-tg-15-4ab-agenda-nov-2021.xlsx"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xlsx"/></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TG4ab November 2021 Closing Report</a:t>
            </a: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November 16,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UWB Next Generation for 802.15.4</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Plenary Session Closing Report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Report to the WG the TG activities for the session, and for other purposes</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A4E46-D4AD-4033-A4C9-4373A029914A}"/>
              </a:ext>
            </a:extLst>
          </p:cNvPr>
          <p:cNvSpPr>
            <a:spLocks noGrp="1"/>
          </p:cNvSpPr>
          <p:nvPr>
            <p:ph type="title"/>
          </p:nvPr>
        </p:nvSpPr>
        <p:spPr>
          <a:xfrm>
            <a:off x="899270" y="188640"/>
            <a:ext cx="6624736" cy="450662"/>
          </a:xfrm>
        </p:spPr>
        <p:txBody>
          <a:bodyPr>
            <a:normAutofit/>
          </a:bodyPr>
          <a:lstStyle/>
          <a:p>
            <a:r>
              <a:rPr lang="en-US" sz="2000" dirty="0"/>
              <a:t>Proposed Project Schedule (baseline)</a:t>
            </a:r>
          </a:p>
        </p:txBody>
      </p:sp>
      <p:sp>
        <p:nvSpPr>
          <p:cNvPr id="4" name="Slide Number Placeholder 3">
            <a:extLst>
              <a:ext uri="{FF2B5EF4-FFF2-40B4-BE49-F238E27FC236}">
                <a16:creationId xmlns:a16="http://schemas.microsoft.com/office/drawing/2014/main" id="{8423AF39-05DD-4DF5-A91A-9FC4F5AFB81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
        <p:nvSpPr>
          <p:cNvPr id="16" name="TextBox 15">
            <a:extLst>
              <a:ext uri="{FF2B5EF4-FFF2-40B4-BE49-F238E27FC236}">
                <a16:creationId xmlns:a16="http://schemas.microsoft.com/office/drawing/2014/main" id="{73329D62-8B9D-43B2-8784-FD74B7579AAB}"/>
              </a:ext>
            </a:extLst>
          </p:cNvPr>
          <p:cNvSpPr txBox="1"/>
          <p:nvPr/>
        </p:nvSpPr>
        <p:spPr>
          <a:xfrm>
            <a:off x="2293205" y="5741182"/>
            <a:ext cx="4733544" cy="276999"/>
          </a:xfrm>
          <a:prstGeom prst="rect">
            <a:avLst/>
          </a:prstGeom>
          <a:noFill/>
        </p:spPr>
        <p:txBody>
          <a:bodyPr wrap="square">
            <a:spAutoFit/>
          </a:bodyPr>
          <a:lstStyle/>
          <a:p>
            <a:r>
              <a:rPr lang="en-US" sz="1200" b="0" i="0" u="none" strike="noStrike" dirty="0">
                <a:solidFill>
                  <a:srgbClr val="000000"/>
                </a:solidFill>
                <a:effectLst/>
                <a:latin typeface="Calibri" panose="020F0502020204030204" pitchFamily="34" charset="0"/>
              </a:rPr>
              <a:t>Notes:  SASB/</a:t>
            </a:r>
            <a:r>
              <a:rPr lang="en-US" sz="1200" b="0" i="0" u="none" strike="noStrike" dirty="0" err="1">
                <a:solidFill>
                  <a:srgbClr val="000000"/>
                </a:solidFill>
                <a:effectLst/>
                <a:latin typeface="Calibri" panose="020F0502020204030204" pitchFamily="34" charset="0"/>
              </a:rPr>
              <a:t>RevCom</a:t>
            </a:r>
            <a:r>
              <a:rPr lang="en-US" sz="1200" b="0" i="0" u="none" strike="noStrike" dirty="0">
                <a:solidFill>
                  <a:srgbClr val="000000"/>
                </a:solidFill>
                <a:effectLst/>
                <a:latin typeface="Calibri" panose="020F0502020204030204" pitchFamily="34" charset="0"/>
              </a:rPr>
              <a:t> </a:t>
            </a:r>
            <a:r>
              <a:rPr lang="en-US" sz="1200" b="0" i="0" u="none" strike="noStrike" dirty="0" err="1">
                <a:solidFill>
                  <a:srgbClr val="000000"/>
                </a:solidFill>
                <a:effectLst/>
                <a:latin typeface="Calibri" panose="020F0502020204030204" pitchFamily="34" charset="0"/>
              </a:rPr>
              <a:t>schdule</a:t>
            </a:r>
            <a:r>
              <a:rPr lang="en-US" sz="1200" b="0" i="0" u="none" strike="noStrike" dirty="0">
                <a:solidFill>
                  <a:srgbClr val="000000"/>
                </a:solidFill>
                <a:effectLst/>
                <a:latin typeface="Calibri" panose="020F0502020204030204" pitchFamily="34" charset="0"/>
              </a:rPr>
              <a:t> for 2024 a guess</a:t>
            </a:r>
            <a:r>
              <a:rPr lang="en-US" dirty="0"/>
              <a:t> </a:t>
            </a:r>
          </a:p>
        </p:txBody>
      </p:sp>
      <p:graphicFrame>
        <p:nvGraphicFramePr>
          <p:cNvPr id="8" name="Table 7">
            <a:extLst>
              <a:ext uri="{FF2B5EF4-FFF2-40B4-BE49-F238E27FC236}">
                <a16:creationId xmlns:a16="http://schemas.microsoft.com/office/drawing/2014/main" id="{6E06A713-94FD-4DE5-90DC-B09ACF52F06D}"/>
              </a:ext>
            </a:extLst>
          </p:cNvPr>
          <p:cNvGraphicFramePr>
            <a:graphicFrameLocks noGrp="1"/>
          </p:cNvGraphicFramePr>
          <p:nvPr>
            <p:extLst>
              <p:ext uri="{D42A27DB-BD31-4B8C-83A1-F6EECF244321}">
                <p14:modId xmlns:p14="http://schemas.microsoft.com/office/powerpoint/2010/main" val="69004396"/>
              </p:ext>
            </p:extLst>
          </p:nvPr>
        </p:nvGraphicFramePr>
        <p:xfrm>
          <a:off x="395536" y="595695"/>
          <a:ext cx="8568957" cy="5857641"/>
        </p:xfrm>
        <a:graphic>
          <a:graphicData uri="http://schemas.openxmlformats.org/drawingml/2006/table">
            <a:tbl>
              <a:tblPr/>
              <a:tblGrid>
                <a:gridCol w="1079841">
                  <a:extLst>
                    <a:ext uri="{9D8B030D-6E8A-4147-A177-3AD203B41FA5}">
                      <a16:colId xmlns:a16="http://schemas.microsoft.com/office/drawing/2014/main" val="859022375"/>
                    </a:ext>
                  </a:extLst>
                </a:gridCol>
                <a:gridCol w="197082">
                  <a:extLst>
                    <a:ext uri="{9D8B030D-6E8A-4147-A177-3AD203B41FA5}">
                      <a16:colId xmlns:a16="http://schemas.microsoft.com/office/drawing/2014/main" val="3056671812"/>
                    </a:ext>
                  </a:extLst>
                </a:gridCol>
                <a:gridCol w="197082">
                  <a:extLst>
                    <a:ext uri="{9D8B030D-6E8A-4147-A177-3AD203B41FA5}">
                      <a16:colId xmlns:a16="http://schemas.microsoft.com/office/drawing/2014/main" val="2801988721"/>
                    </a:ext>
                  </a:extLst>
                </a:gridCol>
                <a:gridCol w="197082">
                  <a:extLst>
                    <a:ext uri="{9D8B030D-6E8A-4147-A177-3AD203B41FA5}">
                      <a16:colId xmlns:a16="http://schemas.microsoft.com/office/drawing/2014/main" val="3486883837"/>
                    </a:ext>
                  </a:extLst>
                </a:gridCol>
                <a:gridCol w="197082">
                  <a:extLst>
                    <a:ext uri="{9D8B030D-6E8A-4147-A177-3AD203B41FA5}">
                      <a16:colId xmlns:a16="http://schemas.microsoft.com/office/drawing/2014/main" val="2943955052"/>
                    </a:ext>
                  </a:extLst>
                </a:gridCol>
                <a:gridCol w="197082">
                  <a:extLst>
                    <a:ext uri="{9D8B030D-6E8A-4147-A177-3AD203B41FA5}">
                      <a16:colId xmlns:a16="http://schemas.microsoft.com/office/drawing/2014/main" val="1635642405"/>
                    </a:ext>
                  </a:extLst>
                </a:gridCol>
                <a:gridCol w="197082">
                  <a:extLst>
                    <a:ext uri="{9D8B030D-6E8A-4147-A177-3AD203B41FA5}">
                      <a16:colId xmlns:a16="http://schemas.microsoft.com/office/drawing/2014/main" val="4247004466"/>
                    </a:ext>
                  </a:extLst>
                </a:gridCol>
                <a:gridCol w="197082">
                  <a:extLst>
                    <a:ext uri="{9D8B030D-6E8A-4147-A177-3AD203B41FA5}">
                      <a16:colId xmlns:a16="http://schemas.microsoft.com/office/drawing/2014/main" val="722315258"/>
                    </a:ext>
                  </a:extLst>
                </a:gridCol>
                <a:gridCol w="197082">
                  <a:extLst>
                    <a:ext uri="{9D8B030D-6E8A-4147-A177-3AD203B41FA5}">
                      <a16:colId xmlns:a16="http://schemas.microsoft.com/office/drawing/2014/main" val="2755150756"/>
                    </a:ext>
                  </a:extLst>
                </a:gridCol>
                <a:gridCol w="197082">
                  <a:extLst>
                    <a:ext uri="{9D8B030D-6E8A-4147-A177-3AD203B41FA5}">
                      <a16:colId xmlns:a16="http://schemas.microsoft.com/office/drawing/2014/main" val="1837462061"/>
                    </a:ext>
                  </a:extLst>
                </a:gridCol>
                <a:gridCol w="197082">
                  <a:extLst>
                    <a:ext uri="{9D8B030D-6E8A-4147-A177-3AD203B41FA5}">
                      <a16:colId xmlns:a16="http://schemas.microsoft.com/office/drawing/2014/main" val="1694553603"/>
                    </a:ext>
                  </a:extLst>
                </a:gridCol>
                <a:gridCol w="197082">
                  <a:extLst>
                    <a:ext uri="{9D8B030D-6E8A-4147-A177-3AD203B41FA5}">
                      <a16:colId xmlns:a16="http://schemas.microsoft.com/office/drawing/2014/main" val="805340123"/>
                    </a:ext>
                  </a:extLst>
                </a:gridCol>
                <a:gridCol w="197082">
                  <a:extLst>
                    <a:ext uri="{9D8B030D-6E8A-4147-A177-3AD203B41FA5}">
                      <a16:colId xmlns:a16="http://schemas.microsoft.com/office/drawing/2014/main" val="204235997"/>
                    </a:ext>
                  </a:extLst>
                </a:gridCol>
                <a:gridCol w="197082">
                  <a:extLst>
                    <a:ext uri="{9D8B030D-6E8A-4147-A177-3AD203B41FA5}">
                      <a16:colId xmlns:a16="http://schemas.microsoft.com/office/drawing/2014/main" val="315157008"/>
                    </a:ext>
                  </a:extLst>
                </a:gridCol>
                <a:gridCol w="197082">
                  <a:extLst>
                    <a:ext uri="{9D8B030D-6E8A-4147-A177-3AD203B41FA5}">
                      <a16:colId xmlns:a16="http://schemas.microsoft.com/office/drawing/2014/main" val="1414150232"/>
                    </a:ext>
                  </a:extLst>
                </a:gridCol>
                <a:gridCol w="197082">
                  <a:extLst>
                    <a:ext uri="{9D8B030D-6E8A-4147-A177-3AD203B41FA5}">
                      <a16:colId xmlns:a16="http://schemas.microsoft.com/office/drawing/2014/main" val="1197699624"/>
                    </a:ext>
                  </a:extLst>
                </a:gridCol>
                <a:gridCol w="197082">
                  <a:extLst>
                    <a:ext uri="{9D8B030D-6E8A-4147-A177-3AD203B41FA5}">
                      <a16:colId xmlns:a16="http://schemas.microsoft.com/office/drawing/2014/main" val="1106251956"/>
                    </a:ext>
                  </a:extLst>
                </a:gridCol>
                <a:gridCol w="197082">
                  <a:extLst>
                    <a:ext uri="{9D8B030D-6E8A-4147-A177-3AD203B41FA5}">
                      <a16:colId xmlns:a16="http://schemas.microsoft.com/office/drawing/2014/main" val="3499333147"/>
                    </a:ext>
                  </a:extLst>
                </a:gridCol>
                <a:gridCol w="197082">
                  <a:extLst>
                    <a:ext uri="{9D8B030D-6E8A-4147-A177-3AD203B41FA5}">
                      <a16:colId xmlns:a16="http://schemas.microsoft.com/office/drawing/2014/main" val="330155105"/>
                    </a:ext>
                  </a:extLst>
                </a:gridCol>
                <a:gridCol w="197082">
                  <a:extLst>
                    <a:ext uri="{9D8B030D-6E8A-4147-A177-3AD203B41FA5}">
                      <a16:colId xmlns:a16="http://schemas.microsoft.com/office/drawing/2014/main" val="423061777"/>
                    </a:ext>
                  </a:extLst>
                </a:gridCol>
                <a:gridCol w="197082">
                  <a:extLst>
                    <a:ext uri="{9D8B030D-6E8A-4147-A177-3AD203B41FA5}">
                      <a16:colId xmlns:a16="http://schemas.microsoft.com/office/drawing/2014/main" val="1243999009"/>
                    </a:ext>
                  </a:extLst>
                </a:gridCol>
                <a:gridCol w="197082">
                  <a:extLst>
                    <a:ext uri="{9D8B030D-6E8A-4147-A177-3AD203B41FA5}">
                      <a16:colId xmlns:a16="http://schemas.microsoft.com/office/drawing/2014/main" val="210366518"/>
                    </a:ext>
                  </a:extLst>
                </a:gridCol>
                <a:gridCol w="197082">
                  <a:extLst>
                    <a:ext uri="{9D8B030D-6E8A-4147-A177-3AD203B41FA5}">
                      <a16:colId xmlns:a16="http://schemas.microsoft.com/office/drawing/2014/main" val="3447638966"/>
                    </a:ext>
                  </a:extLst>
                </a:gridCol>
                <a:gridCol w="197082">
                  <a:extLst>
                    <a:ext uri="{9D8B030D-6E8A-4147-A177-3AD203B41FA5}">
                      <a16:colId xmlns:a16="http://schemas.microsoft.com/office/drawing/2014/main" val="2903488451"/>
                    </a:ext>
                  </a:extLst>
                </a:gridCol>
                <a:gridCol w="197082">
                  <a:extLst>
                    <a:ext uri="{9D8B030D-6E8A-4147-A177-3AD203B41FA5}">
                      <a16:colId xmlns:a16="http://schemas.microsoft.com/office/drawing/2014/main" val="1062964703"/>
                    </a:ext>
                  </a:extLst>
                </a:gridCol>
                <a:gridCol w="197082">
                  <a:extLst>
                    <a:ext uri="{9D8B030D-6E8A-4147-A177-3AD203B41FA5}">
                      <a16:colId xmlns:a16="http://schemas.microsoft.com/office/drawing/2014/main" val="1234199519"/>
                    </a:ext>
                  </a:extLst>
                </a:gridCol>
                <a:gridCol w="197082">
                  <a:extLst>
                    <a:ext uri="{9D8B030D-6E8A-4147-A177-3AD203B41FA5}">
                      <a16:colId xmlns:a16="http://schemas.microsoft.com/office/drawing/2014/main" val="2272667793"/>
                    </a:ext>
                  </a:extLst>
                </a:gridCol>
                <a:gridCol w="197082">
                  <a:extLst>
                    <a:ext uri="{9D8B030D-6E8A-4147-A177-3AD203B41FA5}">
                      <a16:colId xmlns:a16="http://schemas.microsoft.com/office/drawing/2014/main" val="4088176425"/>
                    </a:ext>
                  </a:extLst>
                </a:gridCol>
                <a:gridCol w="197082">
                  <a:extLst>
                    <a:ext uri="{9D8B030D-6E8A-4147-A177-3AD203B41FA5}">
                      <a16:colId xmlns:a16="http://schemas.microsoft.com/office/drawing/2014/main" val="3962572487"/>
                    </a:ext>
                  </a:extLst>
                </a:gridCol>
                <a:gridCol w="197082">
                  <a:extLst>
                    <a:ext uri="{9D8B030D-6E8A-4147-A177-3AD203B41FA5}">
                      <a16:colId xmlns:a16="http://schemas.microsoft.com/office/drawing/2014/main" val="4109095285"/>
                    </a:ext>
                  </a:extLst>
                </a:gridCol>
                <a:gridCol w="197082">
                  <a:extLst>
                    <a:ext uri="{9D8B030D-6E8A-4147-A177-3AD203B41FA5}">
                      <a16:colId xmlns:a16="http://schemas.microsoft.com/office/drawing/2014/main" val="767843840"/>
                    </a:ext>
                  </a:extLst>
                </a:gridCol>
                <a:gridCol w="197082">
                  <a:extLst>
                    <a:ext uri="{9D8B030D-6E8A-4147-A177-3AD203B41FA5}">
                      <a16:colId xmlns:a16="http://schemas.microsoft.com/office/drawing/2014/main" val="1761253281"/>
                    </a:ext>
                  </a:extLst>
                </a:gridCol>
                <a:gridCol w="197082">
                  <a:extLst>
                    <a:ext uri="{9D8B030D-6E8A-4147-A177-3AD203B41FA5}">
                      <a16:colId xmlns:a16="http://schemas.microsoft.com/office/drawing/2014/main" val="3088102511"/>
                    </a:ext>
                  </a:extLst>
                </a:gridCol>
                <a:gridCol w="197082">
                  <a:extLst>
                    <a:ext uri="{9D8B030D-6E8A-4147-A177-3AD203B41FA5}">
                      <a16:colId xmlns:a16="http://schemas.microsoft.com/office/drawing/2014/main" val="1106079071"/>
                    </a:ext>
                  </a:extLst>
                </a:gridCol>
                <a:gridCol w="197082">
                  <a:extLst>
                    <a:ext uri="{9D8B030D-6E8A-4147-A177-3AD203B41FA5}">
                      <a16:colId xmlns:a16="http://schemas.microsoft.com/office/drawing/2014/main" val="2112302469"/>
                    </a:ext>
                  </a:extLst>
                </a:gridCol>
                <a:gridCol w="197082">
                  <a:extLst>
                    <a:ext uri="{9D8B030D-6E8A-4147-A177-3AD203B41FA5}">
                      <a16:colId xmlns:a16="http://schemas.microsoft.com/office/drawing/2014/main" val="875399749"/>
                    </a:ext>
                  </a:extLst>
                </a:gridCol>
                <a:gridCol w="197082">
                  <a:extLst>
                    <a:ext uri="{9D8B030D-6E8A-4147-A177-3AD203B41FA5}">
                      <a16:colId xmlns:a16="http://schemas.microsoft.com/office/drawing/2014/main" val="4011572350"/>
                    </a:ext>
                  </a:extLst>
                </a:gridCol>
                <a:gridCol w="197082">
                  <a:extLst>
                    <a:ext uri="{9D8B030D-6E8A-4147-A177-3AD203B41FA5}">
                      <a16:colId xmlns:a16="http://schemas.microsoft.com/office/drawing/2014/main" val="118711575"/>
                    </a:ext>
                  </a:extLst>
                </a:gridCol>
                <a:gridCol w="197082">
                  <a:extLst>
                    <a:ext uri="{9D8B030D-6E8A-4147-A177-3AD203B41FA5}">
                      <a16:colId xmlns:a16="http://schemas.microsoft.com/office/drawing/2014/main" val="1721140086"/>
                    </a:ext>
                  </a:extLst>
                </a:gridCol>
              </a:tblGrid>
              <a:tr h="266473">
                <a:tc>
                  <a:txBody>
                    <a:bodyPr/>
                    <a:lstStyle/>
                    <a:p>
                      <a:pPr algn="l" fontAlgn="b"/>
                      <a:r>
                        <a:rPr lang="en-US" sz="800" b="0" i="0" u="none" strike="noStrike">
                          <a:solidFill>
                            <a:srgbClr val="000000"/>
                          </a:solidFill>
                          <a:effectLst/>
                          <a:latin typeface="Calibri" panose="020F0502020204030204" pitchFamily="34" charset="0"/>
                        </a:rPr>
                        <a:t>Proposed project schedule</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Nov-21</a:t>
                      </a: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Dec-21</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Feb-22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Apr-22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May-22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Jun-22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Jul-22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Sep-22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Oct-22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Nov-22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Feb-23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Apr-23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May-23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Jun-23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Jul-23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Sep-23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Oct-23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Nov-23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Feb-24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Apr-24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May-24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Jun-24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Jul-24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Sep-24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Oct-24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Nov-24</a:t>
                      </a: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754048683"/>
                  </a:ext>
                </a:extLst>
              </a:tr>
              <a:tr h="119419">
                <a:tc>
                  <a:txBody>
                    <a:bodyPr/>
                    <a:lstStyle/>
                    <a:p>
                      <a:pPr algn="l" fontAlgn="b"/>
                      <a:r>
                        <a:rPr lang="en-US" sz="800" b="0" i="0" u="none" strike="noStrike">
                          <a:solidFill>
                            <a:srgbClr val="000000"/>
                          </a:solidFill>
                          <a:effectLst/>
                          <a:latin typeface="Calibri" panose="020F0502020204030204" pitchFamily="34" charset="0"/>
                        </a:rPr>
                        <a:t>Call for proposals</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763354957"/>
                  </a:ext>
                </a:extLst>
              </a:tr>
              <a:tr h="236692">
                <a:tc>
                  <a:txBody>
                    <a:bodyPr/>
                    <a:lstStyle/>
                    <a:p>
                      <a:pPr algn="l" fontAlgn="b"/>
                      <a:r>
                        <a:rPr lang="en-US" sz="800" b="0" i="0" u="none" strike="noStrike">
                          <a:solidFill>
                            <a:srgbClr val="000000"/>
                          </a:solidFill>
                          <a:effectLst/>
                          <a:latin typeface="Calibri" panose="020F0502020204030204" pitchFamily="34" charset="0"/>
                        </a:rPr>
                        <a:t>Hear and evaluate proposals</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592098040"/>
                  </a:ext>
                </a:extLst>
              </a:tr>
              <a:tr h="236692">
                <a:tc>
                  <a:txBody>
                    <a:bodyPr/>
                    <a:lstStyle/>
                    <a:p>
                      <a:pPr algn="l" fontAlgn="b"/>
                      <a:r>
                        <a:rPr lang="en-US" sz="800" b="0" i="0" u="none" strike="noStrike">
                          <a:solidFill>
                            <a:srgbClr val="000000"/>
                          </a:solidFill>
                          <a:effectLst/>
                          <a:latin typeface="Calibri" panose="020F0502020204030204" pitchFamily="34" charset="0"/>
                        </a:rPr>
                        <a:t>Cut-off for new proposals, PHY</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452197904"/>
                  </a:ext>
                </a:extLst>
              </a:tr>
              <a:tr h="236692">
                <a:tc>
                  <a:txBody>
                    <a:bodyPr/>
                    <a:lstStyle/>
                    <a:p>
                      <a:pPr algn="l" fontAlgn="b"/>
                      <a:r>
                        <a:rPr lang="en-US" sz="800" b="0" i="0" u="none" strike="noStrike" dirty="0">
                          <a:solidFill>
                            <a:srgbClr val="000000"/>
                          </a:solidFill>
                          <a:effectLst/>
                          <a:latin typeface="Calibri" panose="020F0502020204030204" pitchFamily="34" charset="0"/>
                        </a:rPr>
                        <a:t>Cut-off for new proposals, MAC</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229021214"/>
                  </a:ext>
                </a:extLst>
              </a:tr>
              <a:tr h="353964">
                <a:tc>
                  <a:txBody>
                    <a:bodyPr/>
                    <a:lstStyle/>
                    <a:p>
                      <a:pPr algn="l" fontAlgn="b"/>
                      <a:r>
                        <a:rPr lang="en-US" sz="800" b="0" i="0" u="none" strike="noStrike">
                          <a:solidFill>
                            <a:srgbClr val="000000"/>
                          </a:solidFill>
                          <a:effectLst/>
                          <a:latin typeface="Calibri" panose="020F0502020204030204" pitchFamily="34" charset="0"/>
                        </a:rPr>
                        <a:t>Integrate poposals/contributions into TFD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841120262"/>
                  </a:ext>
                </a:extLst>
              </a:tr>
              <a:tr h="119419">
                <a:tc>
                  <a:txBody>
                    <a:bodyPr/>
                    <a:lstStyle/>
                    <a:p>
                      <a:pPr algn="l" fontAlgn="b"/>
                      <a:r>
                        <a:rPr lang="en-US" sz="800" b="0" i="0" u="none" strike="noStrike">
                          <a:solidFill>
                            <a:srgbClr val="000000"/>
                          </a:solidFill>
                          <a:effectLst/>
                          <a:latin typeface="Calibri" panose="020F0502020204030204" pitchFamily="34" charset="0"/>
                        </a:rPr>
                        <a:t>Develop draft from TFD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484602179"/>
                  </a:ext>
                </a:extLst>
              </a:tr>
              <a:tr h="119419">
                <a:tc>
                  <a:txBody>
                    <a:bodyPr/>
                    <a:lstStyle/>
                    <a:p>
                      <a:pPr algn="l" fontAlgn="b"/>
                      <a:r>
                        <a:rPr lang="en-US" sz="800" b="0" i="0" u="none" strike="noStrike">
                          <a:solidFill>
                            <a:srgbClr val="000000"/>
                          </a:solidFill>
                          <a:effectLst/>
                          <a:latin typeface="Calibri" panose="020F0502020204030204" pitchFamily="34" charset="0"/>
                        </a:rPr>
                        <a:t>Draft 0</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122470232"/>
                  </a:ext>
                </a:extLst>
              </a:tr>
              <a:tr h="236692">
                <a:tc>
                  <a:txBody>
                    <a:bodyPr/>
                    <a:lstStyle/>
                    <a:p>
                      <a:pPr algn="l" fontAlgn="b"/>
                      <a:r>
                        <a:rPr lang="en-US" sz="800" b="0" i="0" u="none" strike="noStrike">
                          <a:solidFill>
                            <a:srgbClr val="000000"/>
                          </a:solidFill>
                          <a:effectLst/>
                          <a:latin typeface="Calibri" panose="020F0502020204030204" pitchFamily="34" charset="0"/>
                        </a:rPr>
                        <a:t>TG draft review and revision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92765712"/>
                  </a:ext>
                </a:extLst>
              </a:tr>
              <a:tr h="236692">
                <a:tc>
                  <a:txBody>
                    <a:bodyPr/>
                    <a:lstStyle/>
                    <a:p>
                      <a:pPr algn="l" fontAlgn="b"/>
                      <a:r>
                        <a:rPr lang="en-US" sz="800" b="0" i="0" u="none" strike="noStrike">
                          <a:solidFill>
                            <a:srgbClr val="000000"/>
                          </a:solidFill>
                          <a:effectLst/>
                          <a:latin typeface="Calibri" panose="020F0502020204030204" pitchFamily="34" charset="0"/>
                        </a:rPr>
                        <a:t>Working group pre-ballot review</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250532966"/>
                  </a:ext>
                </a:extLst>
              </a:tr>
              <a:tr h="236692">
                <a:tc>
                  <a:txBody>
                    <a:bodyPr/>
                    <a:lstStyle/>
                    <a:p>
                      <a:pPr algn="l" fontAlgn="b"/>
                      <a:r>
                        <a:rPr lang="en-US" sz="800" b="0" i="0" u="none" strike="noStrike">
                          <a:solidFill>
                            <a:srgbClr val="000000"/>
                          </a:solidFill>
                          <a:effectLst/>
                          <a:latin typeface="Calibri" panose="020F0502020204030204" pitchFamily="34" charset="0"/>
                        </a:rPr>
                        <a:t>Pre-ballot review and comment resolution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807331602"/>
                  </a:ext>
                </a:extLst>
              </a:tr>
              <a:tr h="119419">
                <a:tc>
                  <a:txBody>
                    <a:bodyPr/>
                    <a:lstStyle/>
                    <a:p>
                      <a:pPr algn="ctr" fontAlgn="b"/>
                      <a:r>
                        <a:rPr lang="en-US" sz="800" b="0" i="0" u="none" strike="noStrike">
                          <a:solidFill>
                            <a:srgbClr val="3F3F76"/>
                          </a:solidFill>
                          <a:effectLst/>
                          <a:latin typeface="Calibri" panose="020F0502020204030204" pitchFamily="34" charset="0"/>
                        </a:rPr>
                        <a:t>First letter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3F3F76"/>
                          </a:solidFill>
                          <a:effectLst/>
                          <a:latin typeface="Calibri" panose="020F0502020204030204" pitchFamily="34" charset="0"/>
                        </a:rPr>
                        <a:t>LB</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878362126"/>
                  </a:ext>
                </a:extLst>
              </a:tr>
              <a:tr h="178187">
                <a:tc>
                  <a:txBody>
                    <a:bodyPr/>
                    <a:lstStyle/>
                    <a:p>
                      <a:pPr algn="l" fontAlgn="b"/>
                      <a:r>
                        <a:rPr lang="en-US" sz="800" b="0" i="0" u="none" strike="noStrike">
                          <a:solidFill>
                            <a:srgbClr val="000000"/>
                          </a:solidFill>
                          <a:effectLst/>
                          <a:latin typeface="Calibri" panose="020F0502020204030204" pitchFamily="34" charset="0"/>
                        </a:rPr>
                        <a:t>LB Comment Resolution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319822025"/>
                  </a:ext>
                </a:extLst>
              </a:tr>
              <a:tr h="178187">
                <a:tc>
                  <a:txBody>
                    <a:bodyPr/>
                    <a:lstStyle/>
                    <a:p>
                      <a:pPr algn="l" fontAlgn="b"/>
                      <a:r>
                        <a:rPr lang="en-US" sz="800" b="0" i="0" u="none" strike="noStrike">
                          <a:solidFill>
                            <a:srgbClr val="3F3F76"/>
                          </a:solidFill>
                          <a:effectLst/>
                          <a:latin typeface="Calibri" panose="020F0502020204030204" pitchFamily="34" charset="0"/>
                        </a:rPr>
                        <a:t>WG Recirculatoin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3F3F76"/>
                          </a:solidFill>
                          <a:effectLst/>
                          <a:latin typeface="Calibri" panose="020F0502020204030204" pitchFamily="34" charset="0"/>
                        </a:rPr>
                        <a:t>LB-R</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60740310"/>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1st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727567655"/>
                  </a:ext>
                </a:extLst>
              </a:tr>
              <a:tr h="236692">
                <a:tc>
                  <a:txBody>
                    <a:bodyPr/>
                    <a:lstStyle/>
                    <a:p>
                      <a:pPr algn="l" fontAlgn="b"/>
                      <a:r>
                        <a:rPr lang="en-US" sz="800" b="0" i="0" u="none" strike="noStrike">
                          <a:solidFill>
                            <a:srgbClr val="9C5700"/>
                          </a:solidFill>
                          <a:effectLst/>
                          <a:latin typeface="Calibri" panose="020F0502020204030204" pitchFamily="34" charset="0"/>
                        </a:rPr>
                        <a:t>Conditional approval for SA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9C5700"/>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185908550"/>
                  </a:ext>
                </a:extLst>
              </a:tr>
              <a:tr h="178187">
                <a:tc>
                  <a:txBody>
                    <a:bodyPr/>
                    <a:lstStyle/>
                    <a:p>
                      <a:pPr algn="l" fontAlgn="b"/>
                      <a:r>
                        <a:rPr lang="en-US" sz="800" b="0" i="0" u="none" strike="noStrike">
                          <a:solidFill>
                            <a:srgbClr val="3F3F76"/>
                          </a:solidFill>
                          <a:effectLst/>
                          <a:latin typeface="Calibri" panose="020F0502020204030204" pitchFamily="34" charset="0"/>
                        </a:rPr>
                        <a:t>WG Recirculatoin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3F3F76"/>
                          </a:solidFill>
                          <a:effectLst/>
                          <a:latin typeface="Calibri" panose="020F0502020204030204" pitchFamily="34" charset="0"/>
                        </a:rPr>
                        <a:t>LB-R</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818537944"/>
                  </a:ext>
                </a:extLst>
              </a:tr>
              <a:tr h="266473">
                <a:tc>
                  <a:txBody>
                    <a:bodyPr/>
                    <a:lstStyle/>
                    <a:p>
                      <a:pPr algn="l" fontAlgn="b"/>
                      <a:r>
                        <a:rPr lang="en-US" sz="800" b="0" i="0" u="none" strike="noStrike">
                          <a:solidFill>
                            <a:srgbClr val="000000"/>
                          </a:solidFill>
                          <a:effectLst/>
                          <a:latin typeface="Calibri" panose="020F0502020204030204" pitchFamily="34" charset="0"/>
                        </a:rPr>
                        <a:t>Comment resolution, 2nd recirc and final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86936665"/>
                  </a:ext>
                </a:extLst>
              </a:tr>
              <a:tr h="119419">
                <a:tc>
                  <a:txBody>
                    <a:bodyPr/>
                    <a:lstStyle/>
                    <a:p>
                      <a:pPr algn="l" fontAlgn="b"/>
                      <a:r>
                        <a:rPr lang="en-US" sz="800" b="0" i="0" u="none" strike="noStrike">
                          <a:solidFill>
                            <a:srgbClr val="FFFFFF"/>
                          </a:solidFill>
                          <a:effectLst/>
                          <a:latin typeface="Calibri" panose="020F0502020204030204" pitchFamily="34" charset="0"/>
                        </a:rPr>
                        <a:t>First SA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FFFFFF"/>
                          </a:solidFill>
                          <a:effectLst/>
                          <a:latin typeface="Calibri" panose="020F0502020204030204" pitchFamily="34" charset="0"/>
                        </a:rPr>
                        <a:t>SA</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426868868"/>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first SA ballot</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548321204"/>
                  </a:ext>
                </a:extLst>
              </a:tr>
              <a:tr h="178187">
                <a:tc>
                  <a:txBody>
                    <a:bodyPr/>
                    <a:lstStyle/>
                    <a:p>
                      <a:pPr algn="l" fontAlgn="b"/>
                      <a:r>
                        <a:rPr lang="en-US" sz="800" b="0" i="0" u="none" strike="noStrike">
                          <a:solidFill>
                            <a:srgbClr val="FFFFFF"/>
                          </a:solidFill>
                          <a:effectLst/>
                          <a:latin typeface="Calibri" panose="020F0502020204030204" pitchFamily="34" charset="0"/>
                        </a:rPr>
                        <a:t>SA Resirculation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FFFFFF"/>
                          </a:solidFill>
                          <a:effectLst/>
                          <a:latin typeface="Calibri" panose="020F0502020204030204" pitchFamily="34" charset="0"/>
                        </a:rPr>
                        <a:t>SA-R</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178392580"/>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SA recirculation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265598334"/>
                  </a:ext>
                </a:extLst>
              </a:tr>
              <a:tr h="178187">
                <a:tc>
                  <a:txBody>
                    <a:bodyPr/>
                    <a:lstStyle/>
                    <a:p>
                      <a:pPr algn="l" fontAlgn="b"/>
                      <a:r>
                        <a:rPr lang="en-US" sz="800" b="0" i="0" u="none" strike="noStrike">
                          <a:solidFill>
                            <a:srgbClr val="FFFFFF"/>
                          </a:solidFill>
                          <a:effectLst/>
                          <a:latin typeface="Calibri" panose="020F0502020204030204" pitchFamily="34" charset="0"/>
                        </a:rPr>
                        <a:t>SA Resirculation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FFFFFF"/>
                          </a:solidFill>
                          <a:effectLst/>
                          <a:latin typeface="Calibri" panose="020F0502020204030204" pitchFamily="34" charset="0"/>
                        </a:rPr>
                        <a:t>SA-R</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811637180"/>
                  </a:ext>
                </a:extLst>
              </a:tr>
              <a:tr h="236692">
                <a:tc>
                  <a:txBody>
                    <a:bodyPr/>
                    <a:lstStyle/>
                    <a:p>
                      <a:pPr algn="l" fontAlgn="b"/>
                      <a:r>
                        <a:rPr lang="fr-FR" sz="800" b="0" i="0" u="none" strike="noStrike">
                          <a:solidFill>
                            <a:srgbClr val="000000"/>
                          </a:solidFill>
                          <a:effectLst/>
                          <a:latin typeface="Calibri" panose="020F0502020204030204" pitchFamily="34" charset="0"/>
                        </a:rPr>
                        <a:t>Comment resolution, 2nd SA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871386347"/>
                  </a:ext>
                </a:extLst>
              </a:tr>
              <a:tr h="353964">
                <a:tc>
                  <a:txBody>
                    <a:bodyPr/>
                    <a:lstStyle/>
                    <a:p>
                      <a:pPr algn="l" fontAlgn="b"/>
                      <a:r>
                        <a:rPr lang="en-US" sz="800" b="0" i="0" u="none" strike="noStrike">
                          <a:solidFill>
                            <a:srgbClr val="9C5700"/>
                          </a:solidFill>
                          <a:effectLst/>
                          <a:latin typeface="Calibri" panose="020F0502020204030204" pitchFamily="34" charset="0"/>
                        </a:rPr>
                        <a:t>Conditional or unconditional approval to RevCom</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9C5700"/>
                          </a:solidFill>
                          <a:effectLst/>
                          <a:latin typeface="Calibri" panose="020F0502020204030204" pitchFamily="34" charset="0"/>
                        </a:rPr>
                        <a: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9C5700"/>
                          </a:solidFill>
                          <a:effectLst/>
                          <a:latin typeface="Calibri" panose="020F0502020204030204" pitchFamily="34" charset="0"/>
                        </a:rPr>
                        <a: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541026467"/>
                  </a:ext>
                </a:extLst>
              </a:tr>
              <a:tr h="236692">
                <a:tc>
                  <a:txBody>
                    <a:bodyPr/>
                    <a:lstStyle/>
                    <a:p>
                      <a:pPr algn="l" fontAlgn="b"/>
                      <a:r>
                        <a:rPr lang="en-US" sz="800" b="0" i="0" u="none" strike="noStrike">
                          <a:solidFill>
                            <a:srgbClr val="000000"/>
                          </a:solidFill>
                          <a:effectLst/>
                          <a:latin typeface="Calibri" panose="020F0502020204030204" pitchFamily="34" charset="0"/>
                        </a:rPr>
                        <a:t>Optional 3rd SA recirc if needed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r>
                        <a:rPr lang="en-US" sz="800" b="0" i="0" u="none" strike="noStrike">
                          <a:solidFill>
                            <a:srgbClr val="FFFFFF"/>
                          </a:solidFill>
                          <a:effectLst/>
                          <a:latin typeface="Calibri" panose="020F0502020204030204" pitchFamily="34" charset="0"/>
                        </a:rPr>
                        <a:t>SA-R</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B2B2B2"/>
                      </a:solidFill>
                      <a:prstDash val="solid"/>
                      <a:round/>
                      <a:headEnd type="none" w="med" len="med"/>
                      <a:tailEnd type="none" w="med" len="med"/>
                    </a:lnB>
                  </a:tcPr>
                </a:tc>
                <a:extLst>
                  <a:ext uri="{0D108BD9-81ED-4DB2-BD59-A6C34878D82A}">
                    <a16:rowId xmlns:a16="http://schemas.microsoft.com/office/drawing/2014/main" val="3644381539"/>
                  </a:ext>
                </a:extLst>
              </a:tr>
              <a:tr h="119419">
                <a:tc>
                  <a:txBody>
                    <a:bodyPr/>
                    <a:lstStyle/>
                    <a:p>
                      <a:pPr algn="l" fontAlgn="b"/>
                      <a:r>
                        <a:rPr lang="en-US" sz="800" b="0" i="0" u="none" strike="noStrike">
                          <a:solidFill>
                            <a:srgbClr val="3F3F76"/>
                          </a:solidFill>
                          <a:effectLst/>
                          <a:latin typeface="Calibri" panose="020F0502020204030204" pitchFamily="34" charset="0"/>
                        </a:rPr>
                        <a:t>RevCom meets</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r>
                        <a:rPr lang="en-US" sz="800" b="0" i="0" u="none" strike="noStrike">
                          <a:solidFill>
                            <a:srgbClr val="3F3F76"/>
                          </a:solidFill>
                          <a:effectLst/>
                          <a:latin typeface="Calibri" panose="020F0502020204030204" pitchFamily="34" charset="0"/>
                        </a:rPr>
                        <a:t>`</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B2B2B2"/>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3F3F76"/>
                          </a:solidFill>
                          <a:effectLst/>
                          <a:latin typeface="Calibri" panose="020F0502020204030204" pitchFamily="34" charset="0"/>
                        </a:rPr>
                        <a:t>`</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extLst>
                  <a:ext uri="{0D108BD9-81ED-4DB2-BD59-A6C34878D82A}">
                    <a16:rowId xmlns:a16="http://schemas.microsoft.com/office/drawing/2014/main" val="4122092336"/>
                  </a:ext>
                </a:extLst>
              </a:tr>
            </a:tbl>
          </a:graphicData>
        </a:graphic>
      </p:graphicFrame>
      <p:sp>
        <p:nvSpPr>
          <p:cNvPr id="11" name="TextBox 10">
            <a:extLst>
              <a:ext uri="{FF2B5EF4-FFF2-40B4-BE49-F238E27FC236}">
                <a16:creationId xmlns:a16="http://schemas.microsoft.com/office/drawing/2014/main" id="{C8F4366F-7AF3-41F9-9BA9-F35BF065D26E}"/>
              </a:ext>
            </a:extLst>
          </p:cNvPr>
          <p:cNvSpPr txBox="1"/>
          <p:nvPr/>
        </p:nvSpPr>
        <p:spPr>
          <a:xfrm>
            <a:off x="4951096" y="1676988"/>
            <a:ext cx="3547766" cy="584775"/>
          </a:xfrm>
          <a:prstGeom prst="rect">
            <a:avLst/>
          </a:prstGeom>
          <a:solidFill>
            <a:schemeClr val="bg1">
              <a:lumMod val="85000"/>
            </a:schemeClr>
          </a:solidFill>
        </p:spPr>
        <p:txBody>
          <a:bodyPr wrap="none" rtlCol="0">
            <a:spAutoFit/>
          </a:bodyPr>
          <a:lstStyle/>
          <a:p>
            <a:r>
              <a:rPr lang="en-US" sz="3200" dirty="0">
                <a:solidFill>
                  <a:srgbClr val="C00000"/>
                </a:solidFill>
                <a:latin typeface="Aharoni" panose="02010803020104030203" pitchFamily="2" charset="-79"/>
                <a:cs typeface="Aharoni" panose="02010803020104030203" pitchFamily="2" charset="-79"/>
              </a:rPr>
              <a:t>Work in Progress</a:t>
            </a:r>
          </a:p>
        </p:txBody>
      </p:sp>
    </p:spTree>
    <p:extLst>
      <p:ext uri="{BB962C8B-B14F-4D97-AF65-F5344CB8AC3E}">
        <p14:creationId xmlns:p14="http://schemas.microsoft.com/office/powerpoint/2010/main" val="1435232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A076-D688-45FD-9E87-1CAD37B1FC7E}"/>
              </a:ext>
            </a:extLst>
          </p:cNvPr>
          <p:cNvSpPr>
            <a:spLocks noGrp="1"/>
          </p:cNvSpPr>
          <p:nvPr>
            <p:ph type="title"/>
          </p:nvPr>
        </p:nvSpPr>
        <p:spPr>
          <a:xfrm>
            <a:off x="755576" y="685801"/>
            <a:ext cx="7764463" cy="531494"/>
          </a:xfrm>
        </p:spPr>
        <p:txBody>
          <a:bodyPr/>
          <a:lstStyle/>
          <a:p>
            <a:r>
              <a:rPr lang="en-US" dirty="0"/>
              <a:t>Schedule Major Milestones</a:t>
            </a:r>
          </a:p>
        </p:txBody>
      </p:sp>
      <p:sp>
        <p:nvSpPr>
          <p:cNvPr id="4" name="Slide Number Placeholder 3">
            <a:extLst>
              <a:ext uri="{FF2B5EF4-FFF2-40B4-BE49-F238E27FC236}">
                <a16:creationId xmlns:a16="http://schemas.microsoft.com/office/drawing/2014/main" id="{2E6B4610-E93B-451F-B19F-1A6F5B4C11C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graphicFrame>
        <p:nvGraphicFramePr>
          <p:cNvPr id="8" name="Content Placeholder 7">
            <a:extLst>
              <a:ext uri="{FF2B5EF4-FFF2-40B4-BE49-F238E27FC236}">
                <a16:creationId xmlns:a16="http://schemas.microsoft.com/office/drawing/2014/main" id="{94B57B48-1346-43EF-8A13-7DBC7401931F}"/>
              </a:ext>
            </a:extLst>
          </p:cNvPr>
          <p:cNvGraphicFramePr>
            <a:graphicFrameLocks noGrp="1"/>
          </p:cNvGraphicFramePr>
          <p:nvPr>
            <p:ph idx="1"/>
            <p:extLst>
              <p:ext uri="{D42A27DB-BD31-4B8C-83A1-F6EECF244321}">
                <p14:modId xmlns:p14="http://schemas.microsoft.com/office/powerpoint/2010/main" val="1528178870"/>
              </p:ext>
            </p:extLst>
          </p:nvPr>
        </p:nvGraphicFramePr>
        <p:xfrm>
          <a:off x="755575" y="2721456"/>
          <a:ext cx="7764463" cy="2872740"/>
        </p:xfrm>
        <a:graphic>
          <a:graphicData uri="http://schemas.openxmlformats.org/drawingml/2006/table">
            <a:tbl>
              <a:tblPr>
                <a:tableStyleId>{5C22544A-7EE6-4342-B048-85BDC9FD1C3A}</a:tableStyleId>
              </a:tblPr>
              <a:tblGrid>
                <a:gridCol w="4449299">
                  <a:extLst>
                    <a:ext uri="{9D8B030D-6E8A-4147-A177-3AD203B41FA5}">
                      <a16:colId xmlns:a16="http://schemas.microsoft.com/office/drawing/2014/main" val="4020299781"/>
                    </a:ext>
                  </a:extLst>
                </a:gridCol>
                <a:gridCol w="3315164">
                  <a:extLst>
                    <a:ext uri="{9D8B030D-6E8A-4147-A177-3AD203B41FA5}">
                      <a16:colId xmlns:a16="http://schemas.microsoft.com/office/drawing/2014/main" val="1015812903"/>
                    </a:ext>
                  </a:extLst>
                </a:gridCol>
              </a:tblGrid>
              <a:tr h="182880">
                <a:tc>
                  <a:txBody>
                    <a:bodyPr/>
                    <a:lstStyle/>
                    <a:p>
                      <a:pPr algn="l" fontAlgn="b"/>
                      <a:r>
                        <a:rPr lang="en-US" sz="1400" u="none" strike="noStrike">
                          <a:effectLst/>
                        </a:rPr>
                        <a:t>Call for proposals</a:t>
                      </a:r>
                      <a:endParaRPr lang="en-US"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November 2021</a:t>
                      </a:r>
                    </a:p>
                  </a:txBody>
                  <a:tcPr marL="7620" marR="7620" marT="7620" marB="0" anchor="b"/>
                </a:tc>
                <a:extLst>
                  <a:ext uri="{0D108BD9-81ED-4DB2-BD59-A6C34878D82A}">
                    <a16:rowId xmlns:a16="http://schemas.microsoft.com/office/drawing/2014/main" val="3321393315"/>
                  </a:ext>
                </a:extLst>
              </a:tr>
              <a:tr h="182880">
                <a:tc>
                  <a:txBody>
                    <a:bodyPr/>
                    <a:lstStyle/>
                    <a:p>
                      <a:pPr algn="l" fontAlgn="b"/>
                      <a:r>
                        <a:rPr lang="en-US" sz="1400" u="none" strike="noStrike" dirty="0">
                          <a:effectLst/>
                        </a:rPr>
                        <a:t>Cut-off for new features (high level feature set), PHY</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May 2022 </a:t>
                      </a:r>
                    </a:p>
                  </a:txBody>
                  <a:tcPr marL="7620" marR="7620" marT="7620" marB="0" anchor="b"/>
                </a:tc>
                <a:extLst>
                  <a:ext uri="{0D108BD9-81ED-4DB2-BD59-A6C34878D82A}">
                    <a16:rowId xmlns:a16="http://schemas.microsoft.com/office/drawing/2014/main" val="2694915279"/>
                  </a:ext>
                </a:extLst>
              </a:tr>
              <a:tr h="18288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Cut-off for new features (high level feature set), MAC</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657201518"/>
                  </a:ext>
                </a:extLst>
              </a:tr>
              <a:tr h="182880">
                <a:tc>
                  <a:txBody>
                    <a:bodyPr/>
                    <a:lstStyle/>
                    <a:p>
                      <a:pPr algn="l" fontAlgn="b"/>
                      <a:r>
                        <a:rPr lang="en-US" sz="1400" u="none" strike="noStrike" dirty="0">
                          <a:effectLst/>
                        </a:rPr>
                        <a:t>Draft 0</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September 2022 </a:t>
                      </a:r>
                      <a:r>
                        <a:rPr lang="en-US" sz="1400" b="0" i="0" u="none" strike="noStrike" dirty="0">
                          <a:solidFill>
                            <a:srgbClr val="FF0000"/>
                          </a:solidFill>
                          <a:effectLst/>
                          <a:latin typeface="Calibri" panose="020F0502020204030204" pitchFamily="34" charset="0"/>
                        </a:rPr>
                        <a:t>[Discuss]</a:t>
                      </a:r>
                      <a:endParaRPr lang="en-US" sz="1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811737940"/>
                  </a:ext>
                </a:extLst>
              </a:tr>
              <a:tr h="182880">
                <a:tc>
                  <a:txBody>
                    <a:bodyPr/>
                    <a:lstStyle/>
                    <a:p>
                      <a:pPr algn="l" fontAlgn="b"/>
                      <a:r>
                        <a:rPr lang="en-US" sz="1400" u="none" strike="noStrike" dirty="0">
                          <a:effectLst/>
                        </a:rPr>
                        <a:t>TG draft review and revision complete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November 2022</a:t>
                      </a:r>
                    </a:p>
                  </a:txBody>
                  <a:tcPr marL="7620" marR="7620" marT="7620" marB="0" anchor="b"/>
                </a:tc>
                <a:extLst>
                  <a:ext uri="{0D108BD9-81ED-4DB2-BD59-A6C34878D82A}">
                    <a16:rowId xmlns:a16="http://schemas.microsoft.com/office/drawing/2014/main" val="244108333"/>
                  </a:ext>
                </a:extLst>
              </a:tr>
              <a:tr h="182880">
                <a:tc>
                  <a:txBody>
                    <a:bodyPr/>
                    <a:lstStyle/>
                    <a:p>
                      <a:pPr algn="l" fontAlgn="b"/>
                      <a:r>
                        <a:rPr lang="en-US" sz="1400" u="none" strike="noStrike" dirty="0">
                          <a:effectLst/>
                        </a:rPr>
                        <a:t>Working group pre-ballot review complete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January 2022 (before meeting)</a:t>
                      </a:r>
                    </a:p>
                  </a:txBody>
                  <a:tcPr marL="7620" marR="7620" marT="7620" marB="0" anchor="b"/>
                </a:tc>
                <a:extLst>
                  <a:ext uri="{0D108BD9-81ED-4DB2-BD59-A6C34878D82A}">
                    <a16:rowId xmlns:a16="http://schemas.microsoft.com/office/drawing/2014/main" val="871787359"/>
                  </a:ext>
                </a:extLst>
              </a:tr>
              <a:tr h="182880">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March 2023 (following meeting)</a:t>
                      </a:r>
                    </a:p>
                  </a:txBody>
                  <a:tcPr marL="7620" marR="7620" marT="7620" marB="0" anchor="b"/>
                </a:tc>
                <a:extLst>
                  <a:ext uri="{0D108BD9-81ED-4DB2-BD59-A6C34878D82A}">
                    <a16:rowId xmlns:a16="http://schemas.microsoft.com/office/drawing/2014/main" val="750380359"/>
                  </a:ext>
                </a:extLst>
              </a:tr>
              <a:tr h="18288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Conditional approval for SA ballot</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July 2023 [questionable]</a:t>
                      </a:r>
                    </a:p>
                  </a:txBody>
                  <a:tcPr marL="7620" marR="7620" marT="7620" marB="0" anchor="b"/>
                </a:tc>
                <a:extLst>
                  <a:ext uri="{0D108BD9-81ED-4DB2-BD59-A6C34878D82A}">
                    <a16:rowId xmlns:a16="http://schemas.microsoft.com/office/drawing/2014/main" val="4143125971"/>
                  </a:ext>
                </a:extLst>
              </a:tr>
              <a:tr h="182880">
                <a:tc>
                  <a:txBody>
                    <a:bodyPr/>
                    <a:lstStyle/>
                    <a:p>
                      <a:pPr algn="l" fontAlgn="b"/>
                      <a:r>
                        <a:rPr lang="en-US" sz="1400" u="none" strike="noStrike" dirty="0">
                          <a:effectLst/>
                        </a:rPr>
                        <a:t>WG balloting complete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November  2023</a:t>
                      </a:r>
                    </a:p>
                  </a:txBody>
                  <a:tcPr marL="7620" marR="7620" marT="7620" marB="0" anchor="b"/>
                </a:tc>
                <a:extLst>
                  <a:ext uri="{0D108BD9-81ED-4DB2-BD59-A6C34878D82A}">
                    <a16:rowId xmlns:a16="http://schemas.microsoft.com/office/drawing/2014/main" val="145987185"/>
                  </a:ext>
                </a:extLst>
              </a:tr>
              <a:tr h="182880">
                <a:tc>
                  <a:txBody>
                    <a:bodyPr/>
                    <a:lstStyle/>
                    <a:p>
                      <a:pPr algn="l" fontAlgn="b"/>
                      <a:r>
                        <a:rPr lang="en-US" sz="1400" u="none" strike="noStrike" dirty="0">
                          <a:effectLst/>
                        </a:rPr>
                        <a:t>First SA ballot</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November 2023 (post meeting)</a:t>
                      </a:r>
                    </a:p>
                  </a:txBody>
                  <a:tcPr marL="7620" marR="7620" marT="7620" marB="0" anchor="b"/>
                </a:tc>
                <a:extLst>
                  <a:ext uri="{0D108BD9-81ED-4DB2-BD59-A6C34878D82A}">
                    <a16:rowId xmlns:a16="http://schemas.microsoft.com/office/drawing/2014/main" val="4251659700"/>
                  </a:ext>
                </a:extLst>
              </a:tr>
              <a:tr h="182880">
                <a:tc>
                  <a:txBody>
                    <a:bodyPr/>
                    <a:lstStyle/>
                    <a:p>
                      <a:pPr algn="l" fontAlgn="b"/>
                      <a:r>
                        <a:rPr lang="en-US" sz="1400" u="none" strike="noStrike" dirty="0">
                          <a:effectLst/>
                        </a:rPr>
                        <a:t>SA Balloting complete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June/July 2024</a:t>
                      </a:r>
                    </a:p>
                  </a:txBody>
                  <a:tcPr marL="7620" marR="7620" marT="7620" marB="0" anchor="b"/>
                </a:tc>
                <a:extLst>
                  <a:ext uri="{0D108BD9-81ED-4DB2-BD59-A6C34878D82A}">
                    <a16:rowId xmlns:a16="http://schemas.microsoft.com/office/drawing/2014/main" val="754354906"/>
                  </a:ext>
                </a:extLst>
              </a:tr>
              <a:tr h="182880">
                <a:tc>
                  <a:txBody>
                    <a:bodyPr/>
                    <a:lstStyle/>
                    <a:p>
                      <a:pPr algn="l" fontAlgn="b"/>
                      <a:r>
                        <a:rPr lang="en-US" sz="1400" u="none" strike="noStrike">
                          <a:effectLst/>
                        </a:rPr>
                        <a:t>Conditional or unconditional approval to RevCom</a:t>
                      </a:r>
                      <a:endParaRPr lang="en-US"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March or July 2024</a:t>
                      </a:r>
                    </a:p>
                  </a:txBody>
                  <a:tcPr marL="7620" marR="7620" marT="7620" marB="0" anchor="b"/>
                </a:tc>
                <a:extLst>
                  <a:ext uri="{0D108BD9-81ED-4DB2-BD59-A6C34878D82A}">
                    <a16:rowId xmlns:a16="http://schemas.microsoft.com/office/drawing/2014/main" val="3329215042"/>
                  </a:ext>
                </a:extLst>
              </a:tr>
              <a:tr h="182880">
                <a:tc>
                  <a:txBody>
                    <a:bodyPr/>
                    <a:lstStyle/>
                    <a:p>
                      <a:pPr algn="l" fontAlgn="b"/>
                      <a:r>
                        <a:rPr lang="en-US" sz="1400" u="none" strike="noStrike" dirty="0" err="1">
                          <a:effectLst/>
                        </a:rPr>
                        <a:t>RevCom</a:t>
                      </a:r>
                      <a:r>
                        <a:rPr lang="en-US" sz="1400" u="none" strike="noStrike" dirty="0">
                          <a:effectLst/>
                        </a:rPr>
                        <a:t> meets</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September or October 2024</a:t>
                      </a:r>
                    </a:p>
                  </a:txBody>
                  <a:tcPr marL="7620" marR="7620" marT="7620" marB="0" anchor="b"/>
                </a:tc>
                <a:extLst>
                  <a:ext uri="{0D108BD9-81ED-4DB2-BD59-A6C34878D82A}">
                    <a16:rowId xmlns:a16="http://schemas.microsoft.com/office/drawing/2014/main" val="4003137776"/>
                  </a:ext>
                </a:extLst>
              </a:tr>
            </a:tbl>
          </a:graphicData>
        </a:graphic>
      </p:graphicFrame>
      <p:sp>
        <p:nvSpPr>
          <p:cNvPr id="6" name="TextBox 5">
            <a:extLst>
              <a:ext uri="{FF2B5EF4-FFF2-40B4-BE49-F238E27FC236}">
                <a16:creationId xmlns:a16="http://schemas.microsoft.com/office/drawing/2014/main" id="{EF9A6982-E66F-4961-B626-02BF20B53C53}"/>
              </a:ext>
            </a:extLst>
          </p:cNvPr>
          <p:cNvSpPr txBox="1"/>
          <p:nvPr/>
        </p:nvSpPr>
        <p:spPr>
          <a:xfrm>
            <a:off x="4951096" y="1676988"/>
            <a:ext cx="3547766" cy="584775"/>
          </a:xfrm>
          <a:prstGeom prst="rect">
            <a:avLst/>
          </a:prstGeom>
          <a:solidFill>
            <a:schemeClr val="bg1">
              <a:lumMod val="85000"/>
            </a:schemeClr>
          </a:solidFill>
        </p:spPr>
        <p:txBody>
          <a:bodyPr wrap="none" rtlCol="0">
            <a:spAutoFit/>
          </a:bodyPr>
          <a:lstStyle/>
          <a:p>
            <a:r>
              <a:rPr lang="en-US" sz="3200" dirty="0">
                <a:solidFill>
                  <a:srgbClr val="C00000"/>
                </a:solidFill>
                <a:latin typeface="Aharoni" panose="02010803020104030203" pitchFamily="2" charset="-79"/>
                <a:cs typeface="Aharoni" panose="02010803020104030203" pitchFamily="2" charset="-79"/>
              </a:rPr>
              <a:t>Work in Progress</a:t>
            </a:r>
          </a:p>
        </p:txBody>
      </p:sp>
    </p:spTree>
    <p:extLst>
      <p:ext uri="{BB962C8B-B14F-4D97-AF65-F5344CB8AC3E}">
        <p14:creationId xmlns:p14="http://schemas.microsoft.com/office/powerpoint/2010/main" val="113431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FD150-4928-4FF6-B0CD-E3CB4A06F262}"/>
              </a:ext>
            </a:extLst>
          </p:cNvPr>
          <p:cNvSpPr>
            <a:spLocks noGrp="1"/>
          </p:cNvSpPr>
          <p:nvPr>
            <p:ph type="title"/>
          </p:nvPr>
        </p:nvSpPr>
        <p:spPr/>
        <p:txBody>
          <a:bodyPr/>
          <a:lstStyle/>
          <a:p>
            <a:r>
              <a:rPr lang="en-US" dirty="0"/>
              <a:t>Links to presentations</a:t>
            </a:r>
          </a:p>
        </p:txBody>
      </p:sp>
      <p:sp>
        <p:nvSpPr>
          <p:cNvPr id="3" name="Content Placeholder 2">
            <a:extLst>
              <a:ext uri="{FF2B5EF4-FFF2-40B4-BE49-F238E27FC236}">
                <a16:creationId xmlns:a16="http://schemas.microsoft.com/office/drawing/2014/main" id="{F6DC99AE-2F0F-47C1-8281-2838E6BA3998}"/>
              </a:ext>
            </a:extLst>
          </p:cNvPr>
          <p:cNvSpPr>
            <a:spLocks noGrp="1"/>
          </p:cNvSpPr>
          <p:nvPr>
            <p:ph idx="1"/>
          </p:nvPr>
        </p:nvSpPr>
        <p:spPr>
          <a:xfrm>
            <a:off x="767977" y="1371600"/>
            <a:ext cx="7764463" cy="5081736"/>
          </a:xfrm>
        </p:spPr>
        <p:txBody>
          <a:bodyPr>
            <a:normAutofit fontScale="47500" lnSpcReduction="20000"/>
          </a:bodyPr>
          <a:lstStyle/>
          <a:p>
            <a:r>
              <a:rPr lang="en-US" dirty="0">
                <a:hlinkClick r:id="rId2"/>
              </a:rPr>
              <a:t>https://mentor.ieee.org/802.15/dcn/21/15-21-0585-02-04ab-low-power-operation-for-non-ranging-applications.pdf</a:t>
            </a:r>
            <a:endParaRPr lang="en-US" dirty="0"/>
          </a:p>
          <a:p>
            <a:r>
              <a:rPr lang="en-US" dirty="0">
                <a:hlinkClick r:id="rId3"/>
              </a:rPr>
              <a:t>https://mentor.ieee.org/802.15/dcn/21/15-21-0570-00-04ab-cir-feedback-for-uwb-sensing.pptx</a:t>
            </a:r>
            <a:endParaRPr lang="en-US" dirty="0"/>
          </a:p>
          <a:p>
            <a:r>
              <a:rPr lang="en-US" dirty="0">
                <a:hlinkClick r:id="rId4"/>
              </a:rPr>
              <a:t>https://mentor.ieee.org/802.15/dcn/21/15-21-0565-02-04ab-tg4ab-november-meeting-slides.pptx</a:t>
            </a:r>
            <a:endParaRPr lang="en-US" dirty="0"/>
          </a:p>
          <a:p>
            <a:r>
              <a:rPr lang="en-US" dirty="0">
                <a:hlinkClick r:id="rId5"/>
              </a:rPr>
              <a:t>https://mentor.ieee.org/802.15/dcn/21/15-21-0557-01-04ab-uwb-wake-up-signalling.pdf</a:t>
            </a:r>
            <a:endParaRPr lang="en-US" dirty="0"/>
          </a:p>
          <a:p>
            <a:r>
              <a:rPr lang="en-US" dirty="0">
                <a:hlinkClick r:id="rId6"/>
              </a:rPr>
              <a:t>https://mentor.ieee.org/802.15/dcn/21/15-21-0590-00-04ab-ranging-qos.pptx</a:t>
            </a:r>
            <a:endParaRPr lang="en-US" dirty="0"/>
          </a:p>
          <a:p>
            <a:r>
              <a:rPr lang="en-US" dirty="0">
                <a:hlinkClick r:id="rId7"/>
              </a:rPr>
              <a:t>https://mentor.ieee.org/802.15/dcn/21/15-21-0589-00-04ab-uwb-channel-access-aided-by-pilot-narrow-band-radio.pptx</a:t>
            </a:r>
            <a:endParaRPr lang="en-US" dirty="0"/>
          </a:p>
          <a:p>
            <a:r>
              <a:rPr lang="en-US" dirty="0">
                <a:hlinkClick r:id="rId8"/>
              </a:rPr>
              <a:t>https://mentor.ieee.org/802.15/dcn/21/15-21-0556-00-04ab-uwb-ranging-accuracy-limiting-factor.pptx</a:t>
            </a:r>
            <a:endParaRPr lang="en-US" dirty="0"/>
          </a:p>
          <a:p>
            <a:r>
              <a:rPr lang="en-US" dirty="0">
                <a:hlinkClick r:id="rId9"/>
              </a:rPr>
              <a:t>https://mentor.ieee.org/802.15/dcn/21/15-21-0593-02-04ab-more-on-nba-mms.pptx</a:t>
            </a:r>
            <a:endParaRPr lang="en-US" dirty="0"/>
          </a:p>
          <a:p>
            <a:r>
              <a:rPr lang="en-US" dirty="0">
                <a:hlinkClick r:id="rId10"/>
              </a:rPr>
              <a:t>https://mentor.ieee.org/802.15/dcn/21/15-21-0592-00-04ab-high-data-rates.pptx</a:t>
            </a:r>
            <a:endParaRPr lang="en-US" dirty="0"/>
          </a:p>
          <a:p>
            <a:r>
              <a:rPr lang="en-US" dirty="0">
                <a:hlinkClick r:id="rId11"/>
              </a:rPr>
              <a:t>https://mentor.ieee.org/802.15/dcn/21/15-21-0605-00-04ab-nba-mms-uwb-mac-considerations.pptx</a:t>
            </a:r>
            <a:endParaRPr lang="en-US" dirty="0"/>
          </a:p>
          <a:p>
            <a:r>
              <a:rPr lang="en-US" dirty="0">
                <a:hlinkClick r:id="rId12"/>
              </a:rPr>
              <a:t>https://mentor.ieee.org/802.15/dcn/21/15-21-0616-00-04ab-beacon-and-ranging-frames-to-support-downlink-tdoa-dl-tdoa-location-service-in-802-15.pptx</a:t>
            </a:r>
            <a:endParaRPr lang="en-US" dirty="0"/>
          </a:p>
          <a:p>
            <a:r>
              <a:rPr lang="en-US" dirty="0">
                <a:hlinkClick r:id="rId10"/>
              </a:rPr>
              <a:t>https://mentor.ieee.org/802.15/dcn/21/15-21-0592-00-04ab-high-data-rates.pptx</a:t>
            </a:r>
            <a:endParaRPr lang="en-US" dirty="0"/>
          </a:p>
          <a:p>
            <a:r>
              <a:rPr lang="en-US" dirty="0">
                <a:hlinkClick r:id="rId13"/>
              </a:rPr>
              <a:t>https://mentor.ieee.org/802.15/dcn/21/15-21-0610-00-04ab-higher-phy-data-rates.pptx</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0120D4C5-4B9D-408D-8814-A95113D77DB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Tree>
    <p:extLst>
      <p:ext uri="{BB962C8B-B14F-4D97-AF65-F5344CB8AC3E}">
        <p14:creationId xmlns:p14="http://schemas.microsoft.com/office/powerpoint/2010/main" val="389210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spTree>
    <p:extLst>
      <p:ext uri="{BB962C8B-B14F-4D97-AF65-F5344CB8AC3E}">
        <p14:creationId xmlns:p14="http://schemas.microsoft.com/office/powerpoint/2010/main" val="2825843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2C59C-D110-425E-995A-8D3B69A10060}"/>
              </a:ext>
            </a:extLst>
          </p:cNvPr>
          <p:cNvSpPr>
            <a:spLocks noGrp="1"/>
          </p:cNvSpPr>
          <p:nvPr>
            <p:ph type="title"/>
          </p:nvPr>
        </p:nvSpPr>
        <p:spPr>
          <a:xfrm>
            <a:off x="755576" y="685801"/>
            <a:ext cx="7764463" cy="510952"/>
          </a:xfrm>
        </p:spPr>
        <p:txBody>
          <a:bodyPr/>
          <a:lstStyle/>
          <a:p>
            <a:r>
              <a:rPr lang="en-US" altLang="en-US" dirty="0"/>
              <a:t>Teleconference Schedule</a:t>
            </a:r>
            <a:endParaRPr lang="en-US" dirty="0"/>
          </a:p>
        </p:txBody>
      </p:sp>
      <p:sp>
        <p:nvSpPr>
          <p:cNvPr id="4" name="Slide Number Placeholder 3">
            <a:extLst>
              <a:ext uri="{FF2B5EF4-FFF2-40B4-BE49-F238E27FC236}">
                <a16:creationId xmlns:a16="http://schemas.microsoft.com/office/drawing/2014/main" id="{BCF80C0C-2FF3-48B1-BCED-69E0ECE21E0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15</a:t>
            </a:fld>
            <a:endParaRPr lang="en-US" altLang="en-US"/>
          </a:p>
        </p:txBody>
      </p:sp>
      <p:graphicFrame>
        <p:nvGraphicFramePr>
          <p:cNvPr id="7" name="Table 6">
            <a:extLst>
              <a:ext uri="{FF2B5EF4-FFF2-40B4-BE49-F238E27FC236}">
                <a16:creationId xmlns:a16="http://schemas.microsoft.com/office/drawing/2014/main" id="{8C1E9779-B326-4F7B-9791-FE5581618A21}"/>
              </a:ext>
            </a:extLst>
          </p:cNvPr>
          <p:cNvGraphicFramePr>
            <a:graphicFrameLocks noGrp="1"/>
          </p:cNvGraphicFramePr>
          <p:nvPr>
            <p:extLst>
              <p:ext uri="{D42A27DB-BD31-4B8C-83A1-F6EECF244321}">
                <p14:modId xmlns:p14="http://schemas.microsoft.com/office/powerpoint/2010/main" val="3251988753"/>
              </p:ext>
            </p:extLst>
          </p:nvPr>
        </p:nvGraphicFramePr>
        <p:xfrm>
          <a:off x="683570" y="1196752"/>
          <a:ext cx="7920878" cy="1302094"/>
        </p:xfrm>
        <a:graphic>
          <a:graphicData uri="http://schemas.openxmlformats.org/drawingml/2006/table">
            <a:tbl>
              <a:tblPr/>
              <a:tblGrid>
                <a:gridCol w="565777">
                  <a:extLst>
                    <a:ext uri="{9D8B030D-6E8A-4147-A177-3AD203B41FA5}">
                      <a16:colId xmlns:a16="http://schemas.microsoft.com/office/drawing/2014/main" val="2704089039"/>
                    </a:ext>
                  </a:extLst>
                </a:gridCol>
                <a:gridCol w="565777">
                  <a:extLst>
                    <a:ext uri="{9D8B030D-6E8A-4147-A177-3AD203B41FA5}">
                      <a16:colId xmlns:a16="http://schemas.microsoft.com/office/drawing/2014/main" val="363612123"/>
                    </a:ext>
                  </a:extLst>
                </a:gridCol>
                <a:gridCol w="565777">
                  <a:extLst>
                    <a:ext uri="{9D8B030D-6E8A-4147-A177-3AD203B41FA5}">
                      <a16:colId xmlns:a16="http://schemas.microsoft.com/office/drawing/2014/main" val="4064535491"/>
                    </a:ext>
                  </a:extLst>
                </a:gridCol>
                <a:gridCol w="565777">
                  <a:extLst>
                    <a:ext uri="{9D8B030D-6E8A-4147-A177-3AD203B41FA5}">
                      <a16:colId xmlns:a16="http://schemas.microsoft.com/office/drawing/2014/main" val="2970806666"/>
                    </a:ext>
                  </a:extLst>
                </a:gridCol>
                <a:gridCol w="565777">
                  <a:extLst>
                    <a:ext uri="{9D8B030D-6E8A-4147-A177-3AD203B41FA5}">
                      <a16:colId xmlns:a16="http://schemas.microsoft.com/office/drawing/2014/main" val="463832492"/>
                    </a:ext>
                  </a:extLst>
                </a:gridCol>
                <a:gridCol w="565777">
                  <a:extLst>
                    <a:ext uri="{9D8B030D-6E8A-4147-A177-3AD203B41FA5}">
                      <a16:colId xmlns:a16="http://schemas.microsoft.com/office/drawing/2014/main" val="1979174356"/>
                    </a:ext>
                  </a:extLst>
                </a:gridCol>
                <a:gridCol w="565777">
                  <a:extLst>
                    <a:ext uri="{9D8B030D-6E8A-4147-A177-3AD203B41FA5}">
                      <a16:colId xmlns:a16="http://schemas.microsoft.com/office/drawing/2014/main" val="2271145861"/>
                    </a:ext>
                  </a:extLst>
                </a:gridCol>
                <a:gridCol w="565777">
                  <a:extLst>
                    <a:ext uri="{9D8B030D-6E8A-4147-A177-3AD203B41FA5}">
                      <a16:colId xmlns:a16="http://schemas.microsoft.com/office/drawing/2014/main" val="3405357904"/>
                    </a:ext>
                  </a:extLst>
                </a:gridCol>
                <a:gridCol w="565777">
                  <a:extLst>
                    <a:ext uri="{9D8B030D-6E8A-4147-A177-3AD203B41FA5}">
                      <a16:colId xmlns:a16="http://schemas.microsoft.com/office/drawing/2014/main" val="1891390565"/>
                    </a:ext>
                  </a:extLst>
                </a:gridCol>
                <a:gridCol w="565777">
                  <a:extLst>
                    <a:ext uri="{9D8B030D-6E8A-4147-A177-3AD203B41FA5}">
                      <a16:colId xmlns:a16="http://schemas.microsoft.com/office/drawing/2014/main" val="3269929262"/>
                    </a:ext>
                  </a:extLst>
                </a:gridCol>
                <a:gridCol w="565777">
                  <a:extLst>
                    <a:ext uri="{9D8B030D-6E8A-4147-A177-3AD203B41FA5}">
                      <a16:colId xmlns:a16="http://schemas.microsoft.com/office/drawing/2014/main" val="3396977370"/>
                    </a:ext>
                  </a:extLst>
                </a:gridCol>
                <a:gridCol w="565777">
                  <a:extLst>
                    <a:ext uri="{9D8B030D-6E8A-4147-A177-3AD203B41FA5}">
                      <a16:colId xmlns:a16="http://schemas.microsoft.com/office/drawing/2014/main" val="2501033686"/>
                    </a:ext>
                  </a:extLst>
                </a:gridCol>
                <a:gridCol w="565777">
                  <a:extLst>
                    <a:ext uri="{9D8B030D-6E8A-4147-A177-3AD203B41FA5}">
                      <a16:colId xmlns:a16="http://schemas.microsoft.com/office/drawing/2014/main" val="2426232604"/>
                    </a:ext>
                  </a:extLst>
                </a:gridCol>
                <a:gridCol w="565777">
                  <a:extLst>
                    <a:ext uri="{9D8B030D-6E8A-4147-A177-3AD203B41FA5}">
                      <a16:colId xmlns:a16="http://schemas.microsoft.com/office/drawing/2014/main" val="1429623815"/>
                    </a:ext>
                  </a:extLst>
                </a:gridCol>
              </a:tblGrid>
              <a:tr h="189131">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Nov-21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endParaRPr lang="en-US" sz="1000" b="0" i="0" u="none" strike="noStrike" dirty="0">
                        <a:solidFill>
                          <a:srgbClr val="000000"/>
                        </a:solidFill>
                        <a:effectLst/>
                        <a:latin typeface="Calibri" panose="020F0502020204030204" pitchFamily="34" charset="0"/>
                      </a:endParaRPr>
                    </a:p>
                  </a:txBody>
                  <a:tcPr marL="6933" marR="6933" marT="693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Dec-21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7203551"/>
                  </a:ext>
                </a:extLst>
              </a:tr>
              <a:tr h="174582">
                <a:tc>
                  <a:txBody>
                    <a:bodyPr/>
                    <a:lstStyle/>
                    <a:p>
                      <a:pPr algn="ctr" fontAlgn="b"/>
                      <a:r>
                        <a:rPr lang="en-US" sz="1000" b="0" i="0" u="none" strike="noStrike">
                          <a:solidFill>
                            <a:srgbClr val="000000"/>
                          </a:solidFill>
                          <a:effectLst/>
                          <a:latin typeface="Calibri" panose="020F0502020204030204" pitchFamily="34" charset="0"/>
                        </a:rPr>
                        <a:t>Sun</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Mon</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Tue</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Wed</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Thr</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Fri</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Sat</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Sun</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Mon</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Tue</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Wed</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Thr</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Fri</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Sat</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233860727"/>
                  </a:ext>
                </a:extLst>
              </a:tr>
              <a:tr h="181857">
                <a:tc>
                  <a:txBody>
                    <a:bodyPr/>
                    <a:lstStyle/>
                    <a:p>
                      <a:pPr algn="ctr" fontAlgn="b"/>
                      <a:r>
                        <a:rPr lang="en-US" sz="1000" b="0" i="0" u="none" strike="noStrike" dirty="0">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6</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927429111"/>
                  </a:ext>
                </a:extLst>
              </a:tr>
              <a:tr h="189131">
                <a:tc>
                  <a:txBody>
                    <a:bodyPr/>
                    <a:lstStyle/>
                    <a:p>
                      <a:pPr algn="ctr" fontAlgn="b"/>
                      <a:r>
                        <a:rPr lang="en-US" sz="1000" b="0" i="0" u="none" strike="noStrike">
                          <a:solidFill>
                            <a:srgbClr val="000000"/>
                          </a:solidFill>
                          <a:effectLst/>
                          <a:latin typeface="Calibri" panose="020F0502020204030204" pitchFamily="34" charset="0"/>
                        </a:rPr>
                        <a:t>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dirty="0">
                          <a:solidFill>
                            <a:srgbClr val="000000"/>
                          </a:solidFill>
                          <a:effectLst/>
                          <a:latin typeface="Calibri" panose="020F0502020204030204" pitchFamily="34" charset="0"/>
                        </a:rPr>
                        <a:t>10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13</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5</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177640772"/>
                  </a:ext>
                </a:extLst>
              </a:tr>
              <a:tr h="189131">
                <a:tc>
                  <a:txBody>
                    <a:bodyPr/>
                    <a:lstStyle/>
                    <a:p>
                      <a:pPr algn="ctr" fontAlgn="b"/>
                      <a:r>
                        <a:rPr lang="en-US" sz="1000" b="0" i="0" u="none" strike="noStrike">
                          <a:solidFill>
                            <a:srgbClr val="000000"/>
                          </a:solidFill>
                          <a:effectLst/>
                          <a:latin typeface="Calibri" panose="020F0502020204030204" pitchFamily="34" charset="0"/>
                        </a:rPr>
                        <a:t>14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dirty="0">
                          <a:solidFill>
                            <a:srgbClr val="000000"/>
                          </a:solidFill>
                          <a:effectLst/>
                          <a:latin typeface="Calibri" panose="020F0502020204030204" pitchFamily="34" charset="0"/>
                        </a:rPr>
                        <a:t>17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20</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12</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13</a:t>
                      </a:r>
                    </a:p>
                  </a:txBody>
                  <a:tcPr marL="6933" marR="6933" marT="6933"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14</a:t>
                      </a:r>
                    </a:p>
                  </a:txBody>
                  <a:tcPr marL="6933" marR="6933" marT="6933"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7030A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a:solidFill>
                            <a:srgbClr val="000000"/>
                          </a:solidFill>
                          <a:effectLst/>
                          <a:latin typeface="Calibri" panose="020F0502020204030204" pitchFamily="34" charset="0"/>
                        </a:rPr>
                        <a:t>15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661677915"/>
                  </a:ext>
                </a:extLst>
              </a:tr>
              <a:tr h="189131">
                <a:tc>
                  <a:txBody>
                    <a:bodyPr/>
                    <a:lstStyle/>
                    <a:p>
                      <a:pPr algn="ctr" fontAlgn="b"/>
                      <a:r>
                        <a:rPr lang="en-US" sz="1000" b="0" i="0" u="none" strike="noStrike">
                          <a:solidFill>
                            <a:srgbClr val="000000"/>
                          </a:solidFill>
                          <a:effectLst/>
                          <a:latin typeface="Calibri" panose="020F0502020204030204" pitchFamily="34" charset="0"/>
                        </a:rPr>
                        <a:t>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E2EFDA"/>
                    </a:solidFill>
                  </a:tcPr>
                </a:tc>
                <a:tc>
                  <a:txBody>
                    <a:bodyPr/>
                    <a:lstStyle/>
                    <a:p>
                      <a:pPr algn="ctr" fontAlgn="b"/>
                      <a:r>
                        <a:rPr lang="en-US" sz="1000" b="0" i="0" u="none" strike="noStrike" dirty="0">
                          <a:solidFill>
                            <a:srgbClr val="000000"/>
                          </a:solidFill>
                          <a:effectLst/>
                          <a:latin typeface="Calibri" panose="020F0502020204030204" pitchFamily="34" charset="0"/>
                        </a:rPr>
                        <a:t>24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27</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19</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341180643"/>
                  </a:ext>
                </a:extLst>
              </a:tr>
              <a:tr h="189131">
                <a:tc>
                  <a:txBody>
                    <a:bodyPr/>
                    <a:lstStyle/>
                    <a:p>
                      <a:pPr algn="ctr" fontAlgn="b"/>
                      <a:r>
                        <a:rPr lang="en-US" sz="1000" b="0" i="0" u="none" strike="noStrike">
                          <a:solidFill>
                            <a:srgbClr val="000000"/>
                          </a:solidFill>
                          <a:effectLst/>
                          <a:latin typeface="Calibri" panose="020F0502020204030204" pitchFamily="34" charset="0"/>
                        </a:rPr>
                        <a:t>28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29</a:t>
                      </a:r>
                    </a:p>
                  </a:txBody>
                  <a:tcPr marL="6933" marR="6933" marT="6933"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30</a:t>
                      </a:r>
                    </a:p>
                  </a:txBody>
                  <a:tcPr marL="6933" marR="6933" marT="6933" marB="0" anchor="b">
                    <a:lnL w="1905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9050" cap="flat" cmpd="sng" algn="ctr">
                      <a:solidFill>
                        <a:srgbClr val="7030A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FFFF00"/>
                    </a:solidFill>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6933" marR="6933" marT="6933"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26</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30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31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101850112"/>
                  </a:ext>
                </a:extLst>
              </a:tr>
            </a:tbl>
          </a:graphicData>
        </a:graphic>
      </p:graphicFrame>
      <p:graphicFrame>
        <p:nvGraphicFramePr>
          <p:cNvPr id="9" name="Table 8">
            <a:extLst>
              <a:ext uri="{FF2B5EF4-FFF2-40B4-BE49-F238E27FC236}">
                <a16:creationId xmlns:a16="http://schemas.microsoft.com/office/drawing/2014/main" id="{AC09A836-9603-4844-8A5F-8DB46313BCDE}"/>
              </a:ext>
            </a:extLst>
          </p:cNvPr>
          <p:cNvGraphicFramePr>
            <a:graphicFrameLocks noGrp="1"/>
          </p:cNvGraphicFramePr>
          <p:nvPr>
            <p:extLst>
              <p:ext uri="{D42A27DB-BD31-4B8C-83A1-F6EECF244321}">
                <p14:modId xmlns:p14="http://schemas.microsoft.com/office/powerpoint/2010/main" val="523925447"/>
              </p:ext>
            </p:extLst>
          </p:nvPr>
        </p:nvGraphicFramePr>
        <p:xfrm>
          <a:off x="683570" y="2545080"/>
          <a:ext cx="3999233" cy="1767840"/>
        </p:xfrm>
        <a:graphic>
          <a:graphicData uri="http://schemas.openxmlformats.org/drawingml/2006/table">
            <a:tbl>
              <a:tblPr/>
              <a:tblGrid>
                <a:gridCol w="571319">
                  <a:extLst>
                    <a:ext uri="{9D8B030D-6E8A-4147-A177-3AD203B41FA5}">
                      <a16:colId xmlns:a16="http://schemas.microsoft.com/office/drawing/2014/main" val="2736160506"/>
                    </a:ext>
                  </a:extLst>
                </a:gridCol>
                <a:gridCol w="571319">
                  <a:extLst>
                    <a:ext uri="{9D8B030D-6E8A-4147-A177-3AD203B41FA5}">
                      <a16:colId xmlns:a16="http://schemas.microsoft.com/office/drawing/2014/main" val="4184030888"/>
                    </a:ext>
                  </a:extLst>
                </a:gridCol>
                <a:gridCol w="571319">
                  <a:extLst>
                    <a:ext uri="{9D8B030D-6E8A-4147-A177-3AD203B41FA5}">
                      <a16:colId xmlns:a16="http://schemas.microsoft.com/office/drawing/2014/main" val="494322686"/>
                    </a:ext>
                  </a:extLst>
                </a:gridCol>
                <a:gridCol w="571319">
                  <a:extLst>
                    <a:ext uri="{9D8B030D-6E8A-4147-A177-3AD203B41FA5}">
                      <a16:colId xmlns:a16="http://schemas.microsoft.com/office/drawing/2014/main" val="2564596519"/>
                    </a:ext>
                  </a:extLst>
                </a:gridCol>
                <a:gridCol w="571319">
                  <a:extLst>
                    <a:ext uri="{9D8B030D-6E8A-4147-A177-3AD203B41FA5}">
                      <a16:colId xmlns:a16="http://schemas.microsoft.com/office/drawing/2014/main" val="902658267"/>
                    </a:ext>
                  </a:extLst>
                </a:gridCol>
                <a:gridCol w="571319">
                  <a:extLst>
                    <a:ext uri="{9D8B030D-6E8A-4147-A177-3AD203B41FA5}">
                      <a16:colId xmlns:a16="http://schemas.microsoft.com/office/drawing/2014/main" val="2915205584"/>
                    </a:ext>
                  </a:extLst>
                </a:gridCol>
                <a:gridCol w="571319">
                  <a:extLst>
                    <a:ext uri="{9D8B030D-6E8A-4147-A177-3AD203B41FA5}">
                      <a16:colId xmlns:a16="http://schemas.microsoft.com/office/drawing/2014/main" val="2889069098"/>
                    </a:ext>
                  </a:extLst>
                </a:gridCol>
              </a:tblGrid>
              <a:tr h="170958">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Jan-22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5571904"/>
                  </a:ext>
                </a:extLst>
              </a:tr>
              <a:tr h="157807">
                <a:tc>
                  <a:txBody>
                    <a:bodyPr/>
                    <a:lstStyle/>
                    <a:p>
                      <a:pPr algn="ctr" fontAlgn="b"/>
                      <a:r>
                        <a:rPr lang="en-US" sz="1100" b="0" i="0" u="none" strike="noStrike">
                          <a:solidFill>
                            <a:srgbClr val="000000"/>
                          </a:solidFill>
                          <a:effectLst/>
                          <a:latin typeface="Calibri" panose="020F0502020204030204" pitchFamily="34" charset="0"/>
                        </a:rPr>
                        <a:t>Sun</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Mon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Tue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Wed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Thr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Fri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Sat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4108853502"/>
                  </a:ext>
                </a:extLst>
              </a:tr>
              <a:tr h="164383">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DDEBF7"/>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314206057"/>
                  </a:ext>
                </a:extLst>
              </a:tr>
              <a:tr h="170958">
                <a:tc>
                  <a:txBody>
                    <a:bodyPr/>
                    <a:lstStyle/>
                    <a:p>
                      <a:pPr algn="ctr" fontAlgn="b"/>
                      <a:r>
                        <a:rPr lang="en-US" sz="1100" b="0" i="0" u="none" strike="noStrike">
                          <a:solidFill>
                            <a:srgbClr val="000000"/>
                          </a:solidFill>
                          <a:effectLst/>
                          <a:latin typeface="Calibri" panose="020F0502020204030204" pitchFamily="34" charset="0"/>
                        </a:rPr>
                        <a:t>2</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7620" marR="7620" marT="7620"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7030A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extLst>
                  <a:ext uri="{0D108BD9-81ED-4DB2-BD59-A6C34878D82A}">
                    <a16:rowId xmlns:a16="http://schemas.microsoft.com/office/drawing/2014/main" val="1728395088"/>
                  </a:ext>
                </a:extLst>
              </a:tr>
              <a:tr h="170958">
                <a:tc>
                  <a:txBody>
                    <a:bodyPr/>
                    <a:lstStyle/>
                    <a:p>
                      <a:pPr algn="ctr" fontAlgn="b"/>
                      <a:r>
                        <a:rPr lang="en-US" sz="1100" b="0" i="0" u="none" strike="noStrike">
                          <a:solidFill>
                            <a:srgbClr val="000000"/>
                          </a:solidFill>
                          <a:effectLst/>
                          <a:latin typeface="Calibri" panose="020F0502020204030204" pitchFamily="34" charset="0"/>
                        </a:rPr>
                        <a:t>9</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10</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11</a:t>
                      </a:r>
                    </a:p>
                  </a:txBody>
                  <a:tcPr marL="7620" marR="7620" marT="7620"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7030A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3F3F76"/>
                          </a:solidFill>
                          <a:effectLst/>
                          <a:latin typeface="Calibri" panose="020F0502020204030204" pitchFamily="34" charset="0"/>
                        </a:rPr>
                        <a:t>14</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15</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extLst>
                  <a:ext uri="{0D108BD9-81ED-4DB2-BD59-A6C34878D82A}">
                    <a16:rowId xmlns:a16="http://schemas.microsoft.com/office/drawing/2014/main" val="1382604697"/>
                  </a:ext>
                </a:extLst>
              </a:tr>
              <a:tr h="170958">
                <a:tc>
                  <a:txBody>
                    <a:bodyPr/>
                    <a:lstStyle/>
                    <a:p>
                      <a:pPr algn="ctr" fontAlgn="b"/>
                      <a:r>
                        <a:rPr lang="en-US" sz="1100" b="0" i="0" u="none" strike="noStrike">
                          <a:solidFill>
                            <a:srgbClr val="3F3F76"/>
                          </a:solidFill>
                          <a:effectLst/>
                          <a:latin typeface="Calibri" panose="020F0502020204030204" pitchFamily="34" charset="0"/>
                        </a:rPr>
                        <a:t>16</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17</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18</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19</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20</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21</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22</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278538097"/>
                  </a:ext>
                </a:extLst>
              </a:tr>
              <a:tr h="170958">
                <a:tc>
                  <a:txBody>
                    <a:bodyPr/>
                    <a:lstStyle/>
                    <a:p>
                      <a:pPr algn="ctr" fontAlgn="b"/>
                      <a:r>
                        <a:rPr lang="en-US" sz="1100" b="0" i="0" u="none" strike="noStrike">
                          <a:solidFill>
                            <a:srgbClr val="3F3F76"/>
                          </a:solidFill>
                          <a:effectLst/>
                          <a:latin typeface="Calibri" panose="020F0502020204030204" pitchFamily="34" charset="0"/>
                        </a:rPr>
                        <a:t>23</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24</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25</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26</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27</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7F7F7F"/>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000000"/>
                          </a:solidFill>
                          <a:effectLst/>
                          <a:latin typeface="Calibri" panose="020F0502020204030204" pitchFamily="34" charset="0"/>
                        </a:rPr>
                        <a:t>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815300982"/>
                  </a:ext>
                </a:extLst>
              </a:tr>
              <a:tr h="164383">
                <a:tc>
                  <a:txBody>
                    <a:bodyPr/>
                    <a:lstStyle/>
                    <a:p>
                      <a:pPr algn="ctr" fontAlgn="b"/>
                      <a:r>
                        <a:rPr lang="en-US" sz="1100" b="0" i="0" u="none" strike="noStrike">
                          <a:solidFill>
                            <a:srgbClr val="000000"/>
                          </a:solidFill>
                          <a:effectLst/>
                          <a:latin typeface="Calibri" panose="020F0502020204030204" pitchFamily="34" charset="0"/>
                        </a:rPr>
                        <a:t>30</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31</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ED7D3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rowSpan="2" gridSpan="4">
                  <a:txBody>
                    <a:bodyPr/>
                    <a:lstStyle/>
                    <a:p>
                      <a:pPr algn="ctr" fontAlgn="b"/>
                      <a:r>
                        <a:rPr lang="en-US" sz="1100" b="0" i="0" u="none" strike="noStrike">
                          <a:solidFill>
                            <a:srgbClr val="000000"/>
                          </a:solidFill>
                          <a:effectLst/>
                          <a:latin typeface="Calibri" panose="020F0502020204030204" pitchFamily="34" charset="0"/>
                        </a:rPr>
                        <a:t>IEEE 802 Wireless Electronic Interim Session January 14-27, 2022</a:t>
                      </a:r>
                    </a:p>
                  </a:txBody>
                  <a:tcPr marL="7620" marR="7620" marT="7620" marB="0" anchor="b">
                    <a:lnL w="19050" cap="flat" cmpd="sng" algn="ctr">
                      <a:solidFill>
                        <a:srgbClr val="ED7D31"/>
                      </a:solidFill>
                      <a:prstDash val="solid"/>
                      <a:round/>
                      <a:headEnd type="none" w="med" len="med"/>
                      <a:tailEnd type="none" w="med" len="med"/>
                    </a:lnL>
                    <a:lnR w="19050" cap="flat" cmpd="sng" algn="ctr">
                      <a:solidFill>
                        <a:srgbClr val="ED7D31"/>
                      </a:solidFill>
                      <a:prstDash val="solid"/>
                      <a:round/>
                      <a:headEnd type="none" w="med" len="med"/>
                      <a:tailEnd type="none" w="med" len="med"/>
                    </a:lnR>
                    <a:lnT w="19050" cap="flat" cmpd="sng" algn="ctr">
                      <a:solidFill>
                        <a:srgbClr val="ED7D31"/>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8CBAD"/>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9050" cap="flat" cmpd="sng" algn="ctr">
                      <a:solidFill>
                        <a:srgbClr val="ED7D3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10447560"/>
                  </a:ext>
                </a:extLst>
              </a:tr>
              <a:tr h="164383">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w="19050" cap="flat" cmpd="sng" algn="ctr">
                      <a:solidFill>
                        <a:srgbClr val="ED7D3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9050" cap="flat" cmpd="sng" algn="ctr">
                      <a:solidFill>
                        <a:srgbClr val="ED7D31"/>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188713137"/>
                  </a:ext>
                </a:extLst>
              </a:tr>
              <a:tr h="157807">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extLst>
                  <a:ext uri="{0D108BD9-81ED-4DB2-BD59-A6C34878D82A}">
                    <a16:rowId xmlns:a16="http://schemas.microsoft.com/office/drawing/2014/main" val="4216588817"/>
                  </a:ext>
                </a:extLst>
              </a:tr>
            </a:tbl>
          </a:graphicData>
        </a:graphic>
      </p:graphicFrame>
      <p:sp>
        <p:nvSpPr>
          <p:cNvPr id="10" name="Content Placeholder 2">
            <a:extLst>
              <a:ext uri="{FF2B5EF4-FFF2-40B4-BE49-F238E27FC236}">
                <a16:creationId xmlns:a16="http://schemas.microsoft.com/office/drawing/2014/main" id="{F241F66D-1F9D-4500-AB91-3640CE3DF46E}"/>
              </a:ext>
            </a:extLst>
          </p:cNvPr>
          <p:cNvSpPr>
            <a:spLocks noGrp="1"/>
          </p:cNvSpPr>
          <p:nvPr>
            <p:ph idx="1"/>
          </p:nvPr>
        </p:nvSpPr>
        <p:spPr>
          <a:xfrm>
            <a:off x="611560" y="4499701"/>
            <a:ext cx="4824537" cy="1927860"/>
          </a:xfrm>
        </p:spPr>
        <p:txBody>
          <a:bodyPr>
            <a:normAutofit fontScale="55000" lnSpcReduction="20000"/>
          </a:bodyPr>
          <a:lstStyle/>
          <a:p>
            <a:pPr marL="0" indent="0">
              <a:defRPr/>
            </a:pPr>
            <a:r>
              <a:rPr lang="en-US" dirty="0"/>
              <a:t>Frequency: Bi-weekly </a:t>
            </a:r>
          </a:p>
          <a:p>
            <a:pPr marL="0" indent="0">
              <a:defRPr/>
            </a:pPr>
            <a:r>
              <a:rPr lang="en-US" dirty="0"/>
              <a:t>Phase: Tuesday  </a:t>
            </a:r>
          </a:p>
          <a:p>
            <a:pPr marL="0" indent="0">
              <a:defRPr/>
            </a:pPr>
            <a:r>
              <a:rPr lang="en-US" dirty="0">
                <a:highlight>
                  <a:srgbClr val="FFFF00"/>
                </a:highlight>
              </a:rPr>
              <a:t>Time: 09:00 ET (06:00 PT)</a:t>
            </a:r>
          </a:p>
          <a:p>
            <a:pPr marL="0" indent="0">
              <a:defRPr/>
            </a:pPr>
            <a:r>
              <a:rPr lang="en-US" dirty="0"/>
              <a:t>Offset: First call November 30</a:t>
            </a:r>
            <a:r>
              <a:rPr lang="en-US" baseline="30000" dirty="0"/>
              <a:t>th</a:t>
            </a:r>
            <a:r>
              <a:rPr lang="en-US" dirty="0"/>
              <a:t> </a:t>
            </a:r>
          </a:p>
          <a:p>
            <a:pPr marL="400050" lvl="1" indent="0">
              <a:defRPr/>
            </a:pPr>
            <a:r>
              <a:rPr lang="en-US" dirty="0"/>
              <a:t>[skip week following the plenary]</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graphicFrame>
        <p:nvGraphicFramePr>
          <p:cNvPr id="11" name="Table 5">
            <a:extLst>
              <a:ext uri="{FF2B5EF4-FFF2-40B4-BE49-F238E27FC236}">
                <a16:creationId xmlns:a16="http://schemas.microsoft.com/office/drawing/2014/main" id="{C8D1D50D-9AC5-4D07-AD3C-1059CB78A6A0}"/>
              </a:ext>
            </a:extLst>
          </p:cNvPr>
          <p:cNvGraphicFramePr>
            <a:graphicFrameLocks noGrp="1"/>
          </p:cNvGraphicFramePr>
          <p:nvPr>
            <p:extLst>
              <p:ext uri="{D42A27DB-BD31-4B8C-83A1-F6EECF244321}">
                <p14:modId xmlns:p14="http://schemas.microsoft.com/office/powerpoint/2010/main" val="3852516413"/>
              </p:ext>
            </p:extLst>
          </p:nvPr>
        </p:nvGraphicFramePr>
        <p:xfrm>
          <a:off x="5364088" y="2724208"/>
          <a:ext cx="3205574" cy="3657120"/>
        </p:xfrm>
        <a:graphic>
          <a:graphicData uri="http://schemas.openxmlformats.org/drawingml/2006/table">
            <a:tbl>
              <a:tblPr firstRow="1" bandRow="1">
                <a:tableStyleId>{5C22544A-7EE6-4342-B048-85BDC9FD1C3A}</a:tableStyleId>
              </a:tblPr>
              <a:tblGrid>
                <a:gridCol w="1654653">
                  <a:extLst>
                    <a:ext uri="{9D8B030D-6E8A-4147-A177-3AD203B41FA5}">
                      <a16:colId xmlns:a16="http://schemas.microsoft.com/office/drawing/2014/main" val="20000"/>
                    </a:ext>
                  </a:extLst>
                </a:gridCol>
                <a:gridCol w="1550921">
                  <a:extLst>
                    <a:ext uri="{9D8B030D-6E8A-4147-A177-3AD203B41FA5}">
                      <a16:colId xmlns:a16="http://schemas.microsoft.com/office/drawing/2014/main" val="20001"/>
                    </a:ext>
                  </a:extLst>
                </a:gridCol>
              </a:tblGrid>
              <a:tr h="290593">
                <a:tc>
                  <a:txBody>
                    <a:bodyPr/>
                    <a:lstStyle/>
                    <a:p>
                      <a:r>
                        <a:rPr lang="en-US" sz="1400" dirty="0"/>
                        <a:t>Week</a:t>
                      </a:r>
                    </a:p>
                  </a:txBody>
                  <a:tcPr marL="91420" marR="91420" marT="45700" marB="45700"/>
                </a:tc>
                <a:tc>
                  <a:txBody>
                    <a:bodyPr/>
                    <a:lstStyle/>
                    <a:p>
                      <a:r>
                        <a:rPr lang="en-US" sz="1400" dirty="0"/>
                        <a:t>Time (ET)</a:t>
                      </a:r>
                    </a:p>
                  </a:txBody>
                  <a:tcPr marL="91420" marR="91420" marT="45700" marB="45700"/>
                </a:tc>
                <a:extLst>
                  <a:ext uri="{0D108BD9-81ED-4DB2-BD59-A6C34878D82A}">
                    <a16:rowId xmlns:a16="http://schemas.microsoft.com/office/drawing/2014/main" val="10000"/>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Now:</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[Nov plenary]</a:t>
                      </a:r>
                    </a:p>
                  </a:txBody>
                  <a:tcPr marL="91420" marR="91420" marT="45700" marB="45700"/>
                </a:tc>
                <a:extLst>
                  <a:ext uri="{0D108BD9-81ED-4DB2-BD59-A6C34878D82A}">
                    <a16:rowId xmlns:a16="http://schemas.microsoft.com/office/drawing/2014/main" val="10001"/>
                  </a:ext>
                </a:extLst>
              </a:tr>
              <a:tr h="290593">
                <a:tc>
                  <a:txBody>
                    <a:bodyPr/>
                    <a:lstStyle/>
                    <a:p>
                      <a:endParaRPr lang="en-US" sz="1400" dirty="0"/>
                    </a:p>
                  </a:txBody>
                  <a:tcPr marL="91420" marR="91420" marT="45700" marB="45700"/>
                </a:tc>
                <a:tc>
                  <a:txBody>
                    <a:bodyPr/>
                    <a:lstStyle/>
                    <a:p>
                      <a:endParaRPr lang="en-US" sz="1400" dirty="0"/>
                    </a:p>
                  </a:txBody>
                  <a:tcPr marL="91420" marR="91420" marT="45700" marB="45700"/>
                </a:tc>
                <a:extLst>
                  <a:ext uri="{0D108BD9-81ED-4DB2-BD59-A6C34878D82A}">
                    <a16:rowId xmlns:a16="http://schemas.microsoft.com/office/drawing/2014/main" val="10002"/>
                  </a:ext>
                </a:extLst>
              </a:tr>
              <a:tr h="290593">
                <a:tc>
                  <a:txBody>
                    <a:bodyPr/>
                    <a:lstStyle/>
                    <a:p>
                      <a:r>
                        <a:rPr lang="en-US" sz="1400" dirty="0">
                          <a:solidFill>
                            <a:schemeClr val="tx1"/>
                          </a:solidFill>
                        </a:rPr>
                        <a:t>November 30</a:t>
                      </a:r>
                    </a:p>
                  </a:txBody>
                  <a:tcPr marL="91420" marR="91420" marT="45700" marB="45700"/>
                </a:tc>
                <a:tc>
                  <a:txBody>
                    <a:bodyPr/>
                    <a:lstStyle/>
                    <a:p>
                      <a:r>
                        <a:rPr lang="en-US" sz="1400" dirty="0"/>
                        <a:t>09:00 ET</a:t>
                      </a:r>
                    </a:p>
                  </a:txBody>
                  <a:tcPr marL="91420" marR="91420" marT="45700" marB="45700"/>
                </a:tc>
                <a:extLst>
                  <a:ext uri="{0D108BD9-81ED-4DB2-BD59-A6C34878D82A}">
                    <a16:rowId xmlns:a16="http://schemas.microsoft.com/office/drawing/2014/main" val="10003"/>
                  </a:ext>
                </a:extLst>
              </a:tr>
              <a:tr h="290593">
                <a:tc>
                  <a:txBody>
                    <a:bodyPr/>
                    <a:lstStyle/>
                    <a:p>
                      <a:endParaRPr lang="en-US" sz="1400" dirty="0">
                        <a:solidFill>
                          <a:schemeClr val="tx1"/>
                        </a:solidFill>
                      </a:endParaRPr>
                    </a:p>
                  </a:txBody>
                  <a:tcPr marL="91420" marR="91420" marT="45700" marB="45700"/>
                </a:tc>
                <a:tc>
                  <a:txBody>
                    <a:bodyPr/>
                    <a:lstStyle/>
                    <a:p>
                      <a:endParaRPr lang="en-US" sz="1400" dirty="0"/>
                    </a:p>
                  </a:txBody>
                  <a:tcPr marL="91420" marR="91420" marT="45700" marB="45700"/>
                </a:tc>
                <a:extLst>
                  <a:ext uri="{0D108BD9-81ED-4DB2-BD59-A6C34878D82A}">
                    <a16:rowId xmlns:a16="http://schemas.microsoft.com/office/drawing/2014/main" val="3972486093"/>
                  </a:ext>
                </a:extLst>
              </a:tr>
              <a:tr h="290593">
                <a:tc>
                  <a:txBody>
                    <a:bodyPr/>
                    <a:lstStyle/>
                    <a:p>
                      <a:r>
                        <a:rPr lang="en-US" sz="1400" dirty="0">
                          <a:solidFill>
                            <a:schemeClr val="tx1"/>
                          </a:solidFill>
                        </a:rPr>
                        <a:t>December 14</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09:00 ET</a:t>
                      </a:r>
                    </a:p>
                  </a:txBody>
                  <a:tcPr marL="91420" marR="91420" marT="45700" marB="45700"/>
                </a:tc>
                <a:extLst>
                  <a:ext uri="{0D108BD9-81ED-4DB2-BD59-A6C34878D82A}">
                    <a16:rowId xmlns:a16="http://schemas.microsoft.com/office/drawing/2014/main" val="107150580"/>
                  </a:ext>
                </a:extLst>
              </a:tr>
              <a:tr h="290593">
                <a:tc>
                  <a:txBody>
                    <a:bodyPr/>
                    <a:lstStyle/>
                    <a:p>
                      <a:endParaRPr lang="en-US" sz="1400" dirty="0">
                        <a:solidFill>
                          <a:schemeClr val="tx1"/>
                        </a:solidFill>
                      </a:endParaRPr>
                    </a:p>
                  </a:txBody>
                  <a:tcPr marL="91420" marR="91420" marT="45700" marB="45700"/>
                </a:tc>
                <a:tc>
                  <a:txBody>
                    <a:bodyPr/>
                    <a:lstStyle/>
                    <a:p>
                      <a:endParaRPr lang="en-US" sz="1400" dirty="0"/>
                    </a:p>
                  </a:txBody>
                  <a:tcPr marL="91420" marR="91420" marT="45700" marB="45700"/>
                </a:tc>
                <a:extLst>
                  <a:ext uri="{0D108BD9-81ED-4DB2-BD59-A6C34878D82A}">
                    <a16:rowId xmlns:a16="http://schemas.microsoft.com/office/drawing/2014/main" val="4127578813"/>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strike="noStrike" dirty="0">
                          <a:solidFill>
                            <a:schemeClr val="tx1"/>
                          </a:solidFill>
                        </a:rPr>
                        <a:t>January 4</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strike="noStrike" dirty="0">
                          <a:solidFill>
                            <a:schemeClr val="tx1"/>
                          </a:solidFill>
                        </a:rPr>
                        <a:t>09:00 ET</a:t>
                      </a:r>
                    </a:p>
                  </a:txBody>
                  <a:tcPr marL="91420" marR="91420" marT="45700" marB="45700"/>
                </a:tc>
                <a:extLst>
                  <a:ext uri="{0D108BD9-81ED-4DB2-BD59-A6C34878D82A}">
                    <a16:rowId xmlns:a16="http://schemas.microsoft.com/office/drawing/2014/main" val="3886067334"/>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marL="91420" marR="91420" marT="45700" marB="45700"/>
                </a:tc>
                <a:tc>
                  <a:txBody>
                    <a:bodyPr/>
                    <a:lstStyle/>
                    <a:p>
                      <a:endParaRPr lang="en-US" sz="1400" dirty="0"/>
                    </a:p>
                  </a:txBody>
                  <a:tcPr marL="91420" marR="91420" marT="45700" marB="45700"/>
                </a:tc>
                <a:extLst>
                  <a:ext uri="{0D108BD9-81ED-4DB2-BD59-A6C34878D82A}">
                    <a16:rowId xmlns:a16="http://schemas.microsoft.com/office/drawing/2014/main" val="319788747"/>
                  </a:ext>
                </a:extLst>
              </a:tr>
              <a:tr h="290593">
                <a:tc>
                  <a:txBody>
                    <a:bodyPr/>
                    <a:lstStyle/>
                    <a:p>
                      <a:r>
                        <a:rPr lang="en-US" sz="1400" dirty="0"/>
                        <a:t>January 11</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09:00 ET</a:t>
                      </a:r>
                    </a:p>
                  </a:txBody>
                  <a:tcPr marL="91420" marR="91420" marT="45700" marB="45700"/>
                </a:tc>
                <a:extLst>
                  <a:ext uri="{0D108BD9-81ED-4DB2-BD59-A6C34878D82A}">
                    <a16:rowId xmlns:a16="http://schemas.microsoft.com/office/drawing/2014/main" val="1644665315"/>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400" b="1" dirty="0">
                        <a:solidFill>
                          <a:srgbClr val="C00000"/>
                        </a:solidFill>
                      </a:endParaRPr>
                    </a:p>
                  </a:txBody>
                  <a:tcPr marL="91420" marR="91420" marT="45700" marB="45700"/>
                </a:tc>
                <a:tc>
                  <a:txBody>
                    <a:bodyPr/>
                    <a:lstStyle/>
                    <a:p>
                      <a:endParaRPr lang="en-US" sz="1400" b="1" dirty="0">
                        <a:solidFill>
                          <a:srgbClr val="C00000"/>
                        </a:solidFill>
                      </a:endParaRPr>
                    </a:p>
                  </a:txBody>
                  <a:tcPr marL="91420" marR="91420" marT="45700" marB="45700"/>
                </a:tc>
                <a:extLst>
                  <a:ext uri="{0D108BD9-81ED-4DB2-BD59-A6C34878D82A}">
                    <a16:rowId xmlns:a16="http://schemas.microsoft.com/office/drawing/2014/main" val="272252530"/>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dirty="0">
                          <a:solidFill>
                            <a:srgbClr val="C00000"/>
                          </a:solidFill>
                        </a:rPr>
                        <a:t>January 14: </a:t>
                      </a:r>
                    </a:p>
                  </a:txBody>
                  <a:tcPr marL="91420" marR="91420" marT="45700" marB="45700"/>
                </a:tc>
                <a:tc>
                  <a:txBody>
                    <a:bodyPr/>
                    <a:lstStyle/>
                    <a:p>
                      <a:r>
                        <a:rPr lang="en-US" sz="1400" b="1" dirty="0">
                          <a:solidFill>
                            <a:srgbClr val="C00000"/>
                          </a:solidFill>
                        </a:rPr>
                        <a:t>Jan Interim</a:t>
                      </a:r>
                    </a:p>
                  </a:txBody>
                  <a:tcPr marL="91420" marR="91420" marT="45700" marB="45700"/>
                </a:tc>
                <a:extLst>
                  <a:ext uri="{0D108BD9-81ED-4DB2-BD59-A6C34878D82A}">
                    <a16:rowId xmlns:a16="http://schemas.microsoft.com/office/drawing/2014/main" val="1590531805"/>
                  </a:ext>
                </a:extLst>
              </a:tr>
            </a:tbl>
          </a:graphicData>
        </a:graphic>
      </p:graphicFrame>
      <p:sp>
        <p:nvSpPr>
          <p:cNvPr id="12" name="Speech Bubble: Rectangle 11">
            <a:extLst>
              <a:ext uri="{FF2B5EF4-FFF2-40B4-BE49-F238E27FC236}">
                <a16:creationId xmlns:a16="http://schemas.microsoft.com/office/drawing/2014/main" id="{A8971838-024B-4577-A6DA-36CF09D64AF8}"/>
              </a:ext>
            </a:extLst>
          </p:cNvPr>
          <p:cNvSpPr/>
          <p:nvPr/>
        </p:nvSpPr>
        <p:spPr bwMode="auto">
          <a:xfrm>
            <a:off x="3820949" y="4293096"/>
            <a:ext cx="1053831" cy="656356"/>
          </a:xfrm>
          <a:prstGeom prst="wedgeRectCallout">
            <a:avLst>
              <a:gd name="adj1" fmla="val 97626"/>
              <a:gd name="adj2" fmla="val 54401"/>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800" b="0" i="0" u="none" strike="noStrike" cap="none" normalizeH="0" baseline="0" dirty="0">
                <a:ln>
                  <a:noFill/>
                </a:ln>
                <a:solidFill>
                  <a:schemeClr val="bg1"/>
                </a:solidFill>
                <a:effectLst/>
                <a:latin typeface="Arial Black" panose="020B0A04020102020204" pitchFamily="34" charset="0"/>
                <a:ea typeface="ＭＳ Ｐゴシック" charset="0"/>
                <a:cs typeface="ＭＳ Ｐゴシック" charset="0"/>
              </a:rPr>
              <a:t>Out of Phase</a:t>
            </a:r>
          </a:p>
        </p:txBody>
      </p:sp>
    </p:spTree>
    <p:extLst>
      <p:ext uri="{BB962C8B-B14F-4D97-AF65-F5344CB8AC3E}">
        <p14:creationId xmlns:p14="http://schemas.microsoft.com/office/powerpoint/2010/main" val="2878716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a:xfrm>
            <a:off x="685800" y="2130425"/>
            <a:ext cx="7772400" cy="2810743"/>
          </a:xfrm>
        </p:spPr>
        <p:txBody>
          <a:bodyPr/>
          <a:lstStyle/>
          <a:p>
            <a:r>
              <a:rPr lang="en-US" altLang="en-US" dirty="0"/>
              <a:t>And that’s the way it was</a:t>
            </a:r>
            <a:br>
              <a:rPr lang="en-US" altLang="en-US" dirty="0"/>
            </a:br>
            <a:r>
              <a:rPr lang="en-US" altLang="en-US" dirty="0"/>
              <a:t>November 2021</a:t>
            </a:r>
            <a:br>
              <a:rPr lang="en-US" altLang="en-US" dirty="0"/>
            </a:br>
            <a:r>
              <a:rPr lang="en-US" altLang="en-US" dirty="0"/>
              <a:t>Thanks</a:t>
            </a:r>
            <a:br>
              <a:rPr lang="en-US" altLang="en-US" dirty="0"/>
            </a:br>
            <a:br>
              <a:rPr lang="en-US" altLang="en-US" dirty="0"/>
            </a:br>
            <a:endParaRPr lang="en-US" altLang="en-US" dirty="0"/>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16</a:t>
            </a:fld>
            <a:endParaRPr lang="en-US" altLang="en-US">
              <a:solidFill>
                <a:schemeClr val="tx1"/>
              </a:solidFill>
            </a:endParaRPr>
          </a:p>
        </p:txBody>
      </p:sp>
      <p:pic>
        <p:nvPicPr>
          <p:cNvPr id="2050" name="Picture 2">
            <a:extLst>
              <a:ext uri="{FF2B5EF4-FFF2-40B4-BE49-F238E27FC236}">
                <a16:creationId xmlns:a16="http://schemas.microsoft.com/office/drawing/2014/main" id="{AED08B27-9701-4120-8E2B-8F32279E58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4509120"/>
            <a:ext cx="2286000" cy="1714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normAutofit fontScale="92500" lnSpcReduction="20000"/>
          </a:bodyPr>
          <a:lstStyle/>
          <a:p>
            <a:pPr algn="l"/>
            <a:r>
              <a:rPr lang="en-US" sz="2400" dirty="0"/>
              <a:t>Objective: enhancements to 802.15.4 Ultra Wideband (UWB) physical layers (PHYs) medium access control (MAC) and associated ranging techniques while retaining backward compatibility with enhanced ranging capable devices (ERDEVs).</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245476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title"/>
          </p:nvPr>
        </p:nvSpPr>
        <p:spPr>
          <a:xfrm>
            <a:off x="1691680" y="4221088"/>
            <a:ext cx="5760640" cy="804861"/>
          </a:xfrm>
        </p:spPr>
        <p:txBody>
          <a:bodyPr wrap="square" anchor="b">
            <a:noAutofit/>
          </a:bodyPr>
          <a:lstStyle/>
          <a:p>
            <a:pPr algn="ctr">
              <a:lnSpc>
                <a:spcPct val="90000"/>
              </a:lnSpc>
            </a:pPr>
            <a:r>
              <a:rPr lang="en-US" sz="2400" dirty="0"/>
              <a:t>Task Group 15.4ab Plenary November 2021</a:t>
            </a:r>
            <a:br>
              <a:rPr lang="en-US" sz="2400" dirty="0"/>
            </a:br>
            <a:r>
              <a:rPr lang="en-US" sz="2400" strike="sngStrike" dirty="0">
                <a:solidFill>
                  <a:srgbClr val="FEBEBE"/>
                </a:solidFill>
              </a:rPr>
              <a:t>Vancouver BC </a:t>
            </a:r>
            <a:br>
              <a:rPr lang="en-US" sz="2400" strike="sngStrike" dirty="0">
                <a:solidFill>
                  <a:srgbClr val="FEBEBE"/>
                </a:solidFill>
              </a:rPr>
            </a:br>
            <a:r>
              <a:rPr lang="en-US" sz="2400" dirty="0"/>
              <a:t>Virtual Meeting</a:t>
            </a:r>
          </a:p>
        </p:txBody>
      </p:sp>
      <p:sp>
        <p:nvSpPr>
          <p:cNvPr id="4" name="Subtitle 3">
            <a:extLst>
              <a:ext uri="{FF2B5EF4-FFF2-40B4-BE49-F238E27FC236}">
                <a16:creationId xmlns:a16="http://schemas.microsoft.com/office/drawing/2014/main" id="{D457DDDA-2EC7-4A5E-95DB-E9907484AFBA}"/>
              </a:ext>
            </a:extLst>
          </p:cNvPr>
          <p:cNvSpPr>
            <a:spLocks noGrp="1"/>
          </p:cNvSpPr>
          <p:nvPr>
            <p:ph type="body" sz="half" idx="2"/>
          </p:nvPr>
        </p:nvSpPr>
        <p:spPr>
          <a:xfrm>
            <a:off x="1828800" y="5301208"/>
            <a:ext cx="5486400" cy="804862"/>
          </a:xfrm>
        </p:spPr>
        <p:txBody>
          <a:bodyPr wrap="square" anchor="t">
            <a:normAutofit/>
          </a:bodyPr>
          <a:lstStyle/>
          <a:p>
            <a:pPr algn="ctr"/>
            <a:r>
              <a:rPr lang="en-US" sz="1600" dirty="0"/>
              <a:t>November 9</a:t>
            </a:r>
            <a:r>
              <a:rPr lang="en-US" sz="1600" baseline="30000" dirty="0"/>
              <a:t>th</a:t>
            </a:r>
            <a:r>
              <a:rPr lang="en-US" sz="1600" dirty="0"/>
              <a:t> through November 17</a:t>
            </a:r>
            <a:r>
              <a:rPr lang="en-US" sz="1600" baseline="30000" dirty="0"/>
              <a:t>th</a:t>
            </a:r>
            <a:r>
              <a:rPr lang="en-US" sz="1600" dirty="0"/>
              <a:t>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a:xfrm>
            <a:off x="4211638" y="6554788"/>
            <a:ext cx="655637" cy="239712"/>
          </a:xfrm>
        </p:spPr>
        <p:txBody>
          <a:bodyPr wrap="square" anchor="ctr">
            <a:normAutofit/>
          </a:bodyPr>
          <a:lstStyle/>
          <a:p>
            <a:pPr>
              <a:spcAft>
                <a:spcPts val="600"/>
              </a:spcAft>
              <a:defRPr/>
            </a:pPr>
            <a:r>
              <a:rPr lang="en-US" altLang="en-US"/>
              <a:t>Slid</a:t>
            </a:r>
            <a:fld id="{0F04E8E9-279B-42CA-B6E8-61A287E0027B}" type="slidenum">
              <a:rPr lang="en-US" altLang="en-US" smtClean="0"/>
              <a:pPr>
                <a:spcAft>
                  <a:spcPts val="600"/>
                </a:spcAft>
                <a:defRPr/>
              </a:pPr>
              <a:t>3</a:t>
            </a:fld>
            <a:endParaRPr lang="en-US" altLang="en-US"/>
          </a:p>
        </p:txBody>
      </p:sp>
      <p:pic>
        <p:nvPicPr>
          <p:cNvPr id="1026" name="Picture 2" descr="A picture of where you might have been">
            <a:extLst>
              <a:ext uri="{FF2B5EF4-FFF2-40B4-BE49-F238E27FC236}">
                <a16:creationId xmlns:a16="http://schemas.microsoft.com/office/drawing/2014/main" id="{53106C83-A18C-4D55-9743-DA0CFD892D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1844824"/>
            <a:ext cx="2286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0557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approved):</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4</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899592" y="6165304"/>
            <a:ext cx="7476431" cy="276999"/>
          </a:xfrm>
          <a:prstGeom prst="rect">
            <a:avLst/>
          </a:prstGeom>
          <a:solidFill>
            <a:schemeClr val="accent6">
              <a:lumMod val="50000"/>
            </a:schemeClr>
          </a:solid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1515270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755576" y="685801"/>
            <a:ext cx="7764463" cy="438943"/>
          </a:xfrm>
        </p:spPr>
        <p:txBody>
          <a:bodyPr/>
          <a:lstStyle/>
          <a:p>
            <a:r>
              <a:rPr lang="en-US" altLang="en-US" dirty="0"/>
              <a:t>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767977" y="4869160"/>
            <a:ext cx="7764463" cy="1443311"/>
          </a:xfrm>
          <a:solidFill>
            <a:schemeClr val="accent6">
              <a:lumMod val="50000"/>
            </a:schemeClr>
          </a:solidFill>
        </p:spPr>
        <p:txBody>
          <a:bodyPr/>
          <a:lstStyle/>
          <a:p>
            <a:pPr marL="0" indent="0" algn="ctr"/>
            <a:r>
              <a:rPr lang="en-US" altLang="en-US" sz="2000" dirty="0">
                <a:solidFill>
                  <a:srgbClr val="FFFF00"/>
                </a:solidFill>
              </a:rPr>
              <a:t>Agenda: document 15-21-0538</a:t>
            </a:r>
          </a:p>
          <a:p>
            <a:pPr marL="0" indent="0" algn="ctr"/>
            <a:r>
              <a:rPr lang="en-US" altLang="en-US" sz="2000" dirty="0">
                <a:hlinkClick r:id="rId3"/>
              </a:rPr>
              <a:t>https://mentor.ieee.org/802.15/dcn/21/15-21-0538-09-04ab-tg-15-4ab-agenda-nov-2021.xlsx</a:t>
            </a:r>
            <a:endParaRPr lang="en-US" alt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5</a:t>
            </a:fld>
            <a:endParaRPr lang="en-US" altLang="en-US">
              <a:solidFill>
                <a:schemeClr val="tx1"/>
              </a:solidFill>
            </a:endParaRPr>
          </a:p>
        </p:txBody>
      </p:sp>
      <p:graphicFrame>
        <p:nvGraphicFramePr>
          <p:cNvPr id="5" name="Object 4">
            <a:extLst>
              <a:ext uri="{FF2B5EF4-FFF2-40B4-BE49-F238E27FC236}">
                <a16:creationId xmlns:a16="http://schemas.microsoft.com/office/drawing/2014/main" id="{0ED2F7AA-E078-4119-A2AE-8544462DC82A}"/>
              </a:ext>
            </a:extLst>
          </p:cNvPr>
          <p:cNvGraphicFramePr>
            <a:graphicFrameLocks noChangeAspect="1"/>
          </p:cNvGraphicFramePr>
          <p:nvPr>
            <p:extLst>
              <p:ext uri="{D42A27DB-BD31-4B8C-83A1-F6EECF244321}">
                <p14:modId xmlns:p14="http://schemas.microsoft.com/office/powerpoint/2010/main" val="1629090562"/>
              </p:ext>
            </p:extLst>
          </p:nvPr>
        </p:nvGraphicFramePr>
        <p:xfrm>
          <a:off x="295658" y="1700808"/>
          <a:ext cx="8596822" cy="2805160"/>
        </p:xfrm>
        <a:graphic>
          <a:graphicData uri="http://schemas.openxmlformats.org/presentationml/2006/ole">
            <mc:AlternateContent xmlns:mc="http://schemas.openxmlformats.org/markup-compatibility/2006">
              <mc:Choice xmlns:v="urn:schemas-microsoft-com:vml" Requires="v">
                <p:oleObj spid="_x0000_s6146" name="Worksheet" r:id="rId4" imgW="12809100" imgH="4175778" progId="Excel.Sheet.12">
                  <p:embed/>
                </p:oleObj>
              </mc:Choice>
              <mc:Fallback>
                <p:oleObj name="Worksheet" r:id="rId4" imgW="12809100" imgH="4175778" progId="Excel.Sheet.12">
                  <p:embed/>
                  <p:pic>
                    <p:nvPicPr>
                      <p:cNvPr id="0" name=""/>
                      <p:cNvPicPr/>
                      <p:nvPr/>
                    </p:nvPicPr>
                    <p:blipFill>
                      <a:blip r:embed="rId5"/>
                      <a:stretch>
                        <a:fillRect/>
                      </a:stretch>
                    </p:blipFill>
                    <p:spPr>
                      <a:xfrm>
                        <a:off x="295658" y="1700808"/>
                        <a:ext cx="8596822" cy="2805160"/>
                      </a:xfrm>
                      <a:prstGeom prst="rect">
                        <a:avLst/>
                      </a:prstGeom>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Session Objectives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767977" y="1844824"/>
            <a:ext cx="7764463" cy="4395639"/>
          </a:xfrm>
        </p:spPr>
        <p:txBody>
          <a:bodyPr>
            <a:normAutofit/>
          </a:bodyPr>
          <a:lstStyle/>
          <a:p>
            <a:pPr marL="457200" indent="-457200">
              <a:buFont typeface="Wingdings" panose="05000000000000000000" pitchFamily="2" charset="2"/>
              <a:buChar char="ü"/>
            </a:pPr>
            <a:r>
              <a:rPr lang="en-US" dirty="0">
                <a:solidFill>
                  <a:schemeClr val="accent1">
                    <a:lumMod val="50000"/>
                  </a:schemeClr>
                </a:solidFill>
              </a:rPr>
              <a:t>Task Group Officers</a:t>
            </a:r>
          </a:p>
          <a:p>
            <a:pPr marL="457200" indent="-457200">
              <a:buFont typeface="Wingdings" panose="05000000000000000000" pitchFamily="2" charset="2"/>
              <a:buChar char="ü"/>
            </a:pPr>
            <a:r>
              <a:rPr lang="en-US" dirty="0">
                <a:solidFill>
                  <a:schemeClr val="accent1">
                    <a:lumMod val="50000"/>
                  </a:schemeClr>
                </a:solidFill>
              </a:rPr>
              <a:t>Discuss and refine project schedule and process</a:t>
            </a:r>
          </a:p>
          <a:p>
            <a:pPr marL="457200" indent="-457200">
              <a:buFont typeface="Wingdings" panose="05000000000000000000" pitchFamily="2" charset="2"/>
              <a:buChar char="ü"/>
            </a:pPr>
            <a:r>
              <a:rPr lang="en-US" dirty="0">
                <a:solidFill>
                  <a:schemeClr val="accent1">
                    <a:lumMod val="50000"/>
                  </a:schemeClr>
                </a:solidFill>
              </a:rPr>
              <a:t>Hear technical contributions and develop technical content for TFD</a:t>
            </a:r>
          </a:p>
          <a:p>
            <a:pPr marL="457200" indent="-457200">
              <a:buFont typeface="Wingdings" panose="05000000000000000000" pitchFamily="2" charset="2"/>
              <a:buChar char="ü"/>
            </a:pPr>
            <a:r>
              <a:rPr lang="en-US" dirty="0">
                <a:solidFill>
                  <a:schemeClr val="accent1">
                    <a:lumMod val="50000"/>
                  </a:schemeClr>
                </a:solidFill>
              </a:rPr>
              <a:t>Review the TGD and continue work with technical framework document (TFD) </a:t>
            </a:r>
          </a:p>
          <a:p>
            <a:pPr marL="0" indent="0"/>
            <a:endParaRPr lang="en-US" dirty="0"/>
          </a:p>
          <a:p>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32C9D-152D-4F27-BAA4-FEDCD00778D4}"/>
              </a:ext>
            </a:extLst>
          </p:cNvPr>
          <p:cNvSpPr>
            <a:spLocks noGrp="1"/>
          </p:cNvSpPr>
          <p:nvPr>
            <p:ph type="title"/>
          </p:nvPr>
        </p:nvSpPr>
        <p:spPr/>
        <p:txBody>
          <a:bodyPr/>
          <a:lstStyle/>
          <a:p>
            <a:r>
              <a:rPr lang="en-US" dirty="0"/>
              <a:t>Task Group	</a:t>
            </a:r>
          </a:p>
        </p:txBody>
      </p:sp>
      <p:sp>
        <p:nvSpPr>
          <p:cNvPr id="3" name="Content Placeholder 2">
            <a:extLst>
              <a:ext uri="{FF2B5EF4-FFF2-40B4-BE49-F238E27FC236}">
                <a16:creationId xmlns:a16="http://schemas.microsoft.com/office/drawing/2014/main" id="{91D8C29A-7470-4309-A169-2725A45D83A1}"/>
              </a:ext>
            </a:extLst>
          </p:cNvPr>
          <p:cNvSpPr>
            <a:spLocks noGrp="1"/>
          </p:cNvSpPr>
          <p:nvPr>
            <p:ph idx="1"/>
          </p:nvPr>
        </p:nvSpPr>
        <p:spPr/>
        <p:txBody>
          <a:bodyPr>
            <a:normAutofit fontScale="85000" lnSpcReduction="20000"/>
          </a:bodyPr>
          <a:lstStyle/>
          <a:p>
            <a:pPr marL="457200" indent="-457200">
              <a:buFont typeface="Arial" panose="020B0604020202020204" pitchFamily="34" charset="0"/>
              <a:buChar char="•"/>
            </a:pPr>
            <a:r>
              <a:rPr lang="en-US" dirty="0"/>
              <a:t>Chair assigned by WG Chair</a:t>
            </a:r>
          </a:p>
          <a:p>
            <a:pPr marL="857250" lvl="1" indent="-457200">
              <a:buFont typeface="Arial" panose="020B0604020202020204" pitchFamily="34" charset="0"/>
              <a:buChar char="•"/>
            </a:pPr>
            <a:r>
              <a:rPr lang="en-US" dirty="0">
                <a:solidFill>
                  <a:schemeClr val="accent2">
                    <a:lumMod val="75000"/>
                  </a:schemeClr>
                </a:solidFill>
              </a:rPr>
              <a:t>Benjamin Rolfe</a:t>
            </a:r>
          </a:p>
          <a:p>
            <a:pPr marL="457200" indent="-457200">
              <a:buFont typeface="Arial" panose="020B0604020202020204" pitchFamily="34" charset="0"/>
              <a:buChar char="•"/>
            </a:pPr>
            <a:r>
              <a:rPr lang="en-US" dirty="0"/>
              <a:t>3 Vice Chairs (VC) </a:t>
            </a:r>
          </a:p>
          <a:p>
            <a:pPr marL="857250" lvl="1" indent="-457200">
              <a:buFont typeface="Arial" panose="020B0604020202020204" pitchFamily="34" charset="0"/>
              <a:buChar char="•"/>
            </a:pPr>
            <a:r>
              <a:rPr lang="en-US" dirty="0">
                <a:solidFill>
                  <a:schemeClr val="accent2">
                    <a:lumMod val="75000"/>
                  </a:schemeClr>
                </a:solidFill>
              </a:rPr>
              <a:t>Clint Powell (VC-P)</a:t>
            </a:r>
          </a:p>
          <a:p>
            <a:pPr marL="857250" lvl="1" indent="-457200">
              <a:buFont typeface="Arial" panose="020B0604020202020204" pitchFamily="34" charset="0"/>
              <a:buChar char="•"/>
            </a:pPr>
            <a:r>
              <a:rPr lang="en-US" dirty="0">
                <a:solidFill>
                  <a:schemeClr val="accent2">
                    <a:lumMod val="75000"/>
                  </a:schemeClr>
                </a:solidFill>
              </a:rPr>
              <a:t>Clint Chaplin (VC-C)</a:t>
            </a:r>
          </a:p>
          <a:p>
            <a:pPr marL="857250" lvl="1" indent="-457200">
              <a:buFont typeface="Arial" panose="020B0604020202020204" pitchFamily="34" charset="0"/>
              <a:buChar char="•"/>
            </a:pPr>
            <a:r>
              <a:rPr lang="en-US" dirty="0">
                <a:solidFill>
                  <a:schemeClr val="accent2">
                    <a:lumMod val="75000"/>
                  </a:schemeClr>
                </a:solidFill>
              </a:rPr>
              <a:t>David </a:t>
            </a:r>
            <a:r>
              <a:rPr lang="en-US" dirty="0" err="1">
                <a:solidFill>
                  <a:schemeClr val="accent2">
                    <a:lumMod val="75000"/>
                  </a:schemeClr>
                </a:solidFill>
              </a:rPr>
              <a:t>Yangxun</a:t>
            </a:r>
            <a:r>
              <a:rPr lang="en-US" dirty="0">
                <a:solidFill>
                  <a:schemeClr val="accent2">
                    <a:lumMod val="75000"/>
                  </a:schemeClr>
                </a:solidFill>
              </a:rPr>
              <a:t>: Vice chair and Recording Secretary (VC-D)</a:t>
            </a:r>
          </a:p>
          <a:p>
            <a:pPr marL="457200" indent="-457200">
              <a:buFont typeface="Arial" panose="020B0604020202020204" pitchFamily="34" charset="0"/>
              <a:buChar char="•"/>
            </a:pPr>
            <a:r>
              <a:rPr lang="en-US" dirty="0"/>
              <a:t>Lead Technical Editor – 1 volunteer</a:t>
            </a:r>
          </a:p>
          <a:p>
            <a:pPr marL="857250" lvl="1" indent="-457200">
              <a:buFont typeface="Arial" panose="020B0604020202020204" pitchFamily="34" charset="0"/>
              <a:buChar char="•"/>
            </a:pPr>
            <a:r>
              <a:rPr lang="en-US" dirty="0">
                <a:solidFill>
                  <a:schemeClr val="accent2">
                    <a:lumMod val="75000"/>
                  </a:schemeClr>
                </a:solidFill>
              </a:rPr>
              <a:t>Billy Verso</a:t>
            </a:r>
          </a:p>
          <a:p>
            <a:pPr marL="457200" indent="-457200">
              <a:buFont typeface="Arial" panose="020B0604020202020204" pitchFamily="34" charset="0"/>
              <a:buChar char="•"/>
            </a:pPr>
            <a:r>
              <a:rPr lang="en-US" dirty="0">
                <a:solidFill>
                  <a:schemeClr val="accent1">
                    <a:lumMod val="50000"/>
                  </a:schemeClr>
                </a:solidFill>
              </a:rPr>
              <a:t>All TG officers have different affiliations</a:t>
            </a:r>
          </a:p>
          <a:p>
            <a:pPr marL="457200" indent="-457200">
              <a:buFont typeface="Arial" panose="020B0604020202020204" pitchFamily="34" charset="0"/>
              <a:buChar char="•"/>
            </a:pPr>
            <a:r>
              <a:rPr lang="en-US" dirty="0">
                <a:solidFill>
                  <a:schemeClr val="accent1">
                    <a:lumMod val="50000"/>
                  </a:schemeClr>
                </a:solidFill>
              </a:rPr>
              <a:t>Confirmed by a TG majority approval </a:t>
            </a:r>
          </a:p>
          <a:p>
            <a:pPr marL="857250" lvl="1" indent="-457200">
              <a:buFont typeface="Arial" panose="020B0604020202020204" pitchFamily="34" charset="0"/>
              <a:buChar char="•"/>
            </a:pPr>
            <a:r>
              <a:rPr lang="en-US" dirty="0"/>
              <a:t>(motion on next slide)</a:t>
            </a:r>
          </a:p>
          <a:p>
            <a:endParaRPr lang="en-US" dirty="0"/>
          </a:p>
        </p:txBody>
      </p:sp>
      <p:sp>
        <p:nvSpPr>
          <p:cNvPr id="4" name="Slide Number Placeholder 3">
            <a:extLst>
              <a:ext uri="{FF2B5EF4-FFF2-40B4-BE49-F238E27FC236}">
                <a16:creationId xmlns:a16="http://schemas.microsoft.com/office/drawing/2014/main" id="{D179214E-044D-456E-A425-F1E982EB742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2568274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B8817-FADB-41E6-942F-56D44A9FE982}"/>
              </a:ext>
            </a:extLst>
          </p:cNvPr>
          <p:cNvSpPr>
            <a:spLocks noGrp="1"/>
          </p:cNvSpPr>
          <p:nvPr>
            <p:ph type="title"/>
          </p:nvPr>
        </p:nvSpPr>
        <p:spPr/>
        <p:txBody>
          <a:bodyPr/>
          <a:lstStyle/>
          <a:p>
            <a:r>
              <a:rPr lang="en-US" dirty="0"/>
              <a:t>Confirmation Motion</a:t>
            </a:r>
          </a:p>
        </p:txBody>
      </p:sp>
      <p:sp>
        <p:nvSpPr>
          <p:cNvPr id="3" name="Content Placeholder 2">
            <a:extLst>
              <a:ext uri="{FF2B5EF4-FFF2-40B4-BE49-F238E27FC236}">
                <a16:creationId xmlns:a16="http://schemas.microsoft.com/office/drawing/2014/main" id="{E0188932-36F2-4DA4-9D3B-1C2862C4DF07}"/>
              </a:ext>
            </a:extLst>
          </p:cNvPr>
          <p:cNvSpPr>
            <a:spLocks noGrp="1"/>
          </p:cNvSpPr>
          <p:nvPr>
            <p:ph idx="1"/>
          </p:nvPr>
        </p:nvSpPr>
        <p:spPr/>
        <p:txBody>
          <a:bodyPr>
            <a:normAutofit fontScale="70000" lnSpcReduction="20000"/>
          </a:bodyPr>
          <a:lstStyle/>
          <a:p>
            <a:r>
              <a:rPr lang="en-US" dirty="0"/>
              <a:t>TG4ab confirms the following task group officers:</a:t>
            </a:r>
          </a:p>
          <a:p>
            <a:pPr marL="457200" indent="-457200">
              <a:buFont typeface="Arial" panose="020B0604020202020204" pitchFamily="34" charset="0"/>
              <a:buChar char="•"/>
            </a:pPr>
            <a:r>
              <a:rPr lang="en-US" dirty="0"/>
              <a:t>Chair: Benjamin Rolfe (Blind Creek Associates)</a:t>
            </a:r>
          </a:p>
          <a:p>
            <a:pPr marL="457200" indent="-457200">
              <a:buFont typeface="Arial" panose="020B0604020202020204" pitchFamily="34" charset="0"/>
              <a:buChar char="•"/>
            </a:pPr>
            <a:r>
              <a:rPr lang="en-US" dirty="0"/>
              <a:t>Vice Chair Clint Powell (Meta)</a:t>
            </a:r>
          </a:p>
          <a:p>
            <a:pPr marL="457200" indent="-457200">
              <a:buFont typeface="Arial" panose="020B0604020202020204" pitchFamily="34" charset="0"/>
              <a:buChar char="•"/>
            </a:pPr>
            <a:r>
              <a:rPr lang="en-US" dirty="0"/>
              <a:t>Vice Chair Clint Chaplin (SRA)</a:t>
            </a:r>
          </a:p>
          <a:p>
            <a:pPr marL="457200" indent="-457200">
              <a:buFont typeface="Arial" panose="020B0604020202020204" pitchFamily="34" charset="0"/>
              <a:buChar char="•"/>
            </a:pPr>
            <a:r>
              <a:rPr lang="en-US" dirty="0"/>
              <a:t>Vice Chair and Recording Secretary David Yang (Huawei)</a:t>
            </a:r>
          </a:p>
          <a:p>
            <a:pPr marL="457200" indent="-457200">
              <a:buFont typeface="Arial" panose="020B0604020202020204" pitchFamily="34" charset="0"/>
              <a:buChar char="•"/>
            </a:pPr>
            <a:r>
              <a:rPr lang="en-US" dirty="0"/>
              <a:t>Lead Technical Editor Billy Verso (Qorvo)</a:t>
            </a:r>
          </a:p>
          <a:p>
            <a:pPr marL="457200" indent="-457200">
              <a:buFont typeface="Arial" panose="020B0604020202020204" pitchFamily="34" charset="0"/>
              <a:buChar char="•"/>
            </a:pPr>
            <a:endParaRPr lang="en-US" dirty="0"/>
          </a:p>
          <a:p>
            <a:pPr marL="0" indent="0"/>
            <a:r>
              <a:rPr lang="en-US" dirty="0"/>
              <a:t>Moved by:  Clint Powell</a:t>
            </a:r>
          </a:p>
          <a:p>
            <a:pPr marL="0" indent="0"/>
            <a:r>
              <a:rPr lang="en-US" dirty="0"/>
              <a:t>Second by: David Yang</a:t>
            </a:r>
          </a:p>
          <a:p>
            <a:pPr marL="0" indent="0"/>
            <a:r>
              <a:rPr lang="en-US" dirty="0"/>
              <a:t>Discussion: None</a:t>
            </a:r>
          </a:p>
          <a:p>
            <a:pPr marL="0" indent="0"/>
            <a:r>
              <a:rPr lang="en-US" dirty="0"/>
              <a:t>Result: Following neither discussion nor objection motion carries by unanimous consent</a:t>
            </a:r>
          </a:p>
        </p:txBody>
      </p:sp>
      <p:sp>
        <p:nvSpPr>
          <p:cNvPr id="4" name="Slide Number Placeholder 3">
            <a:extLst>
              <a:ext uri="{FF2B5EF4-FFF2-40B4-BE49-F238E27FC236}">
                <a16:creationId xmlns:a16="http://schemas.microsoft.com/office/drawing/2014/main" id="{F2170A08-E81F-482C-BEEB-34CFF879DA5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948091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1A82D2C-2271-44D4-8499-A661E3BC0AAE}"/>
              </a:ext>
            </a:extLst>
          </p:cNvPr>
          <p:cNvSpPr>
            <a:spLocks noGrp="1"/>
          </p:cNvSpPr>
          <p:nvPr>
            <p:ph type="title"/>
          </p:nvPr>
        </p:nvSpPr>
        <p:spPr>
          <a:xfrm>
            <a:off x="722313" y="2492896"/>
            <a:ext cx="7772400" cy="1362075"/>
          </a:xfrm>
        </p:spPr>
        <p:txBody>
          <a:bodyPr/>
          <a:lstStyle/>
          <a:p>
            <a:r>
              <a:rPr lang="en-US" dirty="0"/>
              <a:t>Project Schedule </a:t>
            </a:r>
            <a:br>
              <a:rPr lang="en-US" dirty="0"/>
            </a:br>
            <a:endParaRPr lang="en-US" dirty="0"/>
          </a:p>
        </p:txBody>
      </p:sp>
      <p:sp>
        <p:nvSpPr>
          <p:cNvPr id="6" name="Text Placeholder 5">
            <a:extLst>
              <a:ext uri="{FF2B5EF4-FFF2-40B4-BE49-F238E27FC236}">
                <a16:creationId xmlns:a16="http://schemas.microsoft.com/office/drawing/2014/main" id="{185329BD-029E-47F1-A72B-0B504E3E29BE}"/>
              </a:ext>
            </a:extLst>
          </p:cNvPr>
          <p:cNvSpPr>
            <a:spLocks noGrp="1"/>
          </p:cNvSpPr>
          <p:nvPr>
            <p:ph type="body" idx="1"/>
          </p:nvPr>
        </p:nvSpPr>
        <p:spPr/>
        <p:txBody>
          <a:bodyPr/>
          <a:lstStyle/>
          <a:p>
            <a:r>
              <a:rPr lang="en-US" sz="2800" dirty="0"/>
              <a:t>Work in Progress  - still under discussion</a:t>
            </a:r>
          </a:p>
        </p:txBody>
      </p:sp>
      <p:sp>
        <p:nvSpPr>
          <p:cNvPr id="4" name="Slide Number Placeholder 3">
            <a:extLst>
              <a:ext uri="{FF2B5EF4-FFF2-40B4-BE49-F238E27FC236}">
                <a16:creationId xmlns:a16="http://schemas.microsoft.com/office/drawing/2014/main" id="{63AD9AA1-1EA7-462F-87E2-E71D9C68CF7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25366346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42844</TotalTime>
  <Words>1515</Words>
  <Application>Microsoft Office PowerPoint</Application>
  <PresentationFormat>On-screen Show (4:3)</PresentationFormat>
  <Paragraphs>398</Paragraphs>
  <Slides>16</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6" baseType="lpstr">
      <vt:lpstr>Aharoni</vt:lpstr>
      <vt:lpstr>Arial</vt:lpstr>
      <vt:lpstr>Arial Black</vt:lpstr>
      <vt:lpstr>Calibri</vt:lpstr>
      <vt:lpstr>Open Sans</vt:lpstr>
      <vt:lpstr>Times New Roman</vt:lpstr>
      <vt:lpstr>Verdana-Bold</vt:lpstr>
      <vt:lpstr>Wingdings</vt:lpstr>
      <vt:lpstr>Office Theme</vt:lpstr>
      <vt:lpstr>Microsoft Excel Worksheet</vt:lpstr>
      <vt:lpstr>PowerPoint Presentation</vt:lpstr>
      <vt:lpstr>Task Group 15.4ab Next Generation UWB Amendment</vt:lpstr>
      <vt:lpstr>Task Group 15.4ab Plenary November 2021 Vancouver BC  Virtual Meeting</vt:lpstr>
      <vt:lpstr>5.2.b Scope of the project (As approved): </vt:lpstr>
      <vt:lpstr>Agenda</vt:lpstr>
      <vt:lpstr>Session Objectives</vt:lpstr>
      <vt:lpstr>Task Group </vt:lpstr>
      <vt:lpstr>Confirmation Motion</vt:lpstr>
      <vt:lpstr>Project Schedule  </vt:lpstr>
      <vt:lpstr>Proposed Project Schedule (baseline)</vt:lpstr>
      <vt:lpstr>Schedule Major Milestones</vt:lpstr>
      <vt:lpstr>Technical Contributions</vt:lpstr>
      <vt:lpstr>Links to presentations</vt:lpstr>
      <vt:lpstr>Next Steps</vt:lpstr>
      <vt:lpstr>Teleconference Schedule</vt:lpstr>
      <vt:lpstr>And that’s the way it was November 2021 Thanks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216</cp:revision>
  <cp:lastPrinted>2000-03-07T00:55:37Z</cp:lastPrinted>
  <dcterms:created xsi:type="dcterms:W3CDTF">2016-01-17T22:48:36Z</dcterms:created>
  <dcterms:modified xsi:type="dcterms:W3CDTF">2021-11-17T02:06:06Z</dcterms:modified>
  <cp:category/>
</cp:coreProperties>
</file>