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9"/>
  </p:notesMasterIdLst>
  <p:handoutMasterIdLst>
    <p:handoutMasterId r:id="rId10"/>
  </p:handoutMasterIdLst>
  <p:sldIdLst>
    <p:sldId id="259" r:id="rId2"/>
    <p:sldId id="938" r:id="rId3"/>
    <p:sldId id="990" r:id="rId4"/>
    <p:sldId id="1025" r:id="rId5"/>
    <p:sldId id="1018" r:id="rId6"/>
    <p:sldId id="1012" r:id="rId7"/>
    <p:sldId id="985" r:id="rId8"/>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410" autoAdjust="0"/>
    <p:restoredTop sz="96869" autoAdjust="0"/>
  </p:normalViewPr>
  <p:slideViewPr>
    <p:cSldViewPr>
      <p:cViewPr varScale="1">
        <p:scale>
          <a:sx n="100" d="100"/>
          <a:sy n="100" d="100"/>
        </p:scale>
        <p:origin x="102" y="702"/>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November_2021</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doc.:IEEE802.15-21-0619r0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November_2021</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5/dcn/21/15-21-0306-07-016t-16t-system-description-document.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November 2021 Plenary Closing Report</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2021-11-16</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Agenda November Plenary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fontScale="92500" lnSpcReduction="10000"/>
          </a:bodyPr>
          <a:lstStyle/>
          <a:p>
            <a:r>
              <a:rPr lang="en-US" dirty="0"/>
              <a:t>Meeting schedule for November Plenary</a:t>
            </a:r>
          </a:p>
          <a:p>
            <a:pPr lvl="1"/>
            <a:r>
              <a:rPr lang="en-US" dirty="0"/>
              <a:t>Tuesday Nov 9</a:t>
            </a:r>
            <a:r>
              <a:rPr lang="en-US" baseline="30000" dirty="0"/>
              <a:t>th</a:t>
            </a:r>
            <a:r>
              <a:rPr lang="en-US" dirty="0"/>
              <a:t>,  (PM2 slot, 3pm ET)</a:t>
            </a:r>
          </a:p>
          <a:p>
            <a:pPr lvl="1"/>
            <a:r>
              <a:rPr lang="en-US" dirty="0"/>
              <a:t>Tuesday 16</a:t>
            </a:r>
            <a:r>
              <a:rPr lang="en-US" baseline="30000" dirty="0"/>
              <a:t>th</a:t>
            </a:r>
            <a:r>
              <a:rPr lang="en-US" dirty="0"/>
              <a:t> (PM1 slot, 1pm ET)</a:t>
            </a:r>
          </a:p>
          <a:p>
            <a:endParaRPr lang="en-US" dirty="0"/>
          </a:p>
          <a:p>
            <a:r>
              <a:rPr lang="en-US" dirty="0"/>
              <a:t>Introductions, Secretary, Review and Approve Agenda</a:t>
            </a:r>
          </a:p>
          <a:p>
            <a:r>
              <a:rPr lang="en-US" dirty="0"/>
              <a:t>Policy Review</a:t>
            </a:r>
          </a:p>
          <a:p>
            <a:r>
              <a:rPr lang="en-US" dirty="0"/>
              <a:t>Review and approval of SRD</a:t>
            </a:r>
          </a:p>
          <a:p>
            <a:r>
              <a:rPr lang="en-US" dirty="0"/>
              <a:t>Review and approval of SDD</a:t>
            </a:r>
          </a:p>
          <a:p>
            <a:r>
              <a:rPr lang="en-US" dirty="0"/>
              <a:t>Initiate Draft Development</a:t>
            </a:r>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2006485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November</a:t>
            </a:r>
          </a:p>
        </p:txBody>
      </p:sp>
      <p:graphicFrame>
        <p:nvGraphicFramePr>
          <p:cNvPr id="3" name="Table 2">
            <a:extLst>
              <a:ext uri="{FF2B5EF4-FFF2-40B4-BE49-F238E27FC236}">
                <a16:creationId xmlns:a16="http://schemas.microsoft.com/office/drawing/2014/main" id="{B94166CE-475D-497E-BCC4-DD43F2F2FAE1}"/>
              </a:ext>
            </a:extLst>
          </p:cNvPr>
          <p:cNvGraphicFramePr>
            <a:graphicFrameLocks noGrp="1"/>
          </p:cNvGraphicFramePr>
          <p:nvPr>
            <p:extLst>
              <p:ext uri="{D42A27DB-BD31-4B8C-83A1-F6EECF244321}">
                <p14:modId xmlns:p14="http://schemas.microsoft.com/office/powerpoint/2010/main" val="3774951269"/>
              </p:ext>
            </p:extLst>
          </p:nvPr>
        </p:nvGraphicFramePr>
        <p:xfrm>
          <a:off x="870854" y="1965960"/>
          <a:ext cx="10515603" cy="1463040"/>
        </p:xfrm>
        <a:graphic>
          <a:graphicData uri="http://schemas.openxmlformats.org/drawingml/2006/table">
            <a:tbl>
              <a:tblPr/>
              <a:tblGrid>
                <a:gridCol w="1948546">
                  <a:extLst>
                    <a:ext uri="{9D8B030D-6E8A-4147-A177-3AD203B41FA5}">
                      <a16:colId xmlns:a16="http://schemas.microsoft.com/office/drawing/2014/main" val="984448512"/>
                    </a:ext>
                  </a:extLst>
                </a:gridCol>
                <a:gridCol w="1055912">
                  <a:extLst>
                    <a:ext uri="{9D8B030D-6E8A-4147-A177-3AD203B41FA5}">
                      <a16:colId xmlns:a16="http://schemas.microsoft.com/office/drawing/2014/main" val="1876319001"/>
                    </a:ext>
                  </a:extLst>
                </a:gridCol>
                <a:gridCol w="1502229">
                  <a:extLst>
                    <a:ext uri="{9D8B030D-6E8A-4147-A177-3AD203B41FA5}">
                      <a16:colId xmlns:a16="http://schemas.microsoft.com/office/drawing/2014/main" val="2834920498"/>
                    </a:ext>
                  </a:extLst>
                </a:gridCol>
                <a:gridCol w="870859">
                  <a:extLst>
                    <a:ext uri="{9D8B030D-6E8A-4147-A177-3AD203B41FA5}">
                      <a16:colId xmlns:a16="http://schemas.microsoft.com/office/drawing/2014/main" val="1397724512"/>
                    </a:ext>
                  </a:extLst>
                </a:gridCol>
                <a:gridCol w="990600">
                  <a:extLst>
                    <a:ext uri="{9D8B030D-6E8A-4147-A177-3AD203B41FA5}">
                      <a16:colId xmlns:a16="http://schemas.microsoft.com/office/drawing/2014/main" val="979435927"/>
                    </a:ext>
                  </a:extLst>
                </a:gridCol>
                <a:gridCol w="1752600">
                  <a:extLst>
                    <a:ext uri="{9D8B030D-6E8A-4147-A177-3AD203B41FA5}">
                      <a16:colId xmlns:a16="http://schemas.microsoft.com/office/drawing/2014/main" val="1250979701"/>
                    </a:ext>
                  </a:extLst>
                </a:gridCol>
                <a:gridCol w="2394857">
                  <a:extLst>
                    <a:ext uri="{9D8B030D-6E8A-4147-A177-3AD203B41FA5}">
                      <a16:colId xmlns:a16="http://schemas.microsoft.com/office/drawing/2014/main" val="2842696194"/>
                    </a:ext>
                  </a:extLst>
                </a:gridCol>
              </a:tblGrid>
              <a:tr h="1463040">
                <a:tc>
                  <a:txBody>
                    <a:bodyPr/>
                    <a:lstStyle/>
                    <a:p>
                      <a:r>
                        <a:rPr lang="en-US" sz="1800"/>
                        <a:t>03-Nov-2021 ET</a:t>
                      </a:r>
                    </a:p>
                  </a:txBody>
                  <a:tcPr anchor="ctr">
                    <a:lnL>
                      <a:noFill/>
                    </a:lnL>
                    <a:lnR>
                      <a:noFill/>
                    </a:lnR>
                    <a:lnT>
                      <a:noFill/>
                    </a:lnT>
                    <a:lnB>
                      <a:noFill/>
                    </a:lnB>
                  </a:tcPr>
                </a:tc>
                <a:tc>
                  <a:txBody>
                    <a:bodyPr/>
                    <a:lstStyle/>
                    <a:p>
                      <a:r>
                        <a:rPr lang="en-US" sz="1800"/>
                        <a:t>2021</a:t>
                      </a:r>
                    </a:p>
                  </a:txBody>
                  <a:tcPr anchor="ctr">
                    <a:lnL>
                      <a:noFill/>
                    </a:lnL>
                    <a:lnR>
                      <a:noFill/>
                    </a:lnR>
                    <a:lnT>
                      <a:noFill/>
                    </a:lnT>
                    <a:lnB>
                      <a:noFill/>
                    </a:lnB>
                  </a:tcPr>
                </a:tc>
                <a:tc>
                  <a:txBody>
                    <a:bodyPr/>
                    <a:lstStyle/>
                    <a:p>
                      <a:r>
                        <a:rPr lang="en-US" sz="1800"/>
                        <a:t>547</a:t>
                      </a:r>
                    </a:p>
                  </a:txBody>
                  <a:tcPr anchor="ctr">
                    <a:lnL>
                      <a:noFill/>
                    </a:lnL>
                    <a:lnR>
                      <a:noFill/>
                    </a:lnR>
                    <a:lnT>
                      <a:noFill/>
                    </a:lnT>
                    <a:lnB>
                      <a:noFill/>
                    </a:lnB>
                  </a:tcPr>
                </a:tc>
                <a:tc>
                  <a:txBody>
                    <a:bodyPr/>
                    <a:lstStyle/>
                    <a:p>
                      <a:r>
                        <a:rPr lang="en-US" sz="1800"/>
                        <a:t>0</a:t>
                      </a:r>
                    </a:p>
                  </a:txBody>
                  <a:tcPr anchor="ctr">
                    <a:lnL>
                      <a:noFill/>
                    </a:lnL>
                    <a:lnR>
                      <a:noFill/>
                    </a:lnR>
                    <a:lnT>
                      <a:noFill/>
                    </a:lnT>
                    <a:lnB>
                      <a:noFill/>
                    </a:lnB>
                  </a:tcPr>
                </a:tc>
                <a:tc>
                  <a:txBody>
                    <a:bodyPr/>
                    <a:lstStyle/>
                    <a:p>
                      <a:r>
                        <a:rPr lang="en-US" sz="1800"/>
                        <a:t>TG16t</a:t>
                      </a:r>
                    </a:p>
                  </a:txBody>
                  <a:tcPr anchor="ctr">
                    <a:lnL>
                      <a:noFill/>
                    </a:lnL>
                    <a:lnR>
                      <a:noFill/>
                    </a:lnR>
                    <a:lnT>
                      <a:noFill/>
                    </a:lnT>
                    <a:lnB>
                      <a:noFill/>
                    </a:lnB>
                  </a:tcPr>
                </a:tc>
                <a:tc>
                  <a:txBody>
                    <a:bodyPr/>
                    <a:lstStyle/>
                    <a:p>
                      <a:r>
                        <a:rPr lang="en-US" sz="1800"/>
                        <a:t>16t Peer to Peer Requirements</a:t>
                      </a:r>
                    </a:p>
                  </a:txBody>
                  <a:tcPr anchor="ctr">
                    <a:lnL>
                      <a:noFill/>
                    </a:lnL>
                    <a:lnR>
                      <a:noFill/>
                    </a:lnR>
                    <a:lnT>
                      <a:noFill/>
                    </a:lnT>
                    <a:lnB>
                      <a:noFill/>
                    </a:lnB>
                  </a:tcPr>
                </a:tc>
                <a:tc>
                  <a:txBody>
                    <a:bodyPr/>
                    <a:lstStyle/>
                    <a:p>
                      <a:r>
                        <a:rPr lang="en-US" sz="1800" dirty="0" err="1"/>
                        <a:t>Bivesh</a:t>
                      </a:r>
                      <a:r>
                        <a:rPr lang="en-US" sz="1800" dirty="0"/>
                        <a:t> </a:t>
                      </a:r>
                      <a:r>
                        <a:rPr lang="en-US" sz="1800" dirty="0" err="1"/>
                        <a:t>Paudyal</a:t>
                      </a:r>
                      <a:r>
                        <a:rPr lang="en-US" sz="1800" dirty="0"/>
                        <a:t> (TTCI), Sarat Eruvuru (TTCI)</a:t>
                      </a:r>
                    </a:p>
                  </a:txBody>
                  <a:tcPr anchor="ctr">
                    <a:lnL>
                      <a:noFill/>
                    </a:lnL>
                    <a:lnR>
                      <a:noFill/>
                    </a:lnR>
                    <a:lnT>
                      <a:noFill/>
                    </a:lnT>
                    <a:lnB>
                      <a:noFill/>
                    </a:lnB>
                  </a:tcPr>
                </a:tc>
                <a:extLst>
                  <a:ext uri="{0D108BD9-81ED-4DB2-BD59-A6C34878D82A}">
                    <a16:rowId xmlns:a16="http://schemas.microsoft.com/office/drawing/2014/main" val="3036209076"/>
                  </a:ext>
                </a:extLst>
              </a:tr>
            </a:tbl>
          </a:graphicData>
        </a:graphic>
      </p:graphicFrame>
      <p:graphicFrame>
        <p:nvGraphicFramePr>
          <p:cNvPr id="4" name="Table 3">
            <a:extLst>
              <a:ext uri="{FF2B5EF4-FFF2-40B4-BE49-F238E27FC236}">
                <a16:creationId xmlns:a16="http://schemas.microsoft.com/office/drawing/2014/main" id="{B7EDE972-6FF7-4E32-AEB8-AA040BF36F2F}"/>
              </a:ext>
            </a:extLst>
          </p:cNvPr>
          <p:cNvGraphicFramePr>
            <a:graphicFrameLocks noGrp="1"/>
          </p:cNvGraphicFramePr>
          <p:nvPr>
            <p:extLst>
              <p:ext uri="{D42A27DB-BD31-4B8C-83A1-F6EECF244321}">
                <p14:modId xmlns:p14="http://schemas.microsoft.com/office/powerpoint/2010/main" val="3272884405"/>
              </p:ext>
            </p:extLst>
          </p:nvPr>
        </p:nvGraphicFramePr>
        <p:xfrm>
          <a:off x="685800" y="3657600"/>
          <a:ext cx="10515600" cy="1463040"/>
        </p:xfrm>
        <a:graphic>
          <a:graphicData uri="http://schemas.openxmlformats.org/drawingml/2006/table">
            <a:tbl>
              <a:tblPr/>
              <a:tblGrid>
                <a:gridCol w="1314450">
                  <a:extLst>
                    <a:ext uri="{9D8B030D-6E8A-4147-A177-3AD203B41FA5}">
                      <a16:colId xmlns:a16="http://schemas.microsoft.com/office/drawing/2014/main" val="1188892940"/>
                    </a:ext>
                  </a:extLst>
                </a:gridCol>
                <a:gridCol w="1314450">
                  <a:extLst>
                    <a:ext uri="{9D8B030D-6E8A-4147-A177-3AD203B41FA5}">
                      <a16:colId xmlns:a16="http://schemas.microsoft.com/office/drawing/2014/main" val="1283018636"/>
                    </a:ext>
                  </a:extLst>
                </a:gridCol>
                <a:gridCol w="1314450">
                  <a:extLst>
                    <a:ext uri="{9D8B030D-6E8A-4147-A177-3AD203B41FA5}">
                      <a16:colId xmlns:a16="http://schemas.microsoft.com/office/drawing/2014/main" val="2368026041"/>
                    </a:ext>
                  </a:extLst>
                </a:gridCol>
                <a:gridCol w="552450">
                  <a:extLst>
                    <a:ext uri="{9D8B030D-6E8A-4147-A177-3AD203B41FA5}">
                      <a16:colId xmlns:a16="http://schemas.microsoft.com/office/drawing/2014/main" val="3270331361"/>
                    </a:ext>
                  </a:extLst>
                </a:gridCol>
                <a:gridCol w="2076450">
                  <a:extLst>
                    <a:ext uri="{9D8B030D-6E8A-4147-A177-3AD203B41FA5}">
                      <a16:colId xmlns:a16="http://schemas.microsoft.com/office/drawing/2014/main" val="3944941194"/>
                    </a:ext>
                  </a:extLst>
                </a:gridCol>
                <a:gridCol w="1314450">
                  <a:extLst>
                    <a:ext uri="{9D8B030D-6E8A-4147-A177-3AD203B41FA5}">
                      <a16:colId xmlns:a16="http://schemas.microsoft.com/office/drawing/2014/main" val="1935169640"/>
                    </a:ext>
                  </a:extLst>
                </a:gridCol>
                <a:gridCol w="1314450">
                  <a:extLst>
                    <a:ext uri="{9D8B030D-6E8A-4147-A177-3AD203B41FA5}">
                      <a16:colId xmlns:a16="http://schemas.microsoft.com/office/drawing/2014/main" val="2073796925"/>
                    </a:ext>
                  </a:extLst>
                </a:gridCol>
                <a:gridCol w="1314450">
                  <a:extLst>
                    <a:ext uri="{9D8B030D-6E8A-4147-A177-3AD203B41FA5}">
                      <a16:colId xmlns:a16="http://schemas.microsoft.com/office/drawing/2014/main" val="1259174025"/>
                    </a:ext>
                  </a:extLst>
                </a:gridCol>
              </a:tblGrid>
              <a:tr h="0">
                <a:tc>
                  <a:txBody>
                    <a:bodyPr/>
                    <a:lstStyle/>
                    <a:p>
                      <a:r>
                        <a:rPr lang="en-US"/>
                        <a:t>15-Nov-2021 ET</a:t>
                      </a:r>
                    </a:p>
                  </a:txBody>
                  <a:tcPr anchor="ctr">
                    <a:lnL>
                      <a:noFill/>
                    </a:lnL>
                    <a:lnR>
                      <a:noFill/>
                    </a:lnR>
                    <a:lnT>
                      <a:noFill/>
                    </a:lnT>
                    <a:lnB>
                      <a:noFill/>
                    </a:lnB>
                  </a:tcPr>
                </a:tc>
                <a:tc>
                  <a:txBody>
                    <a:bodyPr/>
                    <a:lstStyle/>
                    <a:p>
                      <a:r>
                        <a:rPr lang="en-US"/>
                        <a:t>2021</a:t>
                      </a:r>
                    </a:p>
                  </a:txBody>
                  <a:tcPr anchor="ctr">
                    <a:lnL>
                      <a:noFill/>
                    </a:lnL>
                    <a:lnR>
                      <a:noFill/>
                    </a:lnR>
                    <a:lnT>
                      <a:noFill/>
                    </a:lnT>
                    <a:lnB>
                      <a:noFill/>
                    </a:lnB>
                  </a:tcPr>
                </a:tc>
                <a:tc>
                  <a:txBody>
                    <a:bodyPr/>
                    <a:lstStyle/>
                    <a:p>
                      <a:r>
                        <a:rPr lang="en-US"/>
                        <a:t>547</a:t>
                      </a:r>
                    </a:p>
                  </a:txBody>
                  <a:tcPr anchor="ctr">
                    <a:lnL>
                      <a:noFill/>
                    </a:lnL>
                    <a:lnR>
                      <a:noFill/>
                    </a:lnR>
                    <a:lnT>
                      <a:noFill/>
                    </a:lnT>
                    <a:lnB>
                      <a:noFill/>
                    </a:lnB>
                  </a:tcPr>
                </a:tc>
                <a:tc>
                  <a:txBody>
                    <a:bodyPr/>
                    <a:lstStyle/>
                    <a:p>
                      <a:r>
                        <a:rPr lang="en-US"/>
                        <a:t>1</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16t Peer to Peer Requirements</a:t>
                      </a:r>
                    </a:p>
                  </a:txBody>
                  <a:tcPr anchor="ctr">
                    <a:lnL>
                      <a:noFill/>
                    </a:lnL>
                    <a:lnR>
                      <a:noFill/>
                    </a:lnR>
                    <a:lnT>
                      <a:noFill/>
                    </a:lnT>
                    <a:lnB>
                      <a:noFill/>
                    </a:lnB>
                  </a:tcPr>
                </a:tc>
                <a:tc>
                  <a:txBody>
                    <a:bodyPr/>
                    <a:lstStyle/>
                    <a:p>
                      <a:r>
                        <a:rPr lang="en-US"/>
                        <a:t>Bivesh Paudyal (TTCI), Sarat Eruvuru (TTCI)</a:t>
                      </a:r>
                    </a:p>
                  </a:txBody>
                  <a:tcPr anchor="ctr">
                    <a:lnL>
                      <a:noFill/>
                    </a:lnL>
                    <a:lnR>
                      <a:noFill/>
                    </a:lnR>
                    <a:lnT>
                      <a:noFill/>
                    </a:lnT>
                    <a:lnB>
                      <a:noFill/>
                    </a:lnB>
                  </a:tcPr>
                </a:tc>
                <a:tc>
                  <a:txBody>
                    <a:bodyPr/>
                    <a:lstStyle/>
                    <a:p>
                      <a:r>
                        <a:rPr lang="en-US" dirty="0"/>
                        <a:t>15-Nov-2021 14:16:34 ET</a:t>
                      </a:r>
                    </a:p>
                  </a:txBody>
                  <a:tcPr anchor="ctr">
                    <a:lnL>
                      <a:noFill/>
                    </a:lnL>
                    <a:lnR>
                      <a:noFill/>
                    </a:lnR>
                    <a:lnT>
                      <a:noFill/>
                    </a:lnT>
                    <a:lnB>
                      <a:noFill/>
                    </a:lnB>
                  </a:tcPr>
                </a:tc>
                <a:extLst>
                  <a:ext uri="{0D108BD9-81ED-4DB2-BD59-A6C34878D82A}">
                    <a16:rowId xmlns:a16="http://schemas.microsoft.com/office/drawing/2014/main" val="1803134777"/>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70CE9-5B37-4550-9F56-60FC88641B59}"/>
              </a:ext>
            </a:extLst>
          </p:cNvPr>
          <p:cNvSpPr>
            <a:spLocks noGrp="1"/>
          </p:cNvSpPr>
          <p:nvPr>
            <p:ph type="title"/>
          </p:nvPr>
        </p:nvSpPr>
        <p:spPr/>
        <p:txBody>
          <a:bodyPr/>
          <a:lstStyle/>
          <a:p>
            <a:r>
              <a:rPr lang="en-US" dirty="0"/>
              <a:t>Discussion on Peer-peer requirements</a:t>
            </a:r>
          </a:p>
        </p:txBody>
      </p:sp>
      <p:sp>
        <p:nvSpPr>
          <p:cNvPr id="3" name="Content Placeholder 2">
            <a:extLst>
              <a:ext uri="{FF2B5EF4-FFF2-40B4-BE49-F238E27FC236}">
                <a16:creationId xmlns:a16="http://schemas.microsoft.com/office/drawing/2014/main" id="{FA24CECC-68F6-4064-91F2-F1A370237EF8}"/>
              </a:ext>
            </a:extLst>
          </p:cNvPr>
          <p:cNvSpPr>
            <a:spLocks noGrp="1"/>
          </p:cNvSpPr>
          <p:nvPr>
            <p:ph idx="1"/>
          </p:nvPr>
        </p:nvSpPr>
        <p:spPr>
          <a:xfrm>
            <a:off x="838200" y="1825625"/>
            <a:ext cx="10972800" cy="4351338"/>
          </a:xfrm>
        </p:spPr>
        <p:txBody>
          <a:bodyPr>
            <a:normAutofit lnSpcReduction="10000"/>
          </a:bodyPr>
          <a:lstStyle/>
          <a:p>
            <a:r>
              <a:rPr lang="en-US" dirty="0"/>
              <a:t>Way forward:</a:t>
            </a:r>
          </a:p>
          <a:p>
            <a:pPr lvl="1"/>
            <a:r>
              <a:rPr lang="en-US" dirty="0"/>
              <a:t>Focus on the capabilities of 802.16-2017 in terms of MAC</a:t>
            </a:r>
          </a:p>
          <a:p>
            <a:pPr lvl="1"/>
            <a:r>
              <a:rPr lang="en-US" dirty="0"/>
              <a:t>Adopt the SDD 306r7 description of “a private case of a </a:t>
            </a:r>
            <a:r>
              <a:rPr lang="en-US" dirty="0" err="1"/>
              <a:t>PtMP</a:t>
            </a:r>
            <a:r>
              <a:rPr lang="en-US" dirty="0"/>
              <a:t> sector”</a:t>
            </a:r>
          </a:p>
          <a:p>
            <a:pPr lvl="1"/>
            <a:r>
              <a:rPr lang="en-US" dirty="0"/>
              <a:t>This maintains the 802.16 air interface, MAC behavior</a:t>
            </a:r>
          </a:p>
          <a:p>
            <a:pPr lvl="1"/>
            <a:r>
              <a:rPr lang="en-US" dirty="0"/>
              <a:t>It avoids defining new MACs</a:t>
            </a:r>
          </a:p>
          <a:p>
            <a:pPr lvl="1"/>
            <a:endParaRPr lang="en-US" dirty="0"/>
          </a:p>
          <a:p>
            <a:r>
              <a:rPr lang="en-US" dirty="0"/>
              <a:t>Attendees on the call 2021-11-16 agrees this is sufficient P-P capability</a:t>
            </a:r>
          </a:p>
          <a:p>
            <a:r>
              <a:rPr lang="en-US" dirty="0"/>
              <a:t>Final opportunity for discussion on December teleconference.</a:t>
            </a:r>
          </a:p>
          <a:p>
            <a:r>
              <a:rPr lang="en-US" dirty="0"/>
              <a:t>The recommendation from today’s attendees is to defer new P-P MAC definition to a subsequent amendment</a:t>
            </a:r>
          </a:p>
          <a:p>
            <a:pPr lvl="1"/>
            <a:endParaRPr lang="en-US" dirty="0"/>
          </a:p>
        </p:txBody>
      </p:sp>
      <p:sp>
        <p:nvSpPr>
          <p:cNvPr id="4" name="Date Placeholder 3">
            <a:extLst>
              <a:ext uri="{FF2B5EF4-FFF2-40B4-BE49-F238E27FC236}">
                <a16:creationId xmlns:a16="http://schemas.microsoft.com/office/drawing/2014/main" id="{30346F6B-B154-4057-9D7E-0E0531941E74}"/>
              </a:ext>
            </a:extLst>
          </p:cNvPr>
          <p:cNvSpPr>
            <a:spLocks noGrp="1"/>
          </p:cNvSpPr>
          <p:nvPr>
            <p:ph type="dt" sz="half" idx="10"/>
          </p:nvPr>
        </p:nvSpPr>
        <p:spPr/>
        <p:txBody>
          <a:bodyPr/>
          <a:lstStyle/>
          <a:p>
            <a:r>
              <a:rPr lang="en-US"/>
              <a:t>November_2021</a:t>
            </a:r>
            <a:endParaRPr lang="en-US" dirty="0"/>
          </a:p>
        </p:txBody>
      </p:sp>
      <p:sp>
        <p:nvSpPr>
          <p:cNvPr id="5" name="Footer Placeholder 4">
            <a:extLst>
              <a:ext uri="{FF2B5EF4-FFF2-40B4-BE49-F238E27FC236}">
                <a16:creationId xmlns:a16="http://schemas.microsoft.com/office/drawing/2014/main" id="{9DB68175-CB32-4227-907A-5447D063A4C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D0303FE-A38B-4A4C-A3B6-0F4A8D4F2BBF}"/>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Tree>
    <p:extLst>
      <p:ext uri="{BB962C8B-B14F-4D97-AF65-F5344CB8AC3E}">
        <p14:creationId xmlns:p14="http://schemas.microsoft.com/office/powerpoint/2010/main" val="2972452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A8FA0-B394-49EA-B69D-5F4CEF288B9D}"/>
              </a:ext>
            </a:extLst>
          </p:cNvPr>
          <p:cNvSpPr>
            <a:spLocks noGrp="1"/>
          </p:cNvSpPr>
          <p:nvPr>
            <p:ph type="title"/>
          </p:nvPr>
        </p:nvSpPr>
        <p:spPr/>
        <p:txBody>
          <a:bodyPr/>
          <a:lstStyle/>
          <a:p>
            <a:r>
              <a:rPr lang="en-US" dirty="0"/>
              <a:t>SDD Status</a:t>
            </a:r>
          </a:p>
        </p:txBody>
      </p:sp>
      <p:sp>
        <p:nvSpPr>
          <p:cNvPr id="3" name="Content Placeholder 2">
            <a:extLst>
              <a:ext uri="{FF2B5EF4-FFF2-40B4-BE49-F238E27FC236}">
                <a16:creationId xmlns:a16="http://schemas.microsoft.com/office/drawing/2014/main" id="{512994F4-888A-49CA-A881-05AD6499BED6}"/>
              </a:ext>
            </a:extLst>
          </p:cNvPr>
          <p:cNvSpPr>
            <a:spLocks noGrp="1"/>
          </p:cNvSpPr>
          <p:nvPr>
            <p:ph idx="1"/>
          </p:nvPr>
        </p:nvSpPr>
        <p:spPr/>
        <p:txBody>
          <a:bodyPr>
            <a:normAutofit/>
          </a:bodyPr>
          <a:lstStyle/>
          <a:p>
            <a:r>
              <a:rPr lang="en-US" dirty="0"/>
              <a:t>Latest version in </a:t>
            </a:r>
            <a:r>
              <a:rPr lang="en-US" dirty="0">
                <a:hlinkClick r:id="rId2"/>
              </a:rPr>
              <a:t>802.15-21-0307r7</a:t>
            </a:r>
            <a:r>
              <a:rPr lang="en-US" dirty="0"/>
              <a:t>  posted October 13.</a:t>
            </a:r>
          </a:p>
          <a:p>
            <a:endParaRPr lang="en-US" dirty="0"/>
          </a:p>
          <a:p>
            <a:r>
              <a:rPr lang="en-US" dirty="0"/>
              <a:t>Menashe will review embedded comments and other updates to SDD. Daoud will help Menashe. </a:t>
            </a:r>
          </a:p>
          <a:p>
            <a:pPr lvl="1"/>
            <a:r>
              <a:rPr lang="en-US" dirty="0"/>
              <a:t>Upload next revision r8</a:t>
            </a:r>
          </a:p>
          <a:p>
            <a:pPr lvl="1"/>
            <a:r>
              <a:rPr lang="en-US" dirty="0"/>
              <a:t>Menashe can make a contribution describing how the P-P mode would work</a:t>
            </a:r>
          </a:p>
          <a:p>
            <a:endParaRPr lang="en-US" dirty="0"/>
          </a:p>
          <a:p>
            <a:pPr lvl="1"/>
            <a:endParaRPr lang="en-US" dirty="0"/>
          </a:p>
        </p:txBody>
      </p:sp>
      <p:sp>
        <p:nvSpPr>
          <p:cNvPr id="4" name="Date Placeholder 3">
            <a:extLst>
              <a:ext uri="{FF2B5EF4-FFF2-40B4-BE49-F238E27FC236}">
                <a16:creationId xmlns:a16="http://schemas.microsoft.com/office/drawing/2014/main" id="{FD684A99-5AF0-45E4-8A66-E1C588763BE0}"/>
              </a:ext>
            </a:extLst>
          </p:cNvPr>
          <p:cNvSpPr>
            <a:spLocks noGrp="1"/>
          </p:cNvSpPr>
          <p:nvPr>
            <p:ph type="dt" sz="half" idx="10"/>
          </p:nvPr>
        </p:nvSpPr>
        <p:spPr/>
        <p:txBody>
          <a:bodyPr/>
          <a:lstStyle/>
          <a:p>
            <a:r>
              <a:rPr lang="en-US" dirty="0"/>
              <a:t>November_2021</a:t>
            </a:r>
          </a:p>
        </p:txBody>
      </p:sp>
      <p:sp>
        <p:nvSpPr>
          <p:cNvPr id="5" name="Footer Placeholder 4">
            <a:extLst>
              <a:ext uri="{FF2B5EF4-FFF2-40B4-BE49-F238E27FC236}">
                <a16:creationId xmlns:a16="http://schemas.microsoft.com/office/drawing/2014/main" id="{765B1887-A594-4B61-9474-94E328BAC6D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723E9400-ADE7-468F-9981-DA618AC08396}"/>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Tree>
    <p:extLst>
      <p:ext uri="{BB962C8B-B14F-4D97-AF65-F5344CB8AC3E}">
        <p14:creationId xmlns:p14="http://schemas.microsoft.com/office/powerpoint/2010/main" val="36601491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8A866-0A65-449A-B3D6-11A565E653DF}"/>
              </a:ext>
            </a:extLst>
          </p:cNvPr>
          <p:cNvSpPr>
            <a:spLocks noGrp="1"/>
          </p:cNvSpPr>
          <p:nvPr>
            <p:ph type="title"/>
          </p:nvPr>
        </p:nvSpPr>
        <p:spPr/>
        <p:txBody>
          <a:bodyPr/>
          <a:lstStyle/>
          <a:p>
            <a:r>
              <a:rPr lang="en-US" dirty="0"/>
              <a:t>Plan for December teleconference</a:t>
            </a:r>
          </a:p>
        </p:txBody>
      </p:sp>
      <p:sp>
        <p:nvSpPr>
          <p:cNvPr id="3" name="Content Placeholder 2">
            <a:extLst>
              <a:ext uri="{FF2B5EF4-FFF2-40B4-BE49-F238E27FC236}">
                <a16:creationId xmlns:a16="http://schemas.microsoft.com/office/drawing/2014/main" id="{41481B26-339E-4FEE-85C1-664289727024}"/>
              </a:ext>
            </a:extLst>
          </p:cNvPr>
          <p:cNvSpPr>
            <a:spLocks noGrp="1"/>
          </p:cNvSpPr>
          <p:nvPr>
            <p:ph idx="1"/>
          </p:nvPr>
        </p:nvSpPr>
        <p:spPr/>
        <p:txBody>
          <a:bodyPr>
            <a:normAutofit fontScale="92500" lnSpcReduction="10000"/>
          </a:bodyPr>
          <a:lstStyle/>
          <a:p>
            <a:endParaRPr lang="en-US" dirty="0"/>
          </a:p>
          <a:p>
            <a:r>
              <a:rPr lang="en-US" dirty="0"/>
              <a:t>December Teleconference</a:t>
            </a:r>
          </a:p>
          <a:p>
            <a:pPr lvl="1"/>
            <a:r>
              <a:rPr lang="en-US" dirty="0"/>
              <a:t>Thursday, December 16,  11am PT, 2pm ET</a:t>
            </a:r>
            <a:br>
              <a:rPr lang="en-US" dirty="0"/>
            </a:br>
            <a:endParaRPr lang="en-US" dirty="0"/>
          </a:p>
          <a:p>
            <a:pPr lvl="1"/>
            <a:endParaRPr lang="en-US" dirty="0"/>
          </a:p>
          <a:p>
            <a:endParaRPr lang="en-US" dirty="0"/>
          </a:p>
          <a:p>
            <a:endParaRPr lang="en-US" dirty="0"/>
          </a:p>
          <a:p>
            <a:r>
              <a:rPr lang="en-US" dirty="0"/>
              <a:t>Agenda</a:t>
            </a:r>
          </a:p>
          <a:p>
            <a:pPr lvl="1"/>
            <a:r>
              <a:rPr lang="en-US" dirty="0"/>
              <a:t>Conclude P-P discussion,</a:t>
            </a:r>
          </a:p>
          <a:p>
            <a:pPr lvl="1"/>
            <a:r>
              <a:rPr lang="en-US" dirty="0"/>
              <a:t>Finalize and approve of SDD</a:t>
            </a:r>
          </a:p>
          <a:p>
            <a:pPr lvl="1"/>
            <a:r>
              <a:rPr lang="en-US" dirty="0"/>
              <a:t>Initiate draft development, call for contributions to Draft. </a:t>
            </a:r>
          </a:p>
          <a:p>
            <a:endParaRPr lang="en-US" dirty="0"/>
          </a:p>
        </p:txBody>
      </p:sp>
      <p:sp>
        <p:nvSpPr>
          <p:cNvPr id="4" name="Date Placeholder 3">
            <a:extLst>
              <a:ext uri="{FF2B5EF4-FFF2-40B4-BE49-F238E27FC236}">
                <a16:creationId xmlns:a16="http://schemas.microsoft.com/office/drawing/2014/main" id="{E1CC6222-ED4B-474B-9CDB-AF3051ADCBC6}"/>
              </a:ext>
            </a:extLst>
          </p:cNvPr>
          <p:cNvSpPr>
            <a:spLocks noGrp="1"/>
          </p:cNvSpPr>
          <p:nvPr>
            <p:ph type="dt" sz="half" idx="10"/>
          </p:nvPr>
        </p:nvSpPr>
        <p:spPr/>
        <p:txBody>
          <a:bodyPr/>
          <a:lstStyle/>
          <a:p>
            <a:r>
              <a:rPr lang="en-US" dirty="0"/>
              <a:t>November_2021</a:t>
            </a:r>
          </a:p>
        </p:txBody>
      </p:sp>
      <p:sp>
        <p:nvSpPr>
          <p:cNvPr id="5" name="Footer Placeholder 4">
            <a:extLst>
              <a:ext uri="{FF2B5EF4-FFF2-40B4-BE49-F238E27FC236}">
                <a16:creationId xmlns:a16="http://schemas.microsoft.com/office/drawing/2014/main" id="{EBC313F7-B9EE-4ECA-AC65-50B84DA2FC4F}"/>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339EEF7-37B6-4D6C-A0EB-1ABDB5A126D8}"/>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Tree>
    <p:extLst>
      <p:ext uri="{BB962C8B-B14F-4D97-AF65-F5344CB8AC3E}">
        <p14:creationId xmlns:p14="http://schemas.microsoft.com/office/powerpoint/2010/main" val="27939810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Menashe will review embedded comments and other updates to SDD. Daoud will help Menashe.  Upload next revision r8</a:t>
            </a:r>
          </a:p>
          <a:p>
            <a:pPr lvl="1"/>
            <a:r>
              <a:rPr lang="en-US" dirty="0"/>
              <a:t>Menashe will make a contribution describing how the P-P mode would work</a:t>
            </a:r>
          </a:p>
          <a:p>
            <a:pPr lvl="1"/>
            <a:r>
              <a:rPr lang="en-US" dirty="0"/>
              <a:t>Conclude P-P discussion at December teleconference</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3533497700"/>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12497</TotalTime>
  <Words>509</Words>
  <Application>Microsoft Office PowerPoint</Application>
  <PresentationFormat>Widescreen</PresentationFormat>
  <Paragraphs>93</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Times New Roman</vt:lpstr>
      <vt:lpstr>Custom Design</vt:lpstr>
      <vt:lpstr>PowerPoint Presentation</vt:lpstr>
      <vt:lpstr>TG16t Agenda November Plenary Agenda</vt:lpstr>
      <vt:lpstr>Contributions for November</vt:lpstr>
      <vt:lpstr>Discussion on Peer-peer requirements</vt:lpstr>
      <vt:lpstr>SDD Status</vt:lpstr>
      <vt:lpstr>Plan for December teleconference</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416</cp:revision>
  <cp:lastPrinted>1998-02-10T13:28:06Z</cp:lastPrinted>
  <dcterms:created xsi:type="dcterms:W3CDTF">2020-01-06T16:34:14Z</dcterms:created>
  <dcterms:modified xsi:type="dcterms:W3CDTF">2021-11-16T19:22:03Z</dcterms:modified>
</cp:coreProperties>
</file>