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9" r:id="rId2"/>
    <p:sldId id="260" r:id="rId3"/>
    <p:sldId id="4945" r:id="rId4"/>
    <p:sldId id="294" r:id="rId5"/>
    <p:sldId id="5082" r:id="rId6"/>
    <p:sldId id="5083" r:id="rId7"/>
    <p:sldId id="5084" r:id="rId8"/>
    <p:sldId id="285" r:id="rId9"/>
    <p:sldId id="4946" r:id="rId10"/>
    <p:sldId id="5085" r:id="rId11"/>
    <p:sldId id="2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47" autoAdjust="0"/>
  </p:normalViewPr>
  <p:slideViewPr>
    <p:cSldViewPr snapToGrid="0">
      <p:cViewPr varScale="1">
        <p:scale>
          <a:sx n="55" d="100"/>
          <a:sy n="55" d="100"/>
        </p:scale>
        <p:origin x="128" y="32"/>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2021/11/17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11</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1_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343889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802.15-21-0617-01-06a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[TG15.6a Closing Report  November 2021]	</a:t>
            </a:r>
          </a:p>
          <a:p>
            <a:r>
              <a:rPr lang="en-US" altLang="ja-JP" sz="1600" b="1" dirty="0">
                <a:ea typeface="ＭＳ Ｐゴシック" charset="-128"/>
              </a:rPr>
              <a:t>Date Submitted: </a:t>
            </a:r>
            <a:r>
              <a:rPr lang="en-US" altLang="ja-JP" sz="1600" dirty="0">
                <a:ea typeface="ＭＳ Ｐゴシック" charset="-128"/>
              </a:rPr>
              <a:t>[17 November 2021]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TG15.6a for Amendment of P802.15.6-2012 with Enhanced Dependability November 2021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November 2021</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YNU</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YNU</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2631866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11</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November 2021</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TG15.6a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Plenary Meeting</a:t>
            </a:r>
            <a:br>
              <a:rPr lang="en-US" altLang="ja-JP" dirty="0">
                <a:ea typeface="ＭＳ Ｐゴシック" pitchFamily="50" charset="-128"/>
              </a:rPr>
            </a:br>
            <a:r>
              <a:rPr lang="en-US" altLang="ja-JP" dirty="0">
                <a:ea typeface="ＭＳ Ｐゴシック" pitchFamily="50" charset="-128"/>
              </a:rPr>
              <a:t>November 17</a:t>
            </a:r>
            <a:r>
              <a:rPr lang="en-US" altLang="ja-JP" baseline="30000" dirty="0">
                <a:ea typeface="ＭＳ Ｐゴシック" pitchFamily="50" charset="-128"/>
              </a:rPr>
              <a:t>th</a:t>
            </a:r>
            <a:r>
              <a:rPr lang="en-US" altLang="ja-JP" dirty="0">
                <a:ea typeface="ＭＳ Ｐゴシック" pitchFamily="50" charset="-128"/>
              </a:rPr>
              <a:t>, 2021</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November 2021</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349044" y="1590330"/>
            <a:ext cx="8731045" cy="4765060"/>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a:buFont typeface="Arial" panose="020B0604020202020204" pitchFamily="34" charset="0"/>
              <a:buChar char="•"/>
            </a:pPr>
            <a:r>
              <a:rPr lang="en-US" altLang="ja-JP" sz="2000" dirty="0"/>
              <a:t>Reviewing major use cases</a:t>
            </a:r>
          </a:p>
          <a:p>
            <a:pPr>
              <a:buFont typeface="Arial" panose="020B0604020202020204" pitchFamily="34" charset="0"/>
              <a:buChar char="•"/>
            </a:pPr>
            <a:r>
              <a:rPr lang="en-US" altLang="ja-JP" sz="2000" dirty="0"/>
              <a:t>Reviewing and discussing channel and environmental models</a:t>
            </a:r>
          </a:p>
          <a:p>
            <a:pPr>
              <a:buFont typeface="Arial" panose="020B0604020202020204" pitchFamily="34" charset="0"/>
              <a:buChar char="•"/>
            </a:pPr>
            <a:r>
              <a:rPr lang="en-US" altLang="ja-JP" sz="2000" dirty="0"/>
              <a:t>Compatibility with other standards such as ESTI Smart BAN</a:t>
            </a:r>
          </a:p>
          <a:p>
            <a:pPr>
              <a:buFont typeface="Arial" panose="020B0604020202020204" pitchFamily="34" charset="0"/>
              <a:buChar char="•"/>
            </a:pPr>
            <a:r>
              <a:rPr lang="en-US" altLang="ja-JP" sz="2000" dirty="0"/>
              <a:t>Drafting technical requirement for IEEE802.15.6a; Amendment of Std.802.15.6 and discussing feasible technologies for the requirement</a:t>
            </a:r>
          </a:p>
          <a:p>
            <a:pPr>
              <a:buFont typeface="Arial" panose="020B0604020202020204" pitchFamily="34" charset="0"/>
              <a:buChar char="•"/>
            </a:pPr>
            <a:r>
              <a:rPr lang="en-US" altLang="ja-JP" sz="2000" dirty="0"/>
              <a:t>Joint session among .6a/.4ab/.14/ as to uniqueness and commonality in drafting technical requirement </a:t>
            </a:r>
          </a:p>
          <a:p>
            <a:pPr marL="0" indent="0">
              <a:buNone/>
            </a:pPr>
            <a:r>
              <a:rPr lang="en-US" altLang="ja-JP" sz="2000" b="1" dirty="0"/>
              <a:t> Next Things to Do</a:t>
            </a:r>
            <a:r>
              <a:rPr lang="ja-JP" altLang="en-US" sz="2000" b="1" dirty="0"/>
              <a:t>：</a:t>
            </a:r>
            <a:endParaRPr lang="en-US" altLang="ja-JP" sz="2000" b="1" dirty="0"/>
          </a:p>
          <a:p>
            <a:pPr marL="0" indent="0">
              <a:buNone/>
            </a:pPr>
            <a:r>
              <a:rPr lang="en-US" altLang="ja-JP" sz="2000" dirty="0"/>
              <a:t>     Change from amendment to revision</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197875" y="593725"/>
            <a:ext cx="8824450" cy="1013747"/>
          </a:xfrm>
        </p:spPr>
        <p:txBody>
          <a:bodyPr/>
          <a:lstStyle/>
          <a:p>
            <a:r>
              <a:rPr kumimoji="1" lang="en-US" altLang="ja-JP" sz="3200" b="1" dirty="0"/>
              <a:t>Objectives of TG15.6a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November 2021</a:t>
            </a:r>
            <a:endParaRPr lang="en-US" altLang="ja-JP" dirty="0"/>
          </a:p>
        </p:txBody>
      </p:sp>
    </p:spTree>
    <p:extLst>
      <p:ext uri="{BB962C8B-B14F-4D97-AF65-F5344CB8AC3E}">
        <p14:creationId xmlns:p14="http://schemas.microsoft.com/office/powerpoint/2010/main" val="3020302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0843-58D5-4F47-9304-7465E6F5C466}"/>
              </a:ext>
            </a:extLst>
          </p:cNvPr>
          <p:cNvSpPr>
            <a:spLocks noGrp="1"/>
          </p:cNvSpPr>
          <p:nvPr>
            <p:ph type="title"/>
          </p:nvPr>
        </p:nvSpPr>
        <p:spPr/>
        <p:txBody>
          <a:bodyPr/>
          <a:lstStyle/>
          <a:p>
            <a:r>
              <a:rPr lang="en-US" dirty="0"/>
              <a:t>Task Group Motion</a:t>
            </a:r>
            <a:endParaRPr lang="en-US" sz="3400" dirty="0"/>
          </a:p>
        </p:txBody>
      </p:sp>
      <p:sp>
        <p:nvSpPr>
          <p:cNvPr id="3" name="Text Placeholder 2">
            <a:extLst>
              <a:ext uri="{FF2B5EF4-FFF2-40B4-BE49-F238E27FC236}">
                <a16:creationId xmlns:a16="http://schemas.microsoft.com/office/drawing/2014/main" id="{4E0E2FD5-B9BD-4E99-B5C8-28C65D92DE12}"/>
              </a:ext>
            </a:extLst>
          </p:cNvPr>
          <p:cNvSpPr>
            <a:spLocks noGrp="1"/>
          </p:cNvSpPr>
          <p:nvPr>
            <p:ph type="body" idx="1"/>
          </p:nvPr>
        </p:nvSpPr>
        <p:spPr>
          <a:xfrm>
            <a:off x="685800" y="1972322"/>
            <a:ext cx="7772400" cy="4114800"/>
          </a:xfrm>
        </p:spPr>
        <p:txBody>
          <a:bodyPr/>
          <a:lstStyle/>
          <a:p>
            <a:r>
              <a:rPr lang="en-US" sz="2400" dirty="0">
                <a:latin typeface="+mj-lt"/>
              </a:rPr>
              <a:t>Motion to affirm TG 15.6a officers as </a:t>
            </a:r>
          </a:p>
          <a:p>
            <a:r>
              <a:rPr lang="en-US" sz="2400" dirty="0">
                <a:latin typeface="+mj-lt"/>
              </a:rPr>
              <a:t>Chair: Ryuji Kohno; Vicechair; Marco Hernandez; Technical Editor: Minsoo Kim; Secretary: Takumi Kobayashi. </a:t>
            </a:r>
          </a:p>
          <a:p>
            <a:endParaRPr lang="en-US" sz="2400" dirty="0">
              <a:latin typeface="+mj-lt"/>
            </a:endParaRPr>
          </a:p>
          <a:p>
            <a:r>
              <a:rPr lang="en-US" sz="2400" dirty="0">
                <a:latin typeface="+mj-lt"/>
              </a:rPr>
              <a:t>Move: M. Kim</a:t>
            </a:r>
          </a:p>
          <a:p>
            <a:r>
              <a:rPr lang="en-US" sz="2400" dirty="0">
                <a:latin typeface="+mj-lt"/>
              </a:rPr>
              <a:t>Second: H. Li</a:t>
            </a:r>
          </a:p>
          <a:p>
            <a:r>
              <a:rPr lang="en-US" sz="2400" dirty="0">
                <a:latin typeface="+mj-lt"/>
              </a:rPr>
              <a:t>Approved by unanimous consent. </a:t>
            </a:r>
          </a:p>
          <a:p>
            <a:pPr marL="25400" indent="0">
              <a:buNone/>
            </a:pPr>
            <a:br>
              <a:rPr lang="en-US" sz="2400" dirty="0"/>
            </a:br>
            <a:endParaRPr lang="en-US" sz="2400" dirty="0">
              <a:latin typeface="+mn-lt"/>
            </a:endParaRPr>
          </a:p>
        </p:txBody>
      </p:sp>
      <p:sp>
        <p:nvSpPr>
          <p:cNvPr id="4" name="Date Placeholder 3">
            <a:extLst>
              <a:ext uri="{FF2B5EF4-FFF2-40B4-BE49-F238E27FC236}">
                <a16:creationId xmlns:a16="http://schemas.microsoft.com/office/drawing/2014/main" id="{EFC9512C-7FDA-4DF6-A849-0962BC06039C}"/>
              </a:ext>
            </a:extLst>
          </p:cNvPr>
          <p:cNvSpPr>
            <a:spLocks noGrp="1"/>
          </p:cNvSpPr>
          <p:nvPr>
            <p:ph type="dt" idx="10"/>
          </p:nvPr>
        </p:nvSpPr>
        <p:spPr/>
        <p:txBody>
          <a:bodyPr/>
          <a:lstStyle/>
          <a:p>
            <a:r>
              <a:rPr lang="en-US" altLang="ja-JP"/>
              <a:t>November 2021</a:t>
            </a:r>
            <a:endParaRPr lang="en-US" dirty="0"/>
          </a:p>
        </p:txBody>
      </p:sp>
      <p:sp>
        <p:nvSpPr>
          <p:cNvPr id="5" name="Footer Placeholder 4">
            <a:extLst>
              <a:ext uri="{FF2B5EF4-FFF2-40B4-BE49-F238E27FC236}">
                <a16:creationId xmlns:a16="http://schemas.microsoft.com/office/drawing/2014/main" id="{C026A764-89DC-4036-BE0E-0E4C28EA8840}"/>
              </a:ext>
            </a:extLst>
          </p:cNvPr>
          <p:cNvSpPr>
            <a:spLocks noGrp="1"/>
          </p:cNvSpPr>
          <p:nvPr>
            <p:ph type="ftr" idx="11"/>
          </p:nvPr>
        </p:nvSpPr>
        <p:spPr/>
        <p:txBody>
          <a:bodyPr/>
          <a:lstStyle/>
          <a:p>
            <a:endParaRPr lang="en-US" dirty="0"/>
          </a:p>
        </p:txBody>
      </p:sp>
      <p:sp>
        <p:nvSpPr>
          <p:cNvPr id="6" name="Slide Number Placeholder 5">
            <a:extLst>
              <a:ext uri="{FF2B5EF4-FFF2-40B4-BE49-F238E27FC236}">
                <a16:creationId xmlns:a16="http://schemas.microsoft.com/office/drawing/2014/main" id="{55DA1E91-5CFC-45FC-9A79-1E165417548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3870312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300"/>
              </a:lnSpc>
            </a:pPr>
            <a:r>
              <a:rPr lang="en-US" altLang="ja-JP" sz="1300" dirty="0"/>
              <a:t>TG15.6a meeting call to order</a:t>
            </a:r>
          </a:p>
          <a:p>
            <a:pPr>
              <a:lnSpc>
                <a:spcPts val="1300"/>
              </a:lnSpc>
            </a:pPr>
            <a:r>
              <a:rPr lang="en-US" altLang="ja-JP" sz="1300" dirty="0"/>
              <a:t>Call for essential patents and policies &amp; procedures reminder </a:t>
            </a:r>
          </a:p>
          <a:p>
            <a:pPr>
              <a:lnSpc>
                <a:spcPts val="1300"/>
              </a:lnSpc>
            </a:pPr>
            <a:r>
              <a:rPr lang="en-US" altLang="ja-JP" sz="1300" dirty="0"/>
              <a:t>Approve last meeting minutes: SG 15.6a Meeting Minutes for September 2021               doc.#15-21-0513-00-06a</a:t>
            </a:r>
          </a:p>
          <a:p>
            <a:pPr>
              <a:lnSpc>
                <a:spcPts val="1300"/>
              </a:lnSpc>
            </a:pPr>
            <a:r>
              <a:rPr lang="en-US" altLang="ja-JP" sz="1300" dirty="0"/>
              <a:t>Agenda of TG15.6a  November Meeting                                                                            doc.#15-21-0543-06-06a   </a:t>
            </a:r>
          </a:p>
          <a:p>
            <a:pPr>
              <a:lnSpc>
                <a:spcPts val="1300"/>
              </a:lnSpc>
            </a:pPr>
            <a:r>
              <a:rPr lang="en-US" altLang="ja-JP" sz="1300" dirty="0"/>
              <a:t>Review</a:t>
            </a:r>
          </a:p>
          <a:p>
            <a:pPr marL="800100" marR="0" lvl="1" indent="-285750" algn="l" defTabSz="914400" rtl="0" eaLnBrk="1" fontAlgn="base" latinLnBrk="0" hangingPunct="1">
              <a:lnSpc>
                <a:spcPts val="13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TG, SG, IG DEP 15.6a Activity for Amendment of IEEE802.15.6 Wireless BAN with Enhanced Dependability        doc.#15-21-0023-04-0dep</a:t>
            </a:r>
          </a:p>
          <a:p>
            <a:pPr marL="800100" marR="0" lvl="1" indent="-285750" algn="l" defTabSz="914400" rtl="0" eaLnBrk="1" fontAlgn="base" latinLnBrk="0" hangingPunct="1">
              <a:lnSpc>
                <a:spcPts val="13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PAR  and CSD                                                                  doc.#15-21-0259-04-06a and 0260-03-06a</a:t>
            </a:r>
          </a:p>
          <a:p>
            <a:pPr marL="800100" marR="0" lvl="1" indent="-285750" algn="l" defTabSz="914400" rtl="0" eaLnBrk="1" fontAlgn="base" latinLnBrk="0" hangingPunct="1">
              <a:lnSpc>
                <a:spcPts val="13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Focused Use Cases in Application Matrix                                                                           doc.#15-21-0484-00-06a </a:t>
            </a:r>
          </a:p>
          <a:p>
            <a:pPr marL="800100" marR="0" lvl="1" indent="-285750" algn="l" defTabSz="914400" rtl="0" eaLnBrk="1" fontAlgn="base" latinLnBrk="0" hangingPunct="1">
              <a:lnSpc>
                <a:spcPts val="13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Previous draft of Technical Requirement                                                                             doc.#15-21-0493-01-06a             </a:t>
            </a:r>
          </a:p>
          <a:p>
            <a:pPr marL="171450" lvl="1" indent="-171450">
              <a:lnSpc>
                <a:spcPts val="13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3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Channel and environment models </a:t>
            </a:r>
            <a:r>
              <a:rPr lang="en-US" altLang="ja-JP" sz="1200" dirty="0" err="1">
                <a:solidFill>
                  <a:srgbClr val="000000"/>
                </a:solidFill>
                <a:latin typeface="Arial"/>
                <a:cs typeface="Times New Roman" pitchFamily="18" charset="0"/>
              </a:rPr>
              <a:t>incliding</a:t>
            </a:r>
            <a:r>
              <a:rPr lang="en-US" altLang="ja-JP" sz="1200" dirty="0">
                <a:solidFill>
                  <a:srgbClr val="000000"/>
                </a:solidFill>
                <a:latin typeface="Arial"/>
                <a:cs typeface="Times New Roman" pitchFamily="18" charset="0"/>
              </a:rPr>
              <a:t> EMC&amp;EMI for human and vehicle </a:t>
            </a:r>
            <a:r>
              <a:rPr lang="en-US" altLang="ja-JP" sz="1200" dirty="0" err="1">
                <a:solidFill>
                  <a:srgbClr val="000000"/>
                </a:solidFill>
                <a:latin typeface="Arial"/>
                <a:cs typeface="Times New Roman" pitchFamily="18" charset="0"/>
              </a:rPr>
              <a:t>boday</a:t>
            </a:r>
            <a:r>
              <a:rPr lang="en-US" altLang="ja-JP" sz="1200" dirty="0">
                <a:solidFill>
                  <a:srgbClr val="000000"/>
                </a:solidFill>
                <a:latin typeface="Arial"/>
                <a:cs typeface="Times New Roman" pitchFamily="18" charset="0"/>
              </a:rPr>
              <a:t> Area networks(HBAN and VBAN)                                                                                                                  </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doc:#15-21-0244.06-06a</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2.   Channel and Environmental Models Classification for Vehicle Body Area Network(VBAN) on TG15.6a                                                                                                                                                 </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doc.#15-21-0560-01-06a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Draft Technical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Requrement</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for IEEE802.15.6a                                                                    doc:#15-21-0577.02-06a</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ETSI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SmartBAN</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in Medical/Wellbeing IoT                                                                              doc.#15-21-0583-01-06a</a:t>
            </a:r>
            <a:endParaRPr lang="en-US" altLang="ja-JP" sz="1200" dirty="0">
              <a:solidFill>
                <a:srgbClr val="000000"/>
              </a:solidFill>
              <a:latin typeface="Arial"/>
              <a:cs typeface="Times New Roman" pitchFamily="18" charset="0"/>
            </a:endParaRP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Harmonization among  SG 15.6a, SG 15.4ab, and TG15.14 using UWB PHY                       doc:#15-21-0497-02-06a</a:t>
            </a:r>
            <a:endParaRPr lang="en-US" altLang="ja-JP" sz="1200" dirty="0">
              <a:solidFill>
                <a:srgbClr val="000000"/>
              </a:solidFill>
              <a:latin typeface="Arial"/>
              <a:cs typeface="Times New Roman" pitchFamily="18" charset="0"/>
            </a:endParaRP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Coordinator-to-coordinator communication for Body Area Networks                                      doc.#15-21-0582-02-06a</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Considerations and countermeasure technology on radio environment surrounding BANs including EMC issues on PHY layer	</a:t>
            </a:r>
            <a:r>
              <a:rPr lang="en-US" altLang="ja-JP" sz="1200" dirty="0">
                <a:solidFill>
                  <a:srgbClr val="000000"/>
                </a:solidFill>
                <a:latin typeface="Arial"/>
                <a:cs typeface="Times New Roman" pitchFamily="18" charset="0"/>
              </a:rPr>
              <a:t>                                                                                                                       doc.#15-21-0387-02-06a</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Solution for Harmonization with ETSI Smart BAN                                                                    doc.#15-21-0606-00-06a</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Joint session 15.6a, 15.4ab, 15.14 November Plenary Meeting                                               doc.#15-21-0604-01-06a</a:t>
            </a:r>
          </a:p>
          <a:p>
            <a:pPr>
              <a:lnSpc>
                <a:spcPts val="1300"/>
              </a:lnSpc>
            </a:pPr>
            <a:r>
              <a:rPr lang="en-US" altLang="ja-JP" sz="1300" dirty="0"/>
              <a:t>Discussion</a:t>
            </a:r>
          </a:p>
          <a:p>
            <a:pPr marL="0" indent="0">
              <a:lnSpc>
                <a:spcPts val="1300"/>
              </a:lnSpc>
              <a:buNone/>
            </a:pPr>
            <a:r>
              <a:rPr lang="en-US" altLang="ja-JP" sz="1300" dirty="0"/>
              <a:t>           1.   Focused Use Cases, Channel and Environment Modelling for Human and Vehicular BANs</a:t>
            </a:r>
          </a:p>
          <a:p>
            <a:pPr marL="0" indent="0">
              <a:lnSpc>
                <a:spcPts val="1300"/>
              </a:lnSpc>
              <a:buNone/>
            </a:pPr>
            <a:r>
              <a:rPr lang="en-US" altLang="ja-JP" sz="1300" dirty="0"/>
              <a:t>           2.   Harmonization with SG 15.6a, SG 15.4ab, TG15.14, and ETSI Smart BAN</a:t>
            </a:r>
          </a:p>
          <a:p>
            <a:pPr marL="0" indent="0">
              <a:lnSpc>
                <a:spcPts val="1300"/>
              </a:lnSpc>
              <a:buNone/>
            </a:pPr>
            <a:r>
              <a:rPr lang="en-US" altLang="ja-JP" sz="1300" dirty="0"/>
              <a:t>          :3.   Finalizing Technical Requirement for Amendment of WBAN IEEE802.15.6-2012</a:t>
            </a:r>
          </a:p>
          <a:p>
            <a:pPr marL="0" indent="0">
              <a:lnSpc>
                <a:spcPts val="1300"/>
              </a:lnSpc>
              <a:buNone/>
            </a:pPr>
            <a:r>
              <a:rPr lang="en-US" altLang="ja-JP" sz="1300" dirty="0"/>
              <a:t>           5.   Feasible Technologies for Satisfying the Technical Requirement</a:t>
            </a:r>
          </a:p>
          <a:p>
            <a:pPr marL="0" indent="0">
              <a:lnSpc>
                <a:spcPts val="1300"/>
              </a:lnSpc>
              <a:buNone/>
            </a:pPr>
            <a:r>
              <a:rPr lang="en-US" altLang="ja-JP" sz="1300" dirty="0"/>
              <a:t>           6.   Timeline for next January and March meeting and later  </a:t>
            </a:r>
          </a:p>
          <a:p>
            <a:pPr>
              <a:lnSpc>
                <a:spcPts val="1300"/>
              </a:lnSpc>
              <a:buFont typeface="Arial" panose="020B0604020202020204" pitchFamily="34" charset="0"/>
              <a:buChar char="•"/>
            </a:pPr>
            <a:r>
              <a:rPr lang="en-US" altLang="ja-JP" sz="1300" dirty="0"/>
              <a:t>Motion     Organization of TG                                                                            </a:t>
            </a:r>
          </a:p>
          <a:p>
            <a:pPr marL="0" indent="0">
              <a:lnSpc>
                <a:spcPts val="13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Meeting Accomplishments</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684483" y="1111982"/>
            <a:ext cx="7956496"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prstClr val="black"/>
                </a:solidFill>
                <a:latin typeface="游ゴシック" panose="020F0502020204030204"/>
                <a:ea typeface="游ゴシック" panose="020B0400000000000000" pitchFamily="50" charset="-128"/>
              </a:rPr>
              <a:t>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9:00-11:00 EST, Nov. 10(WED),  23:00-01:00 JST  Nov.10(WED) -11(THU)</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9:00-11:00 EST, Nov. 11(THU),   23:00-01:00 JST  Nov. 11(THU)-12(FRI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   AM2  10:00-12:00  Nov. 15(MON), EST,  1:00-3:00 S Nov. 16(TUE)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EST, Nov. 16(TUE),   23:00-01:00 JST  Nov. 16(TUE)-17(WED)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9-17, November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November 2021</a:t>
            </a:r>
            <a:endParaRPr lang="en-US" altLang="ja-JP" dirty="0"/>
          </a:p>
        </p:txBody>
      </p:sp>
      <p:pic>
        <p:nvPicPr>
          <p:cNvPr id="4" name="図 3">
            <a:extLst>
              <a:ext uri="{FF2B5EF4-FFF2-40B4-BE49-F238E27FC236}">
                <a16:creationId xmlns:a16="http://schemas.microsoft.com/office/drawing/2014/main" id="{FF009E69-0ACC-401B-BDC7-25EC6315C007}"/>
              </a:ext>
            </a:extLst>
          </p:cNvPr>
          <p:cNvPicPr>
            <a:picLocks noChangeAspect="1"/>
          </p:cNvPicPr>
          <p:nvPr/>
        </p:nvPicPr>
        <p:blipFill>
          <a:blip r:embed="rId2"/>
          <a:stretch>
            <a:fillRect/>
          </a:stretch>
        </p:blipFill>
        <p:spPr>
          <a:xfrm>
            <a:off x="93215" y="2489863"/>
            <a:ext cx="8957569" cy="3058679"/>
          </a:xfrm>
          <a:prstGeom prst="rect">
            <a:avLst/>
          </a:prstGeom>
        </p:spPr>
      </p:pic>
    </p:spTree>
    <p:extLst>
      <p:ext uri="{BB962C8B-B14F-4D97-AF65-F5344CB8AC3E}">
        <p14:creationId xmlns:p14="http://schemas.microsoft.com/office/powerpoint/2010/main" val="1984991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9-17, November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November 2021</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nvGraphicFramePr>
        <p:xfrm>
          <a:off x="134176" y="964724"/>
          <a:ext cx="9009823" cy="1939705"/>
        </p:xfrm>
        <a:graphic>
          <a:graphicData uri="http://schemas.openxmlformats.org/drawingml/2006/table">
            <a:tbl>
              <a:tblPr firstRow="1" bandRow="1">
                <a:tableStyleId>{93296810-A885-4BE3-A3E7-6D5BEEA58F35}</a:tableStyleId>
              </a:tblPr>
              <a:tblGrid>
                <a:gridCol w="1417286">
                  <a:extLst>
                    <a:ext uri="{9D8B030D-6E8A-4147-A177-3AD203B41FA5}">
                      <a16:colId xmlns:a16="http://schemas.microsoft.com/office/drawing/2014/main" val="20000"/>
                    </a:ext>
                  </a:extLst>
                </a:gridCol>
                <a:gridCol w="1099583">
                  <a:extLst>
                    <a:ext uri="{9D8B030D-6E8A-4147-A177-3AD203B41FA5}">
                      <a16:colId xmlns:a16="http://schemas.microsoft.com/office/drawing/2014/main" val="20001"/>
                    </a:ext>
                  </a:extLst>
                </a:gridCol>
                <a:gridCol w="1261966">
                  <a:extLst>
                    <a:ext uri="{9D8B030D-6E8A-4147-A177-3AD203B41FA5}">
                      <a16:colId xmlns:a16="http://schemas.microsoft.com/office/drawing/2014/main" val="20002"/>
                    </a:ext>
                  </a:extLst>
                </a:gridCol>
                <a:gridCol w="1105525">
                  <a:extLst>
                    <a:ext uri="{9D8B030D-6E8A-4147-A177-3AD203B41FA5}">
                      <a16:colId xmlns:a16="http://schemas.microsoft.com/office/drawing/2014/main" val="2295029801"/>
                    </a:ext>
                  </a:extLst>
                </a:gridCol>
                <a:gridCol w="1752958">
                  <a:extLst>
                    <a:ext uri="{9D8B030D-6E8A-4147-A177-3AD203B41FA5}">
                      <a16:colId xmlns:a16="http://schemas.microsoft.com/office/drawing/2014/main" val="20003"/>
                    </a:ext>
                  </a:extLst>
                </a:gridCol>
                <a:gridCol w="1156265">
                  <a:extLst>
                    <a:ext uri="{9D8B030D-6E8A-4147-A177-3AD203B41FA5}">
                      <a16:colId xmlns:a16="http://schemas.microsoft.com/office/drawing/2014/main" val="20004"/>
                    </a:ext>
                  </a:extLst>
                </a:gridCol>
                <a:gridCol w="1216240">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Nov. 9</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Nov. 10</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Nov. 11</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Nov. 15</a:t>
                      </a:r>
                      <a:r>
                        <a:rPr kumimoji="1" lang="en-US" altLang="ja-JP" sz="1400" baseline="30000" dirty="0"/>
                        <a:t>th</a:t>
                      </a:r>
                      <a:endParaRPr kumimoji="1" lang="en-US" altLang="ja-JP" sz="1400" dirty="0"/>
                    </a:p>
                    <a:p>
                      <a:pPr algn="ctr"/>
                      <a:r>
                        <a:rPr kumimoji="1" lang="en-US" altLang="ja-JP" sz="1400" dirty="0"/>
                        <a:t>Monday</a:t>
                      </a:r>
                      <a:endParaRPr kumimoji="1" lang="ja-JP" altLang="en-US" sz="1400" dirty="0"/>
                    </a:p>
                  </a:txBody>
                  <a:tcPr anchor="ctr">
                    <a:solidFill>
                      <a:srgbClr val="0070C0"/>
                    </a:solidFill>
                  </a:tcPr>
                </a:tc>
                <a:tc>
                  <a:txBody>
                    <a:bodyPr/>
                    <a:lstStyle/>
                    <a:p>
                      <a:pPr algn="ctr"/>
                      <a:r>
                        <a:rPr kumimoji="1" lang="en-US" altLang="ja-JP" sz="1400" dirty="0"/>
                        <a:t>Nov. 16</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Nov. 17</a:t>
                      </a:r>
                      <a:r>
                        <a:rPr kumimoji="1" lang="en-US" altLang="ja-JP" sz="1400" baseline="30000" dirty="0"/>
                        <a:t>th</a:t>
                      </a:r>
                      <a:endParaRPr kumimoji="1" lang="en-US" altLang="ja-JP" sz="1400" dirty="0"/>
                    </a:p>
                    <a:p>
                      <a:pPr algn="ctr"/>
                      <a:r>
                        <a:rPr kumimoji="1" lang="en-US" altLang="ja-JP" sz="1400" dirty="0" err="1"/>
                        <a:t>Wendesday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11:00PM-1:00AM+1day</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2</a:t>
                      </a:r>
                    </a:p>
                  </a:txBody>
                  <a:tcPr anchor="ctr">
                    <a:solidFill>
                      <a:schemeClr val="accent1">
                        <a:lumMod val="20000"/>
                        <a:lumOff val="80000"/>
                      </a:schemeClr>
                    </a:solidFill>
                  </a:tcPr>
                </a:tc>
                <a:tc>
                  <a:txBody>
                    <a:bodyPr/>
                    <a:lstStyle/>
                    <a:p>
                      <a:pPr algn="ct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TG15.6a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r h="644346">
                <a:tc>
                  <a:txBody>
                    <a:bodyPr/>
                    <a:lstStyle/>
                    <a:p>
                      <a:pPr algn="ctr"/>
                      <a:r>
                        <a:rPr kumimoji="1" lang="en-US" altLang="ja-JP" sz="1100" b="1" dirty="0"/>
                        <a:t>EST 11:00-13:00</a:t>
                      </a:r>
                    </a:p>
                    <a:p>
                      <a:pPr algn="ctr"/>
                      <a:r>
                        <a:rPr kumimoji="1" lang="en-US" altLang="ja-JP" sz="1100" b="1" dirty="0">
                          <a:solidFill>
                            <a:srgbClr val="FF0000"/>
                          </a:solidFill>
                        </a:rPr>
                        <a:t>JST  1:00AM-3:00AM+1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r>
                        <a:rPr kumimoji="1" lang="en-US" altLang="ja-JP" sz="1200" b="1" dirty="0">
                          <a:solidFill>
                            <a:schemeClr val="tx1"/>
                          </a:solidFill>
                        </a:rPr>
                        <a:t>AM2</a:t>
                      </a:r>
                    </a:p>
                    <a:p>
                      <a:pPr algn="ctr"/>
                      <a:r>
                        <a:rPr kumimoji="1" lang="en-US" altLang="ja-JP" sz="1200" b="1" dirty="0">
                          <a:solidFill>
                            <a:schemeClr val="tx1"/>
                          </a:solidFill>
                        </a:rPr>
                        <a:t>Joint Session TG15.6a, 4ab, &amp;TG14</a:t>
                      </a: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485260563"/>
                  </a:ext>
                </a:extLst>
              </a:tr>
            </a:tbl>
          </a:graphicData>
        </a:graphic>
      </p:graphicFrame>
      <p:pic>
        <p:nvPicPr>
          <p:cNvPr id="3" name="図 2">
            <a:extLst>
              <a:ext uri="{FF2B5EF4-FFF2-40B4-BE49-F238E27FC236}">
                <a16:creationId xmlns:a16="http://schemas.microsoft.com/office/drawing/2014/main" id="{E23CED2F-F054-4034-8D32-05D877ECE990}"/>
              </a:ext>
            </a:extLst>
          </p:cNvPr>
          <p:cNvPicPr>
            <a:picLocks noChangeAspect="1"/>
          </p:cNvPicPr>
          <p:nvPr/>
        </p:nvPicPr>
        <p:blipFill>
          <a:blip r:embed="rId2"/>
          <a:stretch>
            <a:fillRect/>
          </a:stretch>
        </p:blipFill>
        <p:spPr>
          <a:xfrm>
            <a:off x="1678651" y="2921134"/>
            <a:ext cx="6284620" cy="3514886"/>
          </a:xfrm>
          <a:prstGeom prst="rect">
            <a:avLst/>
          </a:prstGeom>
        </p:spPr>
      </p:pic>
    </p:spTree>
    <p:extLst>
      <p:ext uri="{BB962C8B-B14F-4D97-AF65-F5344CB8AC3E}">
        <p14:creationId xmlns:p14="http://schemas.microsoft.com/office/powerpoint/2010/main" val="2154604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25185" y="1150316"/>
            <a:ext cx="8969829" cy="5290372"/>
          </a:xfrm>
        </p:spPr>
        <p:txBody>
          <a:bodyPr/>
          <a:lstStyle/>
          <a:p>
            <a:pPr>
              <a:lnSpc>
                <a:spcPts val="1800"/>
              </a:lnSpc>
              <a:buFont typeface="Arial" panose="020B0604020202020204" pitchFamily="34" charset="0"/>
              <a:buChar char="•"/>
            </a:pPr>
            <a:r>
              <a:rPr lang="is-IS" altLang="ja-JP" sz="1400" dirty="0"/>
              <a:t>TG15.6a opening report for November 2021 meeting                                               15-21-0544-01-06a</a:t>
            </a:r>
          </a:p>
          <a:p>
            <a:pPr>
              <a:lnSpc>
                <a:spcPts val="1800"/>
              </a:lnSpc>
              <a:buFont typeface="Arial" panose="020B0604020202020204" pitchFamily="34" charset="0"/>
              <a:buChar char="•"/>
            </a:pPr>
            <a:r>
              <a:rPr lang="is-IS" altLang="ja-JP" sz="1400" dirty="0"/>
              <a:t>TG15.6a Agenda of November Meeting in 2021                                                        15-21-0543-06-06a</a:t>
            </a:r>
          </a:p>
          <a:p>
            <a:pPr>
              <a:lnSpc>
                <a:spcPts val="1800"/>
              </a:lnSpc>
              <a:buFont typeface="Arial" panose="020B0604020202020204" pitchFamily="34" charset="0"/>
              <a:buChar char="•"/>
            </a:pPr>
            <a:r>
              <a:rPr lang="is-IS" altLang="ja-JP" sz="1400" dirty="0"/>
              <a:t>TG, SG 15,6a &amp; IG DEP  Activity for Amendment of IEEE802.15.6 Wireless BAN with Enhanced Dependability                                                                                                              15-21-0023-04-06a</a:t>
            </a:r>
          </a:p>
          <a:p>
            <a:pPr>
              <a:lnSpc>
                <a:spcPts val="1800"/>
              </a:lnSpc>
              <a:buFont typeface="Arial" panose="020B0604020202020204" pitchFamily="34" charset="0"/>
              <a:buChar char="•"/>
            </a:pPr>
            <a:r>
              <a:rPr lang="en-US" altLang="ja-JP" sz="1400" dirty="0"/>
              <a:t>Application Matrix and Use cases for dependable social services based on BAN/5G/AI platform      </a:t>
            </a:r>
          </a:p>
          <a:p>
            <a:pPr marL="0" indent="0">
              <a:lnSpc>
                <a:spcPts val="1800"/>
              </a:lnSpc>
              <a:buNone/>
            </a:pPr>
            <a:r>
              <a:rPr lang="en-US" altLang="ja-JP" sz="1400" dirty="0"/>
              <a:t>                                                                                                                                           15-21-0484-01-06a</a:t>
            </a:r>
          </a:p>
          <a:p>
            <a:pPr>
              <a:lnSpc>
                <a:spcPts val="1800"/>
              </a:lnSpc>
              <a:buFont typeface="Arial" panose="020B0604020202020204" pitchFamily="34" charset="0"/>
              <a:buChar char="•"/>
            </a:pPr>
            <a:r>
              <a:rPr lang="en-US" altLang="ja-JP" sz="1400" dirty="0"/>
              <a:t>Channel and environment models including EMC&amp;EMI for human and vehicle </a:t>
            </a:r>
            <a:r>
              <a:rPr lang="en-US" altLang="ja-JP" sz="1400" dirty="0" err="1"/>
              <a:t>boday</a:t>
            </a:r>
            <a:r>
              <a:rPr lang="en-US" altLang="ja-JP" sz="1400" dirty="0"/>
              <a:t> Area networks(HBAN and VBAN)                                                                                                                  15-21-0244-06-06a</a:t>
            </a:r>
          </a:p>
          <a:p>
            <a:pPr>
              <a:lnSpc>
                <a:spcPts val="1800"/>
              </a:lnSpc>
              <a:buFont typeface="Arial" panose="020B0604020202020204" pitchFamily="34" charset="0"/>
              <a:buChar char="•"/>
            </a:pPr>
            <a:r>
              <a:rPr lang="en-US" altLang="ja-JP" sz="1400" dirty="0"/>
              <a:t>Channel and Environmental Models Classification for Vehicle Body Area Network(VBAN) on TG15.6a</a:t>
            </a:r>
          </a:p>
          <a:p>
            <a:pPr>
              <a:lnSpc>
                <a:spcPts val="1800"/>
              </a:lnSpc>
              <a:buFont typeface="Arial" panose="020B0604020202020204" pitchFamily="34" charset="0"/>
              <a:buChar char="•"/>
            </a:pPr>
            <a:r>
              <a:rPr lang="en-US" altLang="ja-JP" sz="1400" dirty="0"/>
              <a:t>                                                                                                                                     15-21-0560-00-06a</a:t>
            </a:r>
          </a:p>
          <a:p>
            <a:pPr>
              <a:lnSpc>
                <a:spcPts val="1800"/>
              </a:lnSpc>
              <a:buFont typeface="Arial" panose="020B0604020202020204" pitchFamily="34" charset="0"/>
              <a:buChar char="•"/>
            </a:pPr>
            <a:r>
              <a:rPr lang="en-US" altLang="ja-JP" sz="1400" dirty="0"/>
              <a:t>Draft Technical Requirement for IEEE802.15.6a                                                         15-21-0577-02-06a</a:t>
            </a:r>
          </a:p>
          <a:p>
            <a:pPr>
              <a:lnSpc>
                <a:spcPts val="1800"/>
              </a:lnSpc>
              <a:buFont typeface="Arial" panose="020B0604020202020204" pitchFamily="34" charset="0"/>
              <a:buChar char="•"/>
            </a:pPr>
            <a:r>
              <a:rPr lang="en-US" altLang="ja-JP" sz="1400" dirty="0"/>
              <a:t>ETSI </a:t>
            </a:r>
            <a:r>
              <a:rPr lang="en-US" altLang="ja-JP" sz="1400" dirty="0" err="1"/>
              <a:t>SmartBAN</a:t>
            </a:r>
            <a:r>
              <a:rPr lang="en-US" altLang="ja-JP" sz="1400" dirty="0"/>
              <a:t> in Medical/Wellbeing IoT                                                                    15-21-0583-01-06a</a:t>
            </a:r>
          </a:p>
          <a:p>
            <a:pPr>
              <a:lnSpc>
                <a:spcPts val="1800"/>
              </a:lnSpc>
              <a:buFont typeface="Arial" panose="020B0604020202020204" pitchFamily="34" charset="0"/>
              <a:buChar char="•"/>
            </a:pPr>
            <a:r>
              <a:rPr lang="en-US" altLang="ja-JP" sz="1400" dirty="0"/>
              <a:t>Harmonization among  SG 15.6a, SG 15.4ab, and TG15.14 using UWB PHY             15-21-0497-02-06a</a:t>
            </a:r>
          </a:p>
          <a:p>
            <a:pPr>
              <a:lnSpc>
                <a:spcPts val="1800"/>
              </a:lnSpc>
              <a:buFont typeface="Arial" panose="020B0604020202020204" pitchFamily="34" charset="0"/>
              <a:buChar char="•"/>
            </a:pPr>
            <a:r>
              <a:rPr lang="en-US" altLang="ja-JP" sz="1400" dirty="0"/>
              <a:t> Coordinator-to-coordinator communication for Body Area Networks                            15-21-0582-02-06a</a:t>
            </a:r>
          </a:p>
          <a:p>
            <a:pPr>
              <a:lnSpc>
                <a:spcPts val="1800"/>
              </a:lnSpc>
              <a:buFont typeface="Arial" panose="020B0604020202020204" pitchFamily="34" charset="0"/>
              <a:buChar char="•"/>
            </a:pPr>
            <a:r>
              <a:rPr lang="en-US" altLang="ja-JP" sz="1400" dirty="0"/>
              <a:t>Considerations and countermeasure technology on radio environment surrounding BANs including EMC issues on PHY layer	                                                                                      15-21-0387-02-06a</a:t>
            </a:r>
          </a:p>
          <a:p>
            <a:pPr>
              <a:lnSpc>
                <a:spcPts val="1800"/>
              </a:lnSpc>
              <a:buFont typeface="Arial" panose="020B0604020202020204" pitchFamily="34" charset="0"/>
              <a:buChar char="•"/>
            </a:pPr>
            <a:r>
              <a:rPr lang="en-US" altLang="ja-JP" sz="1400" dirty="0"/>
              <a:t>Solution for Harmonization with ETSI Smart BAN                                                         15-21-0606-00-06a</a:t>
            </a:r>
          </a:p>
          <a:p>
            <a:pPr>
              <a:lnSpc>
                <a:spcPts val="1800"/>
              </a:lnSpc>
              <a:buFont typeface="Arial" panose="020B0604020202020204" pitchFamily="34" charset="0"/>
              <a:buChar char="•"/>
            </a:pPr>
            <a:r>
              <a:rPr lang="en-US" altLang="ja-JP" sz="1400" dirty="0"/>
              <a:t>Joint session 15.6a, 15.4ab, 15.14 November Plenary Meeting                                    15-21-0604-01-06a</a:t>
            </a:r>
          </a:p>
          <a:p>
            <a:pPr>
              <a:lnSpc>
                <a:spcPts val="1800"/>
              </a:lnSpc>
              <a:buFont typeface="Arial" panose="020B0604020202020204" pitchFamily="34" charset="0"/>
              <a:buChar char="•"/>
            </a:pPr>
            <a:r>
              <a:rPr lang="en-US" altLang="ja-JP" sz="1400" dirty="0"/>
              <a:t>TG15.6a Meeting Minutes for November 2021                                                              15-21-0618-00-06a</a:t>
            </a:r>
          </a:p>
          <a:p>
            <a:pPr>
              <a:lnSpc>
                <a:spcPts val="1800"/>
              </a:lnSpc>
              <a:buFont typeface="Arial" panose="020B0604020202020204" pitchFamily="34" charset="0"/>
              <a:buChar char="•"/>
            </a:pPr>
            <a:r>
              <a:rPr lang="en-US" altLang="ja-JP" sz="1400" dirty="0"/>
              <a:t>TG15.6a Closing Report for November 2021                                                                 15-21-0617-00-06a </a:t>
            </a:r>
          </a:p>
          <a:p>
            <a:pPr>
              <a:lnSpc>
                <a:spcPts val="1800"/>
              </a:lnSpc>
              <a:buFont typeface="Arial" panose="020B0604020202020204" pitchFamily="34" charset="0"/>
              <a:buChar char="•"/>
            </a:pPr>
            <a:endParaRPr lang="fi-FI" altLang="ja-JP" sz="1400" dirty="0"/>
          </a:p>
          <a:p>
            <a:pPr>
              <a:lnSpc>
                <a:spcPts val="18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81766"/>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November 2021</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4644388-B773-4455-BC5A-FA0192E089CB}"/>
              </a:ext>
            </a:extLst>
          </p:cNvPr>
          <p:cNvSpPr>
            <a:spLocks noGrp="1"/>
          </p:cNvSpPr>
          <p:nvPr>
            <p:ph idx="1"/>
          </p:nvPr>
        </p:nvSpPr>
        <p:spPr>
          <a:xfrm>
            <a:off x="685800" y="1648691"/>
            <a:ext cx="8030688" cy="4114800"/>
          </a:xfrm>
        </p:spPr>
        <p:txBody>
          <a:bodyPr/>
          <a:lstStyle/>
          <a:p>
            <a:pPr marL="0" indent="0">
              <a:buNone/>
            </a:pPr>
            <a:r>
              <a:rPr kumimoji="1" lang="en-US" altLang="ja-JP" sz="1800" dirty="0"/>
              <a:t>IEEE 802 Wireless Electronic Interim Session</a:t>
            </a:r>
          </a:p>
          <a:p>
            <a:pPr marL="0" indent="0">
              <a:buNone/>
            </a:pPr>
            <a:endParaRPr kumimoji="1" lang="en-US" altLang="ja-JP" sz="1800" dirty="0"/>
          </a:p>
          <a:p>
            <a:pPr marL="0" indent="0">
              <a:buNone/>
            </a:pPr>
            <a:r>
              <a:rPr kumimoji="1" lang="en-US" altLang="ja-JP" sz="1800" dirty="0"/>
              <a:t>The January 2022 IEEE 802 Wireless will be held electronically, </a:t>
            </a:r>
          </a:p>
          <a:p>
            <a:pPr marL="0" indent="0">
              <a:buNone/>
            </a:pPr>
            <a:r>
              <a:rPr kumimoji="1" lang="en-US" altLang="ja-JP" sz="1800" dirty="0"/>
              <a:t>January 2022</a:t>
            </a:r>
          </a:p>
          <a:p>
            <a:pPr marL="0" indent="0">
              <a:buNone/>
            </a:pPr>
            <a:r>
              <a:rPr kumimoji="1" lang="en-US" altLang="ja-JP" sz="1800" dirty="0"/>
              <a:t>.  </a:t>
            </a:r>
          </a:p>
          <a:p>
            <a:pPr marL="0" indent="0">
              <a:buNone/>
            </a:pPr>
            <a:r>
              <a:rPr kumimoji="1" lang="en-US" altLang="ja-JP" sz="1800" dirty="0"/>
              <a:t>Participating Working Groups: 802.11, 802.15, 802.18, 802.19, 802.24</a:t>
            </a:r>
          </a:p>
          <a:p>
            <a:pPr marL="0" indent="0">
              <a:buNone/>
            </a:pPr>
            <a:endParaRPr lang="en-US" altLang="ja-JP" sz="1800" dirty="0"/>
          </a:p>
          <a:p>
            <a:pPr marL="0" indent="0">
              <a:buNone/>
            </a:pPr>
            <a:r>
              <a:rPr lang="en-US" altLang="ja-JP" sz="2400" b="1" dirty="0"/>
              <a:t>T</a:t>
            </a:r>
            <a:r>
              <a:rPr kumimoji="1" lang="en-US" altLang="ja-JP" sz="2400" b="1" dirty="0"/>
              <a:t>G15.6a will hold three sessions in January meeting</a:t>
            </a:r>
            <a:r>
              <a:rPr lang="en-US" altLang="ja-JP" sz="2400" b="1" dirty="0"/>
              <a:t> while one or two joint sessions with 4ab and 14.</a:t>
            </a:r>
            <a:endParaRPr kumimoji="1" lang="en-US" altLang="ja-JP" sz="1800" b="1" dirty="0"/>
          </a:p>
          <a:p>
            <a:pPr marL="0" indent="0">
              <a:buNone/>
            </a:pPr>
            <a:endParaRPr lang="en-US" altLang="ja-JP" sz="1800" dirty="0"/>
          </a:p>
          <a:p>
            <a:pPr marL="0" indent="0">
              <a:buNone/>
            </a:pPr>
            <a:endParaRPr kumimoji="1" lang="ja-JP" altLang="en-US" sz="1800" dirty="0"/>
          </a:p>
        </p:txBody>
      </p:sp>
      <p:sp>
        <p:nvSpPr>
          <p:cNvPr id="3" name="タイトル 2">
            <a:extLst>
              <a:ext uri="{FF2B5EF4-FFF2-40B4-BE49-F238E27FC236}">
                <a16:creationId xmlns:a16="http://schemas.microsoft.com/office/drawing/2014/main" id="{8D0AD309-B256-49B1-A91E-93E0A1074372}"/>
              </a:ext>
            </a:extLst>
          </p:cNvPr>
          <p:cNvSpPr>
            <a:spLocks noGrp="1"/>
          </p:cNvSpPr>
          <p:nvPr>
            <p:ph type="title"/>
          </p:nvPr>
        </p:nvSpPr>
        <p:spPr/>
        <p:txBody>
          <a:bodyPr/>
          <a:lstStyle/>
          <a:p>
            <a:r>
              <a:rPr kumimoji="1" lang="en-US" altLang="ja-JP" dirty="0"/>
              <a:t>January Meeting</a:t>
            </a:r>
            <a:endParaRPr kumimoji="1" lang="ja-JP" altLang="en-US" dirty="0"/>
          </a:p>
        </p:txBody>
      </p:sp>
      <p:sp>
        <p:nvSpPr>
          <p:cNvPr id="4" name="スライド番号プレースホルダー 3">
            <a:extLst>
              <a:ext uri="{FF2B5EF4-FFF2-40B4-BE49-F238E27FC236}">
                <a16:creationId xmlns:a16="http://schemas.microsoft.com/office/drawing/2014/main" id="{F14DA6E5-12D1-4EAF-B535-3C722663806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
        <p:nvSpPr>
          <p:cNvPr id="5" name="日付プレースホルダー 4">
            <a:extLst>
              <a:ext uri="{FF2B5EF4-FFF2-40B4-BE49-F238E27FC236}">
                <a16:creationId xmlns:a16="http://schemas.microsoft.com/office/drawing/2014/main" id="{3F1B1702-235D-45E9-A441-6A326694D876}"/>
              </a:ext>
            </a:extLst>
          </p:cNvPr>
          <p:cNvSpPr>
            <a:spLocks noGrp="1"/>
          </p:cNvSpPr>
          <p:nvPr>
            <p:ph type="dt" sz="half" idx="2"/>
          </p:nvPr>
        </p:nvSpPr>
        <p:spPr/>
        <p:txBody>
          <a:bodyPr/>
          <a:lstStyle/>
          <a:p>
            <a:r>
              <a:rPr lang="en-US" altLang="ja-JP"/>
              <a:t>November 2021</a:t>
            </a:r>
            <a:endParaRPr lang="en-US" altLang="ja-JP" dirty="0"/>
          </a:p>
        </p:txBody>
      </p:sp>
    </p:spTree>
    <p:extLst>
      <p:ext uri="{BB962C8B-B14F-4D97-AF65-F5344CB8AC3E}">
        <p14:creationId xmlns:p14="http://schemas.microsoft.com/office/powerpoint/2010/main" val="19859004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14500</TotalTime>
  <Words>1381</Words>
  <Application>Microsoft Office PowerPoint</Application>
  <PresentationFormat>画面に合わせる (4:3)</PresentationFormat>
  <Paragraphs>176</Paragraphs>
  <Slides>11</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ＭＳ Ｐゴシック</vt:lpstr>
      <vt:lpstr>游ゴシック</vt:lpstr>
      <vt:lpstr>Arial</vt:lpstr>
      <vt:lpstr>Calibri</vt:lpstr>
      <vt:lpstr>Times New Roman</vt:lpstr>
      <vt:lpstr>IEEE-P802_15</vt:lpstr>
      <vt:lpstr>PowerPoint プレゼンテーション</vt:lpstr>
      <vt:lpstr>IEEE 802.15 TG15.6a   Closing Report  Virtual Plenary Meeting November 17th, 2021  Ryuji Kohno Yokohama National University(YNU), YRP International Alliance Institute(YRP-IAI) </vt:lpstr>
      <vt:lpstr>Objectives of TG15.6a – Enhanced Dependability Body Area Network (ED-BAN)</vt:lpstr>
      <vt:lpstr>Task Group Motion</vt:lpstr>
      <vt:lpstr>Meeting Accomplishments</vt:lpstr>
      <vt:lpstr>TG15.6a  Session Schedule for 9-17, November 2021</vt:lpstr>
      <vt:lpstr>TG15.6a  Session Schedule for 9-17, November 2021</vt:lpstr>
      <vt:lpstr>Contributions</vt:lpstr>
      <vt:lpstr>January Meeting</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172</cp:revision>
  <dcterms:created xsi:type="dcterms:W3CDTF">2018-03-06T17:15:04Z</dcterms:created>
  <dcterms:modified xsi:type="dcterms:W3CDTF">2021-11-17T14:35:16Z</dcterms:modified>
</cp:coreProperties>
</file>