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285" r:id="rId4"/>
    <p:sldId id="295" r:id="rId5"/>
    <p:sldId id="296" r:id="rId6"/>
    <p:sldId id="298" r:id="rId7"/>
    <p:sldId id="373" r:id="rId8"/>
    <p:sldId id="374" r:id="rId9"/>
    <p:sldId id="340" r:id="rId10"/>
    <p:sldId id="349" r:id="rId11"/>
    <p:sldId id="303" r:id="rId12"/>
    <p:sldId id="344" r:id="rId13"/>
    <p:sldId id="350" r:id="rId14"/>
    <p:sldId id="345" r:id="rId15"/>
    <p:sldId id="367" r:id="rId16"/>
    <p:sldId id="351" r:id="rId17"/>
    <p:sldId id="362" r:id="rId18"/>
    <p:sldId id="361" r:id="rId19"/>
    <p:sldId id="370" r:id="rId20"/>
    <p:sldId id="372" r:id="rId21"/>
    <p:sldId id="354"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&lt;Yongsen Ma and Zhenzhen Ye&gt;, &lt;Red Point Positioning&gt;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2021&gt;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&lt;Yongsen Ma and Zhenzhen Ye&gt;, &lt;Red Point Positioning&gt;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a:xfrm>
            <a:off x="5220072" y="6475413"/>
            <a:ext cx="3390528" cy="182562"/>
          </a:xfrm>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2021</a:t>
            </a:r>
          </a:p>
        </p:txBody>
      </p:sp>
      <p:sp>
        <p:nvSpPr>
          <p:cNvPr id="8" name="Footer Placeholder 7"/>
          <p:cNvSpPr>
            <a:spLocks noGrp="1"/>
          </p:cNvSpPr>
          <p:nvPr>
            <p:ph type="ftr" sz="quarter" idx="11"/>
          </p:nvPr>
        </p:nvSpPr>
        <p:spPr/>
        <p:txBody>
          <a:bodyPr/>
          <a:lstStyle>
            <a:lvl1pPr>
              <a:defRPr/>
            </a:lvl1pPr>
          </a:lstStyle>
          <a:p>
            <a:r>
              <a:rPr lang="en-US" altLang="en-US"/>
              <a:t>Yongsen Ma and Zhenzhen Ye, Red Point Positioning</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2021</a:t>
            </a:r>
          </a:p>
        </p:txBody>
      </p:sp>
      <p:sp>
        <p:nvSpPr>
          <p:cNvPr id="4" name="Footer Placeholder 3"/>
          <p:cNvSpPr>
            <a:spLocks noGrp="1"/>
          </p:cNvSpPr>
          <p:nvPr>
            <p:ph type="ftr" sz="quarter" idx="11"/>
          </p:nvPr>
        </p:nvSpPr>
        <p:spPr/>
        <p:txBody>
          <a:bodyPr/>
          <a:lstStyle>
            <a:lvl1pPr>
              <a:defRPr/>
            </a:lvl1pPr>
          </a:lstStyle>
          <a:p>
            <a:r>
              <a:rPr lang="en-US" altLang="en-US"/>
              <a:t>Yongsen Ma and Zhenzhen Ye, Red Point Positioning</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November 2021</a:t>
            </a:r>
          </a:p>
        </p:txBody>
      </p:sp>
      <p:sp>
        <p:nvSpPr>
          <p:cNvPr id="3" name="Footer Placeholder 2"/>
          <p:cNvSpPr>
            <a:spLocks noGrp="1"/>
          </p:cNvSpPr>
          <p:nvPr>
            <p:ph type="ftr" sz="quarter" idx="11"/>
          </p:nvPr>
        </p:nvSpPr>
        <p:spPr/>
        <p:txBody>
          <a:bodyPr/>
          <a:lstStyle>
            <a:lvl1pPr>
              <a:defRPr/>
            </a:lvl1pPr>
          </a:lstStyle>
          <a:p>
            <a:r>
              <a:rPr lang="en-US" altLang="en-US"/>
              <a:t>Yongsen Ma and Zhenzhen Ye, Red Point Positioning</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2021</a:t>
            </a:r>
          </a:p>
        </p:txBody>
      </p:sp>
      <p:sp>
        <p:nvSpPr>
          <p:cNvPr id="1029" name="Rectangle 5"/>
          <p:cNvSpPr>
            <a:spLocks noGrp="1" noChangeArrowheads="1"/>
          </p:cNvSpPr>
          <p:nvPr>
            <p:ph type="ftr" sz="quarter" idx="3"/>
          </p:nvPr>
        </p:nvSpPr>
        <p:spPr bwMode="auto">
          <a:xfrm>
            <a:off x="5292080" y="6475412"/>
            <a:ext cx="33185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Yongsen Ma and Zhenzhen Ye, Red Point Positioning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15-21-0616-00-04ab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November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Yongsen Ma and Zhenzhen Ye, Red Point Positioning</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395536" y="609600"/>
            <a:ext cx="8496944"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[Beacon and Ranging Frames to Support Downlink TDOA (DL-TDOA) Location Service in 802.15]	</a:t>
            </a:r>
          </a:p>
          <a:p>
            <a:r>
              <a:rPr lang="en-US" altLang="en-US" sz="1600" b="1" dirty="0"/>
              <a:t>Date Submitted: </a:t>
            </a:r>
            <a:r>
              <a:rPr lang="en-US" altLang="en-US" sz="1600" dirty="0"/>
              <a:t>[16 November 2021]	</a:t>
            </a:r>
          </a:p>
          <a:p>
            <a:r>
              <a:rPr lang="en-US" altLang="en-US" sz="1600" b="1" dirty="0"/>
              <a:t>Source:</a:t>
            </a:r>
            <a:r>
              <a:rPr lang="en-US" altLang="en-US" sz="1600" dirty="0"/>
              <a:t> [Yongsen Ma and Zhenzhen Ye] Company [Red Point Positioning]	</a:t>
            </a:r>
          </a:p>
          <a:p>
            <a:pPr>
              <a:spcBef>
                <a:spcPts val="600"/>
              </a:spcBef>
              <a:spcAft>
                <a:spcPts val="600"/>
              </a:spcAft>
            </a:pPr>
            <a:r>
              <a:rPr lang="en-US" altLang="en-US" sz="1600" b="1" dirty="0"/>
              <a:t>Re:</a:t>
            </a:r>
            <a:r>
              <a:rPr lang="en-US" altLang="en-US" sz="1600" dirty="0"/>
              <a:t> Call for contributions to SG15.4ab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8" name="Content Placeholder 7">
                <a:extLst>
                  <a:ext uri="{FF2B5EF4-FFF2-40B4-BE49-F238E27FC236}">
                    <a16:creationId xmlns:a16="http://schemas.microsoft.com/office/drawing/2014/main" id="{039A6E72-FA49-4DC6-BB9A-E4E26E81D2C4}"/>
                  </a:ext>
                </a:extLst>
              </p:cNvPr>
              <p:cNvSpPr>
                <a:spLocks noGrp="1"/>
              </p:cNvSpPr>
              <p:nvPr>
                <p:ph idx="1"/>
              </p:nvPr>
            </p:nvSpPr>
            <p:spPr>
              <a:xfrm>
                <a:off x="685800" y="3231080"/>
                <a:ext cx="7772400" cy="2864919"/>
              </a:xfrm>
            </p:spPr>
            <p:txBody>
              <a:bodyPr/>
              <a:lstStyle/>
              <a:p>
                <a:pPr>
                  <a:buFont typeface="Arial" panose="020B0604020202020204" pitchFamily="34" charset="0"/>
                  <a:buChar char="•"/>
                </a:pPr>
                <a:r>
                  <a:rPr lang="en-US" sz="1400" dirty="0"/>
                  <a:t>In-band/out-of-band control: </a:t>
                </a:r>
                <a:r>
                  <a:rPr lang="en-US" sz="1400" kern="0" dirty="0"/>
                  <a:t>To indicate whether following fields are sent through in-band (0b01, default), out-of</a:t>
                </a:r>
                <a:r>
                  <a:rPr lang="en-US" sz="1400" dirty="0"/>
                  <a:t>-band (0b10), e.g., BLE and narrowband channels, or both (0b11).</a:t>
                </a:r>
                <a:endParaRPr lang="en-US" sz="1400" kern="0" dirty="0"/>
              </a:p>
              <a:p>
                <a:pPr>
                  <a:buFont typeface="Arial" panose="020B0604020202020204" pitchFamily="34" charset="0"/>
                  <a:buChar char="•"/>
                </a:pPr>
                <a:r>
                  <a:rPr lang="en-US" sz="1400" dirty="0">
                    <a:cs typeface="Times New Roman" panose="02020603050405020304" pitchFamily="18" charset="0"/>
                  </a:rPr>
                  <a:t>Base Superframe Slot Duration in unit of M*RSTU. </a:t>
                </a:r>
                <a14:m>
                  <m:oMath xmlns:m="http://schemas.openxmlformats.org/officeDocument/2006/math">
                    <m:r>
                      <a:rPr lang="en-US" sz="1400" i="1" smtClean="0">
                        <a:latin typeface="Cambria Math" panose="02040503050406030204" pitchFamily="18" charset="0"/>
                      </a:rPr>
                      <m:t>𝑏𝑎𝑠𝑒𝑆𝑢𝑝𝑒𝑟𝑓𝑟𝑎𝑚𝑒𝑆𝑙𝑜𝑡𝐷𝑢𝑟𝑎𝑡𝑖𝑜𝑛</m:t>
                    </m:r>
                    <m:r>
                      <a:rPr lang="en-US" sz="1400" b="0" i="1" smtClean="0">
                        <a:latin typeface="Cambria Math" panose="02040503050406030204" pitchFamily="18" charset="0"/>
                      </a:rPr>
                      <m:t>=</m:t>
                    </m:r>
                    <m:r>
                      <a:rPr lang="en-US" sz="1400" b="0" i="1" smtClean="0">
                        <a:latin typeface="Cambria Math" panose="02040503050406030204" pitchFamily="18" charset="0"/>
                      </a:rPr>
                      <m:t>𝑁</m:t>
                    </m:r>
                    <m:r>
                      <a:rPr lang="en-US" sz="1400" b="0" i="1" smtClean="0">
                        <a:latin typeface="Cambria Math" panose="02040503050406030204" pitchFamily="18" charset="0"/>
                      </a:rPr>
                      <m:t>∗</m:t>
                    </m:r>
                    <m:r>
                      <a:rPr lang="en-US" sz="1400" b="0" i="1" smtClean="0">
                        <a:latin typeface="Cambria Math" panose="02040503050406030204" pitchFamily="18" charset="0"/>
                      </a:rPr>
                      <m:t>𝑀</m:t>
                    </m:r>
                    <m:r>
                      <a:rPr lang="en-US" sz="1400" b="0" i="1" smtClean="0">
                        <a:latin typeface="Cambria Math" panose="02040503050406030204" pitchFamily="18" charset="0"/>
                      </a:rPr>
                      <m:t>∗</m:t>
                    </m:r>
                    <m:r>
                      <a:rPr lang="en-US" sz="1400" b="0" i="1" smtClean="0">
                        <a:latin typeface="Cambria Math" panose="02040503050406030204" pitchFamily="18" charset="0"/>
                      </a:rPr>
                      <m:t>𝑅𝑆𝑇𝑈</m:t>
                    </m:r>
                  </m:oMath>
                </a14:m>
                <a:r>
                  <a:rPr lang="en-US" sz="1400" dirty="0">
                    <a:cs typeface="Times New Roman" panose="02020603050405020304" pitchFamily="18" charset="0"/>
                  </a:rPr>
                  <a:t>. Default is 600*1*RSTU=0.5 </a:t>
                </a:r>
                <a:r>
                  <a:rPr lang="en-US" sz="1400" dirty="0" err="1">
                    <a:cs typeface="Times New Roman" panose="02020603050405020304" pitchFamily="18" charset="0"/>
                  </a:rPr>
                  <a:t>ms.</a:t>
                </a:r>
                <a:r>
                  <a:rPr lang="en-US" sz="1400" dirty="0">
                    <a:cs typeface="Times New Roman" panose="02020603050405020304" pitchFamily="18" charset="0"/>
                  </a:rPr>
                  <a:t> M: TBD, or in other forms of RSTU.</a:t>
                </a:r>
              </a:p>
              <a:p>
                <a:pPr>
                  <a:buFont typeface="Arial" panose="020B0604020202020204" pitchFamily="34" charset="0"/>
                  <a:buChar char="•"/>
                </a:pPr>
                <a:r>
                  <a:rPr lang="en-US" sz="1400" dirty="0">
                    <a:cs typeface="Times New Roman" panose="02020603050405020304" pitchFamily="18" charset="0"/>
                  </a:rPr>
                  <a:t>Reserved: reserved for other purposes and/or future use.</a:t>
                </a:r>
              </a:p>
              <a:p>
                <a:pPr>
                  <a:buFont typeface="Arial" panose="020B0604020202020204" pitchFamily="34" charset="0"/>
                  <a:buChar char="•"/>
                </a:pPr>
                <a:r>
                  <a:rPr lang="en-US" sz="1400" dirty="0">
                    <a:cs typeface="Times New Roman" panose="02020603050405020304" pitchFamily="18" charset="0"/>
                  </a:rPr>
                  <a:t>Number of Superframe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cs typeface="Times New Roman" panose="02020603050405020304" pitchFamily="18" charset="0"/>
                  </a:rPr>
                  <a:t>: unsigned integer</a:t>
                </a:r>
              </a:p>
              <a:p>
                <a:pPr>
                  <a:buFont typeface="Arial" panose="020B0604020202020204" pitchFamily="34" charset="0"/>
                  <a:buChar char="•"/>
                </a:pPr>
                <a:r>
                  <a:rPr lang="en-US" sz="1400" dirty="0"/>
                  <a:t>Number of Beacon Only Period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effectLst/>
                    <a:latin typeface="+mn-lt"/>
                  </a:rPr>
                  <a:t>: unsigned integer</a:t>
                </a:r>
                <a:r>
                  <a:rPr lang="en-US" sz="1400" dirty="0">
                    <a:effectLst/>
                    <a:latin typeface="+mn-lt"/>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Devices can do frame synchronization and clock adjustment at the end of BOP.</a:t>
                </a:r>
                <a:endParaRPr lang="en-US" sz="1400"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dirty="0">
                    <a:effectLst/>
                    <a:latin typeface="+mn-lt"/>
                  </a:rPr>
                  <a:t>Number of DL-TDOA Period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effectLst/>
                    <a:latin typeface="+mn-lt"/>
                  </a:rPr>
                  <a:t>: unsigned integer </a:t>
                </a:r>
                <a:endParaRPr lang="en-US" sz="1400"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strike="noStrike" dirty="0">
                    <a:effectLst/>
                    <a:latin typeface="+mn-lt"/>
                  </a:rPr>
                  <a:t>Number of CAP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strike="noStrike" dirty="0">
                    <a:effectLst/>
                    <a:latin typeface="+mn-lt"/>
                  </a:rPr>
                  <a:t>: unsigned integer. CAP can be slotted or not slotted.</a:t>
                </a:r>
                <a:endParaRPr lang="en-US" sz="1400" strike="noStrike"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kern="0" dirty="0"/>
                  <a:t>Remaining of the </a:t>
                </a:r>
                <a:r>
                  <a:rPr lang="en-US" sz="1400" kern="0" dirty="0" err="1"/>
                  <a:t>superframe</a:t>
                </a:r>
                <a:r>
                  <a:rPr lang="en-US" sz="1400" kern="0" dirty="0"/>
                  <a:t>, if present, is for an inactive period.</a:t>
                </a:r>
              </a:p>
            </p:txBody>
          </p:sp>
        </mc:Choice>
        <mc:Fallback>
          <p:sp>
            <p:nvSpPr>
              <p:cNvPr id="8" name="Content Placeholder 7">
                <a:extLst>
                  <a:ext uri="{FF2B5EF4-FFF2-40B4-BE49-F238E27FC236}">
                    <a16:creationId xmlns:a16="http://schemas.microsoft.com/office/drawing/2014/main" id="{039A6E72-FA49-4DC6-BB9A-E4E26E81D2C4}"/>
                  </a:ext>
                </a:extLst>
              </p:cNvPr>
              <p:cNvSpPr>
                <a:spLocks noGrp="1" noRot="1" noChangeAspect="1" noMove="1" noResize="1" noEditPoints="1" noAdjustHandles="1" noChangeArrowheads="1" noChangeShapeType="1" noTextEdit="1"/>
              </p:cNvSpPr>
              <p:nvPr>
                <p:ph idx="1"/>
              </p:nvPr>
            </p:nvSpPr>
            <p:spPr>
              <a:xfrm>
                <a:off x="685800" y="3231080"/>
                <a:ext cx="7772400" cy="2864919"/>
              </a:xfrm>
              <a:blipFill>
                <a:blip r:embed="rId2"/>
                <a:stretch>
                  <a:fillRect l="-157" t="-426" b="-5319"/>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661F4267-BE0D-4B40-9042-84634E67E64C}"/>
              </a:ext>
            </a:extLst>
          </p:cNvPr>
          <p:cNvSpPr>
            <a:spLocks noGrp="1"/>
          </p:cNvSpPr>
          <p:nvPr>
            <p:ph type="title"/>
          </p:nvPr>
        </p:nvSpPr>
        <p:spPr/>
        <p:txBody>
          <a:bodyPr/>
          <a:lstStyle/>
          <a:p>
            <a:r>
              <a:rPr lang="en-US" sz="3600" dirty="0"/>
              <a:t>DL-TDOA PAN Descriptor IE:</a:t>
            </a:r>
            <a:br>
              <a:rPr lang="en-US" sz="3600" dirty="0"/>
            </a:br>
            <a:r>
              <a:rPr lang="en-US" sz="3600" dirty="0"/>
              <a:t>Superframe Specification</a:t>
            </a:r>
            <a:endParaRPr lang="en-US" dirty="0"/>
          </a:p>
        </p:txBody>
      </p:sp>
      <p:sp>
        <p:nvSpPr>
          <p:cNvPr id="4" name="Date Placeholder 3">
            <a:extLst>
              <a:ext uri="{FF2B5EF4-FFF2-40B4-BE49-F238E27FC236}">
                <a16:creationId xmlns:a16="http://schemas.microsoft.com/office/drawing/2014/main" id="{4E58A9F7-0D39-488A-8A03-099F3619E670}"/>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D05E8DA-8611-4EE8-8845-13559F5FDD40}"/>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799A4A86-93DA-4431-8837-44E437092B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a:p>
        </p:txBody>
      </p:sp>
      <p:graphicFrame>
        <p:nvGraphicFramePr>
          <p:cNvPr id="10" name="Content Placeholder 6">
            <a:extLst>
              <a:ext uri="{FF2B5EF4-FFF2-40B4-BE49-F238E27FC236}">
                <a16:creationId xmlns:a16="http://schemas.microsoft.com/office/drawing/2014/main" id="{8B86ACC2-5BF5-4207-91BE-03C8F91E4396}"/>
              </a:ext>
            </a:extLst>
          </p:cNvPr>
          <p:cNvGraphicFramePr>
            <a:graphicFrameLocks/>
          </p:cNvGraphicFramePr>
          <p:nvPr>
            <p:extLst>
              <p:ext uri="{D42A27DB-BD31-4B8C-83A1-F6EECF244321}">
                <p14:modId xmlns:p14="http://schemas.microsoft.com/office/powerpoint/2010/main" val="518918799"/>
              </p:ext>
            </p:extLst>
          </p:nvPr>
        </p:nvGraphicFramePr>
        <p:xfrm>
          <a:off x="310926" y="1844675"/>
          <a:ext cx="8522148" cy="923228"/>
        </p:xfrm>
        <a:graphic>
          <a:graphicData uri="http://schemas.openxmlformats.org/drawingml/2006/table">
            <a:tbl>
              <a:tblPr firstRow="1" firstCol="1" bandRow="1">
                <a:tableStyleId>{5940675A-B579-460E-94D1-54222C63F5DA}</a:tableStyleId>
              </a:tblPr>
              <a:tblGrid>
                <a:gridCol w="1249340">
                  <a:extLst>
                    <a:ext uri="{9D8B030D-6E8A-4147-A177-3AD203B41FA5}">
                      <a16:colId xmlns:a16="http://schemas.microsoft.com/office/drawing/2014/main" val="3267295332"/>
                    </a:ext>
                  </a:extLst>
                </a:gridCol>
                <a:gridCol w="1440160">
                  <a:extLst>
                    <a:ext uri="{9D8B030D-6E8A-4147-A177-3AD203B41FA5}">
                      <a16:colId xmlns:a16="http://schemas.microsoft.com/office/drawing/2014/main" val="4024854710"/>
                    </a:ext>
                  </a:extLst>
                </a:gridCol>
                <a:gridCol w="792088">
                  <a:extLst>
                    <a:ext uri="{9D8B030D-6E8A-4147-A177-3AD203B41FA5}">
                      <a16:colId xmlns:a16="http://schemas.microsoft.com/office/drawing/2014/main" val="1912269788"/>
                    </a:ext>
                  </a:extLst>
                </a:gridCol>
                <a:gridCol w="1368152">
                  <a:extLst>
                    <a:ext uri="{9D8B030D-6E8A-4147-A177-3AD203B41FA5}">
                      <a16:colId xmlns:a16="http://schemas.microsoft.com/office/drawing/2014/main" val="1278757656"/>
                    </a:ext>
                  </a:extLst>
                </a:gridCol>
                <a:gridCol w="864096">
                  <a:extLst>
                    <a:ext uri="{9D8B030D-6E8A-4147-A177-3AD203B41FA5}">
                      <a16:colId xmlns:a16="http://schemas.microsoft.com/office/drawing/2014/main" val="811183157"/>
                    </a:ext>
                  </a:extLst>
                </a:gridCol>
                <a:gridCol w="1152128">
                  <a:extLst>
                    <a:ext uri="{9D8B030D-6E8A-4147-A177-3AD203B41FA5}">
                      <a16:colId xmlns:a16="http://schemas.microsoft.com/office/drawing/2014/main" val="3458982723"/>
                    </a:ext>
                  </a:extLst>
                </a:gridCol>
                <a:gridCol w="864096">
                  <a:extLst>
                    <a:ext uri="{9D8B030D-6E8A-4147-A177-3AD203B41FA5}">
                      <a16:colId xmlns:a16="http://schemas.microsoft.com/office/drawing/2014/main" val="59825589"/>
                    </a:ext>
                  </a:extLst>
                </a:gridCol>
                <a:gridCol w="792088">
                  <a:extLst>
                    <a:ext uri="{9D8B030D-6E8A-4147-A177-3AD203B41FA5}">
                      <a16:colId xmlns:a16="http://schemas.microsoft.com/office/drawing/2014/main" val="3797692033"/>
                    </a:ext>
                  </a:extLst>
                </a:gridCol>
              </a:tblGrid>
              <a:tr h="0">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latin typeface="+mn-lt"/>
                        </a:rPr>
                        <a:t>Octets: </a:t>
                      </a:r>
                      <a:r>
                        <a:rPr lang="en-US" sz="1200" kern="1200" dirty="0">
                          <a:solidFill>
                            <a:schemeClr val="tx1"/>
                          </a:solidFill>
                          <a:effectLst/>
                          <a:latin typeface="+mn-lt"/>
                          <a:ea typeface="+mn-ea"/>
                          <a:cs typeface="+mn-cs"/>
                        </a:rPr>
                        <a:t>2</a:t>
                      </a:r>
                    </a:p>
                  </a:txBody>
                  <a:tcPr anchor="ctr"/>
                </a:tc>
                <a:tc hMerge="1">
                  <a:txBody>
                    <a:bodyPr/>
                    <a:lstStyle/>
                    <a:p>
                      <a:pPr marL="0" marR="0" algn="ctr" defTabSz="914400" rtl="0" eaLnBrk="1" latinLnBrk="0" hangingPunct="1">
                        <a:lnSpc>
                          <a:spcPct val="107000"/>
                        </a:lnSpc>
                        <a:spcBef>
                          <a:spcPts val="0"/>
                        </a:spcBef>
                        <a:spcAft>
                          <a:spcPts val="0"/>
                        </a:spcAft>
                      </a:pPr>
                      <a:endParaRPr lang="en-US" sz="1200" kern="1200" dirty="0">
                        <a:solidFill>
                          <a:schemeClr val="tx1"/>
                        </a:solidFill>
                        <a:effectLst/>
                        <a:latin typeface="+mn-lt"/>
                        <a:ea typeface="+mn-ea"/>
                        <a:cs typeface="+mn-cs"/>
                      </a:endParaRPr>
                    </a:p>
                  </a:txBody>
                  <a:tcPr anchor="ctr"/>
                </a:tc>
                <a:tc hMerge="1">
                  <a:txBody>
                    <a:bodyPr/>
                    <a:lstStyle/>
                    <a:p>
                      <a:pPr marL="0" marR="0" algn="ctr" defTabSz="914400" rtl="0" eaLnBrk="1" latinLnBrk="0" hangingPunct="1">
                        <a:lnSpc>
                          <a:spcPct val="107000"/>
                        </a:lnSpc>
                        <a:spcBef>
                          <a:spcPts val="0"/>
                        </a:spcBef>
                        <a:spcAft>
                          <a:spcPts val="0"/>
                        </a:spcAft>
                      </a:pP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0/3</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0/2</a:t>
                      </a:r>
                    </a:p>
                  </a:txBody>
                  <a:tcPr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0/2</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0/2</a:t>
                      </a:r>
                    </a:p>
                  </a:txBody>
                  <a:tcPr marL="68580" marR="68580" marT="0" marB="0"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marL="68580" marR="68580" marT="0" marB="0" anchor="ctr"/>
                </a:tc>
                <a:extLst>
                  <a:ext uri="{0D108BD9-81ED-4DB2-BD59-A6C34878D82A}">
                    <a16:rowId xmlns:a16="http://schemas.microsoft.com/office/drawing/2014/main" val="82623989"/>
                  </a:ext>
                </a:extLst>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0-1</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ea typeface="+mn-ea"/>
                          <a:cs typeface="+mn-cs"/>
                        </a:rPr>
                        <a:t>2</a:t>
                      </a:r>
                      <a:r>
                        <a:rPr lang="en-US" sz="1200" kern="1200" dirty="0">
                          <a:solidFill>
                            <a:schemeClr val="tx1"/>
                          </a:solidFill>
                          <a:effectLst/>
                          <a:latin typeface="+mn-lt"/>
                          <a:cs typeface="Times New Roman" panose="02020603050405020304" pitchFamily="18" charset="0"/>
                        </a:rPr>
                        <a:t>-x</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(x+1)-15</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algn="ctr">
                        <a:lnSpc>
                          <a:spcPct val="107000"/>
                        </a:lnSpc>
                        <a:spcBef>
                          <a:spcPts val="0"/>
                        </a:spcBef>
                        <a:spcAft>
                          <a:spcPts val="0"/>
                        </a:spcAft>
                      </a:pPr>
                      <a:r>
                        <a:rPr lang="en-US" sz="1200" dirty="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5119474"/>
                  </a:ext>
                </a:extLst>
              </a:tr>
              <a:tr h="24626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latin typeface="+mn-lt"/>
                        </a:rPr>
                        <a:t>In-Band/Out-Of-Band Control</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cs typeface="Times New Roman" panose="02020603050405020304" pitchFamily="18" charset="0"/>
                        </a:rPr>
                        <a:t>Base Superframe Slot Duration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cs typeface="Times New Roman" panose="02020603050405020304" pitchFamily="18" charset="0"/>
                        </a:rPr>
                        <a:t>Reserved</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cs typeface="Times New Roman" panose="02020603050405020304" pitchFamily="18" charset="0"/>
                        </a:rPr>
                        <a:t>Number of Superframe Slots</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Number of BOP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Number of DL-TDOA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rPr>
                        <a:t>Number of CAP Slots</a:t>
                      </a:r>
                      <a:endParaRPr lang="en-US" sz="1200" strike="noStrike"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ea typeface="Calibri" panose="020F0502020204030204" pitchFamily="34" charset="0"/>
                          <a:cs typeface="Times New Roman" panose="02020603050405020304" pitchFamily="18" charset="0"/>
                        </a:rPr>
                        <a:t>Reserved</a:t>
                      </a:r>
                    </a:p>
                  </a:txBody>
                  <a:tcPr marL="68580" marR="68580" marT="0" marB="0" anchor="ctr"/>
                </a:tc>
                <a:extLst>
                  <a:ext uri="{0D108BD9-81ED-4DB2-BD59-A6C34878D82A}">
                    <a16:rowId xmlns:a16="http://schemas.microsoft.com/office/drawing/2014/main" val="38547644"/>
                  </a:ext>
                </a:extLst>
              </a:tr>
            </a:tbl>
          </a:graphicData>
        </a:graphic>
      </p:graphicFrame>
      <p:sp>
        <p:nvSpPr>
          <p:cNvPr id="9" name="Right Brace 8">
            <a:extLst>
              <a:ext uri="{FF2B5EF4-FFF2-40B4-BE49-F238E27FC236}">
                <a16:creationId xmlns:a16="http://schemas.microsoft.com/office/drawing/2014/main" id="{2E551624-0B4A-4C7F-B642-A49C2E15E917}"/>
              </a:ext>
            </a:extLst>
          </p:cNvPr>
          <p:cNvSpPr/>
          <p:nvPr/>
        </p:nvSpPr>
        <p:spPr bwMode="auto">
          <a:xfrm rot="5400000">
            <a:off x="1933990" y="1171427"/>
            <a:ext cx="222858" cy="3468986"/>
          </a:xfrm>
          <a:prstGeom prst="rightBrac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C975DB15-164C-499E-BCAA-A5C52CD01A01}"/>
              </a:ext>
            </a:extLst>
          </p:cNvPr>
          <p:cNvSpPr txBox="1"/>
          <p:nvPr/>
        </p:nvSpPr>
        <p:spPr>
          <a:xfrm>
            <a:off x="742017" y="2924944"/>
            <a:ext cx="2606804" cy="307777"/>
          </a:xfrm>
          <a:prstGeom prst="rect">
            <a:avLst/>
          </a:prstGeom>
          <a:noFill/>
        </p:spPr>
        <p:txBody>
          <a:bodyPr wrap="none" rtlCol="0">
            <a:spAutoFit/>
          </a:bodyPr>
          <a:lstStyle/>
          <a:p>
            <a:r>
              <a:rPr lang="en-US" sz="1400" dirty="0"/>
              <a:t>Superframe Specification Control</a:t>
            </a:r>
          </a:p>
        </p:txBody>
      </p:sp>
    </p:spTree>
    <p:extLst>
      <p:ext uri="{BB962C8B-B14F-4D97-AF65-F5344CB8AC3E}">
        <p14:creationId xmlns:p14="http://schemas.microsoft.com/office/powerpoint/2010/main" val="175432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Beacon Frames and IEs to Support DL-TDOA (Cont’d) </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4288512"/>
          </a:xfrm>
        </p:spPr>
        <p:txBody>
          <a:bodyPr>
            <a:normAutofit/>
          </a:bodyPr>
          <a:lstStyle/>
          <a:p>
            <a:r>
              <a:rPr lang="en-US" dirty="0"/>
              <a:t>Beacon Command (BCMD) IE</a:t>
            </a:r>
          </a:p>
          <a:p>
            <a:pPr lvl="1"/>
            <a:r>
              <a:rPr lang="en-US" dirty="0"/>
              <a:t>Payload IE</a:t>
            </a:r>
          </a:p>
          <a:p>
            <a:pPr lvl="2"/>
            <a:r>
              <a:rPr lang="en-US" dirty="0"/>
              <a:t>Possibility to be secured</a:t>
            </a:r>
          </a:p>
          <a:p>
            <a:pPr lvl="1"/>
            <a:r>
              <a:rPr lang="en-US" dirty="0"/>
              <a:t>Used for beacon allocation requests and responses, including</a:t>
            </a:r>
          </a:p>
          <a:p>
            <a:pPr lvl="2"/>
            <a:r>
              <a:rPr lang="en-US" dirty="0"/>
              <a:t>Request, response, confirmation, exchange of control information.</a:t>
            </a:r>
          </a:p>
          <a:p>
            <a:pPr lvl="2"/>
            <a:r>
              <a:rPr lang="en-US" dirty="0"/>
              <a:t>Command parameter specific to a command. </a:t>
            </a:r>
          </a:p>
          <a:p>
            <a:pPr lvl="1"/>
            <a:r>
              <a:rPr lang="en-US" dirty="0"/>
              <a:t>Information used to maintain coordination</a:t>
            </a:r>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a:p>
        </p:txBody>
      </p:sp>
    </p:spTree>
    <p:extLst>
      <p:ext uri="{BB962C8B-B14F-4D97-AF65-F5344CB8AC3E}">
        <p14:creationId xmlns:p14="http://schemas.microsoft.com/office/powerpoint/2010/main" val="2405524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3D29-B466-4DEA-BEE9-25EF2FAF07A5}"/>
              </a:ext>
            </a:extLst>
          </p:cNvPr>
          <p:cNvSpPr>
            <a:spLocks noGrp="1"/>
          </p:cNvSpPr>
          <p:nvPr>
            <p:ph type="title"/>
          </p:nvPr>
        </p:nvSpPr>
        <p:spPr/>
        <p:txBody>
          <a:bodyPr/>
          <a:lstStyle/>
          <a:p>
            <a:r>
              <a:rPr lang="en-US" dirty="0"/>
              <a:t>Beacon Command Payload IE</a:t>
            </a:r>
          </a:p>
        </p:txBody>
      </p:sp>
      <p:sp>
        <p:nvSpPr>
          <p:cNvPr id="3" name="Content Placeholder 2">
            <a:extLst>
              <a:ext uri="{FF2B5EF4-FFF2-40B4-BE49-F238E27FC236}">
                <a16:creationId xmlns:a16="http://schemas.microsoft.com/office/drawing/2014/main" id="{C185A7B1-05F3-4997-8525-0CD01A91CCFC}"/>
              </a:ext>
            </a:extLst>
          </p:cNvPr>
          <p:cNvSpPr>
            <a:spLocks noGrp="1"/>
          </p:cNvSpPr>
          <p:nvPr>
            <p:ph idx="1"/>
          </p:nvPr>
        </p:nvSpPr>
        <p:spPr/>
        <p:txBody>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The Beacon Command (BCMD) IE contains a list of BCMD elements used to manage beacon slots.</a:t>
            </a: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The BCMD list is formatted as:</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4CED7A8-8B00-40F6-B40F-9B99D3E90106}"/>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E15D929D-C778-4BB0-BE8D-8B43227A5EA3}"/>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8A850858-EABB-41A1-832E-F4C000E7661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a:p>
        </p:txBody>
      </p:sp>
      <p:graphicFrame>
        <p:nvGraphicFramePr>
          <p:cNvPr id="8" name="Table 7">
            <a:extLst>
              <a:ext uri="{FF2B5EF4-FFF2-40B4-BE49-F238E27FC236}">
                <a16:creationId xmlns:a16="http://schemas.microsoft.com/office/drawing/2014/main" id="{6463AB71-D232-49C9-89BE-A286FCB4F86B}"/>
              </a:ext>
            </a:extLst>
          </p:cNvPr>
          <p:cNvGraphicFramePr>
            <a:graphicFrameLocks noGrp="1"/>
          </p:cNvGraphicFramePr>
          <p:nvPr>
            <p:extLst>
              <p:ext uri="{D42A27DB-BD31-4B8C-83A1-F6EECF244321}">
                <p14:modId xmlns:p14="http://schemas.microsoft.com/office/powerpoint/2010/main" val="3467524546"/>
              </p:ext>
            </p:extLst>
          </p:nvPr>
        </p:nvGraphicFramePr>
        <p:xfrm>
          <a:off x="2378953" y="5521440"/>
          <a:ext cx="3991028" cy="557595"/>
        </p:xfrm>
        <a:graphic>
          <a:graphicData uri="http://schemas.openxmlformats.org/drawingml/2006/table">
            <a:tbl>
              <a:tblPr firstRow="1" firstCol="1" bandRow="1">
                <a:tableStyleId>{5940675A-B579-460E-94D1-54222C63F5DA}</a:tableStyleId>
              </a:tblPr>
              <a:tblGrid>
                <a:gridCol w="792088">
                  <a:extLst>
                    <a:ext uri="{9D8B030D-6E8A-4147-A177-3AD203B41FA5}">
                      <a16:colId xmlns:a16="http://schemas.microsoft.com/office/drawing/2014/main" val="2409332633"/>
                    </a:ext>
                  </a:extLst>
                </a:gridCol>
                <a:gridCol w="1470748">
                  <a:extLst>
                    <a:ext uri="{9D8B030D-6E8A-4147-A177-3AD203B41FA5}">
                      <a16:colId xmlns:a16="http://schemas.microsoft.com/office/drawing/2014/main" val="700809509"/>
                    </a:ext>
                  </a:extLst>
                </a:gridCol>
                <a:gridCol w="1728192">
                  <a:extLst>
                    <a:ext uri="{9D8B030D-6E8A-4147-A177-3AD203B41FA5}">
                      <a16:colId xmlns:a16="http://schemas.microsoft.com/office/drawing/2014/main" val="252756251"/>
                    </a:ext>
                  </a:extLst>
                </a:gridCol>
              </a:tblGrid>
              <a:tr h="0">
                <a:tc gridSpan="2">
                  <a:txBody>
                    <a:bodyPr/>
                    <a:lstStyle/>
                    <a:p>
                      <a:pPr marL="0" marR="0">
                        <a:lnSpc>
                          <a:spcPct val="107000"/>
                        </a:lnSpc>
                        <a:spcBef>
                          <a:spcPts val="0"/>
                        </a:spcBef>
                        <a:spcAft>
                          <a:spcPts val="0"/>
                        </a:spcAft>
                      </a:pPr>
                      <a:r>
                        <a:rPr lang="en-US" sz="1200" dirty="0">
                          <a:effectLst/>
                        </a:rPr>
                        <a:t>Octets: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1200">
                          <a:effectLst/>
                        </a:rPr>
                        <a:t>0-255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6679964"/>
                  </a:ext>
                </a:extLst>
              </a:tr>
              <a:tr h="0">
                <a:tc>
                  <a:txBody>
                    <a:bodyPr/>
                    <a:lstStyle/>
                    <a:p>
                      <a:pPr marL="0" marR="0">
                        <a:lnSpc>
                          <a:spcPct val="107000"/>
                        </a:lnSpc>
                        <a:spcBef>
                          <a:spcPts val="0"/>
                        </a:spcBef>
                        <a:spcAft>
                          <a:spcPts val="0"/>
                        </a:spcAft>
                      </a:pPr>
                      <a:r>
                        <a:rPr lang="en-US" sz="1200" dirty="0">
                          <a:effectLst/>
                        </a:rPr>
                        <a:t>Bits: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9218361"/>
                  </a:ext>
                </a:extLst>
              </a:tr>
              <a:tr h="0">
                <a:tc>
                  <a:txBody>
                    <a:bodyPr/>
                    <a:lstStyle/>
                    <a:p>
                      <a:pPr marL="0" marR="0">
                        <a:lnSpc>
                          <a:spcPct val="107000"/>
                        </a:lnSpc>
                        <a:spcBef>
                          <a:spcPts val="0"/>
                        </a:spcBef>
                        <a:spcAft>
                          <a:spcPts val="0"/>
                        </a:spcAft>
                      </a:pPr>
                      <a:r>
                        <a:rPr lang="en-US" sz="1200" dirty="0">
                          <a:effectLst/>
                        </a:rPr>
                        <a:t>BCMD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Data Length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Command Data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4218978"/>
                  </a:ext>
                </a:extLst>
              </a:tr>
            </a:tbl>
          </a:graphicData>
        </a:graphic>
      </p:graphicFrame>
      <p:sp>
        <p:nvSpPr>
          <p:cNvPr id="26" name="TextBox 25">
            <a:extLst>
              <a:ext uri="{FF2B5EF4-FFF2-40B4-BE49-F238E27FC236}">
                <a16:creationId xmlns:a16="http://schemas.microsoft.com/office/drawing/2014/main" id="{F50FC96F-35B3-4C6A-9AFD-306905BA863F}"/>
              </a:ext>
            </a:extLst>
          </p:cNvPr>
          <p:cNvSpPr txBox="1"/>
          <p:nvPr/>
        </p:nvSpPr>
        <p:spPr>
          <a:xfrm>
            <a:off x="3134591" y="3985184"/>
            <a:ext cx="3208759" cy="276999"/>
          </a:xfrm>
          <a:prstGeom prst="rect">
            <a:avLst/>
          </a:prstGeom>
          <a:ln w="12700"/>
        </p:spPr>
        <p:style>
          <a:lnRef idx="2">
            <a:schemeClr val="accent4"/>
          </a:lnRef>
          <a:fillRef idx="1">
            <a:schemeClr val="lt1"/>
          </a:fillRef>
          <a:effectRef idx="0">
            <a:schemeClr val="accent4"/>
          </a:effectRef>
          <a:fontRef idx="minor">
            <a:schemeClr val="dk1"/>
          </a:fontRef>
        </p:style>
        <p:txBody>
          <a:bodyPr wrap="square" rtlCol="0" anchor="ctr">
            <a:spAutoFit/>
          </a:bodyPr>
          <a:lstStyle/>
          <a:p>
            <a:pPr algn="ctr"/>
            <a:r>
              <a:rPr lang="en-US" dirty="0"/>
              <a:t>DL-TDOA BCMD IE: List of BCMD Elements</a:t>
            </a:r>
          </a:p>
        </p:txBody>
      </p:sp>
      <p:graphicFrame>
        <p:nvGraphicFramePr>
          <p:cNvPr id="28" name="Table 27">
            <a:extLst>
              <a:ext uri="{FF2B5EF4-FFF2-40B4-BE49-F238E27FC236}">
                <a16:creationId xmlns:a16="http://schemas.microsoft.com/office/drawing/2014/main" id="{2F0DC780-1698-4086-8175-84F91417E430}"/>
              </a:ext>
            </a:extLst>
          </p:cNvPr>
          <p:cNvGraphicFramePr>
            <a:graphicFrameLocks noGrp="1"/>
          </p:cNvGraphicFramePr>
          <p:nvPr>
            <p:extLst>
              <p:ext uri="{D42A27DB-BD31-4B8C-83A1-F6EECF244321}">
                <p14:modId xmlns:p14="http://schemas.microsoft.com/office/powerpoint/2010/main" val="3923577819"/>
              </p:ext>
            </p:extLst>
          </p:nvPr>
        </p:nvGraphicFramePr>
        <p:xfrm>
          <a:off x="2051720" y="4695253"/>
          <a:ext cx="5184575" cy="363094"/>
        </p:xfrm>
        <a:graphic>
          <a:graphicData uri="http://schemas.openxmlformats.org/drawingml/2006/table">
            <a:tbl>
              <a:tblPr firstRow="1" firstCol="1" bandRow="1">
                <a:tableStyleId>{5940675A-B579-460E-94D1-54222C63F5DA}</a:tableStyleId>
              </a:tblPr>
              <a:tblGrid>
                <a:gridCol w="1296144">
                  <a:extLst>
                    <a:ext uri="{9D8B030D-6E8A-4147-A177-3AD203B41FA5}">
                      <a16:colId xmlns:a16="http://schemas.microsoft.com/office/drawing/2014/main" val="2362192741"/>
                    </a:ext>
                  </a:extLst>
                </a:gridCol>
                <a:gridCol w="504056">
                  <a:extLst>
                    <a:ext uri="{9D8B030D-6E8A-4147-A177-3AD203B41FA5}">
                      <a16:colId xmlns:a16="http://schemas.microsoft.com/office/drawing/2014/main" val="2419831800"/>
                    </a:ext>
                  </a:extLst>
                </a:gridCol>
                <a:gridCol w="1296144">
                  <a:extLst>
                    <a:ext uri="{9D8B030D-6E8A-4147-A177-3AD203B41FA5}">
                      <a16:colId xmlns:a16="http://schemas.microsoft.com/office/drawing/2014/main" val="1838130262"/>
                    </a:ext>
                  </a:extLst>
                </a:gridCol>
                <a:gridCol w="648072">
                  <a:extLst>
                    <a:ext uri="{9D8B030D-6E8A-4147-A177-3AD203B41FA5}">
                      <a16:colId xmlns:a16="http://schemas.microsoft.com/office/drawing/2014/main" val="1174747803"/>
                    </a:ext>
                  </a:extLst>
                </a:gridCol>
                <a:gridCol w="1440159">
                  <a:extLst>
                    <a:ext uri="{9D8B030D-6E8A-4147-A177-3AD203B41FA5}">
                      <a16:colId xmlns:a16="http://schemas.microsoft.com/office/drawing/2014/main" val="3662690721"/>
                    </a:ext>
                  </a:extLst>
                </a:gridCol>
              </a:tblGrid>
              <a:tr h="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 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 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6467733"/>
                  </a:ext>
                </a:extLst>
              </a:tr>
              <a:tr h="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BCMD element 1</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BCMD element x</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BCMD element N</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4931053"/>
                  </a:ext>
                </a:extLst>
              </a:tr>
            </a:tbl>
          </a:graphicData>
        </a:graphic>
      </p:graphicFrame>
      <p:cxnSp>
        <p:nvCxnSpPr>
          <p:cNvPr id="31" name="Straight Arrow Connector 30">
            <a:extLst>
              <a:ext uri="{FF2B5EF4-FFF2-40B4-BE49-F238E27FC236}">
                <a16:creationId xmlns:a16="http://schemas.microsoft.com/office/drawing/2014/main" id="{1DDB24E2-7D98-4FF9-863F-1B89AA808A2A}"/>
              </a:ext>
            </a:extLst>
          </p:cNvPr>
          <p:cNvCxnSpPr/>
          <p:nvPr/>
        </p:nvCxnSpPr>
        <p:spPr bwMode="auto">
          <a:xfrm flipH="1">
            <a:off x="2051721" y="4262183"/>
            <a:ext cx="1082870" cy="4330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B971B37B-DCB7-4CB7-B688-E0CBA480EC1E}"/>
              </a:ext>
            </a:extLst>
          </p:cNvPr>
          <p:cNvCxnSpPr/>
          <p:nvPr/>
        </p:nvCxnSpPr>
        <p:spPr bwMode="auto">
          <a:xfrm>
            <a:off x="6343350" y="4262183"/>
            <a:ext cx="892945" cy="4330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a:extLst>
              <a:ext uri="{FF2B5EF4-FFF2-40B4-BE49-F238E27FC236}">
                <a16:creationId xmlns:a16="http://schemas.microsoft.com/office/drawing/2014/main" id="{D118CFB9-B12F-417E-9422-5F6868875187}"/>
              </a:ext>
            </a:extLst>
          </p:cNvPr>
          <p:cNvCxnSpPr/>
          <p:nvPr/>
        </p:nvCxnSpPr>
        <p:spPr bwMode="auto">
          <a:xfrm flipH="1">
            <a:off x="2378953" y="5058347"/>
            <a:ext cx="1475200" cy="46309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4372057D-70A4-4FCC-8008-5C43D0F8E8B4}"/>
              </a:ext>
            </a:extLst>
          </p:cNvPr>
          <p:cNvCxnSpPr/>
          <p:nvPr/>
        </p:nvCxnSpPr>
        <p:spPr bwMode="auto">
          <a:xfrm>
            <a:off x="5148064" y="5058347"/>
            <a:ext cx="1195286" cy="44612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1" name="Table 40">
            <a:extLst>
              <a:ext uri="{FF2B5EF4-FFF2-40B4-BE49-F238E27FC236}">
                <a16:creationId xmlns:a16="http://schemas.microsoft.com/office/drawing/2014/main" id="{A35A3823-A1A5-44F1-8BD9-406B9D561D21}"/>
              </a:ext>
            </a:extLst>
          </p:cNvPr>
          <p:cNvGraphicFramePr>
            <a:graphicFrameLocks noGrp="1"/>
          </p:cNvGraphicFramePr>
          <p:nvPr>
            <p:extLst>
              <p:ext uri="{D42A27DB-BD31-4B8C-83A1-F6EECF244321}">
                <p14:modId xmlns:p14="http://schemas.microsoft.com/office/powerpoint/2010/main" val="87701501"/>
              </p:ext>
            </p:extLst>
          </p:nvPr>
        </p:nvGraphicFramePr>
        <p:xfrm>
          <a:off x="2891284" y="3291840"/>
          <a:ext cx="3361432" cy="274320"/>
        </p:xfrm>
        <a:graphic>
          <a:graphicData uri="http://schemas.openxmlformats.org/drawingml/2006/table">
            <a:tbl>
              <a:tblPr firstRow="1" bandRow="1">
                <a:tableStyleId>{F5AB1C69-6EDB-4FF4-983F-18BD219EF322}</a:tableStyleId>
              </a:tblPr>
              <a:tblGrid>
                <a:gridCol w="1066995">
                  <a:extLst>
                    <a:ext uri="{9D8B030D-6E8A-4147-A177-3AD203B41FA5}">
                      <a16:colId xmlns:a16="http://schemas.microsoft.com/office/drawing/2014/main" val="3964924038"/>
                    </a:ext>
                  </a:extLst>
                </a:gridCol>
                <a:gridCol w="1776177">
                  <a:extLst>
                    <a:ext uri="{9D8B030D-6E8A-4147-A177-3AD203B41FA5}">
                      <a16:colId xmlns:a16="http://schemas.microsoft.com/office/drawing/2014/main" val="3931611072"/>
                    </a:ext>
                  </a:extLst>
                </a:gridCol>
                <a:gridCol w="518260">
                  <a:extLst>
                    <a:ext uri="{9D8B030D-6E8A-4147-A177-3AD203B41FA5}">
                      <a16:colId xmlns:a16="http://schemas.microsoft.com/office/drawing/2014/main" val="2907335619"/>
                    </a:ext>
                  </a:extLst>
                </a:gridCol>
              </a:tblGrid>
              <a:tr h="274320">
                <a:tc>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MAC Payload IE (PIE)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4566827"/>
                  </a:ext>
                </a:extLst>
              </a:tr>
            </a:tbl>
          </a:graphicData>
        </a:graphic>
      </p:graphicFrame>
      <p:cxnSp>
        <p:nvCxnSpPr>
          <p:cNvPr id="56" name="Straight Arrow Connector 55">
            <a:extLst>
              <a:ext uri="{FF2B5EF4-FFF2-40B4-BE49-F238E27FC236}">
                <a16:creationId xmlns:a16="http://schemas.microsoft.com/office/drawing/2014/main" id="{B0A25D94-5AF2-4AFD-B18D-F487B2C646DB}"/>
              </a:ext>
            </a:extLst>
          </p:cNvPr>
          <p:cNvCxnSpPr/>
          <p:nvPr/>
        </p:nvCxnSpPr>
        <p:spPr bwMode="auto">
          <a:xfrm flipH="1">
            <a:off x="3134593" y="3566160"/>
            <a:ext cx="823686" cy="419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457C0F84-8F6B-4BA6-AE33-12387908C016}"/>
              </a:ext>
            </a:extLst>
          </p:cNvPr>
          <p:cNvCxnSpPr/>
          <p:nvPr/>
        </p:nvCxnSpPr>
        <p:spPr bwMode="auto">
          <a:xfrm>
            <a:off x="5709704" y="3576921"/>
            <a:ext cx="633646" cy="40826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35790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3D29-B466-4DEA-BEE9-25EF2FAF07A5}"/>
              </a:ext>
            </a:extLst>
          </p:cNvPr>
          <p:cNvSpPr>
            <a:spLocks noGrp="1"/>
          </p:cNvSpPr>
          <p:nvPr>
            <p:ph type="title"/>
          </p:nvPr>
        </p:nvSpPr>
        <p:spPr/>
        <p:txBody>
          <a:bodyPr/>
          <a:lstStyle/>
          <a:p>
            <a:r>
              <a:rPr lang="en-US" dirty="0"/>
              <a:t>Beacon Command Payload IE (Cont’d)</a:t>
            </a:r>
          </a:p>
        </p:txBody>
      </p:sp>
      <p:sp>
        <p:nvSpPr>
          <p:cNvPr id="3" name="Content Placeholder 2">
            <a:extLst>
              <a:ext uri="{FF2B5EF4-FFF2-40B4-BE49-F238E27FC236}">
                <a16:creationId xmlns:a16="http://schemas.microsoft.com/office/drawing/2014/main" id="{C185A7B1-05F3-4997-8525-0CD01A91CCFC}"/>
              </a:ext>
            </a:extLst>
          </p:cNvPr>
          <p:cNvSpPr>
            <a:spLocks noGrp="1"/>
          </p:cNvSpPr>
          <p:nvPr>
            <p:ph idx="1"/>
          </p:nvPr>
        </p:nvSpPr>
        <p:spPr/>
        <p:txBody>
          <a:bodyPr/>
          <a:lstStyle/>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4CED7A8-8B00-40F6-B40F-9B99D3E90106}"/>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E15D929D-C778-4BB0-BE8D-8B43227A5EA3}"/>
              </a:ext>
            </a:extLst>
          </p:cNvPr>
          <p:cNvSpPr>
            <a:spLocks noGrp="1"/>
          </p:cNvSpPr>
          <p:nvPr>
            <p:ph type="ftr" sz="quarter" idx="11"/>
          </p:nvPr>
        </p:nvSpPr>
        <p:spPr>
          <a:xfrm>
            <a:off x="5220072" y="6475412"/>
            <a:ext cx="3390528" cy="240347"/>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8A850858-EABB-41A1-832E-F4C000E7661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a:p>
        </p:txBody>
      </p:sp>
      <p:graphicFrame>
        <p:nvGraphicFramePr>
          <p:cNvPr id="8" name="Table 7">
            <a:extLst>
              <a:ext uri="{FF2B5EF4-FFF2-40B4-BE49-F238E27FC236}">
                <a16:creationId xmlns:a16="http://schemas.microsoft.com/office/drawing/2014/main" id="{6463AB71-D232-49C9-89BE-A286FCB4F86B}"/>
              </a:ext>
            </a:extLst>
          </p:cNvPr>
          <p:cNvGraphicFramePr>
            <a:graphicFrameLocks noGrp="1"/>
          </p:cNvGraphicFramePr>
          <p:nvPr>
            <p:extLst>
              <p:ext uri="{D42A27DB-BD31-4B8C-83A1-F6EECF244321}">
                <p14:modId xmlns:p14="http://schemas.microsoft.com/office/powerpoint/2010/main" val="4133573813"/>
              </p:ext>
            </p:extLst>
          </p:nvPr>
        </p:nvGraphicFramePr>
        <p:xfrm>
          <a:off x="2221069" y="1791285"/>
          <a:ext cx="4693694" cy="557595"/>
        </p:xfrm>
        <a:graphic>
          <a:graphicData uri="http://schemas.openxmlformats.org/drawingml/2006/table">
            <a:tbl>
              <a:tblPr firstRow="1" firstCol="1" bandRow="1">
                <a:tableStyleId>{5940675A-B579-460E-94D1-54222C63F5DA}</a:tableStyleId>
              </a:tblPr>
              <a:tblGrid>
                <a:gridCol w="987402">
                  <a:extLst>
                    <a:ext uri="{9D8B030D-6E8A-4147-A177-3AD203B41FA5}">
                      <a16:colId xmlns:a16="http://schemas.microsoft.com/office/drawing/2014/main" val="2409332633"/>
                    </a:ext>
                  </a:extLst>
                </a:gridCol>
                <a:gridCol w="1728192">
                  <a:extLst>
                    <a:ext uri="{9D8B030D-6E8A-4147-A177-3AD203B41FA5}">
                      <a16:colId xmlns:a16="http://schemas.microsoft.com/office/drawing/2014/main" val="700809509"/>
                    </a:ext>
                  </a:extLst>
                </a:gridCol>
                <a:gridCol w="1978100">
                  <a:extLst>
                    <a:ext uri="{9D8B030D-6E8A-4147-A177-3AD203B41FA5}">
                      <a16:colId xmlns:a16="http://schemas.microsoft.com/office/drawing/2014/main" val="252756251"/>
                    </a:ext>
                  </a:extLst>
                </a:gridCol>
              </a:tblGrid>
              <a:tr h="0">
                <a:tc gridSpan="2">
                  <a:txBody>
                    <a:bodyPr/>
                    <a:lstStyle/>
                    <a:p>
                      <a:pPr marL="0" marR="0">
                        <a:lnSpc>
                          <a:spcPct val="107000"/>
                        </a:lnSpc>
                        <a:spcBef>
                          <a:spcPts val="0"/>
                        </a:spcBef>
                        <a:spcAft>
                          <a:spcPts val="0"/>
                        </a:spcAft>
                      </a:pPr>
                      <a:r>
                        <a:rPr lang="en-US" sz="1200" dirty="0">
                          <a:effectLst/>
                        </a:rPr>
                        <a:t>Octets: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1200">
                          <a:effectLst/>
                        </a:rPr>
                        <a:t>0-255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6679964"/>
                  </a:ext>
                </a:extLst>
              </a:tr>
              <a:tr h="0">
                <a:tc>
                  <a:txBody>
                    <a:bodyPr/>
                    <a:lstStyle/>
                    <a:p>
                      <a:pPr marL="0" marR="0">
                        <a:lnSpc>
                          <a:spcPct val="107000"/>
                        </a:lnSpc>
                        <a:spcBef>
                          <a:spcPts val="0"/>
                        </a:spcBef>
                        <a:spcAft>
                          <a:spcPts val="0"/>
                        </a:spcAft>
                      </a:pPr>
                      <a:r>
                        <a:rPr lang="en-US" sz="1200" dirty="0">
                          <a:effectLst/>
                        </a:rPr>
                        <a:t>Bits: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9218361"/>
                  </a:ext>
                </a:extLst>
              </a:tr>
              <a:tr h="0">
                <a:tc>
                  <a:txBody>
                    <a:bodyPr/>
                    <a:lstStyle/>
                    <a:p>
                      <a:pPr marL="0" marR="0">
                        <a:lnSpc>
                          <a:spcPct val="107000"/>
                        </a:lnSpc>
                        <a:spcBef>
                          <a:spcPts val="0"/>
                        </a:spcBef>
                        <a:spcAft>
                          <a:spcPts val="0"/>
                        </a:spcAft>
                      </a:pPr>
                      <a:r>
                        <a:rPr lang="en-US" sz="1200" dirty="0">
                          <a:effectLst/>
                        </a:rPr>
                        <a:t>BCMD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Data Length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Command Data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4218978"/>
                  </a:ext>
                </a:extLst>
              </a:tr>
            </a:tbl>
          </a:graphicData>
        </a:graphic>
      </p:graphicFrame>
      <p:graphicFrame>
        <p:nvGraphicFramePr>
          <p:cNvPr id="9" name="Table 8">
            <a:extLst>
              <a:ext uri="{FF2B5EF4-FFF2-40B4-BE49-F238E27FC236}">
                <a16:creationId xmlns:a16="http://schemas.microsoft.com/office/drawing/2014/main" id="{C6F57665-5217-4D07-A02F-DEBFE426906A}"/>
              </a:ext>
            </a:extLst>
          </p:cNvPr>
          <p:cNvGraphicFramePr>
            <a:graphicFrameLocks noGrp="1"/>
          </p:cNvGraphicFramePr>
          <p:nvPr>
            <p:extLst>
              <p:ext uri="{D42A27DB-BD31-4B8C-83A1-F6EECF244321}">
                <p14:modId xmlns:p14="http://schemas.microsoft.com/office/powerpoint/2010/main" val="2955763407"/>
              </p:ext>
            </p:extLst>
          </p:nvPr>
        </p:nvGraphicFramePr>
        <p:xfrm>
          <a:off x="866105" y="2969637"/>
          <a:ext cx="2570338" cy="1110872"/>
        </p:xfrm>
        <a:graphic>
          <a:graphicData uri="http://schemas.openxmlformats.org/drawingml/2006/table">
            <a:tbl>
              <a:tblPr firstRow="1" firstCol="1" bandRow="1">
                <a:tableStyleId>{5940675A-B579-460E-94D1-54222C63F5DA}</a:tableStyleId>
              </a:tblPr>
              <a:tblGrid>
                <a:gridCol w="551906">
                  <a:extLst>
                    <a:ext uri="{9D8B030D-6E8A-4147-A177-3AD203B41FA5}">
                      <a16:colId xmlns:a16="http://schemas.microsoft.com/office/drawing/2014/main" val="4128307218"/>
                    </a:ext>
                  </a:extLst>
                </a:gridCol>
                <a:gridCol w="2018432">
                  <a:extLst>
                    <a:ext uri="{9D8B030D-6E8A-4147-A177-3AD203B41FA5}">
                      <a16:colId xmlns:a16="http://schemas.microsoft.com/office/drawing/2014/main" val="2774848856"/>
                    </a:ext>
                  </a:extLst>
                </a:gridCol>
              </a:tblGrid>
              <a:tr h="0">
                <a:tc>
                  <a:txBody>
                    <a:bodyPr/>
                    <a:lstStyle/>
                    <a:p>
                      <a:pPr marL="0" marR="0">
                        <a:lnSpc>
                          <a:spcPct val="107000"/>
                        </a:lnSpc>
                        <a:spcBef>
                          <a:spcPts val="0"/>
                        </a:spcBef>
                        <a:spcAft>
                          <a:spcPts val="0"/>
                        </a:spcAft>
                      </a:pPr>
                      <a:r>
                        <a:rPr lang="en-US" sz="1200" dirty="0">
                          <a:effectLst/>
                        </a:rPr>
                        <a:t>Value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Description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5257934"/>
                  </a:ext>
                </a:extLst>
              </a:tr>
              <a:tr h="0">
                <a:tc>
                  <a:txBody>
                    <a:bodyPr/>
                    <a:lstStyle/>
                    <a:p>
                      <a:pPr marL="0" marR="0">
                        <a:lnSpc>
                          <a:spcPct val="107000"/>
                        </a:lnSpc>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Request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9276203"/>
                  </a:ext>
                </a:extLst>
              </a:tr>
              <a:tr h="0">
                <a:tc>
                  <a:txBody>
                    <a:bodyPr/>
                    <a:lstStyle/>
                    <a:p>
                      <a:pPr marL="0" marR="0">
                        <a:lnSpc>
                          <a:spcPct val="107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Response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3467101"/>
                  </a:ext>
                </a:extLst>
              </a:tr>
              <a:tr h="0">
                <a:tc>
                  <a:txBody>
                    <a:bodyPr/>
                    <a:lstStyle/>
                    <a:p>
                      <a:pPr marL="0" marR="0">
                        <a:lnSpc>
                          <a:spcPct val="107000"/>
                        </a:lnSpc>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Confirm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0514978"/>
                  </a:ext>
                </a:extLst>
              </a:tr>
              <a:tr h="0">
                <a:tc>
                  <a:txBody>
                    <a:bodyPr/>
                    <a:lstStyle/>
                    <a:p>
                      <a:pPr marL="0" marR="0">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3</a:t>
                      </a:r>
                    </a:p>
                  </a:txBody>
                  <a:tcPr marL="68580" marR="68580" marT="0" marB="0"/>
                </a:tc>
                <a:tc>
                  <a:txBody>
                    <a:bodyPr/>
                    <a:lstStyle/>
                    <a:p>
                      <a:pPr marL="0" marR="0">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Pending Packet Notification</a:t>
                      </a:r>
                    </a:p>
                  </a:txBody>
                  <a:tcPr marL="68580" marR="68580" marT="0" marB="0"/>
                </a:tc>
                <a:extLst>
                  <a:ext uri="{0D108BD9-81ED-4DB2-BD59-A6C34878D82A}">
                    <a16:rowId xmlns:a16="http://schemas.microsoft.com/office/drawing/2014/main" val="3346465823"/>
                  </a:ext>
                </a:extLst>
              </a:tr>
              <a:tr h="0">
                <a:tc>
                  <a:txBody>
                    <a:bodyPr/>
                    <a:lstStyle/>
                    <a:p>
                      <a:pPr marL="0" marR="0">
                        <a:lnSpc>
                          <a:spcPct val="107000"/>
                        </a:lnSpc>
                        <a:spcBef>
                          <a:spcPts val="0"/>
                        </a:spcBef>
                        <a:spcAft>
                          <a:spcPts val="0"/>
                        </a:spcAft>
                      </a:pPr>
                      <a:r>
                        <a:rPr lang="en-US" sz="1200" dirty="0">
                          <a:effectLst/>
                        </a:rPr>
                        <a:t>4-15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Reserved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8659328"/>
                  </a:ext>
                </a:extLst>
              </a:tr>
            </a:tbl>
          </a:graphicData>
        </a:graphic>
      </p:graphicFrame>
      <p:graphicFrame>
        <p:nvGraphicFramePr>
          <p:cNvPr id="10" name="Table 9">
            <a:extLst>
              <a:ext uri="{FF2B5EF4-FFF2-40B4-BE49-F238E27FC236}">
                <a16:creationId xmlns:a16="http://schemas.microsoft.com/office/drawing/2014/main" id="{D0EAE48F-B000-42B6-90C9-29CB42068544}"/>
              </a:ext>
            </a:extLst>
          </p:cNvPr>
          <p:cNvGraphicFramePr>
            <a:graphicFrameLocks noGrp="1"/>
          </p:cNvGraphicFramePr>
          <p:nvPr>
            <p:extLst>
              <p:ext uri="{D42A27DB-BD31-4B8C-83A1-F6EECF244321}">
                <p14:modId xmlns:p14="http://schemas.microsoft.com/office/powerpoint/2010/main" val="3436829048"/>
              </p:ext>
            </p:extLst>
          </p:nvPr>
        </p:nvGraphicFramePr>
        <p:xfrm>
          <a:off x="6064975" y="2745605"/>
          <a:ext cx="936073" cy="371730"/>
        </p:xfrm>
        <a:graphic>
          <a:graphicData uri="http://schemas.openxmlformats.org/drawingml/2006/table">
            <a:tbl>
              <a:tblPr firstRow="1" firstCol="1" bandRow="1">
                <a:tableStyleId>{5940675A-B579-460E-94D1-54222C63F5DA}</a:tableStyleId>
              </a:tblPr>
              <a:tblGrid>
                <a:gridCol w="936073">
                  <a:extLst>
                    <a:ext uri="{9D8B030D-6E8A-4147-A177-3AD203B41FA5}">
                      <a16:colId xmlns:a16="http://schemas.microsoft.com/office/drawing/2014/main" val="1828883355"/>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4702865"/>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8351189"/>
                  </a:ext>
                </a:extLst>
              </a:tr>
            </a:tbl>
          </a:graphicData>
        </a:graphic>
      </p:graphicFrame>
      <p:graphicFrame>
        <p:nvGraphicFramePr>
          <p:cNvPr id="11" name="Table 10">
            <a:extLst>
              <a:ext uri="{FF2B5EF4-FFF2-40B4-BE49-F238E27FC236}">
                <a16:creationId xmlns:a16="http://schemas.microsoft.com/office/drawing/2014/main" id="{9A7FFD1B-2CB7-4E35-A611-7278F10C17BD}"/>
              </a:ext>
            </a:extLst>
          </p:cNvPr>
          <p:cNvGraphicFramePr>
            <a:graphicFrameLocks noGrp="1"/>
          </p:cNvGraphicFramePr>
          <p:nvPr>
            <p:extLst>
              <p:ext uri="{D42A27DB-BD31-4B8C-83A1-F6EECF244321}">
                <p14:modId xmlns:p14="http://schemas.microsoft.com/office/powerpoint/2010/main" val="3568706546"/>
              </p:ext>
            </p:extLst>
          </p:nvPr>
        </p:nvGraphicFramePr>
        <p:xfrm>
          <a:off x="6064974" y="3235489"/>
          <a:ext cx="1944186" cy="371730"/>
        </p:xfrm>
        <a:graphic>
          <a:graphicData uri="http://schemas.openxmlformats.org/drawingml/2006/table">
            <a:tbl>
              <a:tblPr firstRow="1" firstCol="1" bandRow="1">
                <a:tableStyleId>{5940675A-B579-460E-94D1-54222C63F5DA}</a:tableStyleId>
              </a:tblPr>
              <a:tblGrid>
                <a:gridCol w="936074">
                  <a:extLst>
                    <a:ext uri="{9D8B030D-6E8A-4147-A177-3AD203B41FA5}">
                      <a16:colId xmlns:a16="http://schemas.microsoft.com/office/drawing/2014/main" val="2413145111"/>
                    </a:ext>
                  </a:extLst>
                </a:gridCol>
                <a:gridCol w="1008112">
                  <a:extLst>
                    <a:ext uri="{9D8B030D-6E8A-4147-A177-3AD203B41FA5}">
                      <a16:colId xmlns:a16="http://schemas.microsoft.com/office/drawing/2014/main" val="3888186330"/>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0983026"/>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Slot Index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241591"/>
                  </a:ext>
                </a:extLst>
              </a:tr>
            </a:tbl>
          </a:graphicData>
        </a:graphic>
      </p:graphicFrame>
      <p:graphicFrame>
        <p:nvGraphicFramePr>
          <p:cNvPr id="12" name="Table 11">
            <a:extLst>
              <a:ext uri="{FF2B5EF4-FFF2-40B4-BE49-F238E27FC236}">
                <a16:creationId xmlns:a16="http://schemas.microsoft.com/office/drawing/2014/main" id="{3F8DA477-D4D3-4CAF-9FD5-5CBB6690AD42}"/>
              </a:ext>
            </a:extLst>
          </p:cNvPr>
          <p:cNvGraphicFramePr>
            <a:graphicFrameLocks noGrp="1"/>
          </p:cNvGraphicFramePr>
          <p:nvPr>
            <p:extLst>
              <p:ext uri="{D42A27DB-BD31-4B8C-83A1-F6EECF244321}">
                <p14:modId xmlns:p14="http://schemas.microsoft.com/office/powerpoint/2010/main" val="471327928"/>
              </p:ext>
            </p:extLst>
          </p:nvPr>
        </p:nvGraphicFramePr>
        <p:xfrm>
          <a:off x="6065434" y="3757484"/>
          <a:ext cx="1943726" cy="371730"/>
        </p:xfrm>
        <a:graphic>
          <a:graphicData uri="http://schemas.openxmlformats.org/drawingml/2006/table">
            <a:tbl>
              <a:tblPr firstRow="1" firstCol="1" bandRow="1">
                <a:tableStyleId>{5940675A-B579-460E-94D1-54222C63F5DA}</a:tableStyleId>
              </a:tblPr>
              <a:tblGrid>
                <a:gridCol w="935614">
                  <a:extLst>
                    <a:ext uri="{9D8B030D-6E8A-4147-A177-3AD203B41FA5}">
                      <a16:colId xmlns:a16="http://schemas.microsoft.com/office/drawing/2014/main" val="220252673"/>
                    </a:ext>
                  </a:extLst>
                </a:gridCol>
                <a:gridCol w="1008112">
                  <a:extLst>
                    <a:ext uri="{9D8B030D-6E8A-4147-A177-3AD203B41FA5}">
                      <a16:colId xmlns:a16="http://schemas.microsoft.com/office/drawing/2014/main" val="4004052642"/>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7000052"/>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Slot Index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9571772"/>
                  </a:ext>
                </a:extLst>
              </a:tr>
            </a:tbl>
          </a:graphicData>
        </a:graphic>
      </p:graphicFrame>
      <p:cxnSp>
        <p:nvCxnSpPr>
          <p:cNvPr id="17" name="Straight Arrow Connector 16">
            <a:extLst>
              <a:ext uri="{FF2B5EF4-FFF2-40B4-BE49-F238E27FC236}">
                <a16:creationId xmlns:a16="http://schemas.microsoft.com/office/drawing/2014/main" id="{1132713A-C80A-4986-A3FC-2C33A3A48402}"/>
              </a:ext>
            </a:extLst>
          </p:cNvPr>
          <p:cNvCxnSpPr>
            <a:cxnSpLocks/>
            <a:endCxn id="9" idx="0"/>
          </p:cNvCxnSpPr>
          <p:nvPr/>
        </p:nvCxnSpPr>
        <p:spPr bwMode="auto">
          <a:xfrm flipH="1">
            <a:off x="2151274" y="2351895"/>
            <a:ext cx="667284" cy="617742"/>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14E73156-1B97-40C3-A0B9-B766BFE8C27F}"/>
              </a:ext>
            </a:extLst>
          </p:cNvPr>
          <p:cNvCxnSpPr>
            <a:cxnSpLocks/>
            <a:stCxn id="20" idx="3"/>
            <a:endCxn id="10" idx="1"/>
          </p:cNvCxnSpPr>
          <p:nvPr/>
        </p:nvCxnSpPr>
        <p:spPr bwMode="auto">
          <a:xfrm>
            <a:off x="5136478" y="2931470"/>
            <a:ext cx="92849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09AF2C5D-5B70-469F-AB70-0B2C08165E16}"/>
              </a:ext>
            </a:extLst>
          </p:cNvPr>
          <p:cNvCxnSpPr>
            <a:cxnSpLocks/>
            <a:stCxn id="30" idx="3"/>
            <a:endCxn id="11" idx="1"/>
          </p:cNvCxnSpPr>
          <p:nvPr/>
        </p:nvCxnSpPr>
        <p:spPr bwMode="auto">
          <a:xfrm>
            <a:off x="5136478" y="3421354"/>
            <a:ext cx="92849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2FA57B32-CB43-4A03-BF1B-279E89A849EF}"/>
              </a:ext>
            </a:extLst>
          </p:cNvPr>
          <p:cNvCxnSpPr>
            <a:cxnSpLocks/>
            <a:stCxn id="31" idx="3"/>
            <a:endCxn id="12" idx="1"/>
          </p:cNvCxnSpPr>
          <p:nvPr/>
        </p:nvCxnSpPr>
        <p:spPr bwMode="auto">
          <a:xfrm>
            <a:off x="5136478" y="3943349"/>
            <a:ext cx="92895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a:extLst>
              <a:ext uri="{FF2B5EF4-FFF2-40B4-BE49-F238E27FC236}">
                <a16:creationId xmlns:a16="http://schemas.microsoft.com/office/drawing/2014/main" id="{D52A53DC-FB93-413C-91CF-F795DCAABD86}"/>
              </a:ext>
            </a:extLst>
          </p:cNvPr>
          <p:cNvCxnSpPr>
            <a:cxnSpLocks/>
            <a:endCxn id="35" idx="0"/>
          </p:cNvCxnSpPr>
          <p:nvPr/>
        </p:nvCxnSpPr>
        <p:spPr bwMode="auto">
          <a:xfrm>
            <a:off x="5961956" y="2343425"/>
            <a:ext cx="1084708" cy="301489"/>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 name="Table 21">
            <a:extLst>
              <a:ext uri="{FF2B5EF4-FFF2-40B4-BE49-F238E27FC236}">
                <a16:creationId xmlns:a16="http://schemas.microsoft.com/office/drawing/2014/main" id="{72F3C629-D906-4D61-8EDF-700A35D4FE68}"/>
              </a:ext>
            </a:extLst>
          </p:cNvPr>
          <p:cNvGraphicFramePr>
            <a:graphicFrameLocks noGrp="1"/>
          </p:cNvGraphicFramePr>
          <p:nvPr>
            <p:extLst>
              <p:ext uri="{D42A27DB-BD31-4B8C-83A1-F6EECF244321}">
                <p14:modId xmlns:p14="http://schemas.microsoft.com/office/powerpoint/2010/main" val="3845457375"/>
              </p:ext>
            </p:extLst>
          </p:nvPr>
        </p:nvGraphicFramePr>
        <p:xfrm>
          <a:off x="4073798" y="2794310"/>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=2/8</a:t>
                      </a:r>
                    </a:p>
                  </a:txBody>
                  <a:tcPr/>
                </a:tc>
                <a:extLst>
                  <a:ext uri="{0D108BD9-81ED-4DB2-BD59-A6C34878D82A}">
                    <a16:rowId xmlns:a16="http://schemas.microsoft.com/office/drawing/2014/main" val="3964317410"/>
                  </a:ext>
                </a:extLst>
              </a:tr>
            </a:tbl>
          </a:graphicData>
        </a:graphic>
      </p:graphicFrame>
      <p:graphicFrame>
        <p:nvGraphicFramePr>
          <p:cNvPr id="30" name="Table 21">
            <a:extLst>
              <a:ext uri="{FF2B5EF4-FFF2-40B4-BE49-F238E27FC236}">
                <a16:creationId xmlns:a16="http://schemas.microsoft.com/office/drawing/2014/main" id="{28FE0E00-2ADF-4047-8C72-4970D2F0DBC4}"/>
              </a:ext>
            </a:extLst>
          </p:cNvPr>
          <p:cNvGraphicFramePr>
            <a:graphicFrameLocks noGrp="1"/>
          </p:cNvGraphicFramePr>
          <p:nvPr>
            <p:extLst>
              <p:ext uri="{D42A27DB-BD31-4B8C-83A1-F6EECF244321}">
                <p14:modId xmlns:p14="http://schemas.microsoft.com/office/powerpoint/2010/main" val="1682463416"/>
              </p:ext>
            </p:extLst>
          </p:nvPr>
        </p:nvGraphicFramePr>
        <p:xfrm>
          <a:off x="4073798" y="3284194"/>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=3/9</a:t>
                      </a:r>
                    </a:p>
                  </a:txBody>
                  <a:tcPr/>
                </a:tc>
                <a:extLst>
                  <a:ext uri="{0D108BD9-81ED-4DB2-BD59-A6C34878D82A}">
                    <a16:rowId xmlns:a16="http://schemas.microsoft.com/office/drawing/2014/main" val="3964317410"/>
                  </a:ext>
                </a:extLst>
              </a:tr>
            </a:tbl>
          </a:graphicData>
        </a:graphic>
      </p:graphicFrame>
      <p:graphicFrame>
        <p:nvGraphicFramePr>
          <p:cNvPr id="31" name="Table 21">
            <a:extLst>
              <a:ext uri="{FF2B5EF4-FFF2-40B4-BE49-F238E27FC236}">
                <a16:creationId xmlns:a16="http://schemas.microsoft.com/office/drawing/2014/main" id="{4033CED1-B1B4-4321-A287-84006957CEB4}"/>
              </a:ext>
            </a:extLst>
          </p:cNvPr>
          <p:cNvGraphicFramePr>
            <a:graphicFrameLocks noGrp="1"/>
          </p:cNvGraphicFramePr>
          <p:nvPr>
            <p:extLst>
              <p:ext uri="{D42A27DB-BD31-4B8C-83A1-F6EECF244321}">
                <p14:modId xmlns:p14="http://schemas.microsoft.com/office/powerpoint/2010/main" val="3635608344"/>
              </p:ext>
            </p:extLst>
          </p:nvPr>
        </p:nvGraphicFramePr>
        <p:xfrm>
          <a:off x="4073798" y="3806189"/>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=3/9</a:t>
                      </a:r>
                    </a:p>
                  </a:txBody>
                  <a:tcPr/>
                </a:tc>
                <a:extLst>
                  <a:ext uri="{0D108BD9-81ED-4DB2-BD59-A6C34878D82A}">
                    <a16:rowId xmlns:a16="http://schemas.microsoft.com/office/drawing/2014/main" val="3964317410"/>
                  </a:ext>
                </a:extLst>
              </a:tr>
            </a:tbl>
          </a:graphicData>
        </a:graphic>
      </p:graphicFrame>
      <p:sp>
        <p:nvSpPr>
          <p:cNvPr id="28" name="Rectangle 27">
            <a:extLst>
              <a:ext uri="{FF2B5EF4-FFF2-40B4-BE49-F238E27FC236}">
                <a16:creationId xmlns:a16="http://schemas.microsoft.com/office/drawing/2014/main" id="{E24DC0A4-AD55-4ECB-8D82-712BFF0CB7DD}"/>
              </a:ext>
            </a:extLst>
          </p:cNvPr>
          <p:cNvSpPr/>
          <p:nvPr/>
        </p:nvSpPr>
        <p:spPr bwMode="auto">
          <a:xfrm>
            <a:off x="3904704" y="2644915"/>
            <a:ext cx="1461616" cy="21086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15B37B99-7A1C-499C-ACBC-2357B4013F4F}"/>
              </a:ext>
            </a:extLst>
          </p:cNvPr>
          <p:cNvSpPr/>
          <p:nvPr/>
        </p:nvSpPr>
        <p:spPr bwMode="auto">
          <a:xfrm>
            <a:off x="5848920" y="2644914"/>
            <a:ext cx="2395488" cy="21046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cxnSp>
        <p:nvCxnSpPr>
          <p:cNvPr id="33" name="Straight Arrow Connector 32">
            <a:extLst>
              <a:ext uri="{FF2B5EF4-FFF2-40B4-BE49-F238E27FC236}">
                <a16:creationId xmlns:a16="http://schemas.microsoft.com/office/drawing/2014/main" id="{6F7E1431-BEE8-4B2C-8314-A8A22DD9A3A7}"/>
              </a:ext>
            </a:extLst>
          </p:cNvPr>
          <p:cNvCxnSpPr>
            <a:cxnSpLocks/>
            <a:endCxn id="28" idx="0"/>
          </p:cNvCxnSpPr>
          <p:nvPr/>
        </p:nvCxnSpPr>
        <p:spPr bwMode="auto">
          <a:xfrm>
            <a:off x="4211960" y="2351895"/>
            <a:ext cx="423552" cy="293020"/>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610386E8-6AD6-44F3-ACF7-F13890EAFD1E}"/>
              </a:ext>
            </a:extLst>
          </p:cNvPr>
          <p:cNvCxnSpPr>
            <a:cxnSpLocks/>
            <a:endCxn id="20" idx="1"/>
          </p:cNvCxnSpPr>
          <p:nvPr/>
        </p:nvCxnSpPr>
        <p:spPr bwMode="auto">
          <a:xfrm flipV="1">
            <a:off x="3405181" y="2931470"/>
            <a:ext cx="668617" cy="30401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a:extLst>
              <a:ext uri="{FF2B5EF4-FFF2-40B4-BE49-F238E27FC236}">
                <a16:creationId xmlns:a16="http://schemas.microsoft.com/office/drawing/2014/main" id="{E4C134F5-393D-4EAD-86BE-49C28410841E}"/>
              </a:ext>
            </a:extLst>
          </p:cNvPr>
          <p:cNvCxnSpPr>
            <a:cxnSpLocks/>
            <a:endCxn id="30" idx="1"/>
          </p:cNvCxnSpPr>
          <p:nvPr/>
        </p:nvCxnSpPr>
        <p:spPr bwMode="auto">
          <a:xfrm>
            <a:off x="3412700" y="3407408"/>
            <a:ext cx="661098" cy="1394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a:extLst>
              <a:ext uri="{FF2B5EF4-FFF2-40B4-BE49-F238E27FC236}">
                <a16:creationId xmlns:a16="http://schemas.microsoft.com/office/drawing/2014/main" id="{A875D752-46C4-46F7-8CC9-01F3479C175B}"/>
              </a:ext>
            </a:extLst>
          </p:cNvPr>
          <p:cNvCxnSpPr>
            <a:cxnSpLocks/>
            <a:endCxn id="31" idx="1"/>
          </p:cNvCxnSpPr>
          <p:nvPr/>
        </p:nvCxnSpPr>
        <p:spPr bwMode="auto">
          <a:xfrm>
            <a:off x="3436443" y="3649954"/>
            <a:ext cx="637355" cy="29339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Content Placeholder 2">
            <a:extLst>
              <a:ext uri="{FF2B5EF4-FFF2-40B4-BE49-F238E27FC236}">
                <a16:creationId xmlns:a16="http://schemas.microsoft.com/office/drawing/2014/main" id="{DD776474-5341-49BF-99A6-8057D88B9238}"/>
              </a:ext>
            </a:extLst>
          </p:cNvPr>
          <p:cNvSpPr txBox="1">
            <a:spLocks/>
          </p:cNvSpPr>
          <p:nvPr/>
        </p:nvSpPr>
        <p:spPr bwMode="auto">
          <a:xfrm>
            <a:off x="838200" y="4753610"/>
            <a:ext cx="7772400" cy="1494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The Node ID field is present when BCMD ID is set to 0/1/2 (Request/Response/ Confirm). The Node ID value is the ID assigned to the DL-TDOA anchor.</a:t>
            </a:r>
          </a:p>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The </a:t>
            </a:r>
            <a:r>
              <a:rPr lang="en-US" sz="1600" kern="0">
                <a:ea typeface="Calibri" panose="020F0502020204030204" pitchFamily="34" charset="0"/>
                <a:cs typeface="Times New Roman" panose="02020603050405020304" pitchFamily="18" charset="0"/>
              </a:rPr>
              <a:t>Slot Index </a:t>
            </a:r>
            <a:r>
              <a:rPr lang="en-US" sz="1600" kern="0" dirty="0">
                <a:ea typeface="Calibri" panose="020F0502020204030204" pitchFamily="34" charset="0"/>
                <a:cs typeface="Times New Roman" panose="02020603050405020304" pitchFamily="18" charset="0"/>
              </a:rPr>
              <a:t>field is present when BCMD ID is set to 1/2 (</a:t>
            </a:r>
            <a:r>
              <a:rPr lang="en-US" sz="1600" kern="0">
                <a:ea typeface="Calibri" panose="020F0502020204030204" pitchFamily="34" charset="0"/>
                <a:cs typeface="Times New Roman" panose="02020603050405020304" pitchFamily="18" charset="0"/>
              </a:rPr>
              <a:t>Response/Confirm</a:t>
            </a:r>
            <a:r>
              <a:rPr lang="en-US" sz="1600" kern="0" dirty="0">
                <a:ea typeface="Calibri" panose="020F0502020204030204" pitchFamily="34" charset="0"/>
                <a:cs typeface="Times New Roman" panose="02020603050405020304" pitchFamily="18" charset="0"/>
              </a:rPr>
              <a:t>). The value is the beacon slot assigned in response to the beacon request.</a:t>
            </a:r>
          </a:p>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Pending Packet Notification: there is(are) pending packet(s), e.g., request for ranging report, over-the-air update, etc., for the destination node.</a:t>
            </a:r>
          </a:p>
        </p:txBody>
      </p:sp>
      <p:sp>
        <p:nvSpPr>
          <p:cNvPr id="85" name="TextBox 84">
            <a:extLst>
              <a:ext uri="{FF2B5EF4-FFF2-40B4-BE49-F238E27FC236}">
                <a16:creationId xmlns:a16="http://schemas.microsoft.com/office/drawing/2014/main" id="{964D2048-E2BD-4B2F-8958-DCCD60D20681}"/>
              </a:ext>
            </a:extLst>
          </p:cNvPr>
          <p:cNvSpPr txBox="1"/>
          <p:nvPr/>
        </p:nvSpPr>
        <p:spPr>
          <a:xfrm>
            <a:off x="1779565" y="1929068"/>
            <a:ext cx="338554" cy="276999"/>
          </a:xfrm>
          <a:prstGeom prst="rect">
            <a:avLst/>
          </a:prstGeom>
          <a:noFill/>
        </p:spPr>
        <p:txBody>
          <a:bodyPr wrap="none" rtlCol="0">
            <a:spAutoFit/>
          </a:bodyPr>
          <a:lstStyle/>
          <a:p>
            <a:r>
              <a:rPr lang="en-US" dirty="0"/>
              <a:t>…</a:t>
            </a:r>
          </a:p>
        </p:txBody>
      </p:sp>
      <p:sp>
        <p:nvSpPr>
          <p:cNvPr id="86" name="TextBox 85">
            <a:extLst>
              <a:ext uri="{FF2B5EF4-FFF2-40B4-BE49-F238E27FC236}">
                <a16:creationId xmlns:a16="http://schemas.microsoft.com/office/drawing/2014/main" id="{6CC46E73-5F41-4AE0-9C17-8AE750C4FB50}"/>
              </a:ext>
            </a:extLst>
          </p:cNvPr>
          <p:cNvSpPr txBox="1"/>
          <p:nvPr/>
        </p:nvSpPr>
        <p:spPr>
          <a:xfrm>
            <a:off x="6931732" y="1909336"/>
            <a:ext cx="338554" cy="276999"/>
          </a:xfrm>
          <a:prstGeom prst="rect">
            <a:avLst/>
          </a:prstGeom>
          <a:noFill/>
        </p:spPr>
        <p:txBody>
          <a:bodyPr wrap="none" rtlCol="0">
            <a:spAutoFit/>
          </a:bodyPr>
          <a:lstStyle/>
          <a:p>
            <a:r>
              <a:rPr lang="en-US" dirty="0"/>
              <a:t>…</a:t>
            </a:r>
          </a:p>
        </p:txBody>
      </p:sp>
      <p:graphicFrame>
        <p:nvGraphicFramePr>
          <p:cNvPr id="48" name="Table 47">
            <a:extLst>
              <a:ext uri="{FF2B5EF4-FFF2-40B4-BE49-F238E27FC236}">
                <a16:creationId xmlns:a16="http://schemas.microsoft.com/office/drawing/2014/main" id="{BFA03E46-A8B6-457E-8435-326050DE0ADA}"/>
              </a:ext>
            </a:extLst>
          </p:cNvPr>
          <p:cNvGraphicFramePr>
            <a:graphicFrameLocks noGrp="1"/>
          </p:cNvGraphicFramePr>
          <p:nvPr>
            <p:extLst>
              <p:ext uri="{D42A27DB-BD31-4B8C-83A1-F6EECF244321}">
                <p14:modId xmlns:p14="http://schemas.microsoft.com/office/powerpoint/2010/main" val="2821865969"/>
              </p:ext>
            </p:extLst>
          </p:nvPr>
        </p:nvGraphicFramePr>
        <p:xfrm>
          <a:off x="6064973" y="4283083"/>
          <a:ext cx="1943726" cy="363094"/>
        </p:xfrm>
        <a:graphic>
          <a:graphicData uri="http://schemas.openxmlformats.org/drawingml/2006/table">
            <a:tbl>
              <a:tblPr firstRow="1" firstCol="1" bandRow="1">
                <a:tableStyleId>{5940675A-B579-460E-94D1-54222C63F5DA}</a:tableStyleId>
              </a:tblPr>
              <a:tblGrid>
                <a:gridCol w="1943726">
                  <a:extLst>
                    <a:ext uri="{9D8B030D-6E8A-4147-A177-3AD203B41FA5}">
                      <a16:colId xmlns:a16="http://schemas.microsoft.com/office/drawing/2014/main" val="1828883355"/>
                    </a:ext>
                  </a:extLst>
                </a:gridCol>
              </a:tblGrid>
              <a:tr h="0">
                <a:tc>
                  <a:txBody>
                    <a:bodyPr/>
                    <a:lstStyle/>
                    <a:p>
                      <a:pPr marL="0" marR="0">
                        <a:lnSpc>
                          <a:spcPct val="107000"/>
                        </a:lnSpc>
                        <a:spcBef>
                          <a:spcPts val="0"/>
                        </a:spcBef>
                        <a:spcAft>
                          <a:spcPts val="0"/>
                        </a:spcAft>
                      </a:pPr>
                      <a:r>
                        <a:rPr lang="en-US" sz="1200" dirty="0">
                          <a:effectLst/>
                          <a:latin typeface="+mn-lt"/>
                        </a:rPr>
                        <a:t>Octets: 2/8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4702865"/>
                  </a:ext>
                </a:extLst>
              </a:tr>
              <a:tr h="0">
                <a:tc>
                  <a:txBody>
                    <a:bodyPr/>
                    <a:lstStyle/>
                    <a:p>
                      <a:pPr marL="0" marR="0">
                        <a:lnSpc>
                          <a:spcPct val="107000"/>
                        </a:lnSpc>
                        <a:spcBef>
                          <a:spcPts val="0"/>
                        </a:spcBef>
                        <a:spcAft>
                          <a:spcPts val="0"/>
                        </a:spcAft>
                      </a:pPr>
                      <a:r>
                        <a:rPr lang="en-US" sz="1200" dirty="0">
                          <a:effectLst/>
                          <a:latin typeface="+mn-lt"/>
                        </a:rPr>
                        <a:t>Destination Node ID</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8351189"/>
                  </a:ext>
                </a:extLst>
              </a:tr>
            </a:tbl>
          </a:graphicData>
        </a:graphic>
      </p:graphicFrame>
      <p:graphicFrame>
        <p:nvGraphicFramePr>
          <p:cNvPr id="58" name="Table 21">
            <a:extLst>
              <a:ext uri="{FF2B5EF4-FFF2-40B4-BE49-F238E27FC236}">
                <a16:creationId xmlns:a16="http://schemas.microsoft.com/office/drawing/2014/main" id="{CB4CB91B-F278-4228-9798-AA1848F1CC70}"/>
              </a:ext>
            </a:extLst>
          </p:cNvPr>
          <p:cNvGraphicFramePr>
            <a:graphicFrameLocks noGrp="1"/>
          </p:cNvGraphicFramePr>
          <p:nvPr>
            <p:extLst>
              <p:ext uri="{D42A27DB-BD31-4B8C-83A1-F6EECF244321}">
                <p14:modId xmlns:p14="http://schemas.microsoft.com/office/powerpoint/2010/main" val="268525811"/>
              </p:ext>
            </p:extLst>
          </p:nvPr>
        </p:nvGraphicFramePr>
        <p:xfrm>
          <a:off x="4073798" y="4327470"/>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=2/8</a:t>
                      </a:r>
                    </a:p>
                  </a:txBody>
                  <a:tcPr/>
                </a:tc>
                <a:extLst>
                  <a:ext uri="{0D108BD9-81ED-4DB2-BD59-A6C34878D82A}">
                    <a16:rowId xmlns:a16="http://schemas.microsoft.com/office/drawing/2014/main" val="3964317410"/>
                  </a:ext>
                </a:extLst>
              </a:tr>
            </a:tbl>
          </a:graphicData>
        </a:graphic>
      </p:graphicFrame>
      <p:cxnSp>
        <p:nvCxnSpPr>
          <p:cNvPr id="54" name="Straight Arrow Connector 53">
            <a:extLst>
              <a:ext uri="{FF2B5EF4-FFF2-40B4-BE49-F238E27FC236}">
                <a16:creationId xmlns:a16="http://schemas.microsoft.com/office/drawing/2014/main" id="{A36D535D-2A33-4FD9-85F0-02A1DA211D83}"/>
              </a:ext>
            </a:extLst>
          </p:cNvPr>
          <p:cNvCxnSpPr>
            <a:cxnSpLocks/>
            <a:stCxn id="58" idx="3"/>
            <a:endCxn id="48" idx="1"/>
          </p:cNvCxnSpPr>
          <p:nvPr/>
        </p:nvCxnSpPr>
        <p:spPr bwMode="auto">
          <a:xfrm>
            <a:off x="5136478" y="4464630"/>
            <a:ext cx="92849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653DA084-B244-459E-B7A7-CC334A865DBC}"/>
              </a:ext>
            </a:extLst>
          </p:cNvPr>
          <p:cNvCxnSpPr>
            <a:cxnSpLocks/>
            <a:endCxn id="58" idx="1"/>
          </p:cNvCxnSpPr>
          <p:nvPr/>
        </p:nvCxnSpPr>
        <p:spPr bwMode="auto">
          <a:xfrm>
            <a:off x="3422104" y="3805475"/>
            <a:ext cx="651694" cy="65915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64092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ADB2D-EA7F-4926-BC24-213F4B45F0A9}"/>
              </a:ext>
            </a:extLst>
          </p:cNvPr>
          <p:cNvSpPr>
            <a:spLocks noGrp="1"/>
          </p:cNvSpPr>
          <p:nvPr>
            <p:ph type="title"/>
          </p:nvPr>
        </p:nvSpPr>
        <p:spPr/>
        <p:txBody>
          <a:bodyPr/>
          <a:lstStyle/>
          <a:p>
            <a:r>
              <a:rPr lang="en-US" dirty="0"/>
              <a:t>Routing Information Example</a:t>
            </a:r>
          </a:p>
        </p:txBody>
      </p:sp>
      <p:sp>
        <p:nvSpPr>
          <p:cNvPr id="3" name="Content Placeholder 2">
            <a:extLst>
              <a:ext uri="{FF2B5EF4-FFF2-40B4-BE49-F238E27FC236}">
                <a16:creationId xmlns:a16="http://schemas.microsoft.com/office/drawing/2014/main" id="{4899E165-D459-46C2-91B7-3D1E72D0A89C}"/>
              </a:ext>
            </a:extLst>
          </p:cNvPr>
          <p:cNvSpPr>
            <a:spLocks noGrp="1"/>
          </p:cNvSpPr>
          <p:nvPr>
            <p:ph idx="1"/>
          </p:nvPr>
        </p:nvSpPr>
        <p:spPr/>
        <p:txBody>
          <a:bodyPr/>
          <a:lstStyle/>
          <a:p>
            <a:r>
              <a:rPr lang="en-US" sz="1800" dirty="0"/>
              <a:t>Option 1: Routing is L2 information to be standardized</a:t>
            </a:r>
          </a:p>
          <a:p>
            <a:endParaRPr lang="en-US" sz="1800" dirty="0"/>
          </a:p>
          <a:p>
            <a:endParaRPr lang="en-US" sz="1800" dirty="0"/>
          </a:p>
          <a:p>
            <a:pPr lvl="1"/>
            <a:r>
              <a:rPr lang="en-US" sz="1400" dirty="0"/>
              <a:t>Routing Rank: always present. Indicates the routing level (rank) in the routing graph. Unsigned integer. Range is 1 to TBD.</a:t>
            </a:r>
          </a:p>
          <a:p>
            <a:pPr lvl="1"/>
            <a:r>
              <a:rPr lang="en-US" sz="1400" dirty="0"/>
              <a:t>Subnetwork ID: ID of the subnetwork to run the routing protocol in. When IE content length field is set to 2, field length is 1 octet. When IE content length is set to 3 or 5, field length is 2 octets. Value is an unsigned integer.</a:t>
            </a:r>
          </a:p>
          <a:p>
            <a:pPr lvl="1"/>
            <a:r>
              <a:rPr lang="en-US" sz="1400" dirty="0"/>
              <a:t>Node ID: Present when IE content length is 5. Not present when IE content length is less than 5.</a:t>
            </a:r>
          </a:p>
          <a:p>
            <a:r>
              <a:rPr lang="en-US" sz="1800" dirty="0"/>
              <a:t>Option 2: Routing is proprietary. Use Vendor Specific IE.</a:t>
            </a:r>
          </a:p>
          <a:p>
            <a:endParaRPr lang="en-US" sz="1800" dirty="0"/>
          </a:p>
          <a:p>
            <a:endParaRPr lang="en-US" sz="1800" dirty="0"/>
          </a:p>
          <a:p>
            <a:r>
              <a:rPr lang="en-US" sz="1800" dirty="0"/>
              <a:t>Option 3: Routing is standard IP layer (e.g., RPL): use MPX IE [2] with assigned protocol ID for routing protocol. Carried as unencapsulated IP or 6loWPAN.</a:t>
            </a:r>
          </a:p>
        </p:txBody>
      </p:sp>
      <p:sp>
        <p:nvSpPr>
          <p:cNvPr id="4" name="Date Placeholder 3">
            <a:extLst>
              <a:ext uri="{FF2B5EF4-FFF2-40B4-BE49-F238E27FC236}">
                <a16:creationId xmlns:a16="http://schemas.microsoft.com/office/drawing/2014/main" id="{672B8BC2-B5D5-49DE-B34F-DBC22542C8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50875724-6A95-482F-8727-6A3BD92EF33B}"/>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6081BBD9-D1D6-466D-8C6A-528612BD485E}"/>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a:p>
        </p:txBody>
      </p:sp>
      <p:graphicFrame>
        <p:nvGraphicFramePr>
          <p:cNvPr id="7" name="Table 6">
            <a:extLst>
              <a:ext uri="{FF2B5EF4-FFF2-40B4-BE49-F238E27FC236}">
                <a16:creationId xmlns:a16="http://schemas.microsoft.com/office/drawing/2014/main" id="{5B9D7C7B-69C3-4D1F-97E0-E02392EAF368}"/>
              </a:ext>
            </a:extLst>
          </p:cNvPr>
          <p:cNvGraphicFramePr>
            <a:graphicFrameLocks noGrp="1"/>
          </p:cNvGraphicFramePr>
          <p:nvPr>
            <p:extLst>
              <p:ext uri="{D42A27DB-BD31-4B8C-83A1-F6EECF244321}">
                <p14:modId xmlns:p14="http://schemas.microsoft.com/office/powerpoint/2010/main" val="2650355419"/>
              </p:ext>
            </p:extLst>
          </p:nvPr>
        </p:nvGraphicFramePr>
        <p:xfrm>
          <a:off x="1907704" y="2451825"/>
          <a:ext cx="4452620" cy="433578"/>
        </p:xfrm>
        <a:graphic>
          <a:graphicData uri="http://schemas.openxmlformats.org/drawingml/2006/table">
            <a:tbl>
              <a:tblPr firstRow="1" firstCol="1" bandRow="1">
                <a:tableStyleId>{5940675A-B579-460E-94D1-54222C63F5DA}</a:tableStyleId>
              </a:tblPr>
              <a:tblGrid>
                <a:gridCol w="1483995">
                  <a:extLst>
                    <a:ext uri="{9D8B030D-6E8A-4147-A177-3AD203B41FA5}">
                      <a16:colId xmlns:a16="http://schemas.microsoft.com/office/drawing/2014/main" val="352038921"/>
                    </a:ext>
                  </a:extLst>
                </a:gridCol>
                <a:gridCol w="1483995">
                  <a:extLst>
                    <a:ext uri="{9D8B030D-6E8A-4147-A177-3AD203B41FA5}">
                      <a16:colId xmlns:a16="http://schemas.microsoft.com/office/drawing/2014/main" val="3827091643"/>
                    </a:ext>
                  </a:extLst>
                </a:gridCol>
                <a:gridCol w="1484630">
                  <a:extLst>
                    <a:ext uri="{9D8B030D-6E8A-4147-A177-3AD203B41FA5}">
                      <a16:colId xmlns:a16="http://schemas.microsoft.com/office/drawing/2014/main" val="1373631117"/>
                    </a:ext>
                  </a:extLst>
                </a:gridCol>
              </a:tblGrid>
              <a:tr h="0">
                <a:tc>
                  <a:txBody>
                    <a:bodyPr/>
                    <a:lstStyle/>
                    <a:p>
                      <a:pPr marL="0" marR="0">
                        <a:lnSpc>
                          <a:spcPct val="107000"/>
                        </a:lnSpc>
                        <a:spcBef>
                          <a:spcPts val="0"/>
                        </a:spcBef>
                        <a:spcAft>
                          <a:spcPts val="0"/>
                        </a:spcAft>
                      </a:pPr>
                      <a:r>
                        <a:rPr lang="en-US" sz="1400">
                          <a:effectLst/>
                        </a:rPr>
                        <a:t>Octets: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0397290"/>
                  </a:ext>
                </a:extLst>
              </a:tr>
              <a:tr h="0">
                <a:tc>
                  <a:txBody>
                    <a:bodyPr/>
                    <a:lstStyle/>
                    <a:p>
                      <a:pPr marL="0" marR="0">
                        <a:lnSpc>
                          <a:spcPct val="107000"/>
                        </a:lnSpc>
                        <a:spcBef>
                          <a:spcPts val="0"/>
                        </a:spcBef>
                        <a:spcAft>
                          <a:spcPts val="0"/>
                        </a:spcAft>
                      </a:pPr>
                      <a:r>
                        <a:rPr lang="en-US" sz="1400" dirty="0">
                          <a:effectLst/>
                        </a:rPr>
                        <a:t>Routing 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Subnetwork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Node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0415296"/>
                  </a:ext>
                </a:extLst>
              </a:tr>
            </a:tbl>
          </a:graphicData>
        </a:graphic>
      </p:graphicFrame>
      <p:graphicFrame>
        <p:nvGraphicFramePr>
          <p:cNvPr id="8" name="Table 7">
            <a:extLst>
              <a:ext uri="{FF2B5EF4-FFF2-40B4-BE49-F238E27FC236}">
                <a16:creationId xmlns:a16="http://schemas.microsoft.com/office/drawing/2014/main" id="{00B5BD02-58F6-4C10-8446-19AA2F11E476}"/>
              </a:ext>
            </a:extLst>
          </p:cNvPr>
          <p:cNvGraphicFramePr>
            <a:graphicFrameLocks noGrp="1"/>
          </p:cNvGraphicFramePr>
          <p:nvPr>
            <p:extLst>
              <p:ext uri="{D42A27DB-BD31-4B8C-83A1-F6EECF244321}">
                <p14:modId xmlns:p14="http://schemas.microsoft.com/office/powerpoint/2010/main" val="744926973"/>
              </p:ext>
            </p:extLst>
          </p:nvPr>
        </p:nvGraphicFramePr>
        <p:xfrm>
          <a:off x="1485900" y="5013176"/>
          <a:ext cx="5338445" cy="433578"/>
        </p:xfrm>
        <a:graphic>
          <a:graphicData uri="http://schemas.openxmlformats.org/drawingml/2006/table">
            <a:tbl>
              <a:tblPr firstRow="1" firstCol="1" bandRow="1">
                <a:tableStyleId>{5940675A-B579-460E-94D1-54222C63F5DA}</a:tableStyleId>
              </a:tblPr>
              <a:tblGrid>
                <a:gridCol w="1069876">
                  <a:extLst>
                    <a:ext uri="{9D8B030D-6E8A-4147-A177-3AD203B41FA5}">
                      <a16:colId xmlns:a16="http://schemas.microsoft.com/office/drawing/2014/main" val="4007313902"/>
                    </a:ext>
                  </a:extLst>
                </a:gridCol>
                <a:gridCol w="1300579">
                  <a:extLst>
                    <a:ext uri="{9D8B030D-6E8A-4147-A177-3AD203B41FA5}">
                      <a16:colId xmlns:a16="http://schemas.microsoft.com/office/drawing/2014/main" val="1865424738"/>
                    </a:ext>
                  </a:extLst>
                </a:gridCol>
                <a:gridCol w="1483995">
                  <a:extLst>
                    <a:ext uri="{9D8B030D-6E8A-4147-A177-3AD203B41FA5}">
                      <a16:colId xmlns:a16="http://schemas.microsoft.com/office/drawing/2014/main" val="863800091"/>
                    </a:ext>
                  </a:extLst>
                </a:gridCol>
                <a:gridCol w="1483995">
                  <a:extLst>
                    <a:ext uri="{9D8B030D-6E8A-4147-A177-3AD203B41FA5}">
                      <a16:colId xmlns:a16="http://schemas.microsoft.com/office/drawing/2014/main" val="362734758"/>
                    </a:ext>
                  </a:extLst>
                </a:gridCol>
              </a:tblGrid>
              <a:tr h="0">
                <a:tc>
                  <a:txBody>
                    <a:bodyPr/>
                    <a:lstStyle/>
                    <a:p>
                      <a:pPr marL="0" marR="0">
                        <a:lnSpc>
                          <a:spcPct val="107000"/>
                        </a:lnSpc>
                        <a:spcBef>
                          <a:spcPts val="0"/>
                        </a:spcBef>
                        <a:spcAft>
                          <a:spcPts val="0"/>
                        </a:spcAft>
                      </a:pPr>
                      <a:r>
                        <a:rPr lang="en-US" sz="1400" dirty="0">
                          <a:effectLst/>
                        </a:rPr>
                        <a:t>Octets: 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537642"/>
                  </a:ext>
                </a:extLst>
              </a:tr>
              <a:tr h="0">
                <a:tc>
                  <a:txBody>
                    <a:bodyPr/>
                    <a:lstStyle/>
                    <a:p>
                      <a:pPr marL="0" marR="0">
                        <a:lnSpc>
                          <a:spcPct val="107000"/>
                        </a:lnSpc>
                        <a:spcBef>
                          <a:spcPts val="0"/>
                        </a:spcBef>
                        <a:spcAft>
                          <a:spcPts val="0"/>
                        </a:spcAft>
                      </a:pPr>
                      <a:r>
                        <a:rPr lang="en-US" sz="1400" dirty="0">
                          <a:effectLst/>
                        </a:rPr>
                        <a:t>Vendor OUI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Routing 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Subnetwork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Node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8661292"/>
                  </a:ext>
                </a:extLst>
              </a:tr>
            </a:tbl>
          </a:graphicData>
        </a:graphic>
      </p:graphicFrame>
      <p:sp>
        <p:nvSpPr>
          <p:cNvPr id="9" name="TextBox 8">
            <a:extLst>
              <a:ext uri="{FF2B5EF4-FFF2-40B4-BE49-F238E27FC236}">
                <a16:creationId xmlns:a16="http://schemas.microsoft.com/office/drawing/2014/main" id="{6EFA02A7-72BF-4329-9DA1-541DFF958C04}"/>
              </a:ext>
            </a:extLst>
          </p:cNvPr>
          <p:cNvSpPr txBox="1"/>
          <p:nvPr/>
        </p:nvSpPr>
        <p:spPr>
          <a:xfrm>
            <a:off x="3995936" y="6133833"/>
            <a:ext cx="4653964" cy="276999"/>
          </a:xfrm>
          <a:prstGeom prst="rect">
            <a:avLst/>
          </a:prstGeom>
          <a:noFill/>
        </p:spPr>
        <p:txBody>
          <a:bodyPr wrap="square">
            <a:spAutoFit/>
          </a:bodyPr>
          <a:lstStyle/>
          <a:p>
            <a:r>
              <a:rPr lang="en-US" altLang="en-US" sz="1200" dirty="0"/>
              <a:t>[2] M</a:t>
            </a:r>
            <a:r>
              <a:rPr lang="en-US" dirty="0"/>
              <a:t>ultiplexed (MPX) Data Service. </a:t>
            </a:r>
            <a:r>
              <a:rPr lang="en-US" altLang="en-US" sz="1200" dirty="0"/>
              <a:t>IEEE Std 802.15.9-D6 Clause 7 </a:t>
            </a:r>
            <a:endParaRPr lang="en-US" dirty="0"/>
          </a:p>
        </p:txBody>
      </p:sp>
    </p:spTree>
    <p:extLst>
      <p:ext uri="{BB962C8B-B14F-4D97-AF65-F5344CB8AC3E}">
        <p14:creationId xmlns:p14="http://schemas.microsoft.com/office/powerpoint/2010/main" val="66616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7FA0A-7DB8-4F65-BD91-391DFC9C6D85}"/>
              </a:ext>
            </a:extLst>
          </p:cNvPr>
          <p:cNvSpPr>
            <a:spLocks noGrp="1"/>
          </p:cNvSpPr>
          <p:nvPr>
            <p:ph type="title"/>
          </p:nvPr>
        </p:nvSpPr>
        <p:spPr/>
        <p:txBody>
          <a:bodyPr/>
          <a:lstStyle/>
          <a:p>
            <a:r>
              <a:rPr lang="en-US" dirty="0"/>
              <a:t>Ranging Frames and IEs to Support DL-TDOA</a:t>
            </a:r>
          </a:p>
        </p:txBody>
      </p:sp>
      <p:sp>
        <p:nvSpPr>
          <p:cNvPr id="3" name="Content Placeholder 2">
            <a:extLst>
              <a:ext uri="{FF2B5EF4-FFF2-40B4-BE49-F238E27FC236}">
                <a16:creationId xmlns:a16="http://schemas.microsoft.com/office/drawing/2014/main" id="{A66B5F91-F19A-418E-AFAD-1D63F1EBEF9F}"/>
              </a:ext>
            </a:extLst>
          </p:cNvPr>
          <p:cNvSpPr>
            <a:spLocks noGrp="1"/>
          </p:cNvSpPr>
          <p:nvPr>
            <p:ph idx="1"/>
          </p:nvPr>
        </p:nvSpPr>
        <p:spPr>
          <a:xfrm>
            <a:off x="685799" y="1981200"/>
            <a:ext cx="4903305" cy="4114800"/>
          </a:xfrm>
        </p:spPr>
        <p:txBody>
          <a:bodyPr/>
          <a:lstStyle/>
          <a:p>
            <a:r>
              <a:rPr lang="en-US" sz="1800" dirty="0"/>
              <a:t>Ranging frames are transmitted between anchors in the DL-TDOA period.</a:t>
            </a:r>
          </a:p>
          <a:p>
            <a:r>
              <a:rPr lang="en-US" sz="1800" dirty="0"/>
              <a:t>Tags can overhear the ranging frames to calculate TDOA values and positions.</a:t>
            </a:r>
          </a:p>
          <a:p>
            <a:r>
              <a:rPr lang="en-US" sz="1800" dirty="0"/>
              <a:t>For anchors, the transmission procedure of the ranging frames is similar as </a:t>
            </a:r>
            <a:r>
              <a:rPr lang="en-US" sz="1800" b="1" dirty="0"/>
              <a:t>two-way ranging </a:t>
            </a:r>
            <a:r>
              <a:rPr lang="en-US" sz="1800" dirty="0"/>
              <a:t>with </a:t>
            </a:r>
            <a:r>
              <a:rPr lang="en-US" sz="1800" b="1" dirty="0"/>
              <a:t>additional information</a:t>
            </a:r>
            <a:r>
              <a:rPr lang="en-US" sz="1800" dirty="0"/>
              <a:t>.</a:t>
            </a:r>
          </a:p>
          <a:p>
            <a:pPr lvl="1"/>
            <a:r>
              <a:rPr lang="en-US" sz="1600" dirty="0"/>
              <a:t>Two-way ranging could be single-sided with two messages, REQ and RSP, or double-sided with the third FINAL message.</a:t>
            </a:r>
          </a:p>
          <a:p>
            <a:pPr lvl="1"/>
            <a:r>
              <a:rPr lang="en-US" sz="1600" dirty="0"/>
              <a:t>Two-way ranging could be between a pair of two anchors or a cluster of anchors.</a:t>
            </a:r>
          </a:p>
          <a:p>
            <a:pPr lvl="1"/>
            <a:r>
              <a:rPr lang="en-US" sz="1600" dirty="0"/>
              <a:t>New header/payload IEs should be defined for the control of two-way ranging and the exchange of additional information such as anchor location, reply time, etc.</a:t>
            </a:r>
          </a:p>
        </p:txBody>
      </p:sp>
      <p:sp>
        <p:nvSpPr>
          <p:cNvPr id="4" name="Date Placeholder 3">
            <a:extLst>
              <a:ext uri="{FF2B5EF4-FFF2-40B4-BE49-F238E27FC236}">
                <a16:creationId xmlns:a16="http://schemas.microsoft.com/office/drawing/2014/main" id="{F4125C59-DF7B-4ED2-A9D5-113A3F7FD86B}"/>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24D57D39-1EBE-4D2A-A2E9-25BB63687E64}"/>
              </a:ext>
            </a:extLst>
          </p:cNvPr>
          <p:cNvSpPr>
            <a:spLocks noGrp="1"/>
          </p:cNvSpPr>
          <p:nvPr>
            <p:ph type="ftr" sz="quarter" idx="11"/>
          </p:nvPr>
        </p:nvSpPr>
        <p:spPr>
          <a:xfrm>
            <a:off x="5076056" y="6475413"/>
            <a:ext cx="3534544"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CEB908E9-8286-49D5-94FB-F1F673AE80E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a:p>
        </p:txBody>
      </p:sp>
      <p:grpSp>
        <p:nvGrpSpPr>
          <p:cNvPr id="7" name="Group 6">
            <a:extLst>
              <a:ext uri="{FF2B5EF4-FFF2-40B4-BE49-F238E27FC236}">
                <a16:creationId xmlns:a16="http://schemas.microsoft.com/office/drawing/2014/main" id="{55417FD5-6CE6-4FA8-A5F2-34759C409B40}"/>
              </a:ext>
            </a:extLst>
          </p:cNvPr>
          <p:cNvGrpSpPr/>
          <p:nvPr/>
        </p:nvGrpSpPr>
        <p:grpSpPr>
          <a:xfrm>
            <a:off x="5459064" y="1962704"/>
            <a:ext cx="3262220" cy="1767426"/>
            <a:chOff x="6998677" y="2365131"/>
            <a:chExt cx="4264269" cy="2127738"/>
          </a:xfrm>
        </p:grpSpPr>
        <p:sp>
          <p:nvSpPr>
            <p:cNvPr id="8" name="Oval 7">
              <a:extLst>
                <a:ext uri="{FF2B5EF4-FFF2-40B4-BE49-F238E27FC236}">
                  <a16:creationId xmlns:a16="http://schemas.microsoft.com/office/drawing/2014/main" id="{D8F2E218-3BB4-4802-ACF0-76C946D26632}"/>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9" name="Oval 8">
              <a:extLst>
                <a:ext uri="{FF2B5EF4-FFF2-40B4-BE49-F238E27FC236}">
                  <a16:creationId xmlns:a16="http://schemas.microsoft.com/office/drawing/2014/main" id="{940E9D79-9FA4-428D-ABB6-20E5B66D25FD}"/>
                </a:ext>
              </a:extLst>
            </p:cNvPr>
            <p:cNvSpPr/>
            <p:nvPr/>
          </p:nvSpPr>
          <p:spPr>
            <a:xfrm>
              <a:off x="10386646" y="2719754"/>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0" name="Isosceles Triangle 9">
              <a:extLst>
                <a:ext uri="{FF2B5EF4-FFF2-40B4-BE49-F238E27FC236}">
                  <a16:creationId xmlns:a16="http://schemas.microsoft.com/office/drawing/2014/main" id="{D1879F17-1980-4B6E-93CB-6E427ADDB03D}"/>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11" name="Straight Arrow Connector 10">
              <a:extLst>
                <a:ext uri="{FF2B5EF4-FFF2-40B4-BE49-F238E27FC236}">
                  <a16:creationId xmlns:a16="http://schemas.microsoft.com/office/drawing/2014/main" id="{EE6F43F3-F59D-47ED-A468-6438E8708156}"/>
                </a:ext>
              </a:extLst>
            </p:cNvPr>
            <p:cNvCxnSpPr>
              <a:cxnSpLocks/>
            </p:cNvCxnSpPr>
            <p:nvPr/>
          </p:nvCxnSpPr>
          <p:spPr>
            <a:xfrm>
              <a:off x="8106508" y="2807677"/>
              <a:ext cx="21629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31AE82C-286E-49DC-877D-197AC179F735}"/>
                </a:ext>
              </a:extLst>
            </p:cNvPr>
            <p:cNvCxnSpPr>
              <a:cxnSpLocks/>
            </p:cNvCxnSpPr>
            <p:nvPr/>
          </p:nvCxnSpPr>
          <p:spPr>
            <a:xfrm>
              <a:off x="8102112" y="2830551"/>
              <a:ext cx="1085850" cy="144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1FAB209-93CE-4624-A60A-16F1204ACAE8}"/>
                </a:ext>
              </a:extLst>
            </p:cNvPr>
            <p:cNvCxnSpPr>
              <a:cxnSpLocks/>
            </p:cNvCxnSpPr>
            <p:nvPr/>
          </p:nvCxnSpPr>
          <p:spPr>
            <a:xfrm flipH="1">
              <a:off x="9545754" y="3105792"/>
              <a:ext cx="720469" cy="94527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B7717A7-8902-410D-A2A7-3DD1F2A1853D}"/>
                </a:ext>
              </a:extLst>
            </p:cNvPr>
            <p:cNvCxnSpPr>
              <a:cxnSpLocks/>
            </p:cNvCxnSpPr>
            <p:nvPr/>
          </p:nvCxnSpPr>
          <p:spPr>
            <a:xfrm flipH="1">
              <a:off x="8106508" y="3050931"/>
              <a:ext cx="216290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994B7A0-91ED-458C-B136-5BD00B79025C}"/>
                </a:ext>
              </a:extLst>
            </p:cNvPr>
            <p:cNvSpPr txBox="1"/>
            <p:nvPr/>
          </p:nvSpPr>
          <p:spPr>
            <a:xfrm>
              <a:off x="8229719" y="2504341"/>
              <a:ext cx="643706" cy="333469"/>
            </a:xfrm>
            <a:prstGeom prst="rect">
              <a:avLst/>
            </a:prstGeom>
            <a:noFill/>
          </p:spPr>
          <p:txBody>
            <a:bodyPr wrap="none" rtlCol="0">
              <a:spAutoFit/>
            </a:bodyPr>
            <a:lstStyle/>
            <a:p>
              <a:r>
                <a:rPr lang="en-US" dirty="0">
                  <a:solidFill>
                    <a:schemeClr val="accent1"/>
                  </a:solidFill>
                </a:rPr>
                <a:t>REQ</a:t>
              </a:r>
            </a:p>
          </p:txBody>
        </p:sp>
        <p:sp>
          <p:nvSpPr>
            <p:cNvPr id="16" name="TextBox 15">
              <a:extLst>
                <a:ext uri="{FF2B5EF4-FFF2-40B4-BE49-F238E27FC236}">
                  <a16:creationId xmlns:a16="http://schemas.microsoft.com/office/drawing/2014/main" id="{180F5520-D088-41DA-8AB6-F6A0648C6092}"/>
                </a:ext>
              </a:extLst>
            </p:cNvPr>
            <p:cNvSpPr txBox="1"/>
            <p:nvPr/>
          </p:nvSpPr>
          <p:spPr>
            <a:xfrm>
              <a:off x="8624659" y="3528527"/>
              <a:ext cx="643706" cy="333469"/>
            </a:xfrm>
            <a:prstGeom prst="rect">
              <a:avLst/>
            </a:prstGeom>
            <a:noFill/>
          </p:spPr>
          <p:txBody>
            <a:bodyPr wrap="none" rtlCol="0">
              <a:spAutoFit/>
            </a:bodyPr>
            <a:lstStyle/>
            <a:p>
              <a:r>
                <a:rPr lang="en-US" dirty="0">
                  <a:solidFill>
                    <a:schemeClr val="accent1"/>
                  </a:solidFill>
                </a:rPr>
                <a:t>REQ</a:t>
              </a:r>
            </a:p>
          </p:txBody>
        </p:sp>
        <p:sp>
          <p:nvSpPr>
            <p:cNvPr id="17" name="TextBox 16">
              <a:extLst>
                <a:ext uri="{FF2B5EF4-FFF2-40B4-BE49-F238E27FC236}">
                  <a16:creationId xmlns:a16="http://schemas.microsoft.com/office/drawing/2014/main" id="{8F5E843C-846C-4923-B9F6-D85745245757}"/>
                </a:ext>
              </a:extLst>
            </p:cNvPr>
            <p:cNvSpPr txBox="1"/>
            <p:nvPr/>
          </p:nvSpPr>
          <p:spPr>
            <a:xfrm>
              <a:off x="9467452" y="2767239"/>
              <a:ext cx="597606" cy="333469"/>
            </a:xfrm>
            <a:prstGeom prst="rect">
              <a:avLst/>
            </a:prstGeom>
            <a:noFill/>
          </p:spPr>
          <p:txBody>
            <a:bodyPr wrap="none" rtlCol="0">
              <a:spAutoFit/>
            </a:bodyPr>
            <a:lstStyle/>
            <a:p>
              <a:r>
                <a:rPr lang="en-US" dirty="0">
                  <a:solidFill>
                    <a:schemeClr val="accent2"/>
                  </a:solidFill>
                </a:rPr>
                <a:t>RSP</a:t>
              </a:r>
            </a:p>
          </p:txBody>
        </p:sp>
        <p:sp>
          <p:nvSpPr>
            <p:cNvPr id="18" name="TextBox 17">
              <a:extLst>
                <a:ext uri="{FF2B5EF4-FFF2-40B4-BE49-F238E27FC236}">
                  <a16:creationId xmlns:a16="http://schemas.microsoft.com/office/drawing/2014/main" id="{C8D92CFA-C8CE-421B-A8D0-F7802CAD0C8F}"/>
                </a:ext>
              </a:extLst>
            </p:cNvPr>
            <p:cNvSpPr txBox="1"/>
            <p:nvPr/>
          </p:nvSpPr>
          <p:spPr>
            <a:xfrm>
              <a:off x="9746274" y="3660680"/>
              <a:ext cx="597606" cy="333469"/>
            </a:xfrm>
            <a:prstGeom prst="rect">
              <a:avLst/>
            </a:prstGeom>
            <a:noFill/>
          </p:spPr>
          <p:txBody>
            <a:bodyPr wrap="none" rtlCol="0">
              <a:spAutoFit/>
            </a:bodyPr>
            <a:lstStyle/>
            <a:p>
              <a:r>
                <a:rPr lang="en-US" dirty="0">
                  <a:solidFill>
                    <a:schemeClr val="accent2"/>
                  </a:solidFill>
                </a:rPr>
                <a:t>RSP</a:t>
              </a:r>
            </a:p>
          </p:txBody>
        </p:sp>
        <p:sp>
          <p:nvSpPr>
            <p:cNvPr id="19" name="Oval 18">
              <a:extLst>
                <a:ext uri="{FF2B5EF4-FFF2-40B4-BE49-F238E27FC236}">
                  <a16:creationId xmlns:a16="http://schemas.microsoft.com/office/drawing/2014/main" id="{938F7AC7-B837-4768-9AE0-21460C924981}"/>
                </a:ext>
              </a:extLst>
            </p:cNvPr>
            <p:cNvSpPr/>
            <p:nvPr/>
          </p:nvSpPr>
          <p:spPr>
            <a:xfrm>
              <a:off x="6998677" y="2365131"/>
              <a:ext cx="4264269" cy="106386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0" name="Straight Arrow Connector 19">
            <a:extLst>
              <a:ext uri="{FF2B5EF4-FFF2-40B4-BE49-F238E27FC236}">
                <a16:creationId xmlns:a16="http://schemas.microsoft.com/office/drawing/2014/main" id="{98A1E73F-D82B-4EF7-9579-E77B2085DDB6}"/>
              </a:ext>
            </a:extLst>
          </p:cNvPr>
          <p:cNvCxnSpPr/>
          <p:nvPr/>
        </p:nvCxnSpPr>
        <p:spPr>
          <a:xfrm>
            <a:off x="6306569" y="2688176"/>
            <a:ext cx="1654651" cy="0"/>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sp>
        <p:nvSpPr>
          <p:cNvPr id="21" name="TextBox 20">
            <a:extLst>
              <a:ext uri="{FF2B5EF4-FFF2-40B4-BE49-F238E27FC236}">
                <a16:creationId xmlns:a16="http://schemas.microsoft.com/office/drawing/2014/main" id="{4C35A9F6-D02B-4B16-B28C-C8E79BCC8B07}"/>
              </a:ext>
            </a:extLst>
          </p:cNvPr>
          <p:cNvSpPr txBox="1"/>
          <p:nvPr/>
        </p:nvSpPr>
        <p:spPr>
          <a:xfrm>
            <a:off x="6557084" y="2642606"/>
            <a:ext cx="636713" cy="276999"/>
          </a:xfrm>
          <a:prstGeom prst="rect">
            <a:avLst/>
          </a:prstGeom>
          <a:noFill/>
        </p:spPr>
        <p:txBody>
          <a:bodyPr wrap="none" rtlCol="0">
            <a:spAutoFit/>
          </a:bodyPr>
          <a:lstStyle/>
          <a:p>
            <a:r>
              <a:rPr lang="en-US" dirty="0"/>
              <a:t>FINAL</a:t>
            </a:r>
          </a:p>
        </p:txBody>
      </p:sp>
      <p:cxnSp>
        <p:nvCxnSpPr>
          <p:cNvPr id="23" name="Straight Arrow Connector 22">
            <a:extLst>
              <a:ext uri="{FF2B5EF4-FFF2-40B4-BE49-F238E27FC236}">
                <a16:creationId xmlns:a16="http://schemas.microsoft.com/office/drawing/2014/main" id="{94070830-12AE-4C88-B193-CF7B58C7A10A}"/>
              </a:ext>
            </a:extLst>
          </p:cNvPr>
          <p:cNvCxnSpPr>
            <a:cxnSpLocks/>
          </p:cNvCxnSpPr>
          <p:nvPr/>
        </p:nvCxnSpPr>
        <p:spPr>
          <a:xfrm>
            <a:off x="6328691" y="2744041"/>
            <a:ext cx="682185" cy="89479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C01E2BD4-9A40-4F17-9E44-6787CE6B0977}"/>
              </a:ext>
            </a:extLst>
          </p:cNvPr>
          <p:cNvSpPr txBox="1"/>
          <p:nvPr/>
        </p:nvSpPr>
        <p:spPr>
          <a:xfrm>
            <a:off x="6010335" y="3075017"/>
            <a:ext cx="636713" cy="276999"/>
          </a:xfrm>
          <a:prstGeom prst="rect">
            <a:avLst/>
          </a:prstGeom>
          <a:noFill/>
        </p:spPr>
        <p:txBody>
          <a:bodyPr wrap="none" rtlCol="0">
            <a:spAutoFit/>
          </a:bodyPr>
          <a:lstStyle/>
          <a:p>
            <a:r>
              <a:rPr lang="en-US" dirty="0"/>
              <a:t>FINAL</a:t>
            </a:r>
          </a:p>
        </p:txBody>
      </p:sp>
      <p:grpSp>
        <p:nvGrpSpPr>
          <p:cNvPr id="25" name="Group 24">
            <a:extLst>
              <a:ext uri="{FF2B5EF4-FFF2-40B4-BE49-F238E27FC236}">
                <a16:creationId xmlns:a16="http://schemas.microsoft.com/office/drawing/2014/main" id="{4DC82AE5-15D6-49A5-8DF3-DA94CCEEFAF5}"/>
              </a:ext>
            </a:extLst>
          </p:cNvPr>
          <p:cNvGrpSpPr/>
          <p:nvPr/>
        </p:nvGrpSpPr>
        <p:grpSpPr>
          <a:xfrm>
            <a:off x="5502785" y="4182788"/>
            <a:ext cx="3262220" cy="2262321"/>
            <a:chOff x="6998677" y="1769346"/>
            <a:chExt cx="4264269" cy="2723523"/>
          </a:xfrm>
        </p:grpSpPr>
        <p:sp>
          <p:nvSpPr>
            <p:cNvPr id="26" name="Oval 25">
              <a:extLst>
                <a:ext uri="{FF2B5EF4-FFF2-40B4-BE49-F238E27FC236}">
                  <a16:creationId xmlns:a16="http://schemas.microsoft.com/office/drawing/2014/main" id="{8CEBADBB-7988-4C5E-82DD-C9EF142CCCD5}"/>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7" name="Oval 26">
              <a:extLst>
                <a:ext uri="{FF2B5EF4-FFF2-40B4-BE49-F238E27FC236}">
                  <a16:creationId xmlns:a16="http://schemas.microsoft.com/office/drawing/2014/main" id="{555CC694-0B64-49A7-BB46-03C5B2F7E1A6}"/>
                </a:ext>
              </a:extLst>
            </p:cNvPr>
            <p:cNvSpPr/>
            <p:nvPr/>
          </p:nvSpPr>
          <p:spPr>
            <a:xfrm>
              <a:off x="10342223" y="2217078"/>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8" name="Isosceles Triangle 27">
              <a:extLst>
                <a:ext uri="{FF2B5EF4-FFF2-40B4-BE49-F238E27FC236}">
                  <a16:creationId xmlns:a16="http://schemas.microsoft.com/office/drawing/2014/main" id="{2D2836BC-7615-41B3-828C-EB356675E269}"/>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29" name="Straight Arrow Connector 28">
              <a:extLst>
                <a:ext uri="{FF2B5EF4-FFF2-40B4-BE49-F238E27FC236}">
                  <a16:creationId xmlns:a16="http://schemas.microsoft.com/office/drawing/2014/main" id="{B3442BBC-5EE8-4A3D-B73B-788C56113224}"/>
                </a:ext>
              </a:extLst>
            </p:cNvPr>
            <p:cNvCxnSpPr>
              <a:cxnSpLocks/>
            </p:cNvCxnSpPr>
            <p:nvPr/>
          </p:nvCxnSpPr>
          <p:spPr>
            <a:xfrm flipV="1">
              <a:off x="8106508" y="2270757"/>
              <a:ext cx="2105756" cy="53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7820E1D-56D9-411F-8955-6346CE543F65}"/>
                </a:ext>
              </a:extLst>
            </p:cNvPr>
            <p:cNvCxnSpPr>
              <a:cxnSpLocks/>
            </p:cNvCxnSpPr>
            <p:nvPr/>
          </p:nvCxnSpPr>
          <p:spPr>
            <a:xfrm>
              <a:off x="8106507" y="2814211"/>
              <a:ext cx="1081455" cy="1458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235458B2-1FFE-44DB-AB35-A1E2A2021EA9}"/>
                </a:ext>
              </a:extLst>
            </p:cNvPr>
            <p:cNvCxnSpPr>
              <a:cxnSpLocks/>
            </p:cNvCxnSpPr>
            <p:nvPr/>
          </p:nvCxnSpPr>
          <p:spPr>
            <a:xfrm flipH="1">
              <a:off x="9515213" y="2613408"/>
              <a:ext cx="693859" cy="148104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171373A1-F1F3-4B11-8769-3DD6268A4B9F}"/>
                </a:ext>
              </a:extLst>
            </p:cNvPr>
            <p:cNvCxnSpPr>
              <a:cxnSpLocks/>
            </p:cNvCxnSpPr>
            <p:nvPr/>
          </p:nvCxnSpPr>
          <p:spPr>
            <a:xfrm flipH="1">
              <a:off x="8106510" y="2539217"/>
              <a:ext cx="2105755" cy="511714"/>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4C332F57-CC0F-4370-B3FA-14D6A5744A1C}"/>
                </a:ext>
              </a:extLst>
            </p:cNvPr>
            <p:cNvSpPr/>
            <p:nvPr/>
          </p:nvSpPr>
          <p:spPr>
            <a:xfrm>
              <a:off x="6998677" y="1769346"/>
              <a:ext cx="4264269" cy="229269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8" name="Straight Arrow Connector 37">
            <a:extLst>
              <a:ext uri="{FF2B5EF4-FFF2-40B4-BE49-F238E27FC236}">
                <a16:creationId xmlns:a16="http://schemas.microsoft.com/office/drawing/2014/main" id="{0F29E4CC-A980-4A3F-8A88-96128142C4EC}"/>
              </a:ext>
            </a:extLst>
          </p:cNvPr>
          <p:cNvCxnSpPr>
            <a:cxnSpLocks/>
          </p:cNvCxnSpPr>
          <p:nvPr/>
        </p:nvCxnSpPr>
        <p:spPr>
          <a:xfrm flipV="1">
            <a:off x="6350290" y="5034819"/>
            <a:ext cx="1649918" cy="368336"/>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cxnSp>
        <p:nvCxnSpPr>
          <p:cNvPr id="40" name="Straight Arrow Connector 39">
            <a:extLst>
              <a:ext uri="{FF2B5EF4-FFF2-40B4-BE49-F238E27FC236}">
                <a16:creationId xmlns:a16="http://schemas.microsoft.com/office/drawing/2014/main" id="{15DEAE20-4031-4C79-A619-40FC936770B8}"/>
              </a:ext>
            </a:extLst>
          </p:cNvPr>
          <p:cNvCxnSpPr>
            <a:cxnSpLocks/>
          </p:cNvCxnSpPr>
          <p:nvPr/>
        </p:nvCxnSpPr>
        <p:spPr>
          <a:xfrm>
            <a:off x="6372151" y="5424701"/>
            <a:ext cx="682446" cy="929115"/>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F5DC4A07-B33B-4619-97E5-619B14DBC995}"/>
              </a:ext>
            </a:extLst>
          </p:cNvPr>
          <p:cNvSpPr/>
          <p:nvPr/>
        </p:nvSpPr>
        <p:spPr>
          <a:xfrm>
            <a:off x="8105835" y="5385473"/>
            <a:ext cx="336312" cy="3578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sp>
        <p:nvSpPr>
          <p:cNvPr id="46" name="TextBox 45">
            <a:extLst>
              <a:ext uri="{FF2B5EF4-FFF2-40B4-BE49-F238E27FC236}">
                <a16:creationId xmlns:a16="http://schemas.microsoft.com/office/drawing/2014/main" id="{AB3C2D97-C00E-4210-8233-BB79AFCA4BE8}"/>
              </a:ext>
            </a:extLst>
          </p:cNvPr>
          <p:cNvSpPr txBox="1"/>
          <p:nvPr/>
        </p:nvSpPr>
        <p:spPr>
          <a:xfrm>
            <a:off x="8098274" y="4998911"/>
            <a:ext cx="430887" cy="297517"/>
          </a:xfrm>
          <a:prstGeom prst="rect">
            <a:avLst/>
          </a:prstGeom>
          <a:noFill/>
        </p:spPr>
        <p:txBody>
          <a:bodyPr vert="eaVert" wrap="none" rtlCol="0">
            <a:spAutoFit/>
          </a:bodyPr>
          <a:lstStyle/>
          <a:p>
            <a:r>
              <a:rPr lang="en-US" sz="1600" dirty="0"/>
              <a:t>…</a:t>
            </a:r>
          </a:p>
        </p:txBody>
      </p:sp>
      <p:cxnSp>
        <p:nvCxnSpPr>
          <p:cNvPr id="48" name="Straight Arrow Connector 47">
            <a:extLst>
              <a:ext uri="{FF2B5EF4-FFF2-40B4-BE49-F238E27FC236}">
                <a16:creationId xmlns:a16="http://schemas.microsoft.com/office/drawing/2014/main" id="{385B3A56-D726-49F5-9EBB-246A20C07C48}"/>
              </a:ext>
            </a:extLst>
          </p:cNvPr>
          <p:cNvCxnSpPr>
            <a:cxnSpLocks/>
          </p:cNvCxnSpPr>
          <p:nvPr/>
        </p:nvCxnSpPr>
        <p:spPr>
          <a:xfrm>
            <a:off x="6400827" y="5081742"/>
            <a:ext cx="1672444" cy="350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89B3CB5-FA34-41EA-A374-8433C6B0AD89}"/>
              </a:ext>
            </a:extLst>
          </p:cNvPr>
          <p:cNvCxnSpPr>
            <a:cxnSpLocks/>
          </p:cNvCxnSpPr>
          <p:nvPr/>
        </p:nvCxnSpPr>
        <p:spPr>
          <a:xfrm>
            <a:off x="6372151" y="5422155"/>
            <a:ext cx="1646647" cy="387334"/>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cxnSp>
        <p:nvCxnSpPr>
          <p:cNvPr id="57" name="Straight Arrow Connector 56">
            <a:extLst>
              <a:ext uri="{FF2B5EF4-FFF2-40B4-BE49-F238E27FC236}">
                <a16:creationId xmlns:a16="http://schemas.microsoft.com/office/drawing/2014/main" id="{0075DC33-4C98-4A7E-BD90-A21880711E5C}"/>
              </a:ext>
            </a:extLst>
          </p:cNvPr>
          <p:cNvCxnSpPr>
            <a:cxnSpLocks/>
          </p:cNvCxnSpPr>
          <p:nvPr/>
        </p:nvCxnSpPr>
        <p:spPr>
          <a:xfrm flipH="1" flipV="1">
            <a:off x="6400827" y="5283803"/>
            <a:ext cx="1599381" cy="342959"/>
          </a:xfrm>
          <a:prstGeom prst="straightConnector1">
            <a:avLst/>
          </a:prstGeom>
          <a:ln>
            <a:solidFill>
              <a:schemeClr val="accent2"/>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9A3C1FF-8513-480A-A41D-51B2E78668EF}"/>
              </a:ext>
            </a:extLst>
          </p:cNvPr>
          <p:cNvCxnSpPr>
            <a:cxnSpLocks/>
            <a:endCxn id="28" idx="4"/>
          </p:cNvCxnSpPr>
          <p:nvPr/>
        </p:nvCxnSpPr>
        <p:spPr>
          <a:xfrm flipH="1">
            <a:off x="7561011" y="5653683"/>
            <a:ext cx="439197" cy="791426"/>
          </a:xfrm>
          <a:prstGeom prst="straightConnector1">
            <a:avLst/>
          </a:prstGeom>
          <a:ln>
            <a:solidFill>
              <a:schemeClr val="accent2"/>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46311C36-6076-4FBE-9F97-B0A233ADB9A3}"/>
              </a:ext>
            </a:extLst>
          </p:cNvPr>
          <p:cNvSpPr txBox="1"/>
          <p:nvPr/>
        </p:nvSpPr>
        <p:spPr>
          <a:xfrm>
            <a:off x="7693372" y="1712725"/>
            <a:ext cx="1172116" cy="338554"/>
          </a:xfrm>
          <a:prstGeom prst="rect">
            <a:avLst/>
          </a:prstGeom>
          <a:noFill/>
        </p:spPr>
        <p:txBody>
          <a:bodyPr wrap="none" rtlCol="0">
            <a:spAutoFit/>
          </a:bodyPr>
          <a:lstStyle/>
          <a:p>
            <a:r>
              <a:rPr lang="en-US" sz="1600" dirty="0"/>
              <a:t>Anchor pair</a:t>
            </a:r>
          </a:p>
        </p:txBody>
      </p:sp>
      <p:sp>
        <p:nvSpPr>
          <p:cNvPr id="72" name="TextBox 71">
            <a:extLst>
              <a:ext uri="{FF2B5EF4-FFF2-40B4-BE49-F238E27FC236}">
                <a16:creationId xmlns:a16="http://schemas.microsoft.com/office/drawing/2014/main" id="{A791FF30-A956-45C7-9C05-C8A9A45795B4}"/>
              </a:ext>
            </a:extLst>
          </p:cNvPr>
          <p:cNvSpPr txBox="1"/>
          <p:nvPr/>
        </p:nvSpPr>
        <p:spPr>
          <a:xfrm>
            <a:off x="7613044" y="3916835"/>
            <a:ext cx="1401346" cy="338554"/>
          </a:xfrm>
          <a:prstGeom prst="rect">
            <a:avLst/>
          </a:prstGeom>
          <a:noFill/>
        </p:spPr>
        <p:txBody>
          <a:bodyPr wrap="none" rtlCol="0">
            <a:spAutoFit/>
          </a:bodyPr>
          <a:lstStyle/>
          <a:p>
            <a:r>
              <a:rPr lang="en-US" sz="1600" dirty="0"/>
              <a:t>Anchor cluster</a:t>
            </a:r>
          </a:p>
        </p:txBody>
      </p:sp>
    </p:spTree>
    <p:extLst>
      <p:ext uri="{BB962C8B-B14F-4D97-AF65-F5344CB8AC3E}">
        <p14:creationId xmlns:p14="http://schemas.microsoft.com/office/powerpoint/2010/main" val="579992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07172-45AD-4BEF-9E0D-209F4CFB158C}"/>
              </a:ext>
            </a:extLst>
          </p:cNvPr>
          <p:cNvSpPr>
            <a:spLocks noGrp="1"/>
          </p:cNvSpPr>
          <p:nvPr>
            <p:ph type="title"/>
          </p:nvPr>
        </p:nvSpPr>
        <p:spPr/>
        <p:txBody>
          <a:bodyPr/>
          <a:lstStyle/>
          <a:p>
            <a:r>
              <a:rPr lang="en-US" dirty="0"/>
              <a:t>Ranging Frames and IEs to Support DL-TDOA – Header and Payload IEs</a:t>
            </a:r>
          </a:p>
        </p:txBody>
      </p:sp>
      <p:sp>
        <p:nvSpPr>
          <p:cNvPr id="3" name="Content Placeholder 2">
            <a:extLst>
              <a:ext uri="{FF2B5EF4-FFF2-40B4-BE49-F238E27FC236}">
                <a16:creationId xmlns:a16="http://schemas.microsoft.com/office/drawing/2014/main" id="{E2446585-0F93-413A-AD56-9C8FC35BB185}"/>
              </a:ext>
            </a:extLst>
          </p:cNvPr>
          <p:cNvSpPr>
            <a:spLocks noGrp="1"/>
          </p:cNvSpPr>
          <p:nvPr>
            <p:ph idx="1"/>
          </p:nvPr>
        </p:nvSpPr>
        <p:spPr/>
        <p:txBody>
          <a:bodyPr/>
          <a:lstStyle/>
          <a:p>
            <a:r>
              <a:rPr lang="en-US" sz="1600" dirty="0"/>
              <a:t>Ranging frames can be data frames (example below) or multi-purpose frames.</a:t>
            </a:r>
          </a:p>
          <a:p>
            <a:r>
              <a:rPr lang="en-US" sz="1600" dirty="0"/>
              <a:t>Header IEs (used by MAC to process the frame, e.g., security, addressing, etc.)</a:t>
            </a:r>
          </a:p>
          <a:p>
            <a:pPr lvl="1"/>
            <a:r>
              <a:rPr lang="en-US" sz="1600" dirty="0"/>
              <a:t>Node ID information</a:t>
            </a:r>
          </a:p>
          <a:p>
            <a:r>
              <a:rPr lang="en-US" sz="1600" dirty="0"/>
              <a:t>Payload IEs (destined for another layer or SAP, as part of MAC payload)</a:t>
            </a:r>
          </a:p>
          <a:p>
            <a:pPr lvl="1"/>
            <a:r>
              <a:rPr lang="en-US" sz="1600" dirty="0"/>
              <a:t>Ranging block and ranging round information</a:t>
            </a:r>
          </a:p>
          <a:p>
            <a:pPr lvl="1"/>
            <a:r>
              <a:rPr lang="en-US" sz="1600" dirty="0"/>
              <a:t>TX timestamp, reply time (RX-to-TX turnaround time)</a:t>
            </a:r>
          </a:p>
          <a:p>
            <a:pPr lvl="1"/>
            <a:r>
              <a:rPr lang="en-US" sz="1600" dirty="0"/>
              <a:t>Time synchronization information (e.g., clock frequency offset)</a:t>
            </a:r>
          </a:p>
          <a:p>
            <a:pPr lvl="1"/>
            <a:r>
              <a:rPr lang="en-US" sz="1600" dirty="0"/>
              <a:t>Time of flight correction information</a:t>
            </a:r>
          </a:p>
          <a:p>
            <a:pPr lvl="1"/>
            <a:r>
              <a:rPr lang="en-US" sz="1600" dirty="0"/>
              <a:t>Node location information</a:t>
            </a:r>
          </a:p>
        </p:txBody>
      </p:sp>
      <p:sp>
        <p:nvSpPr>
          <p:cNvPr id="4" name="Date Placeholder 3">
            <a:extLst>
              <a:ext uri="{FF2B5EF4-FFF2-40B4-BE49-F238E27FC236}">
                <a16:creationId xmlns:a16="http://schemas.microsoft.com/office/drawing/2014/main" id="{707023B7-E78E-4691-AE45-0A0C001D51B4}"/>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70F46F7C-38DE-44A3-B4BE-690057B833A9}"/>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DFE64FE-E342-4003-9282-1E5B545AB79D}"/>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6F6A5D19-7255-44BA-BA9E-5D7F290B4A9C}"/>
              </a:ext>
            </a:extLst>
          </p:cNvPr>
          <p:cNvGraphicFramePr>
            <a:graphicFrameLocks/>
          </p:cNvGraphicFramePr>
          <p:nvPr>
            <p:extLst>
              <p:ext uri="{D42A27DB-BD31-4B8C-83A1-F6EECF244321}">
                <p14:modId xmlns:p14="http://schemas.microsoft.com/office/powerpoint/2010/main" val="3017042232"/>
              </p:ext>
            </p:extLst>
          </p:nvPr>
        </p:nvGraphicFramePr>
        <p:xfrm>
          <a:off x="544971" y="4653136"/>
          <a:ext cx="8065629" cy="1739666"/>
        </p:xfrm>
        <a:graphic>
          <a:graphicData uri="http://schemas.openxmlformats.org/drawingml/2006/table">
            <a:tbl>
              <a:tblPr firstRow="1" bandRow="1">
                <a:tableStyleId>{F5AB1C69-6EDB-4FF4-983F-18BD219EF322}</a:tableStyleId>
              </a:tblPr>
              <a:tblGrid>
                <a:gridCol w="822960">
                  <a:extLst>
                    <a:ext uri="{9D8B030D-6E8A-4147-A177-3AD203B41FA5}">
                      <a16:colId xmlns:a16="http://schemas.microsoft.com/office/drawing/2014/main" val="1304332993"/>
                    </a:ext>
                  </a:extLst>
                </a:gridCol>
                <a:gridCol w="868680">
                  <a:extLst>
                    <a:ext uri="{9D8B030D-6E8A-4147-A177-3AD203B41FA5}">
                      <a16:colId xmlns:a16="http://schemas.microsoft.com/office/drawing/2014/main" val="1815792644"/>
                    </a:ext>
                  </a:extLst>
                </a:gridCol>
                <a:gridCol w="960120">
                  <a:extLst>
                    <a:ext uri="{9D8B030D-6E8A-4147-A177-3AD203B41FA5}">
                      <a16:colId xmlns:a16="http://schemas.microsoft.com/office/drawing/2014/main" val="2120051518"/>
                    </a:ext>
                  </a:extLst>
                </a:gridCol>
                <a:gridCol w="758952">
                  <a:extLst>
                    <a:ext uri="{9D8B030D-6E8A-4147-A177-3AD203B41FA5}">
                      <a16:colId xmlns:a16="http://schemas.microsoft.com/office/drawing/2014/main" val="2786500612"/>
                    </a:ext>
                  </a:extLst>
                </a:gridCol>
                <a:gridCol w="1005840">
                  <a:extLst>
                    <a:ext uri="{9D8B030D-6E8A-4147-A177-3AD203B41FA5}">
                      <a16:colId xmlns:a16="http://schemas.microsoft.com/office/drawing/2014/main" val="3665171128"/>
                    </a:ext>
                  </a:extLst>
                </a:gridCol>
                <a:gridCol w="2377440">
                  <a:extLst>
                    <a:ext uri="{9D8B030D-6E8A-4147-A177-3AD203B41FA5}">
                      <a16:colId xmlns:a16="http://schemas.microsoft.com/office/drawing/2014/main" val="3790460273"/>
                    </a:ext>
                  </a:extLst>
                </a:gridCol>
                <a:gridCol w="731520">
                  <a:extLst>
                    <a:ext uri="{9D8B030D-6E8A-4147-A177-3AD203B41FA5}">
                      <a16:colId xmlns:a16="http://schemas.microsoft.com/office/drawing/2014/main" val="1234928190"/>
                    </a:ext>
                  </a:extLst>
                </a:gridCol>
                <a:gridCol w="540117">
                  <a:extLst>
                    <a:ext uri="{9D8B030D-6E8A-4147-A177-3AD203B41FA5}">
                      <a16:colId xmlns:a16="http://schemas.microsoft.com/office/drawing/2014/main" val="1012821562"/>
                    </a:ext>
                  </a:extLst>
                </a:gridCol>
              </a:tblGrid>
              <a:tr h="276626">
                <a:tc>
                  <a:txBody>
                    <a:bodyPr/>
                    <a:lstStyle/>
                    <a:p>
                      <a:pPr algn="ctr"/>
                      <a:r>
                        <a:rPr lang="en-US" sz="1200" b="0" dirty="0">
                          <a:solidFill>
                            <a:schemeClr val="tx1"/>
                          </a:solidFill>
                        </a:rPr>
                        <a:t>Octets: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variable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58440"/>
                  </a:ext>
                </a:extLst>
              </a:tr>
              <a:tr h="0">
                <a:tc rowSpan="3">
                  <a:txBody>
                    <a:bodyPr/>
                    <a:lstStyle/>
                    <a:p>
                      <a:pPr algn="ctr"/>
                      <a:r>
                        <a:rPr lang="en-US" sz="1200" b="0" dirty="0">
                          <a:solidFill>
                            <a:schemeClr val="tx1"/>
                          </a:solidFill>
                        </a:rPr>
                        <a:t>Frame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Sequence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Addressing Fields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Auxiliary Security Header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Data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8782226"/>
                  </a:ext>
                </a:extLst>
              </a:tr>
              <a:tr h="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r>
                        <a:rPr lang="en-US" sz="1200" b="0" dirty="0">
                          <a:solidFill>
                            <a:schemeClr val="tx1"/>
                          </a:solidFill>
                        </a:rPr>
                        <a:t>PAN ID and Source 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ctr"/>
                      <a:r>
                        <a:rPr lang="en-US" sz="1200" b="0" dirty="0">
                          <a:solidFill>
                            <a:schemeClr val="tx1"/>
                          </a:solidFill>
                        </a:rPr>
                        <a:t>Header 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Payload 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075755"/>
                  </a:ext>
                </a:extLst>
              </a:tr>
              <a:tr h="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ctr"/>
                      <a:r>
                        <a:rPr lang="en-US" sz="1200" b="0" dirty="0">
                          <a:solidFill>
                            <a:schemeClr val="tx1"/>
                          </a:solidFill>
                        </a:rPr>
                        <a:t>Node ID(s),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Ranging block/round index, TX timestamp, node location, reply time, </a:t>
                      </a:r>
                      <a:r>
                        <a:rPr lang="en-US" sz="1200" b="0" dirty="0" err="1">
                          <a:solidFill>
                            <a:schemeClr val="tx1"/>
                          </a:solidFill>
                        </a:rPr>
                        <a:t>ToF</a:t>
                      </a:r>
                      <a:r>
                        <a:rPr lang="en-US" sz="1200" b="0" dirty="0">
                          <a:solidFill>
                            <a:schemeClr val="tx1"/>
                          </a:solidFill>
                        </a:rPr>
                        <a:t>, CFO,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120279"/>
                  </a:ext>
                </a:extLst>
              </a:tr>
              <a:tr h="206607">
                <a:tc gridSpan="5">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506729"/>
                  </a:ext>
                </a:extLst>
              </a:tr>
            </a:tbl>
          </a:graphicData>
        </a:graphic>
      </p:graphicFrame>
    </p:spTree>
    <p:extLst>
      <p:ext uri="{BB962C8B-B14F-4D97-AF65-F5344CB8AC3E}">
        <p14:creationId xmlns:p14="http://schemas.microsoft.com/office/powerpoint/2010/main" val="377511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Header IE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17</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783760451"/>
              </p:ext>
            </p:extLst>
          </p:nvPr>
        </p:nvGraphicFramePr>
        <p:xfrm>
          <a:off x="685800" y="2423160"/>
          <a:ext cx="7797531" cy="1005840"/>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rgbClr val="C00000"/>
                          </a:solidFill>
                        </a:rPr>
                        <a:t>0</a:t>
                      </a:r>
                      <a:r>
                        <a:rPr lang="en-US" sz="1200" b="0" dirty="0">
                          <a:solidFill>
                            <a:schemeClr val="tx1"/>
                          </a:solidFill>
                        </a:rPr>
                        <a:t>/</a:t>
                      </a:r>
                      <a:r>
                        <a:rPr lang="en-US" sz="1200" b="0" dirty="0">
                          <a:solidFill>
                            <a:schemeClr val="accent1"/>
                          </a:solidFill>
                        </a:rPr>
                        <a:t>2/8</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a:t>
                      </a:r>
                      <a:r>
                        <a:rPr lang="en-US" sz="1200" b="0" dirty="0">
                          <a:solidFill>
                            <a:schemeClr val="accent1"/>
                          </a:solidFill>
                          <a:latin typeface="+mn-lt"/>
                        </a:rPr>
                        <a:t>2/8</a:t>
                      </a:r>
                      <a:r>
                        <a:rPr lang="en-US" sz="1200" b="0" dirty="0">
                          <a:latin typeface="+mn-lt"/>
                        </a:rPr>
                        <a:t>]*</a:t>
                      </a:r>
                      <a:r>
                        <a:rPr lang="en-US" sz="1200" b="0" dirty="0">
                          <a:solidFill>
                            <a:schemeClr val="accent2"/>
                          </a:solidFill>
                          <a:latin typeface="+mn-lt"/>
                        </a:rPr>
                        <a:t>N</a:t>
                      </a:r>
                      <a:endParaRPr lang="en-US" sz="1200" b="0" kern="1200" dirty="0">
                        <a:solidFill>
                          <a:schemeClr val="accent2"/>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rgbClr val="C00000"/>
                          </a:solidFill>
                        </a:rPr>
                        <a:t>Src</a:t>
                      </a:r>
                      <a:r>
                        <a:rPr lang="en-US" sz="1200" b="0" i="0" dirty="0">
                          <a:solidFill>
                            <a:srgbClr val="C00000"/>
                          </a:solidFill>
                        </a:rPr>
                        <a:t> Node ID Present</a:t>
                      </a:r>
                      <a:endParaRPr lang="en-US" sz="1200" b="0" dirty="0">
                        <a:solidFill>
                          <a:srgbClr val="C0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rPr>
                        <a:t>Number of </a:t>
                      </a:r>
                      <a:r>
                        <a:rPr lang="en-US" sz="1200" b="0" dirty="0" err="1">
                          <a:solidFill>
                            <a:schemeClr val="accent2"/>
                          </a:solidFill>
                        </a:rPr>
                        <a:t>Dst</a:t>
                      </a:r>
                      <a:r>
                        <a:rPr lang="en-US" sz="1200" b="0" dirty="0">
                          <a:solidFill>
                            <a:schemeClr val="accent2"/>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bl>
          </a:graphicData>
        </a:graphic>
      </p:graphicFrame>
      <p:sp>
        <p:nvSpPr>
          <p:cNvPr id="7" name="TextBox 6">
            <a:extLst>
              <a:ext uri="{FF2B5EF4-FFF2-40B4-BE49-F238E27FC236}">
                <a16:creationId xmlns:a16="http://schemas.microsoft.com/office/drawing/2014/main" id="{7F0CE03F-034B-4437-B3B4-E4FD58D16513}"/>
              </a:ext>
            </a:extLst>
          </p:cNvPr>
          <p:cNvSpPr txBox="1"/>
          <p:nvPr/>
        </p:nvSpPr>
        <p:spPr>
          <a:xfrm>
            <a:off x="331360" y="3656159"/>
            <a:ext cx="1522691" cy="1815882"/>
          </a:xfrm>
          <a:prstGeom prst="rect">
            <a:avLst/>
          </a:prstGeom>
          <a:noFill/>
          <a:ln>
            <a:solidFill>
              <a:schemeClr val="tx1"/>
            </a:solidFill>
          </a:ln>
        </p:spPr>
        <p:txBody>
          <a:bodyPr wrap="square" rtlCol="0">
            <a:spAutoFit/>
          </a:bodyPr>
          <a:lstStyle/>
          <a:p>
            <a:r>
              <a:rPr lang="en-US" sz="1600" dirty="0"/>
              <a:t>Ranging type of this ranging block/round:</a:t>
            </a:r>
          </a:p>
          <a:p>
            <a:r>
              <a:rPr lang="en-US" sz="1600" dirty="0"/>
              <a:t>00: OWR</a:t>
            </a:r>
          </a:p>
          <a:p>
            <a:r>
              <a:rPr lang="en-US" sz="1600" dirty="0"/>
              <a:t>01: SS-TWR</a:t>
            </a:r>
          </a:p>
          <a:p>
            <a:r>
              <a:rPr lang="en-US" sz="1600" dirty="0"/>
              <a:t>10: DS-TWR</a:t>
            </a:r>
          </a:p>
          <a:p>
            <a:r>
              <a:rPr lang="en-US" sz="1600" dirty="0"/>
              <a:t>11: Reserved</a:t>
            </a:r>
          </a:p>
        </p:txBody>
      </p:sp>
      <p:sp>
        <p:nvSpPr>
          <p:cNvPr id="13" name="TextBox 12">
            <a:extLst>
              <a:ext uri="{FF2B5EF4-FFF2-40B4-BE49-F238E27FC236}">
                <a16:creationId xmlns:a16="http://schemas.microsoft.com/office/drawing/2014/main" id="{10E95B14-EEB1-4B4D-8251-80632D805DBB}"/>
              </a:ext>
            </a:extLst>
          </p:cNvPr>
          <p:cNvSpPr txBox="1"/>
          <p:nvPr/>
        </p:nvSpPr>
        <p:spPr>
          <a:xfrm>
            <a:off x="1947143" y="3696916"/>
            <a:ext cx="1491949" cy="1569660"/>
          </a:xfrm>
          <a:prstGeom prst="rect">
            <a:avLst/>
          </a:prstGeom>
          <a:noFill/>
          <a:ln>
            <a:solidFill>
              <a:schemeClr val="tx1"/>
            </a:solidFill>
          </a:ln>
        </p:spPr>
        <p:txBody>
          <a:bodyPr wrap="square" rtlCol="0">
            <a:spAutoFit/>
          </a:bodyPr>
          <a:lstStyle/>
          <a:p>
            <a:r>
              <a:rPr lang="en-US" sz="1600" dirty="0"/>
              <a:t>Message type of this packet:</a:t>
            </a:r>
          </a:p>
          <a:p>
            <a:r>
              <a:rPr lang="en-US" sz="1600" dirty="0"/>
              <a:t>00: REQ</a:t>
            </a:r>
          </a:p>
          <a:p>
            <a:r>
              <a:rPr lang="en-US" sz="1600" dirty="0"/>
              <a:t>01: RSP</a:t>
            </a:r>
          </a:p>
          <a:p>
            <a:r>
              <a:rPr lang="en-US" sz="1600" dirty="0"/>
              <a:t>10: FINAL</a:t>
            </a:r>
          </a:p>
          <a:p>
            <a:r>
              <a:rPr lang="en-US" sz="1600" dirty="0"/>
              <a:t>11: Reserved</a:t>
            </a:r>
          </a:p>
        </p:txBody>
      </p:sp>
      <p:cxnSp>
        <p:nvCxnSpPr>
          <p:cNvPr id="11" name="Straight Arrow Connector 10">
            <a:extLst>
              <a:ext uri="{FF2B5EF4-FFF2-40B4-BE49-F238E27FC236}">
                <a16:creationId xmlns:a16="http://schemas.microsoft.com/office/drawing/2014/main" id="{D5D267A6-8330-472B-A95A-2F6319021C65}"/>
              </a:ext>
            </a:extLst>
          </p:cNvPr>
          <p:cNvCxnSpPr>
            <a:cxnSpLocks/>
            <a:endCxn id="7" idx="0"/>
          </p:cNvCxnSpPr>
          <p:nvPr/>
        </p:nvCxnSpPr>
        <p:spPr bwMode="auto">
          <a:xfrm>
            <a:off x="1092706" y="3425926"/>
            <a:ext cx="0" cy="23023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FC52D019-8BC0-4567-8FC3-4BDBB5691D76}"/>
              </a:ext>
            </a:extLst>
          </p:cNvPr>
          <p:cNvCxnSpPr>
            <a:cxnSpLocks/>
            <a:endCxn id="13" idx="0"/>
          </p:cNvCxnSpPr>
          <p:nvPr/>
        </p:nvCxnSpPr>
        <p:spPr bwMode="auto">
          <a:xfrm>
            <a:off x="2133327" y="3428045"/>
            <a:ext cx="559791" cy="26887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Freeform: Shape 7">
            <a:extLst>
              <a:ext uri="{FF2B5EF4-FFF2-40B4-BE49-F238E27FC236}">
                <a16:creationId xmlns:a16="http://schemas.microsoft.com/office/drawing/2014/main" id="{30835976-F0C8-4284-9849-2FFDA6F4D2DC}"/>
              </a:ext>
            </a:extLst>
          </p:cNvPr>
          <p:cNvSpPr/>
          <p:nvPr/>
        </p:nvSpPr>
        <p:spPr bwMode="auto">
          <a:xfrm>
            <a:off x="4204607" y="2285843"/>
            <a:ext cx="2815665" cy="688060"/>
          </a:xfrm>
          <a:custGeom>
            <a:avLst/>
            <a:gdLst>
              <a:gd name="connsiteX0" fmla="*/ 0 w 2710543"/>
              <a:gd name="connsiteY0" fmla="*/ 688060 h 688060"/>
              <a:gd name="connsiteX1" fmla="*/ 865414 w 2710543"/>
              <a:gd name="connsiteY1" fmla="*/ 43081 h 688060"/>
              <a:gd name="connsiteX2" fmla="*/ 2710543 w 2710543"/>
              <a:gd name="connsiteY2" fmla="*/ 112478 h 688060"/>
            </a:gdLst>
            <a:ahLst/>
            <a:cxnLst>
              <a:cxn ang="0">
                <a:pos x="connsiteX0" y="connsiteY0"/>
              </a:cxn>
              <a:cxn ang="0">
                <a:pos x="connsiteX1" y="connsiteY1"/>
              </a:cxn>
              <a:cxn ang="0">
                <a:pos x="connsiteX2" y="connsiteY2"/>
              </a:cxn>
            </a:cxnLst>
            <a:rect l="l" t="t" r="r" b="b"/>
            <a:pathLst>
              <a:path w="2710543" h="688060">
                <a:moveTo>
                  <a:pt x="0" y="688060"/>
                </a:moveTo>
                <a:cubicBezTo>
                  <a:pt x="206828" y="413535"/>
                  <a:pt x="413657" y="139011"/>
                  <a:pt x="865414" y="43081"/>
                </a:cubicBezTo>
                <a:cubicBezTo>
                  <a:pt x="1317171" y="-52849"/>
                  <a:pt x="2013857" y="29814"/>
                  <a:pt x="2710543" y="112478"/>
                </a:cubicBezTo>
              </a:path>
            </a:pathLst>
          </a:custGeom>
          <a:noFill/>
          <a:ln w="127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Freeform: Shape 9">
            <a:extLst>
              <a:ext uri="{FF2B5EF4-FFF2-40B4-BE49-F238E27FC236}">
                <a16:creationId xmlns:a16="http://schemas.microsoft.com/office/drawing/2014/main" id="{33C0AC1F-D898-4C7F-A64A-54CE43A56550}"/>
              </a:ext>
            </a:extLst>
          </p:cNvPr>
          <p:cNvSpPr/>
          <p:nvPr/>
        </p:nvSpPr>
        <p:spPr bwMode="auto">
          <a:xfrm>
            <a:off x="4200525" y="2161870"/>
            <a:ext cx="3624943" cy="812033"/>
          </a:xfrm>
          <a:custGeom>
            <a:avLst/>
            <a:gdLst>
              <a:gd name="connsiteX0" fmla="*/ 0 w 3624943"/>
              <a:gd name="connsiteY0" fmla="*/ 812033 h 812033"/>
              <a:gd name="connsiteX1" fmla="*/ 2641146 w 3624943"/>
              <a:gd name="connsiteY1" fmla="*/ 28261 h 812033"/>
              <a:gd name="connsiteX2" fmla="*/ 3624943 w 3624943"/>
              <a:gd name="connsiteY2" fmla="*/ 248697 h 812033"/>
            </a:gdLst>
            <a:ahLst/>
            <a:cxnLst>
              <a:cxn ang="0">
                <a:pos x="connsiteX0" y="connsiteY0"/>
              </a:cxn>
              <a:cxn ang="0">
                <a:pos x="connsiteX1" y="connsiteY1"/>
              </a:cxn>
              <a:cxn ang="0">
                <a:pos x="connsiteX2" y="connsiteY2"/>
              </a:cxn>
            </a:cxnLst>
            <a:rect l="l" t="t" r="r" b="b"/>
            <a:pathLst>
              <a:path w="3624943" h="812033">
                <a:moveTo>
                  <a:pt x="0" y="812033"/>
                </a:moveTo>
                <a:cubicBezTo>
                  <a:pt x="1018494" y="467091"/>
                  <a:pt x="2036989" y="122150"/>
                  <a:pt x="2641146" y="28261"/>
                </a:cubicBezTo>
                <a:cubicBezTo>
                  <a:pt x="3245303" y="-65628"/>
                  <a:pt x="3435123" y="91534"/>
                  <a:pt x="3624943" y="248697"/>
                </a:cubicBezTo>
              </a:path>
            </a:pathLst>
          </a:custGeom>
          <a:noFill/>
          <a:ln w="127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Freeform: Shape 15">
            <a:extLst>
              <a:ext uri="{FF2B5EF4-FFF2-40B4-BE49-F238E27FC236}">
                <a16:creationId xmlns:a16="http://schemas.microsoft.com/office/drawing/2014/main" id="{5B24207F-B75E-48BE-B9B5-3A26D49AA35E}"/>
              </a:ext>
            </a:extLst>
          </p:cNvPr>
          <p:cNvSpPr/>
          <p:nvPr/>
        </p:nvSpPr>
        <p:spPr bwMode="auto">
          <a:xfrm>
            <a:off x="5237389" y="2195671"/>
            <a:ext cx="2861582" cy="770067"/>
          </a:xfrm>
          <a:custGeom>
            <a:avLst/>
            <a:gdLst>
              <a:gd name="connsiteX0" fmla="*/ 0 w 2861582"/>
              <a:gd name="connsiteY0" fmla="*/ 770067 h 770067"/>
              <a:gd name="connsiteX1" fmla="*/ 2008415 w 2861582"/>
              <a:gd name="connsiteY1" fmla="*/ 23035 h 770067"/>
              <a:gd name="connsiteX2" fmla="*/ 2861582 w 2861582"/>
              <a:gd name="connsiteY2" fmla="*/ 263882 h 770067"/>
            </a:gdLst>
            <a:ahLst/>
            <a:cxnLst>
              <a:cxn ang="0">
                <a:pos x="connsiteX0" y="connsiteY0"/>
              </a:cxn>
              <a:cxn ang="0">
                <a:pos x="connsiteX1" y="connsiteY1"/>
              </a:cxn>
              <a:cxn ang="0">
                <a:pos x="connsiteX2" y="connsiteY2"/>
              </a:cxn>
            </a:cxnLst>
            <a:rect l="l" t="t" r="r" b="b"/>
            <a:pathLst>
              <a:path w="2861582" h="770067">
                <a:moveTo>
                  <a:pt x="0" y="770067"/>
                </a:moveTo>
                <a:cubicBezTo>
                  <a:pt x="765742" y="438733"/>
                  <a:pt x="1531485" y="107399"/>
                  <a:pt x="2008415" y="23035"/>
                </a:cubicBezTo>
                <a:cubicBezTo>
                  <a:pt x="2485345" y="-61329"/>
                  <a:pt x="2673463" y="101276"/>
                  <a:pt x="2861582" y="263882"/>
                </a:cubicBezTo>
              </a:path>
            </a:pathLst>
          </a:custGeom>
          <a:noFill/>
          <a:ln w="12700" cap="flat" cmpd="sng" algn="ctr">
            <a:solidFill>
              <a:schemeClr val="accent2"/>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Freeform: Shape 17">
            <a:extLst>
              <a:ext uri="{FF2B5EF4-FFF2-40B4-BE49-F238E27FC236}">
                <a16:creationId xmlns:a16="http://schemas.microsoft.com/office/drawing/2014/main" id="{91CA7B8F-1710-4C7A-A80C-9348B5ACC8EA}"/>
              </a:ext>
            </a:extLst>
          </p:cNvPr>
          <p:cNvSpPr/>
          <p:nvPr/>
        </p:nvSpPr>
        <p:spPr bwMode="auto">
          <a:xfrm>
            <a:off x="3286125" y="2253991"/>
            <a:ext cx="3514725" cy="719912"/>
          </a:xfrm>
          <a:custGeom>
            <a:avLst/>
            <a:gdLst>
              <a:gd name="connsiteX0" fmla="*/ 0 w 3514725"/>
              <a:gd name="connsiteY0" fmla="*/ 719912 h 719912"/>
              <a:gd name="connsiteX1" fmla="*/ 1245054 w 3514725"/>
              <a:gd name="connsiteY1" fmla="*/ 17783 h 719912"/>
              <a:gd name="connsiteX2" fmla="*/ 3514725 w 3514725"/>
              <a:gd name="connsiteY2" fmla="*/ 279040 h 719912"/>
            </a:gdLst>
            <a:ahLst/>
            <a:cxnLst>
              <a:cxn ang="0">
                <a:pos x="connsiteX0" y="connsiteY0"/>
              </a:cxn>
              <a:cxn ang="0">
                <a:pos x="connsiteX1" y="connsiteY1"/>
              </a:cxn>
              <a:cxn ang="0">
                <a:pos x="connsiteX2" y="connsiteY2"/>
              </a:cxn>
            </a:cxnLst>
            <a:rect l="l" t="t" r="r" b="b"/>
            <a:pathLst>
              <a:path w="3514725" h="719912">
                <a:moveTo>
                  <a:pt x="0" y="719912"/>
                </a:moveTo>
                <a:cubicBezTo>
                  <a:pt x="329633" y="405587"/>
                  <a:pt x="659267" y="91262"/>
                  <a:pt x="1245054" y="17783"/>
                </a:cubicBezTo>
                <a:cubicBezTo>
                  <a:pt x="1830842" y="-55696"/>
                  <a:pt x="2672783" y="111672"/>
                  <a:pt x="3514725" y="279040"/>
                </a:cubicBezTo>
              </a:path>
            </a:pathLst>
          </a:custGeom>
          <a:noFill/>
          <a:ln w="12700" cap="flat" cmpd="sng" algn="ctr">
            <a:solidFill>
              <a:srgbClr val="C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0E005A1F-9C18-4F37-998A-2DC991F772B4}"/>
              </a:ext>
            </a:extLst>
          </p:cNvPr>
          <p:cNvSpPr txBox="1"/>
          <p:nvPr/>
        </p:nvSpPr>
        <p:spPr>
          <a:xfrm>
            <a:off x="3648172" y="3888806"/>
            <a:ext cx="1962397" cy="584775"/>
          </a:xfrm>
          <a:prstGeom prst="rect">
            <a:avLst/>
          </a:prstGeom>
          <a:noFill/>
          <a:ln>
            <a:solidFill>
              <a:schemeClr val="tx1"/>
            </a:solidFill>
          </a:ln>
        </p:spPr>
        <p:txBody>
          <a:bodyPr wrap="none" rtlCol="0">
            <a:spAutoFit/>
          </a:bodyPr>
          <a:lstStyle/>
          <a:p>
            <a:r>
              <a:rPr lang="en-US" sz="1600" dirty="0"/>
              <a:t>0: 2 octets (short)</a:t>
            </a:r>
          </a:p>
          <a:p>
            <a:r>
              <a:rPr lang="en-US" sz="1600" dirty="0"/>
              <a:t>1: 8 octets (extended)</a:t>
            </a:r>
          </a:p>
        </p:txBody>
      </p:sp>
      <p:cxnSp>
        <p:nvCxnSpPr>
          <p:cNvPr id="21" name="Straight Arrow Connector 20">
            <a:extLst>
              <a:ext uri="{FF2B5EF4-FFF2-40B4-BE49-F238E27FC236}">
                <a16:creationId xmlns:a16="http://schemas.microsoft.com/office/drawing/2014/main" id="{6BAFC602-560D-4927-B93B-2D897413F094}"/>
              </a:ext>
            </a:extLst>
          </p:cNvPr>
          <p:cNvCxnSpPr>
            <a:endCxn id="19" idx="0"/>
          </p:cNvCxnSpPr>
          <p:nvPr/>
        </p:nvCxnSpPr>
        <p:spPr bwMode="auto">
          <a:xfrm>
            <a:off x="4121521" y="3424440"/>
            <a:ext cx="507850" cy="46436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a:extLst>
              <a:ext uri="{FF2B5EF4-FFF2-40B4-BE49-F238E27FC236}">
                <a16:creationId xmlns:a16="http://schemas.microsoft.com/office/drawing/2014/main" id="{43713AC7-5B87-4112-AF72-508EF4A1610C}"/>
              </a:ext>
            </a:extLst>
          </p:cNvPr>
          <p:cNvSpPr txBox="1"/>
          <p:nvPr/>
        </p:nvSpPr>
        <p:spPr>
          <a:xfrm>
            <a:off x="5819650" y="3890352"/>
            <a:ext cx="2856805" cy="1077218"/>
          </a:xfrm>
          <a:prstGeom prst="rect">
            <a:avLst/>
          </a:prstGeom>
          <a:noFill/>
          <a:ln>
            <a:solidFill>
              <a:schemeClr val="tx1"/>
            </a:solidFill>
          </a:ln>
        </p:spPr>
        <p:txBody>
          <a:bodyPr wrap="square" rtlCol="0">
            <a:spAutoFit/>
          </a:bodyPr>
          <a:lstStyle/>
          <a:p>
            <a:r>
              <a:rPr lang="en-US" sz="1600" dirty="0"/>
              <a:t>List of short/extended IDs for destination nodes. This could be used in corresponding to lists of other information in payload IE.</a:t>
            </a:r>
          </a:p>
        </p:txBody>
      </p:sp>
      <p:cxnSp>
        <p:nvCxnSpPr>
          <p:cNvPr id="26" name="Straight Arrow Connector 25">
            <a:extLst>
              <a:ext uri="{FF2B5EF4-FFF2-40B4-BE49-F238E27FC236}">
                <a16:creationId xmlns:a16="http://schemas.microsoft.com/office/drawing/2014/main" id="{09A49EE8-F6F9-43F1-A7C2-A3D8CA5EF682}"/>
              </a:ext>
            </a:extLst>
          </p:cNvPr>
          <p:cNvCxnSpPr>
            <a:cxnSpLocks/>
            <a:endCxn id="23" idx="0"/>
          </p:cNvCxnSpPr>
          <p:nvPr/>
        </p:nvCxnSpPr>
        <p:spPr bwMode="auto">
          <a:xfrm flipH="1">
            <a:off x="7248053" y="3428045"/>
            <a:ext cx="780332" cy="46230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9023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Payload IE</a:t>
            </a:r>
          </a:p>
        </p:txBody>
      </p:sp>
      <p:graphicFrame>
        <p:nvGraphicFramePr>
          <p:cNvPr id="11" name="Table 11">
            <a:extLst>
              <a:ext uri="{FF2B5EF4-FFF2-40B4-BE49-F238E27FC236}">
                <a16:creationId xmlns:a16="http://schemas.microsoft.com/office/drawing/2014/main" id="{DB34BF18-6940-45D7-8CF2-9034733B7689}"/>
              </a:ext>
            </a:extLst>
          </p:cNvPr>
          <p:cNvGraphicFramePr>
            <a:graphicFrameLocks noGrp="1"/>
          </p:cNvGraphicFramePr>
          <p:nvPr>
            <p:ph idx="1"/>
            <p:extLst>
              <p:ext uri="{D42A27DB-BD31-4B8C-83A1-F6EECF244321}">
                <p14:modId xmlns:p14="http://schemas.microsoft.com/office/powerpoint/2010/main" val="3336708859"/>
              </p:ext>
            </p:extLst>
          </p:nvPr>
        </p:nvGraphicFramePr>
        <p:xfrm>
          <a:off x="797264" y="4216958"/>
          <a:ext cx="7560877" cy="925894"/>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4/8</a:t>
                      </a:r>
                    </a:p>
                  </a:txBody>
                  <a:tcPr anchor="ctr"/>
                </a:tc>
                <a:tc>
                  <a:txBody>
                    <a:bodyPr/>
                    <a:lstStyle/>
                    <a:p>
                      <a:pPr algn="ctr"/>
                      <a:r>
                        <a:rPr lang="en-US" sz="1200" dirty="0">
                          <a:solidFill>
                            <a:srgbClr val="C00000"/>
                          </a:solidFill>
                        </a:rPr>
                        <a:t>0</a:t>
                      </a:r>
                      <a:r>
                        <a:rPr lang="en-US" sz="1200" dirty="0">
                          <a:solidFill>
                            <a:schemeClr val="tx1"/>
                          </a:solidFill>
                        </a:rPr>
                        <a:t>/</a:t>
                      </a:r>
                      <a:r>
                        <a:rPr lang="en-US" sz="1200" dirty="0">
                          <a:solidFill>
                            <a:schemeClr val="accent1"/>
                          </a:solidFill>
                        </a:rPr>
                        <a:t>12/24</a:t>
                      </a:r>
                    </a:p>
                  </a:txBody>
                  <a:tcPr anchor="ctr"/>
                </a:tc>
                <a:tc>
                  <a:txBody>
                    <a:bodyPr/>
                    <a:lstStyle/>
                    <a:p>
                      <a:pPr algn="ctr"/>
                      <a:r>
                        <a:rPr lang="en-US" sz="1200" dirty="0">
                          <a:solidFill>
                            <a:schemeClr val="tx1"/>
                          </a:solidFill>
                        </a:rPr>
                        <a:t>0/2</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[1]*[0/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[4/8]*[0/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[4/8]*[0/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accent2"/>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tc>
                <a:extLst>
                  <a:ext uri="{0D108BD9-81ED-4DB2-BD59-A6C34878D82A}">
                    <a16:rowId xmlns:a16="http://schemas.microsoft.com/office/drawing/2014/main" val="1303451833"/>
                  </a:ext>
                </a:extLst>
              </a:tr>
            </a:tbl>
          </a:graphicData>
        </a:graphic>
      </p:graphicFrame>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18</a:t>
            </a:fld>
            <a:endParaRPr lang="en-US" altLang="en-US"/>
          </a:p>
        </p:txBody>
      </p:sp>
      <p:graphicFrame>
        <p:nvGraphicFramePr>
          <p:cNvPr id="13" name="Table 11">
            <a:extLst>
              <a:ext uri="{FF2B5EF4-FFF2-40B4-BE49-F238E27FC236}">
                <a16:creationId xmlns:a16="http://schemas.microsoft.com/office/drawing/2014/main" id="{9256A6E6-D1BC-42E1-90E6-2321959E6F69}"/>
              </a:ext>
            </a:extLst>
          </p:cNvPr>
          <p:cNvGraphicFramePr>
            <a:graphicFrameLocks/>
          </p:cNvGraphicFramePr>
          <p:nvPr>
            <p:extLst>
              <p:ext uri="{D42A27DB-BD31-4B8C-83A1-F6EECF244321}">
                <p14:modId xmlns:p14="http://schemas.microsoft.com/office/powerpoint/2010/main" val="1417068805"/>
              </p:ext>
            </p:extLst>
          </p:nvPr>
        </p:nvGraphicFramePr>
        <p:xfrm>
          <a:off x="14098" y="1944424"/>
          <a:ext cx="9107424" cy="118872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rgbClr val="C00000"/>
                          </a:solidFill>
                        </a:rPr>
                        <a:t>Node Location Present </a:t>
                      </a:r>
                      <a:endParaRPr lang="en-US" sz="1200" dirty="0">
                        <a:solidFill>
                          <a:srgbClr val="C0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bl>
          </a:graphicData>
        </a:graphic>
      </p:graphicFrame>
      <p:sp>
        <p:nvSpPr>
          <p:cNvPr id="17" name="TextBox 16">
            <a:extLst>
              <a:ext uri="{FF2B5EF4-FFF2-40B4-BE49-F238E27FC236}">
                <a16:creationId xmlns:a16="http://schemas.microsoft.com/office/drawing/2014/main" id="{1A955539-51DE-4335-AEC8-8E41979CEE21}"/>
              </a:ext>
            </a:extLst>
          </p:cNvPr>
          <p:cNvSpPr txBox="1"/>
          <p:nvPr/>
        </p:nvSpPr>
        <p:spPr>
          <a:xfrm>
            <a:off x="0" y="1636373"/>
            <a:ext cx="1771639" cy="338554"/>
          </a:xfrm>
          <a:prstGeom prst="rect">
            <a:avLst/>
          </a:prstGeom>
          <a:noFill/>
        </p:spPr>
        <p:txBody>
          <a:bodyPr wrap="none" rtlCol="0">
            <a:spAutoFit/>
          </a:bodyPr>
          <a:lstStyle/>
          <a:p>
            <a:r>
              <a:rPr lang="en-US" sz="1600" dirty="0"/>
              <a:t>Payload IE Control</a:t>
            </a:r>
          </a:p>
        </p:txBody>
      </p:sp>
      <p:sp>
        <p:nvSpPr>
          <p:cNvPr id="12" name="TextBox 11">
            <a:extLst>
              <a:ext uri="{FF2B5EF4-FFF2-40B4-BE49-F238E27FC236}">
                <a16:creationId xmlns:a16="http://schemas.microsoft.com/office/drawing/2014/main" id="{2BE2FA0D-2C08-4EAB-94A5-27BE112C6FCC}"/>
              </a:ext>
            </a:extLst>
          </p:cNvPr>
          <p:cNvSpPr txBox="1"/>
          <p:nvPr/>
        </p:nvSpPr>
        <p:spPr>
          <a:xfrm>
            <a:off x="743476" y="5077639"/>
            <a:ext cx="1794081" cy="338554"/>
          </a:xfrm>
          <a:prstGeom prst="rect">
            <a:avLst/>
          </a:prstGeom>
          <a:noFill/>
        </p:spPr>
        <p:txBody>
          <a:bodyPr wrap="none" rtlCol="0">
            <a:spAutoFit/>
          </a:bodyPr>
          <a:lstStyle/>
          <a:p>
            <a:r>
              <a:rPr lang="en-US" sz="1600" dirty="0"/>
              <a:t>Payload IE Content</a:t>
            </a:r>
          </a:p>
        </p:txBody>
      </p:sp>
      <p:grpSp>
        <p:nvGrpSpPr>
          <p:cNvPr id="81" name="Group 80">
            <a:extLst>
              <a:ext uri="{FF2B5EF4-FFF2-40B4-BE49-F238E27FC236}">
                <a16:creationId xmlns:a16="http://schemas.microsoft.com/office/drawing/2014/main" id="{3D82412A-672A-4AC3-9300-3FC1566FD6FF}"/>
              </a:ext>
            </a:extLst>
          </p:cNvPr>
          <p:cNvGrpSpPr/>
          <p:nvPr/>
        </p:nvGrpSpPr>
        <p:grpSpPr>
          <a:xfrm>
            <a:off x="-3428" y="4723587"/>
            <a:ext cx="9148428" cy="1743539"/>
            <a:chOff x="-3428" y="4723587"/>
            <a:chExt cx="9148428" cy="1743539"/>
          </a:xfrm>
        </p:grpSpPr>
        <p:sp>
          <p:nvSpPr>
            <p:cNvPr id="110" name="TextBox 109">
              <a:extLst>
                <a:ext uri="{FF2B5EF4-FFF2-40B4-BE49-F238E27FC236}">
                  <a16:creationId xmlns:a16="http://schemas.microsoft.com/office/drawing/2014/main" id="{03A73AB3-EE8D-4CCD-BFB6-6AC5B81172CA}"/>
                </a:ext>
              </a:extLst>
            </p:cNvPr>
            <p:cNvSpPr txBox="1"/>
            <p:nvPr/>
          </p:nvSpPr>
          <p:spPr>
            <a:xfrm>
              <a:off x="6780861" y="5935620"/>
              <a:ext cx="2364139" cy="523220"/>
            </a:xfrm>
            <a:prstGeom prst="rect">
              <a:avLst/>
            </a:prstGeom>
            <a:solidFill>
              <a:srgbClr val="FFFFFF"/>
            </a:solidFill>
          </p:spPr>
          <p:txBody>
            <a:bodyPr wrap="square" rtlCol="0">
              <a:spAutoFit/>
            </a:bodyPr>
            <a:lstStyle/>
            <a:p>
              <a:r>
                <a:rPr lang="en-US" sz="1400" dirty="0"/>
                <a:t>Should be in corresponding to </a:t>
              </a:r>
              <a:r>
                <a:rPr lang="en-US" sz="1400" dirty="0" err="1"/>
                <a:t>Dst</a:t>
              </a:r>
              <a:r>
                <a:rPr lang="en-US" sz="1400" dirty="0"/>
                <a:t> Node ID List in </a:t>
              </a:r>
              <a:r>
                <a:rPr lang="en-US" sz="1400" dirty="0">
                  <a:solidFill>
                    <a:srgbClr val="7030A0"/>
                  </a:solidFill>
                </a:rPr>
                <a:t>header IE</a:t>
              </a:r>
              <a:r>
                <a:rPr lang="en-US" sz="1400" dirty="0"/>
                <a:t> </a:t>
              </a:r>
            </a:p>
          </p:txBody>
        </p:sp>
        <p:grpSp>
          <p:nvGrpSpPr>
            <p:cNvPr id="79" name="Group 78">
              <a:extLst>
                <a:ext uri="{FF2B5EF4-FFF2-40B4-BE49-F238E27FC236}">
                  <a16:creationId xmlns:a16="http://schemas.microsoft.com/office/drawing/2014/main" id="{FD0DD20D-6CC0-4CFE-8EA0-A588A1BE9BB1}"/>
                </a:ext>
              </a:extLst>
            </p:cNvPr>
            <p:cNvGrpSpPr/>
            <p:nvPr/>
          </p:nvGrpSpPr>
          <p:grpSpPr>
            <a:xfrm>
              <a:off x="-3428" y="4723587"/>
              <a:ext cx="7867598" cy="1743539"/>
              <a:chOff x="-3428" y="4723587"/>
              <a:chExt cx="7867598" cy="1743539"/>
            </a:xfrm>
          </p:grpSpPr>
          <p:sp>
            <p:nvSpPr>
              <p:cNvPr id="55" name="TextBox 54">
                <a:extLst>
                  <a:ext uri="{FF2B5EF4-FFF2-40B4-BE49-F238E27FC236}">
                    <a16:creationId xmlns:a16="http://schemas.microsoft.com/office/drawing/2014/main" id="{693A27AE-0F04-46A3-8426-F88E9E0C654D}"/>
                  </a:ext>
                </a:extLst>
              </p:cNvPr>
              <p:cNvSpPr txBox="1"/>
              <p:nvPr/>
            </p:nvSpPr>
            <p:spPr>
              <a:xfrm>
                <a:off x="1342176" y="5380950"/>
                <a:ext cx="4032448" cy="338554"/>
              </a:xfrm>
              <a:prstGeom prst="rect">
                <a:avLst/>
              </a:prstGeom>
              <a:noFill/>
              <a:ln>
                <a:solidFill>
                  <a:schemeClr val="tx1"/>
                </a:solidFill>
              </a:ln>
            </p:spPr>
            <p:txBody>
              <a:bodyPr wrap="square" rtlCol="0">
                <a:spAutoFit/>
              </a:bodyPr>
              <a:lstStyle/>
              <a:p>
                <a:r>
                  <a:rPr lang="en-US" sz="1600" dirty="0"/>
                  <a:t>Ranging slot assigned to each destination node</a:t>
                </a:r>
              </a:p>
            </p:txBody>
          </p:sp>
          <p:cxnSp>
            <p:nvCxnSpPr>
              <p:cNvPr id="57" name="Straight Arrow Connector 56">
                <a:extLst>
                  <a:ext uri="{FF2B5EF4-FFF2-40B4-BE49-F238E27FC236}">
                    <a16:creationId xmlns:a16="http://schemas.microsoft.com/office/drawing/2014/main" id="{24E7B853-968D-4BCA-B05C-AEFC8F831D6B}"/>
                  </a:ext>
                </a:extLst>
              </p:cNvPr>
              <p:cNvCxnSpPr>
                <a:cxnSpLocks/>
                <a:endCxn id="55" idx="3"/>
              </p:cNvCxnSpPr>
              <p:nvPr/>
            </p:nvCxnSpPr>
            <p:spPr bwMode="auto">
              <a:xfrm flipH="1">
                <a:off x="5374624" y="5130571"/>
                <a:ext cx="436292" cy="36387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a:extLst>
                  <a:ext uri="{FF2B5EF4-FFF2-40B4-BE49-F238E27FC236}">
                    <a16:creationId xmlns:a16="http://schemas.microsoft.com/office/drawing/2014/main" id="{1DFAC813-814C-49C8-87FA-88BD6C554167}"/>
                  </a:ext>
                </a:extLst>
              </p:cNvPr>
              <p:cNvSpPr txBox="1"/>
              <p:nvPr/>
            </p:nvSpPr>
            <p:spPr>
              <a:xfrm>
                <a:off x="1342176" y="5742134"/>
                <a:ext cx="5190410" cy="338554"/>
              </a:xfrm>
              <a:prstGeom prst="rect">
                <a:avLst/>
              </a:prstGeom>
              <a:noFill/>
              <a:ln>
                <a:solidFill>
                  <a:schemeClr val="tx1"/>
                </a:solidFill>
              </a:ln>
            </p:spPr>
            <p:txBody>
              <a:bodyPr wrap="square" rtlCol="0">
                <a:spAutoFit/>
              </a:bodyPr>
              <a:lstStyle/>
              <a:p>
                <a:r>
                  <a:rPr lang="en-US" sz="1600" dirty="0"/>
                  <a:t>Reply time, or turnaround time, for RSP or FINAL messages</a:t>
                </a:r>
              </a:p>
            </p:txBody>
          </p:sp>
          <p:sp>
            <p:nvSpPr>
              <p:cNvPr id="70" name="TextBox 69">
                <a:extLst>
                  <a:ext uri="{FF2B5EF4-FFF2-40B4-BE49-F238E27FC236}">
                    <a16:creationId xmlns:a16="http://schemas.microsoft.com/office/drawing/2014/main" id="{283AB85F-DE81-4D36-930C-37541614F15B}"/>
                  </a:ext>
                </a:extLst>
              </p:cNvPr>
              <p:cNvSpPr txBox="1"/>
              <p:nvPr/>
            </p:nvSpPr>
            <p:spPr>
              <a:xfrm>
                <a:off x="2598399" y="6102174"/>
                <a:ext cx="4061833" cy="338554"/>
              </a:xfrm>
              <a:prstGeom prst="rect">
                <a:avLst/>
              </a:prstGeom>
              <a:noFill/>
              <a:ln>
                <a:solidFill>
                  <a:schemeClr val="tx1"/>
                </a:solidFill>
              </a:ln>
            </p:spPr>
            <p:txBody>
              <a:bodyPr wrap="square" rtlCol="0">
                <a:spAutoFit/>
              </a:bodyPr>
              <a:lstStyle/>
              <a:p>
                <a:r>
                  <a:rPr lang="en-US" sz="1600" dirty="0" err="1"/>
                  <a:t>ToF</a:t>
                </a:r>
                <a:r>
                  <a:rPr lang="en-US" sz="1600" dirty="0"/>
                  <a:t> between certain initiator-responder pair(s)</a:t>
                </a:r>
              </a:p>
            </p:txBody>
          </p:sp>
          <p:cxnSp>
            <p:nvCxnSpPr>
              <p:cNvPr id="105" name="Straight Arrow Connector 104">
                <a:extLst>
                  <a:ext uri="{FF2B5EF4-FFF2-40B4-BE49-F238E27FC236}">
                    <a16:creationId xmlns:a16="http://schemas.microsoft.com/office/drawing/2014/main" id="{4961AEBB-737F-495D-A379-93BD6E610FDD}"/>
                  </a:ext>
                </a:extLst>
              </p:cNvPr>
              <p:cNvCxnSpPr>
                <a:cxnSpLocks/>
                <a:endCxn id="58" idx="3"/>
              </p:cNvCxnSpPr>
              <p:nvPr/>
            </p:nvCxnSpPr>
            <p:spPr bwMode="auto">
              <a:xfrm flipH="1">
                <a:off x="6532586" y="5158539"/>
                <a:ext cx="236222" cy="7528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Right Brace 118">
                <a:extLst>
                  <a:ext uri="{FF2B5EF4-FFF2-40B4-BE49-F238E27FC236}">
                    <a16:creationId xmlns:a16="http://schemas.microsoft.com/office/drawing/2014/main" id="{69C0CA60-BE59-485F-A1C3-17430644080E}"/>
                  </a:ext>
                </a:extLst>
              </p:cNvPr>
              <p:cNvSpPr/>
              <p:nvPr/>
            </p:nvSpPr>
            <p:spPr bwMode="auto">
              <a:xfrm>
                <a:off x="6660232" y="5311363"/>
                <a:ext cx="182406" cy="1155763"/>
              </a:xfrm>
              <a:prstGeom prst="rightBrace">
                <a:avLst>
                  <a:gd name="adj1" fmla="val 8333"/>
                  <a:gd name="adj2" fmla="val 73664"/>
                </a:avLst>
              </a:prstGeom>
              <a:ln>
                <a:headEnd type="none" w="sm" len="sm"/>
                <a:tailEnd type="none" w="sm" len="sm"/>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Arrow Connector 106">
                <a:extLst>
                  <a:ext uri="{FF2B5EF4-FFF2-40B4-BE49-F238E27FC236}">
                    <a16:creationId xmlns:a16="http://schemas.microsoft.com/office/drawing/2014/main" id="{6EBD0FE9-2C2B-47FD-9CF8-BEA0540DCCDE}"/>
                  </a:ext>
                </a:extLst>
              </p:cNvPr>
              <p:cNvCxnSpPr>
                <a:endCxn id="70" idx="3"/>
              </p:cNvCxnSpPr>
              <p:nvPr/>
            </p:nvCxnSpPr>
            <p:spPr bwMode="auto">
              <a:xfrm flipH="1">
                <a:off x="6660232" y="5168303"/>
                <a:ext cx="1203938" cy="11031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Rectangle 28">
                <a:extLst>
                  <a:ext uri="{FF2B5EF4-FFF2-40B4-BE49-F238E27FC236}">
                    <a16:creationId xmlns:a16="http://schemas.microsoft.com/office/drawing/2014/main" id="{AE786FD6-FE2E-4545-A9EA-69D8A959ADCB}"/>
                  </a:ext>
                </a:extLst>
              </p:cNvPr>
              <p:cNvSpPr/>
              <p:nvPr/>
            </p:nvSpPr>
            <p:spPr bwMode="auto">
              <a:xfrm>
                <a:off x="764454" y="4723587"/>
                <a:ext cx="2100332" cy="438697"/>
              </a:xfrm>
              <a:prstGeom prst="rect">
                <a:avLst/>
              </a:prstGeom>
              <a:noFill/>
              <a:ln w="12700">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413AC8A1-B2DA-4541-BD08-011293153385}"/>
                  </a:ext>
                </a:extLst>
              </p:cNvPr>
              <p:cNvSpPr txBox="1"/>
              <p:nvPr/>
            </p:nvSpPr>
            <p:spPr>
              <a:xfrm>
                <a:off x="-3428" y="5935620"/>
                <a:ext cx="1283258" cy="523220"/>
              </a:xfrm>
              <a:prstGeom prst="rect">
                <a:avLst/>
              </a:prstGeom>
              <a:noFill/>
            </p:spPr>
            <p:txBody>
              <a:bodyPr wrap="square" rtlCol="0">
                <a:spAutoFit/>
              </a:bodyPr>
              <a:lstStyle/>
              <a:p>
                <a:r>
                  <a:rPr lang="en-US" sz="1400" dirty="0"/>
                  <a:t>Or in Ranging Round (RR) IE</a:t>
                </a:r>
              </a:p>
            </p:txBody>
          </p:sp>
          <p:cxnSp>
            <p:nvCxnSpPr>
              <p:cNvPr id="34" name="Straight Arrow Connector 33">
                <a:extLst>
                  <a:ext uri="{FF2B5EF4-FFF2-40B4-BE49-F238E27FC236}">
                    <a16:creationId xmlns:a16="http://schemas.microsoft.com/office/drawing/2014/main" id="{AB6EB485-B1D2-4575-85D5-9E8C6C13071A}"/>
                  </a:ext>
                </a:extLst>
              </p:cNvPr>
              <p:cNvCxnSpPr>
                <a:cxnSpLocks/>
                <a:stCxn id="29" idx="1"/>
                <a:endCxn id="30" idx="0"/>
              </p:cNvCxnSpPr>
              <p:nvPr/>
            </p:nvCxnSpPr>
            <p:spPr bwMode="auto">
              <a:xfrm flipH="1">
                <a:off x="638201" y="4942936"/>
                <a:ext cx="126253" cy="9926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75" name="Group 74">
            <a:extLst>
              <a:ext uri="{FF2B5EF4-FFF2-40B4-BE49-F238E27FC236}">
                <a16:creationId xmlns:a16="http://schemas.microsoft.com/office/drawing/2014/main" id="{134F5DC6-9B70-4158-A118-A98F62DB33D4}"/>
              </a:ext>
            </a:extLst>
          </p:cNvPr>
          <p:cNvGrpSpPr/>
          <p:nvPr/>
        </p:nvGrpSpPr>
        <p:grpSpPr>
          <a:xfrm>
            <a:off x="270333" y="3137774"/>
            <a:ext cx="8516481" cy="949982"/>
            <a:chOff x="270333" y="3137774"/>
            <a:chExt cx="8516481" cy="949982"/>
          </a:xfrm>
        </p:grpSpPr>
        <p:grpSp>
          <p:nvGrpSpPr>
            <p:cNvPr id="74" name="Group 73">
              <a:extLst>
                <a:ext uri="{FF2B5EF4-FFF2-40B4-BE49-F238E27FC236}">
                  <a16:creationId xmlns:a16="http://schemas.microsoft.com/office/drawing/2014/main" id="{57DC7785-16C8-4157-9818-C99BB4A86E8A}"/>
                </a:ext>
              </a:extLst>
            </p:cNvPr>
            <p:cNvGrpSpPr/>
            <p:nvPr/>
          </p:nvGrpSpPr>
          <p:grpSpPr>
            <a:xfrm>
              <a:off x="270333" y="3137774"/>
              <a:ext cx="8516481" cy="949982"/>
              <a:chOff x="270333" y="3137774"/>
              <a:chExt cx="8516481" cy="949982"/>
            </a:xfrm>
          </p:grpSpPr>
          <p:sp>
            <p:nvSpPr>
              <p:cNvPr id="14" name="TextBox 13">
                <a:extLst>
                  <a:ext uri="{FF2B5EF4-FFF2-40B4-BE49-F238E27FC236}">
                    <a16:creationId xmlns:a16="http://schemas.microsoft.com/office/drawing/2014/main" id="{D245E752-9013-4FE4-AE0F-A36851E5BDD0}"/>
                  </a:ext>
                </a:extLst>
              </p:cNvPr>
              <p:cNvSpPr txBox="1"/>
              <p:nvPr/>
            </p:nvSpPr>
            <p:spPr>
              <a:xfrm>
                <a:off x="270333" y="3370479"/>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16" name="TextBox 15">
                <a:extLst>
                  <a:ext uri="{FF2B5EF4-FFF2-40B4-BE49-F238E27FC236}">
                    <a16:creationId xmlns:a16="http://schemas.microsoft.com/office/drawing/2014/main" id="{1F64EC9F-3BC9-4AF3-AE25-A5A6497A456A}"/>
                  </a:ext>
                </a:extLst>
              </p:cNvPr>
              <p:cNvSpPr txBox="1"/>
              <p:nvPr/>
            </p:nvSpPr>
            <p:spPr>
              <a:xfrm>
                <a:off x="3203848" y="3371941"/>
                <a:ext cx="1133644" cy="584775"/>
              </a:xfrm>
              <a:prstGeom prst="rect">
                <a:avLst/>
              </a:prstGeom>
              <a:solidFill>
                <a:srgbClr val="FFFFFF"/>
              </a:solidFill>
              <a:ln>
                <a:solidFill>
                  <a:schemeClr val="tx1"/>
                </a:solidFill>
              </a:ln>
            </p:spPr>
            <p:txBody>
              <a:bodyPr wrap="none" rtlCol="0">
                <a:spAutoFit/>
              </a:bodyPr>
              <a:lstStyle/>
              <a:p>
                <a:r>
                  <a:rPr lang="en-US" sz="1600" dirty="0">
                    <a:solidFill>
                      <a:schemeClr val="accent1"/>
                    </a:solidFill>
                  </a:rPr>
                  <a:t>0: 12 octets</a:t>
                </a:r>
              </a:p>
              <a:p>
                <a:r>
                  <a:rPr lang="en-US" sz="1600" dirty="0">
                    <a:solidFill>
                      <a:schemeClr val="accent1"/>
                    </a:solidFill>
                  </a:rPr>
                  <a:t>1: 24 octets</a:t>
                </a:r>
              </a:p>
            </p:txBody>
          </p:sp>
          <p:cxnSp>
            <p:nvCxnSpPr>
              <p:cNvPr id="9" name="Straight Arrow Connector 8">
                <a:extLst>
                  <a:ext uri="{FF2B5EF4-FFF2-40B4-BE49-F238E27FC236}">
                    <a16:creationId xmlns:a16="http://schemas.microsoft.com/office/drawing/2014/main" id="{A2CF4533-C10C-4795-A748-0887189AF7B7}"/>
                  </a:ext>
                </a:extLst>
              </p:cNvPr>
              <p:cNvCxnSpPr>
                <a:endCxn id="14" idx="0"/>
              </p:cNvCxnSpPr>
              <p:nvPr/>
            </p:nvCxnSpPr>
            <p:spPr bwMode="auto">
              <a:xfrm>
                <a:off x="539552" y="3155882"/>
                <a:ext cx="246307" cy="21459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32A8137C-29E6-4434-8AC3-6E7D1DC59ACD}"/>
                  </a:ext>
                </a:extLst>
              </p:cNvPr>
              <p:cNvCxnSpPr>
                <a:endCxn id="15" idx="0"/>
              </p:cNvCxnSpPr>
              <p:nvPr/>
            </p:nvCxnSpPr>
            <p:spPr bwMode="auto">
              <a:xfrm>
                <a:off x="2195736" y="3144544"/>
                <a:ext cx="176103" cy="112215"/>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0407E0F6-4F65-4B64-A5BF-BFE41FBC031C}"/>
                  </a:ext>
                </a:extLst>
              </p:cNvPr>
              <p:cNvCxnSpPr>
                <a:endCxn id="16" idx="0"/>
              </p:cNvCxnSpPr>
              <p:nvPr/>
            </p:nvCxnSpPr>
            <p:spPr bwMode="auto">
              <a:xfrm>
                <a:off x="2974710" y="3144544"/>
                <a:ext cx="795960" cy="227397"/>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Arrow Connector 100">
                <a:extLst>
                  <a:ext uri="{FF2B5EF4-FFF2-40B4-BE49-F238E27FC236}">
                    <a16:creationId xmlns:a16="http://schemas.microsoft.com/office/drawing/2014/main" id="{C15B0255-E0B3-4FFE-A9B4-2BA2AA7E5B7C}"/>
                  </a:ext>
                </a:extLst>
              </p:cNvPr>
              <p:cNvCxnSpPr>
                <a:endCxn id="40" idx="0"/>
              </p:cNvCxnSpPr>
              <p:nvPr/>
            </p:nvCxnSpPr>
            <p:spPr bwMode="auto">
              <a:xfrm>
                <a:off x="6433672" y="3137774"/>
                <a:ext cx="379368" cy="16313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Arrow Connector 102">
                <a:extLst>
                  <a:ext uri="{FF2B5EF4-FFF2-40B4-BE49-F238E27FC236}">
                    <a16:creationId xmlns:a16="http://schemas.microsoft.com/office/drawing/2014/main" id="{D4CD13E8-5490-46FC-AA21-074052D14611}"/>
                  </a:ext>
                </a:extLst>
              </p:cNvPr>
              <p:cNvCxnSpPr>
                <a:endCxn id="41" idx="0"/>
              </p:cNvCxnSpPr>
              <p:nvPr/>
            </p:nvCxnSpPr>
            <p:spPr bwMode="auto">
              <a:xfrm>
                <a:off x="7832696" y="3137774"/>
                <a:ext cx="438593" cy="1515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Box 39">
                <a:extLst>
                  <a:ext uri="{FF2B5EF4-FFF2-40B4-BE49-F238E27FC236}">
                    <a16:creationId xmlns:a16="http://schemas.microsoft.com/office/drawing/2014/main" id="{228A9BBA-1350-4086-915F-D15E1D1D4B70}"/>
                  </a:ext>
                </a:extLst>
              </p:cNvPr>
              <p:cNvSpPr txBox="1"/>
              <p:nvPr/>
            </p:nvSpPr>
            <p:spPr>
              <a:xfrm>
                <a:off x="6297514" y="3300910"/>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41" name="TextBox 40">
                <a:extLst>
                  <a:ext uri="{FF2B5EF4-FFF2-40B4-BE49-F238E27FC236}">
                    <a16:creationId xmlns:a16="http://schemas.microsoft.com/office/drawing/2014/main" id="{266FB114-9E0F-40DB-A8E5-AA1F1B818B97}"/>
                  </a:ext>
                </a:extLst>
              </p:cNvPr>
              <p:cNvSpPr txBox="1"/>
              <p:nvPr/>
            </p:nvSpPr>
            <p:spPr>
              <a:xfrm>
                <a:off x="7755763" y="3289370"/>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15" name="TextBox 14">
                <a:extLst>
                  <a:ext uri="{FF2B5EF4-FFF2-40B4-BE49-F238E27FC236}">
                    <a16:creationId xmlns:a16="http://schemas.microsoft.com/office/drawing/2014/main" id="{5FF46312-3253-4656-9EFB-AE339F25E9F5}"/>
                  </a:ext>
                </a:extLst>
              </p:cNvPr>
              <p:cNvSpPr txBox="1"/>
              <p:nvPr/>
            </p:nvSpPr>
            <p:spPr>
              <a:xfrm>
                <a:off x="1640517" y="3256759"/>
                <a:ext cx="1462644" cy="830997"/>
              </a:xfrm>
              <a:prstGeom prst="rect">
                <a:avLst/>
              </a:prstGeom>
              <a:solidFill>
                <a:srgbClr val="FFFFFF"/>
              </a:solidFill>
              <a:ln>
                <a:solidFill>
                  <a:schemeClr val="tx1"/>
                </a:solidFill>
              </a:ln>
            </p:spPr>
            <p:txBody>
              <a:bodyPr wrap="none" rtlCol="0">
                <a:spAutoFit/>
              </a:bodyPr>
              <a:lstStyle/>
              <a:p>
                <a:r>
                  <a:rPr lang="en-US" sz="1600" dirty="0">
                    <a:solidFill>
                      <a:schemeClr val="accent2"/>
                    </a:solidFill>
                  </a:rPr>
                  <a:t>00: absolute</a:t>
                </a:r>
              </a:p>
              <a:p>
                <a:r>
                  <a:rPr lang="en-US" sz="1600" dirty="0">
                    <a:solidFill>
                      <a:schemeClr val="accent2"/>
                    </a:solidFill>
                  </a:rPr>
                  <a:t>01: relative</a:t>
                </a:r>
              </a:p>
              <a:p>
                <a:r>
                  <a:rPr lang="en-US" sz="1600" dirty="0">
                    <a:solidFill>
                      <a:schemeClr val="accent2"/>
                    </a:solidFill>
                  </a:rPr>
                  <a:t>10-11: reserved</a:t>
                </a:r>
              </a:p>
            </p:txBody>
          </p:sp>
        </p:grpSp>
        <p:sp>
          <p:nvSpPr>
            <p:cNvPr id="71" name="TextBox 70">
              <a:extLst>
                <a:ext uri="{FF2B5EF4-FFF2-40B4-BE49-F238E27FC236}">
                  <a16:creationId xmlns:a16="http://schemas.microsoft.com/office/drawing/2014/main" id="{19CB50B0-2202-4187-802E-78115C379573}"/>
                </a:ext>
              </a:extLst>
            </p:cNvPr>
            <p:cNvSpPr txBox="1"/>
            <p:nvPr/>
          </p:nvSpPr>
          <p:spPr>
            <a:xfrm>
              <a:off x="4427984" y="3379869"/>
              <a:ext cx="1759293" cy="523220"/>
            </a:xfrm>
            <a:prstGeom prst="rect">
              <a:avLst/>
            </a:prstGeom>
            <a:noFill/>
            <a:ln>
              <a:solidFill>
                <a:schemeClr val="tx1"/>
              </a:solidFill>
            </a:ln>
          </p:spPr>
          <p:txBody>
            <a:bodyPr wrap="square" rtlCol="0">
              <a:spAutoFit/>
            </a:bodyPr>
            <a:lstStyle/>
            <a:p>
              <a:r>
                <a:rPr lang="en-US" sz="1400" dirty="0"/>
                <a:t>Clock Frequency Offset Compensation</a:t>
              </a:r>
            </a:p>
          </p:txBody>
        </p:sp>
      </p:grpSp>
      <p:cxnSp>
        <p:nvCxnSpPr>
          <p:cNvPr id="49" name="Straight Arrow Connector 48">
            <a:extLst>
              <a:ext uri="{FF2B5EF4-FFF2-40B4-BE49-F238E27FC236}">
                <a16:creationId xmlns:a16="http://schemas.microsoft.com/office/drawing/2014/main" id="{082AAFB6-8618-4055-AF98-DAE9829DDC8C}"/>
              </a:ext>
            </a:extLst>
          </p:cNvPr>
          <p:cNvCxnSpPr/>
          <p:nvPr/>
        </p:nvCxnSpPr>
        <p:spPr bwMode="auto">
          <a:xfrm>
            <a:off x="3866157" y="3121775"/>
            <a:ext cx="856415" cy="2487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0" name="Group 79">
            <a:extLst>
              <a:ext uri="{FF2B5EF4-FFF2-40B4-BE49-F238E27FC236}">
                <a16:creationId xmlns:a16="http://schemas.microsoft.com/office/drawing/2014/main" id="{9E8543F5-23F5-43C2-B0DD-1586255FE3D7}"/>
              </a:ext>
            </a:extLst>
          </p:cNvPr>
          <p:cNvGrpSpPr/>
          <p:nvPr/>
        </p:nvGrpSpPr>
        <p:grpSpPr>
          <a:xfrm>
            <a:off x="785859" y="3121775"/>
            <a:ext cx="7485430" cy="1819393"/>
            <a:chOff x="785859" y="3121775"/>
            <a:chExt cx="7485430" cy="1819393"/>
          </a:xfrm>
        </p:grpSpPr>
        <p:cxnSp>
          <p:nvCxnSpPr>
            <p:cNvPr id="31" name="Straight Arrow Connector 30">
              <a:extLst>
                <a:ext uri="{FF2B5EF4-FFF2-40B4-BE49-F238E27FC236}">
                  <a16:creationId xmlns:a16="http://schemas.microsoft.com/office/drawing/2014/main" id="{22825770-367C-4A8F-980E-E448B5BE70CE}"/>
                </a:ext>
              </a:extLst>
            </p:cNvPr>
            <p:cNvCxnSpPr/>
            <p:nvPr/>
          </p:nvCxnSpPr>
          <p:spPr bwMode="auto">
            <a:xfrm>
              <a:off x="1412220" y="3144544"/>
              <a:ext cx="2527292" cy="1195631"/>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0E2CA03B-3863-429A-AD7C-C32A9D35BB5F}"/>
                </a:ext>
              </a:extLst>
            </p:cNvPr>
            <p:cNvCxnSpPr/>
            <p:nvPr/>
          </p:nvCxnSpPr>
          <p:spPr bwMode="auto">
            <a:xfrm>
              <a:off x="4813064" y="3121775"/>
              <a:ext cx="983072" cy="116925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7C89B55C-9546-4A2D-930E-C5A17E4DB075}"/>
                </a:ext>
              </a:extLst>
            </p:cNvPr>
            <p:cNvCxnSpPr/>
            <p:nvPr/>
          </p:nvCxnSpPr>
          <p:spPr bwMode="auto">
            <a:xfrm>
              <a:off x="5666580" y="3128928"/>
              <a:ext cx="1229937" cy="11621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500004B9-5B08-4F70-B7E4-8040F090BE2F}"/>
                </a:ext>
              </a:extLst>
            </p:cNvPr>
            <p:cNvCxnSpPr/>
            <p:nvPr/>
          </p:nvCxnSpPr>
          <p:spPr bwMode="auto">
            <a:xfrm>
              <a:off x="7236296" y="3128928"/>
              <a:ext cx="718379" cy="11621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7" name="Group 76">
              <a:extLst>
                <a:ext uri="{FF2B5EF4-FFF2-40B4-BE49-F238E27FC236}">
                  <a16:creationId xmlns:a16="http://schemas.microsoft.com/office/drawing/2014/main" id="{A77683A4-CE77-4FF3-AB78-EED4820C1F76}"/>
                </a:ext>
              </a:extLst>
            </p:cNvPr>
            <p:cNvGrpSpPr/>
            <p:nvPr/>
          </p:nvGrpSpPr>
          <p:grpSpPr>
            <a:xfrm>
              <a:off x="785859" y="3874145"/>
              <a:ext cx="7485430" cy="1067023"/>
              <a:chOff x="785859" y="3874145"/>
              <a:chExt cx="7485430" cy="1067023"/>
            </a:xfrm>
          </p:grpSpPr>
          <p:cxnSp>
            <p:nvCxnSpPr>
              <p:cNvPr id="19" name="Straight Arrow Connector 18">
                <a:extLst>
                  <a:ext uri="{FF2B5EF4-FFF2-40B4-BE49-F238E27FC236}">
                    <a16:creationId xmlns:a16="http://schemas.microsoft.com/office/drawing/2014/main" id="{36A40F09-9F49-4F81-9C59-C5D4743EF3C5}"/>
                  </a:ext>
                </a:extLst>
              </p:cNvPr>
              <p:cNvCxnSpPr>
                <a:stCxn id="14" idx="2"/>
              </p:cNvCxnSpPr>
              <p:nvPr/>
            </p:nvCxnSpPr>
            <p:spPr bwMode="auto">
              <a:xfrm>
                <a:off x="785859" y="3955254"/>
                <a:ext cx="2417439" cy="3706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a16="http://schemas.microsoft.com/office/drawing/2014/main" id="{33BE6F01-FBEA-48E5-A576-25C23EA2E001}"/>
                  </a:ext>
                </a:extLst>
              </p:cNvPr>
              <p:cNvCxnSpPr>
                <a:stCxn id="16" idx="2"/>
              </p:cNvCxnSpPr>
              <p:nvPr/>
            </p:nvCxnSpPr>
            <p:spPr bwMode="auto">
              <a:xfrm>
                <a:off x="3770670" y="3956716"/>
                <a:ext cx="369877" cy="334318"/>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988773EF-6B8D-4CFF-8A19-5A8F890B3839}"/>
                  </a:ext>
                </a:extLst>
              </p:cNvPr>
              <p:cNvCxnSpPr>
                <a:stCxn id="15" idx="2"/>
              </p:cNvCxnSpPr>
              <p:nvPr/>
            </p:nvCxnSpPr>
            <p:spPr bwMode="auto">
              <a:xfrm>
                <a:off x="2371839" y="4087756"/>
                <a:ext cx="1567673" cy="853412"/>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a:extLst>
                  <a:ext uri="{FF2B5EF4-FFF2-40B4-BE49-F238E27FC236}">
                    <a16:creationId xmlns:a16="http://schemas.microsoft.com/office/drawing/2014/main" id="{39D96A73-A9E0-41B1-A0CD-FA4555E06599}"/>
                  </a:ext>
                </a:extLst>
              </p:cNvPr>
              <p:cNvCxnSpPr>
                <a:stCxn id="40" idx="2"/>
              </p:cNvCxnSpPr>
              <p:nvPr/>
            </p:nvCxnSpPr>
            <p:spPr bwMode="auto">
              <a:xfrm flipH="1">
                <a:off x="6617742" y="3885685"/>
                <a:ext cx="195298" cy="3821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28D9CD8A-D77C-4E97-B648-EA7A661F04E5}"/>
                  </a:ext>
                </a:extLst>
              </p:cNvPr>
              <p:cNvCxnSpPr>
                <a:stCxn id="41" idx="2"/>
              </p:cNvCxnSpPr>
              <p:nvPr/>
            </p:nvCxnSpPr>
            <p:spPr bwMode="auto">
              <a:xfrm flipH="1">
                <a:off x="7687884" y="3874145"/>
                <a:ext cx="583405" cy="39145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4E493368-8DE7-4766-A7FB-DC18C7AEE199}"/>
                  </a:ext>
                </a:extLst>
              </p:cNvPr>
              <p:cNvCxnSpPr/>
              <p:nvPr/>
            </p:nvCxnSpPr>
            <p:spPr bwMode="auto">
              <a:xfrm>
                <a:off x="4875213" y="3903089"/>
                <a:ext cx="0" cy="31386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58747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REQ Example (SS-TWR Type)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19</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463330267"/>
              </p:ext>
            </p:extLst>
          </p:nvPr>
        </p:nvGraphicFramePr>
        <p:xfrm>
          <a:off x="673234" y="1980038"/>
          <a:ext cx="7797531" cy="1282066"/>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chemeClr val="tx1"/>
                          </a:solidFill>
                        </a:rPr>
                        <a:t>2</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2</a:t>
                      </a:r>
                      <a:endParaRPr lang="en-US" sz="1200" b="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134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chemeClr val="tx1"/>
                          </a:solidFill>
                        </a:rPr>
                        <a:t>Src</a:t>
                      </a:r>
                      <a:r>
                        <a:rPr lang="en-US" sz="1200" b="0" i="0" dirty="0">
                          <a:solidFill>
                            <a:schemeClr val="tx1"/>
                          </a:solidFill>
                        </a:rPr>
                        <a:t> Node ID Present</a:t>
                      </a: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Number of </a:t>
                      </a:r>
                      <a:r>
                        <a:rPr lang="en-US" sz="1200" b="0" dirty="0" err="1">
                          <a:solidFill>
                            <a:schemeClr val="tx1"/>
                          </a:solidFill>
                        </a:rPr>
                        <a:t>Dst</a:t>
                      </a:r>
                      <a:r>
                        <a:rPr lang="en-US" sz="1200" b="0" dirty="0">
                          <a:solidFill>
                            <a:schemeClr val="tx1"/>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C00000"/>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0x01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C00000"/>
                          </a:solidFill>
                          <a:latin typeface="+mn-lt"/>
                        </a:rPr>
                        <a:t>0x000a</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a:solidFill>
                            <a:srgbClr val="C00000"/>
                          </a:solidFill>
                          <a:latin typeface="+mn-lt"/>
                        </a:rPr>
                        <a:t>0x000b</a:t>
                      </a:r>
                    </a:p>
                  </a:txBody>
                  <a:tcPr marL="68580" marR="68580" marT="0" marB="0" anchor="ctr"/>
                </a:tc>
                <a:extLst>
                  <a:ext uri="{0D108BD9-81ED-4DB2-BD59-A6C34878D82A}">
                    <a16:rowId xmlns:a16="http://schemas.microsoft.com/office/drawing/2014/main" val="2620596542"/>
                  </a:ext>
                </a:extLst>
              </a:tr>
            </a:tbl>
          </a:graphicData>
        </a:graphic>
      </p:graphicFrame>
      <p:graphicFrame>
        <p:nvGraphicFramePr>
          <p:cNvPr id="16" name="Table 11">
            <a:extLst>
              <a:ext uri="{FF2B5EF4-FFF2-40B4-BE49-F238E27FC236}">
                <a16:creationId xmlns:a16="http://schemas.microsoft.com/office/drawing/2014/main" id="{E946B644-0919-4EAB-8510-4D7E8F13C10B}"/>
              </a:ext>
            </a:extLst>
          </p:cNvPr>
          <p:cNvGraphicFramePr>
            <a:graphicFrameLocks noGrp="1"/>
          </p:cNvGraphicFramePr>
          <p:nvPr>
            <p:ph idx="1"/>
            <p:extLst>
              <p:ext uri="{D42A27DB-BD31-4B8C-83A1-F6EECF244321}">
                <p14:modId xmlns:p14="http://schemas.microsoft.com/office/powerpoint/2010/main" val="990326037"/>
              </p:ext>
            </p:extLst>
          </p:nvPr>
        </p:nvGraphicFramePr>
        <p:xfrm>
          <a:off x="863220" y="5264700"/>
          <a:ext cx="7560877" cy="1153655"/>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12</a:t>
                      </a:r>
                    </a:p>
                  </a:txBody>
                  <a:tcPr anchor="ctr"/>
                </a:tc>
                <a:tc>
                  <a:txBody>
                    <a:bodyPr/>
                    <a:lstStyle/>
                    <a:p>
                      <a:pPr algn="ctr"/>
                      <a:r>
                        <a:rPr lang="en-US" sz="1200" dirty="0">
                          <a:solidFill>
                            <a:schemeClr val="tx1"/>
                          </a:solidFill>
                        </a:rPr>
                        <a:t>0</a:t>
                      </a: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0</a:t>
                      </a:r>
                      <a:endParaRPr lang="en-US" sz="1200" kern="1200" dirty="0">
                        <a:solidFill>
                          <a:schemeClr val="tx1"/>
                        </a:solidFill>
                        <a:effectLst/>
                        <a:latin typeface="+mn-lt"/>
                        <a:ea typeface="+mn-ea"/>
                        <a:cs typeface="+mn-cs"/>
                      </a:endParaRP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tx1"/>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solidFill>
                      <a:schemeClr val="bg1">
                        <a:lumMod val="75000"/>
                      </a:schemeClr>
                    </a:solidFill>
                  </a:tcPr>
                </a:tc>
                <a:extLst>
                  <a:ext uri="{0D108BD9-81ED-4DB2-BD59-A6C34878D82A}">
                    <a16:rowId xmlns:a16="http://schemas.microsoft.com/office/drawing/2014/main" val="1303451833"/>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solidFill>
                            <a:srgbClr val="C00000"/>
                          </a:solidFill>
                          <a:latin typeface="+mn-lt"/>
                        </a:rPr>
                        <a:t>t0</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rgbClr val="C00000"/>
                          </a:solidFill>
                          <a:latin typeface="+mn-lt"/>
                        </a:rPr>
                        <a:t>x0, y0, z0</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i="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extLst>
                  <a:ext uri="{0D108BD9-81ED-4DB2-BD59-A6C34878D82A}">
                    <a16:rowId xmlns:a16="http://schemas.microsoft.com/office/drawing/2014/main" val="1609598907"/>
                  </a:ext>
                </a:extLst>
              </a:tr>
            </a:tbl>
          </a:graphicData>
        </a:graphic>
      </p:graphicFrame>
      <p:graphicFrame>
        <p:nvGraphicFramePr>
          <p:cNvPr id="17" name="Table 11">
            <a:extLst>
              <a:ext uri="{FF2B5EF4-FFF2-40B4-BE49-F238E27FC236}">
                <a16:creationId xmlns:a16="http://schemas.microsoft.com/office/drawing/2014/main" id="{EEE3D73F-ADE8-4FC3-83CA-9F9C0989AA96}"/>
              </a:ext>
            </a:extLst>
          </p:cNvPr>
          <p:cNvGraphicFramePr>
            <a:graphicFrameLocks/>
          </p:cNvGraphicFramePr>
          <p:nvPr>
            <p:extLst>
              <p:ext uri="{D42A27DB-BD31-4B8C-83A1-F6EECF244321}">
                <p14:modId xmlns:p14="http://schemas.microsoft.com/office/powerpoint/2010/main" val="2012915206"/>
              </p:ext>
            </p:extLst>
          </p:nvPr>
        </p:nvGraphicFramePr>
        <p:xfrm>
          <a:off x="9319" y="3550136"/>
          <a:ext cx="9107424" cy="146304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Node Location Present </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r h="194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00000</a:t>
                      </a:r>
                    </a:p>
                  </a:txBody>
                  <a:tcPr anchor="ctr"/>
                </a:tc>
                <a:extLst>
                  <a:ext uri="{0D108BD9-81ED-4DB2-BD59-A6C34878D82A}">
                    <a16:rowId xmlns:a16="http://schemas.microsoft.com/office/drawing/2014/main" val="17153824"/>
                  </a:ext>
                </a:extLst>
              </a:tr>
            </a:tbl>
          </a:graphicData>
        </a:graphic>
      </p:graphicFrame>
      <p:sp>
        <p:nvSpPr>
          <p:cNvPr id="18" name="TextBox 17">
            <a:extLst>
              <a:ext uri="{FF2B5EF4-FFF2-40B4-BE49-F238E27FC236}">
                <a16:creationId xmlns:a16="http://schemas.microsoft.com/office/drawing/2014/main" id="{78759763-CFBC-4C25-8EA4-3A757DE63AEB}"/>
              </a:ext>
            </a:extLst>
          </p:cNvPr>
          <p:cNvSpPr txBox="1"/>
          <p:nvPr/>
        </p:nvSpPr>
        <p:spPr>
          <a:xfrm>
            <a:off x="863220" y="4962654"/>
            <a:ext cx="1851789" cy="338554"/>
          </a:xfrm>
          <a:prstGeom prst="rect">
            <a:avLst/>
          </a:prstGeom>
          <a:noFill/>
        </p:spPr>
        <p:txBody>
          <a:bodyPr wrap="none" rtlCol="0">
            <a:spAutoFit/>
          </a:bodyPr>
          <a:lstStyle/>
          <a:p>
            <a:r>
              <a:rPr lang="en-US" sz="1600" dirty="0"/>
              <a:t>Payload IE Content</a:t>
            </a:r>
          </a:p>
        </p:txBody>
      </p:sp>
      <p:sp>
        <p:nvSpPr>
          <p:cNvPr id="19" name="TextBox 18">
            <a:extLst>
              <a:ext uri="{FF2B5EF4-FFF2-40B4-BE49-F238E27FC236}">
                <a16:creationId xmlns:a16="http://schemas.microsoft.com/office/drawing/2014/main" id="{97F53C8C-CB81-477D-82BB-BCA69FCC7553}"/>
              </a:ext>
            </a:extLst>
          </p:cNvPr>
          <p:cNvSpPr txBox="1"/>
          <p:nvPr/>
        </p:nvSpPr>
        <p:spPr>
          <a:xfrm>
            <a:off x="9319" y="3252321"/>
            <a:ext cx="1771639" cy="338554"/>
          </a:xfrm>
          <a:prstGeom prst="rect">
            <a:avLst/>
          </a:prstGeom>
          <a:noFill/>
        </p:spPr>
        <p:txBody>
          <a:bodyPr wrap="none" rtlCol="0">
            <a:spAutoFit/>
          </a:bodyPr>
          <a:lstStyle/>
          <a:p>
            <a:r>
              <a:rPr lang="en-US" sz="1600" dirty="0"/>
              <a:t>Payload IE Control</a:t>
            </a:r>
          </a:p>
        </p:txBody>
      </p:sp>
      <p:sp>
        <p:nvSpPr>
          <p:cNvPr id="20" name="TextBox 19">
            <a:extLst>
              <a:ext uri="{FF2B5EF4-FFF2-40B4-BE49-F238E27FC236}">
                <a16:creationId xmlns:a16="http://schemas.microsoft.com/office/drawing/2014/main" id="{0CC0C36F-C7D2-42BC-BA39-09167836AA75}"/>
              </a:ext>
            </a:extLst>
          </p:cNvPr>
          <p:cNvSpPr txBox="1"/>
          <p:nvPr/>
        </p:nvSpPr>
        <p:spPr>
          <a:xfrm>
            <a:off x="685800" y="1689571"/>
            <a:ext cx="1023037" cy="338554"/>
          </a:xfrm>
          <a:prstGeom prst="rect">
            <a:avLst/>
          </a:prstGeom>
          <a:noFill/>
        </p:spPr>
        <p:txBody>
          <a:bodyPr wrap="none" rtlCol="0">
            <a:spAutoFit/>
          </a:bodyPr>
          <a:lstStyle/>
          <a:p>
            <a:r>
              <a:rPr lang="en-US" sz="1600" dirty="0"/>
              <a:t>Header IE</a:t>
            </a:r>
          </a:p>
        </p:txBody>
      </p:sp>
    </p:spTree>
    <p:extLst>
      <p:ext uri="{BB962C8B-B14F-4D97-AF65-F5344CB8AC3E}">
        <p14:creationId xmlns:p14="http://schemas.microsoft.com/office/powerpoint/2010/main" val="3056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dirty="0"/>
              <a:t>Yongsen Ma and Zhenzhen Ye, Red Point Positioning</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dirty="0"/>
              <a:t>November 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593178054"/>
              </p:ext>
            </p:extLst>
          </p:nvPr>
        </p:nvGraphicFramePr>
        <p:xfrm>
          <a:off x="685800" y="620688"/>
          <a:ext cx="7774632" cy="5863308"/>
        </p:xfrm>
        <a:graphic>
          <a:graphicData uri="http://schemas.openxmlformats.org/drawingml/2006/table">
            <a:tbl>
              <a:tblPr firstRow="1" bandRow="1">
                <a:tableStyleId>{5940675A-B579-460E-94D1-54222C63F5DA}</a:tableStyleId>
              </a:tblPr>
              <a:tblGrid>
                <a:gridCol w="3382144">
                  <a:extLst>
                    <a:ext uri="{9D8B030D-6E8A-4147-A177-3AD203B41FA5}">
                      <a16:colId xmlns:a16="http://schemas.microsoft.com/office/drawing/2014/main" val="1745747388"/>
                    </a:ext>
                  </a:extLst>
                </a:gridCol>
                <a:gridCol w="4392488">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method for DL-TDOA scheduling is used to reduce interference between participating anchors. DL-TDOA supports a high density of tags without increasing interference potential.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a:t>
                      </a:r>
                      <a:r>
                        <a:rPr lang="en-US" sz="1100" dirty="0" err="1">
                          <a:effectLst/>
                        </a:rPr>
                        <a:t>superframe</a:t>
                      </a:r>
                      <a:r>
                        <a:rPr lang="en-US" sz="1100" dirty="0">
                          <a:effectLst/>
                        </a:rPr>
                        <a:t> structure, transmission scheme and messages are to support downlink TDOA location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RSP Example (SS-TWR Type)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20</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1019785762"/>
              </p:ext>
            </p:extLst>
          </p:nvPr>
        </p:nvGraphicFramePr>
        <p:xfrm>
          <a:off x="673234" y="1980038"/>
          <a:ext cx="7797531" cy="1282066"/>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chemeClr val="tx1"/>
                          </a:solidFill>
                        </a:rPr>
                        <a:t>2</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2</a:t>
                      </a:r>
                      <a:endParaRPr lang="en-US" sz="1200" b="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chemeClr val="tx1"/>
                          </a:solidFill>
                        </a:rPr>
                        <a:t>Src</a:t>
                      </a:r>
                      <a:r>
                        <a:rPr lang="en-US" sz="1200" b="0" i="0" dirty="0">
                          <a:solidFill>
                            <a:schemeClr val="tx1"/>
                          </a:solidFill>
                        </a:rPr>
                        <a:t> Node ID Present</a:t>
                      </a: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Number of </a:t>
                      </a:r>
                      <a:r>
                        <a:rPr lang="en-US" sz="1200" b="0" dirty="0" err="1">
                          <a:solidFill>
                            <a:schemeClr val="tx1"/>
                          </a:solidFill>
                        </a:rPr>
                        <a:t>Dst</a:t>
                      </a:r>
                      <a:r>
                        <a:rPr lang="en-US" sz="1200" b="0" dirty="0">
                          <a:solidFill>
                            <a:schemeClr val="tx1"/>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0x01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latin typeface="+mn-lt"/>
                        </a:rPr>
                        <a:t>0x000b</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a:solidFill>
                            <a:schemeClr val="accent2"/>
                          </a:solidFill>
                          <a:latin typeface="+mn-lt"/>
                        </a:rPr>
                        <a:t>0x000a</a:t>
                      </a:r>
                    </a:p>
                  </a:txBody>
                  <a:tcPr marL="68580" marR="68580" marT="0" marB="0" anchor="ctr"/>
                </a:tc>
                <a:extLst>
                  <a:ext uri="{0D108BD9-81ED-4DB2-BD59-A6C34878D82A}">
                    <a16:rowId xmlns:a16="http://schemas.microsoft.com/office/drawing/2014/main" val="2620596542"/>
                  </a:ext>
                </a:extLst>
              </a:tr>
            </a:tbl>
          </a:graphicData>
        </a:graphic>
      </p:graphicFrame>
      <p:graphicFrame>
        <p:nvGraphicFramePr>
          <p:cNvPr id="16" name="Table 11">
            <a:extLst>
              <a:ext uri="{FF2B5EF4-FFF2-40B4-BE49-F238E27FC236}">
                <a16:creationId xmlns:a16="http://schemas.microsoft.com/office/drawing/2014/main" id="{E946B644-0919-4EAB-8510-4D7E8F13C10B}"/>
              </a:ext>
            </a:extLst>
          </p:cNvPr>
          <p:cNvGraphicFramePr>
            <a:graphicFrameLocks noGrp="1"/>
          </p:cNvGraphicFramePr>
          <p:nvPr>
            <p:ph idx="1"/>
            <p:extLst>
              <p:ext uri="{D42A27DB-BD31-4B8C-83A1-F6EECF244321}">
                <p14:modId xmlns:p14="http://schemas.microsoft.com/office/powerpoint/2010/main" val="419499313"/>
              </p:ext>
            </p:extLst>
          </p:nvPr>
        </p:nvGraphicFramePr>
        <p:xfrm>
          <a:off x="863220" y="5264700"/>
          <a:ext cx="7560877" cy="1153655"/>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12</a:t>
                      </a:r>
                    </a:p>
                  </a:txBody>
                  <a:tcPr anchor="ctr"/>
                </a:tc>
                <a:tc>
                  <a:txBody>
                    <a:bodyPr/>
                    <a:lstStyle/>
                    <a:p>
                      <a:pPr algn="ctr"/>
                      <a:r>
                        <a:rPr lang="en-US" sz="1200" dirty="0">
                          <a:solidFill>
                            <a:schemeClr val="tx1"/>
                          </a:solidFill>
                        </a:rPr>
                        <a:t>0</a:t>
                      </a: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0</a:t>
                      </a:r>
                      <a:endParaRPr lang="en-US" sz="1200" kern="1200" dirty="0">
                        <a:solidFill>
                          <a:schemeClr val="tx1"/>
                        </a:solidFill>
                        <a:effectLst/>
                        <a:latin typeface="+mn-lt"/>
                        <a:ea typeface="+mn-ea"/>
                        <a:cs typeface="+mn-cs"/>
                      </a:endParaRP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tx1"/>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solidFill>
                      <a:schemeClr val="bg1">
                        <a:lumMod val="75000"/>
                      </a:schemeClr>
                    </a:solidFill>
                  </a:tcPr>
                </a:tc>
                <a:extLst>
                  <a:ext uri="{0D108BD9-81ED-4DB2-BD59-A6C34878D82A}">
                    <a16:rowId xmlns:a16="http://schemas.microsoft.com/office/drawing/2014/main" val="1303451833"/>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solidFill>
                            <a:schemeClr val="accent2"/>
                          </a:solidFill>
                          <a:latin typeface="+mn-lt"/>
                        </a:rPr>
                        <a:t>t1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accent2"/>
                          </a:solidFill>
                          <a:latin typeface="+mn-lt"/>
                        </a:rPr>
                        <a:t>x1, y1, z1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i="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solidFill>
                            <a:schemeClr val="accent2"/>
                          </a:solidFill>
                          <a:latin typeface="+mn-lt"/>
                        </a:rPr>
                        <a:t>t_reply</a:t>
                      </a:r>
                      <a:endParaRPr lang="en-US" sz="1200" dirty="0">
                        <a:solidFill>
                          <a:schemeClr val="accent2"/>
                        </a:solidFill>
                        <a:latin typeface="+mn-l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extLst>
                  <a:ext uri="{0D108BD9-81ED-4DB2-BD59-A6C34878D82A}">
                    <a16:rowId xmlns:a16="http://schemas.microsoft.com/office/drawing/2014/main" val="1609598907"/>
                  </a:ext>
                </a:extLst>
              </a:tr>
            </a:tbl>
          </a:graphicData>
        </a:graphic>
      </p:graphicFrame>
      <p:graphicFrame>
        <p:nvGraphicFramePr>
          <p:cNvPr id="17" name="Table 11">
            <a:extLst>
              <a:ext uri="{FF2B5EF4-FFF2-40B4-BE49-F238E27FC236}">
                <a16:creationId xmlns:a16="http://schemas.microsoft.com/office/drawing/2014/main" id="{EEE3D73F-ADE8-4FC3-83CA-9F9C0989AA96}"/>
              </a:ext>
            </a:extLst>
          </p:cNvPr>
          <p:cNvGraphicFramePr>
            <a:graphicFrameLocks/>
          </p:cNvGraphicFramePr>
          <p:nvPr>
            <p:extLst>
              <p:ext uri="{D42A27DB-BD31-4B8C-83A1-F6EECF244321}">
                <p14:modId xmlns:p14="http://schemas.microsoft.com/office/powerpoint/2010/main" val="2995083166"/>
              </p:ext>
            </p:extLst>
          </p:nvPr>
        </p:nvGraphicFramePr>
        <p:xfrm>
          <a:off x="9319" y="3550136"/>
          <a:ext cx="9107424" cy="146304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Node Location Present </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r h="194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00000</a:t>
                      </a:r>
                    </a:p>
                  </a:txBody>
                  <a:tcPr anchor="ctr"/>
                </a:tc>
                <a:extLst>
                  <a:ext uri="{0D108BD9-81ED-4DB2-BD59-A6C34878D82A}">
                    <a16:rowId xmlns:a16="http://schemas.microsoft.com/office/drawing/2014/main" val="17153824"/>
                  </a:ext>
                </a:extLst>
              </a:tr>
            </a:tbl>
          </a:graphicData>
        </a:graphic>
      </p:graphicFrame>
      <p:sp>
        <p:nvSpPr>
          <p:cNvPr id="18" name="TextBox 17">
            <a:extLst>
              <a:ext uri="{FF2B5EF4-FFF2-40B4-BE49-F238E27FC236}">
                <a16:creationId xmlns:a16="http://schemas.microsoft.com/office/drawing/2014/main" id="{78759763-CFBC-4C25-8EA4-3A757DE63AEB}"/>
              </a:ext>
            </a:extLst>
          </p:cNvPr>
          <p:cNvSpPr txBox="1"/>
          <p:nvPr/>
        </p:nvSpPr>
        <p:spPr>
          <a:xfrm>
            <a:off x="863220" y="4962654"/>
            <a:ext cx="1851789" cy="338554"/>
          </a:xfrm>
          <a:prstGeom prst="rect">
            <a:avLst/>
          </a:prstGeom>
          <a:noFill/>
        </p:spPr>
        <p:txBody>
          <a:bodyPr wrap="none" rtlCol="0">
            <a:spAutoFit/>
          </a:bodyPr>
          <a:lstStyle/>
          <a:p>
            <a:r>
              <a:rPr lang="en-US" sz="1600" dirty="0"/>
              <a:t>Payload IE Content</a:t>
            </a:r>
          </a:p>
        </p:txBody>
      </p:sp>
      <p:sp>
        <p:nvSpPr>
          <p:cNvPr id="19" name="TextBox 18">
            <a:extLst>
              <a:ext uri="{FF2B5EF4-FFF2-40B4-BE49-F238E27FC236}">
                <a16:creationId xmlns:a16="http://schemas.microsoft.com/office/drawing/2014/main" id="{97F53C8C-CB81-477D-82BB-BCA69FCC7553}"/>
              </a:ext>
            </a:extLst>
          </p:cNvPr>
          <p:cNvSpPr txBox="1"/>
          <p:nvPr/>
        </p:nvSpPr>
        <p:spPr>
          <a:xfrm>
            <a:off x="9319" y="3252321"/>
            <a:ext cx="1771639" cy="338554"/>
          </a:xfrm>
          <a:prstGeom prst="rect">
            <a:avLst/>
          </a:prstGeom>
          <a:noFill/>
        </p:spPr>
        <p:txBody>
          <a:bodyPr wrap="none" rtlCol="0">
            <a:spAutoFit/>
          </a:bodyPr>
          <a:lstStyle/>
          <a:p>
            <a:r>
              <a:rPr lang="en-US" sz="1600" dirty="0"/>
              <a:t>Payload IE Control</a:t>
            </a:r>
          </a:p>
        </p:txBody>
      </p:sp>
      <p:sp>
        <p:nvSpPr>
          <p:cNvPr id="12" name="TextBox 11">
            <a:extLst>
              <a:ext uri="{FF2B5EF4-FFF2-40B4-BE49-F238E27FC236}">
                <a16:creationId xmlns:a16="http://schemas.microsoft.com/office/drawing/2014/main" id="{6B8D2D39-F282-47BE-9CEE-41D13A83D6D7}"/>
              </a:ext>
            </a:extLst>
          </p:cNvPr>
          <p:cNvSpPr txBox="1"/>
          <p:nvPr/>
        </p:nvSpPr>
        <p:spPr>
          <a:xfrm>
            <a:off x="685800" y="1689571"/>
            <a:ext cx="1023037" cy="338554"/>
          </a:xfrm>
          <a:prstGeom prst="rect">
            <a:avLst/>
          </a:prstGeom>
          <a:noFill/>
        </p:spPr>
        <p:txBody>
          <a:bodyPr wrap="none" rtlCol="0">
            <a:spAutoFit/>
          </a:bodyPr>
          <a:lstStyle/>
          <a:p>
            <a:r>
              <a:rPr lang="en-US" sz="1600" dirty="0"/>
              <a:t>Header IE</a:t>
            </a:r>
          </a:p>
        </p:txBody>
      </p:sp>
    </p:spTree>
    <p:extLst>
      <p:ext uri="{BB962C8B-B14F-4D97-AF65-F5344CB8AC3E}">
        <p14:creationId xmlns:p14="http://schemas.microsoft.com/office/powerpoint/2010/main" val="3574198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1311-537A-47BA-9883-33A4AEFEB49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00512AB-A52E-42C1-AE2B-89709F8A0787}"/>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5C2393C9-0249-43F5-B29F-2243BC6F621E}"/>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BB2CAB81-A015-40AA-8C56-DF5B53F6ADB1}"/>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97406D0E-404A-4ECA-94FB-9F4E5F7AF5D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21</a:t>
            </a:fld>
            <a:endParaRPr lang="en-US" altLang="en-US"/>
          </a:p>
        </p:txBody>
      </p:sp>
    </p:spTree>
    <p:extLst>
      <p:ext uri="{BB962C8B-B14F-4D97-AF65-F5344CB8AC3E}">
        <p14:creationId xmlns:p14="http://schemas.microsoft.com/office/powerpoint/2010/main" val="211479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Beacon and Ranging Frames to Support Downlink TDOA (DL-TDOA) Location Service in 802.15</a:t>
            </a:r>
            <a:br>
              <a:rPr lang="en-US" altLang="en-US" dirty="0"/>
            </a:br>
            <a:br>
              <a:rPr lang="en-US" altLang="en-US" dirty="0"/>
            </a:br>
            <a:br>
              <a:rPr lang="en-US" altLang="en-US" dirty="0"/>
            </a:br>
            <a:endParaRPr lang="en-US" altLang="en-US" sz="1800"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Yongsen Ma and Zhenzhen Ye, Red Point Positioning</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November 2021</a:t>
            </a:r>
            <a:endParaRPr lang="en-US" altLang="en-US" dirty="0"/>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Recap: Superframe Structure to Support DL-TDOA [1]</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7772400" cy="2919431"/>
          </a:xfrm>
        </p:spPr>
        <p:txBody>
          <a:bodyPr>
            <a:normAutofit fontScale="55000" lnSpcReduction="20000"/>
          </a:bodyPr>
          <a:lstStyle/>
          <a:p>
            <a:r>
              <a:rPr lang="en-US" dirty="0"/>
              <a:t>Three main periods in a </a:t>
            </a:r>
            <a:r>
              <a:rPr lang="en-US" dirty="0" err="1"/>
              <a:t>superframe</a:t>
            </a:r>
            <a:r>
              <a:rPr lang="en-US" dirty="0"/>
              <a:t>: Beacon only period (BOP), contention-free period (CFP), contention access period (CAP)</a:t>
            </a:r>
          </a:p>
          <a:p>
            <a:r>
              <a:rPr lang="en-US" dirty="0"/>
              <a:t>Similar </a:t>
            </a:r>
            <a:r>
              <a:rPr lang="en-US" dirty="0" err="1"/>
              <a:t>superframe</a:t>
            </a:r>
            <a:r>
              <a:rPr lang="en-US" dirty="0"/>
              <a:t> structure in 802.15.4/4z includes TVWS multichannel cluster tree PAN and RCCN. However, to support a generic DL-TDOA location service, we’d like to propose a </a:t>
            </a:r>
            <a:r>
              <a:rPr lang="en-US" dirty="0" err="1"/>
              <a:t>superframe</a:t>
            </a:r>
            <a:r>
              <a:rPr lang="en-US" dirty="0"/>
              <a:t> structure like following</a:t>
            </a:r>
          </a:p>
          <a:p>
            <a:pPr lvl="1"/>
            <a:r>
              <a:rPr lang="en-US" sz="2900" b="1" dirty="0"/>
              <a:t>BOP</a:t>
            </a:r>
            <a:r>
              <a:rPr lang="en-US" sz="2900" dirty="0"/>
              <a:t>: slot based, as a scheduled access period, for network identification, </a:t>
            </a:r>
            <a:r>
              <a:rPr lang="en-US" sz="2900" dirty="0" err="1"/>
              <a:t>superframe</a:t>
            </a:r>
            <a:r>
              <a:rPr lang="en-US" sz="2900" dirty="0"/>
              <a:t> configuration, frame synchronization, etc.</a:t>
            </a:r>
          </a:p>
          <a:p>
            <a:pPr lvl="1"/>
            <a:r>
              <a:rPr lang="en-US" sz="2900" b="1" dirty="0"/>
              <a:t>CFP</a:t>
            </a:r>
            <a:r>
              <a:rPr lang="en-US" sz="2900" dirty="0"/>
              <a:t>: slot based, as a scheduled access period, for anchors transmitting messages to provide DL-TDOA location service</a:t>
            </a:r>
          </a:p>
          <a:p>
            <a:pPr lvl="1"/>
            <a:r>
              <a:rPr lang="en-US" sz="2900" b="1" dirty="0"/>
              <a:t>CAP</a:t>
            </a:r>
            <a:r>
              <a:rPr lang="en-US" sz="2900" dirty="0"/>
              <a:t>: contention access period for supporting other ranging/communication modes (e.g., TWR, UL-TDOA, data communication, etc.)</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4</a:t>
            </a:fld>
            <a:endParaRPr lang="en-US" altLang="en-US" dirty="0"/>
          </a:p>
        </p:txBody>
      </p:sp>
      <p:grpSp>
        <p:nvGrpSpPr>
          <p:cNvPr id="25" name="Group 24">
            <a:extLst>
              <a:ext uri="{FF2B5EF4-FFF2-40B4-BE49-F238E27FC236}">
                <a16:creationId xmlns:a16="http://schemas.microsoft.com/office/drawing/2014/main" id="{E5C3862D-2C8A-430A-82BE-D924C0B9C0AE}"/>
              </a:ext>
            </a:extLst>
          </p:cNvPr>
          <p:cNvGrpSpPr/>
          <p:nvPr/>
        </p:nvGrpSpPr>
        <p:grpSpPr>
          <a:xfrm>
            <a:off x="1485900" y="5013176"/>
            <a:ext cx="6552729" cy="720080"/>
            <a:chOff x="971599" y="3717032"/>
            <a:chExt cx="6552729" cy="720080"/>
          </a:xfrm>
        </p:grpSpPr>
        <p:sp>
          <p:nvSpPr>
            <p:cNvPr id="7" name="Rectangle 6">
              <a:extLst>
                <a:ext uri="{FF2B5EF4-FFF2-40B4-BE49-F238E27FC236}">
                  <a16:creationId xmlns:a16="http://schemas.microsoft.com/office/drawing/2014/main" id="{FDBD4CFA-DB66-449F-967C-A549C743F861}"/>
                </a:ext>
              </a:extLst>
            </p:cNvPr>
            <p:cNvSpPr/>
            <p:nvPr/>
          </p:nvSpPr>
          <p:spPr bwMode="auto">
            <a:xfrm>
              <a:off x="971600" y="4005064"/>
              <a:ext cx="144016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5C3BE48-2A62-486C-9AF8-3A89229C33B0}"/>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FE2D859-9DE3-4232-A822-B732A2EAFF14}"/>
                </a:ext>
              </a:extLst>
            </p:cNvPr>
            <p:cNvSpPr/>
            <p:nvPr/>
          </p:nvSpPr>
          <p:spPr bwMode="auto">
            <a:xfrm>
              <a:off x="5220072" y="4005064"/>
              <a:ext cx="23042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a:extLst>
                <a:ext uri="{FF2B5EF4-FFF2-40B4-BE49-F238E27FC236}">
                  <a16:creationId xmlns:a16="http://schemas.microsoft.com/office/drawing/2014/main" id="{897ADF8A-D363-468C-B0E1-2D998F823BB4}"/>
                </a:ext>
              </a:extLst>
            </p:cNvPr>
            <p:cNvCxnSpPr/>
            <p:nvPr/>
          </p:nvCxnSpPr>
          <p:spPr bwMode="auto">
            <a:xfrm>
              <a:off x="97160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7EFC564B-7FAB-4CC8-A6AA-8930C403B21A}"/>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9B4A7489-A680-477E-A050-EC599A97D6A5}"/>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982D16C2-F1C4-4CB2-9DC8-59D365FF6FE5}"/>
                </a:ext>
              </a:extLst>
            </p:cNvPr>
            <p:cNvCxnSpPr/>
            <p:nvPr/>
          </p:nvCxnSpPr>
          <p:spPr bwMode="auto">
            <a:xfrm>
              <a:off x="7524328"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15">
              <a:extLst>
                <a:ext uri="{FF2B5EF4-FFF2-40B4-BE49-F238E27FC236}">
                  <a16:creationId xmlns:a16="http://schemas.microsoft.com/office/drawing/2014/main" id="{1D91820F-B778-4318-9A84-E25176068FD1}"/>
                </a:ext>
              </a:extLst>
            </p:cNvPr>
            <p:cNvSpPr/>
            <p:nvPr/>
          </p:nvSpPr>
          <p:spPr bwMode="auto">
            <a:xfrm>
              <a:off x="971599"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C5B54E47-F9B1-4D31-89DF-5ACB66DF4043}"/>
                </a:ext>
              </a:extLst>
            </p:cNvPr>
            <p:cNvSpPr/>
            <p:nvPr/>
          </p:nvSpPr>
          <p:spPr bwMode="auto">
            <a:xfrm>
              <a:off x="110723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C6557398-34C5-4B9F-91FF-989EF852451D}"/>
                </a:ext>
              </a:extLst>
            </p:cNvPr>
            <p:cNvSpPr/>
            <p:nvPr/>
          </p:nvSpPr>
          <p:spPr bwMode="auto">
            <a:xfrm>
              <a:off x="1242862"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28541915-3482-4DD0-AD33-28DFA4984E8C}"/>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E83D7942-79A8-4BB1-B0F0-B0B1F33BADD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1B455802-0962-4549-8587-ECF7D22FF1D9}"/>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15F1250E-BFBE-47D2-B5C1-5A16EF82978C}"/>
                </a:ext>
              </a:extLst>
            </p:cNvPr>
            <p:cNvSpPr txBox="1"/>
            <p:nvPr/>
          </p:nvSpPr>
          <p:spPr>
            <a:xfrm>
              <a:off x="1453008" y="3728065"/>
              <a:ext cx="482824" cy="276999"/>
            </a:xfrm>
            <a:prstGeom prst="rect">
              <a:avLst/>
            </a:prstGeom>
            <a:noFill/>
          </p:spPr>
          <p:txBody>
            <a:bodyPr wrap="none" rtlCol="0">
              <a:spAutoFit/>
            </a:bodyPr>
            <a:lstStyle/>
            <a:p>
              <a:r>
                <a:rPr lang="en-US" dirty="0"/>
                <a:t>BOP</a:t>
              </a:r>
            </a:p>
          </p:txBody>
        </p:sp>
        <p:sp>
          <p:nvSpPr>
            <p:cNvPr id="23" name="TextBox 22">
              <a:extLst>
                <a:ext uri="{FF2B5EF4-FFF2-40B4-BE49-F238E27FC236}">
                  <a16:creationId xmlns:a16="http://schemas.microsoft.com/office/drawing/2014/main" id="{D480ACE5-E1F7-4CE4-A611-F037547E810D}"/>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sp>
          <p:nvSpPr>
            <p:cNvPr id="24" name="TextBox 23">
              <a:extLst>
                <a:ext uri="{FF2B5EF4-FFF2-40B4-BE49-F238E27FC236}">
                  <a16:creationId xmlns:a16="http://schemas.microsoft.com/office/drawing/2014/main" id="{2DDEDB61-FE30-45E8-AD51-B337D38E8525}"/>
                </a:ext>
              </a:extLst>
            </p:cNvPr>
            <p:cNvSpPr txBox="1"/>
            <p:nvPr/>
          </p:nvSpPr>
          <p:spPr>
            <a:xfrm>
              <a:off x="6240025" y="3728065"/>
              <a:ext cx="482824" cy="276999"/>
            </a:xfrm>
            <a:prstGeom prst="rect">
              <a:avLst/>
            </a:prstGeom>
            <a:noFill/>
          </p:spPr>
          <p:txBody>
            <a:bodyPr wrap="none" rtlCol="0">
              <a:spAutoFit/>
            </a:bodyPr>
            <a:lstStyle/>
            <a:p>
              <a:r>
                <a:rPr lang="en-US" dirty="0"/>
                <a:t>CAP</a:t>
              </a:r>
            </a:p>
          </p:txBody>
        </p:sp>
      </p:grpSp>
      <p:sp>
        <p:nvSpPr>
          <p:cNvPr id="27" name="TextBox 26">
            <a:extLst>
              <a:ext uri="{FF2B5EF4-FFF2-40B4-BE49-F238E27FC236}">
                <a16:creationId xmlns:a16="http://schemas.microsoft.com/office/drawing/2014/main" id="{CE618C6E-9F4C-4A34-9235-8D6D51E5E2C1}"/>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71441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B64C-83EE-4E4C-AD21-35DE5A558266}"/>
              </a:ext>
            </a:extLst>
          </p:cNvPr>
          <p:cNvSpPr>
            <a:spLocks noGrp="1"/>
          </p:cNvSpPr>
          <p:nvPr>
            <p:ph type="title"/>
          </p:nvPr>
        </p:nvSpPr>
        <p:spPr/>
        <p:txBody>
          <a:bodyPr/>
          <a:lstStyle/>
          <a:p>
            <a:r>
              <a:rPr lang="en-US" dirty="0"/>
              <a:t>Recap: Superframe Structure to Support DL-TDOA (Cont’d) [1]</a:t>
            </a:r>
          </a:p>
        </p:txBody>
      </p:sp>
      <p:sp>
        <p:nvSpPr>
          <p:cNvPr id="3" name="Content Placeholder 2">
            <a:extLst>
              <a:ext uri="{FF2B5EF4-FFF2-40B4-BE49-F238E27FC236}">
                <a16:creationId xmlns:a16="http://schemas.microsoft.com/office/drawing/2014/main" id="{A6789E9D-785F-4217-A89E-53C68304FA01}"/>
              </a:ext>
            </a:extLst>
          </p:cNvPr>
          <p:cNvSpPr>
            <a:spLocks noGrp="1"/>
          </p:cNvSpPr>
          <p:nvPr>
            <p:ph idx="1"/>
          </p:nvPr>
        </p:nvSpPr>
        <p:spPr>
          <a:xfrm>
            <a:off x="685800" y="1981200"/>
            <a:ext cx="7772400" cy="943744"/>
          </a:xfrm>
        </p:spPr>
        <p:txBody>
          <a:bodyPr>
            <a:normAutofit fontScale="62500" lnSpcReduction="20000"/>
          </a:bodyPr>
          <a:lstStyle/>
          <a:p>
            <a:r>
              <a:rPr lang="en-US" dirty="0"/>
              <a:t>Ranging block structure from 802.15.4/4z for DL-TDOA period</a:t>
            </a:r>
          </a:p>
          <a:p>
            <a:r>
              <a:rPr lang="en-US" dirty="0"/>
              <a:t>The inter-anchor communication during DL-TDOA procedure is similar to Two-Way Ranging (TWR)</a:t>
            </a:r>
          </a:p>
        </p:txBody>
      </p:sp>
      <p:sp>
        <p:nvSpPr>
          <p:cNvPr id="4" name="Date Placeholder 3">
            <a:extLst>
              <a:ext uri="{FF2B5EF4-FFF2-40B4-BE49-F238E27FC236}">
                <a16:creationId xmlns:a16="http://schemas.microsoft.com/office/drawing/2014/main" id="{B6D1E211-5623-4A0B-B770-89FC643B8D29}"/>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E0FD09D-E56D-476C-B33E-C69D41CECCC4}"/>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A11880D9-12D7-4A14-9847-10FAE0C92CF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grpSp>
        <p:nvGrpSpPr>
          <p:cNvPr id="37" name="Group 36">
            <a:extLst>
              <a:ext uri="{FF2B5EF4-FFF2-40B4-BE49-F238E27FC236}">
                <a16:creationId xmlns:a16="http://schemas.microsoft.com/office/drawing/2014/main" id="{2FF21834-A098-4689-9966-1F8600ADC8FD}"/>
              </a:ext>
            </a:extLst>
          </p:cNvPr>
          <p:cNvGrpSpPr/>
          <p:nvPr/>
        </p:nvGrpSpPr>
        <p:grpSpPr>
          <a:xfrm>
            <a:off x="251520" y="2913357"/>
            <a:ext cx="5785071" cy="3456384"/>
            <a:chOff x="467544" y="3068960"/>
            <a:chExt cx="5785071" cy="3456384"/>
          </a:xfrm>
        </p:grpSpPr>
        <p:grpSp>
          <p:nvGrpSpPr>
            <p:cNvPr id="7" name="Group 6">
              <a:extLst>
                <a:ext uri="{FF2B5EF4-FFF2-40B4-BE49-F238E27FC236}">
                  <a16:creationId xmlns:a16="http://schemas.microsoft.com/office/drawing/2014/main" id="{FEC4CEAF-B031-489C-B941-B17F3A5A2E53}"/>
                </a:ext>
              </a:extLst>
            </p:cNvPr>
            <p:cNvGrpSpPr/>
            <p:nvPr/>
          </p:nvGrpSpPr>
          <p:grpSpPr>
            <a:xfrm>
              <a:off x="1331640" y="3068960"/>
              <a:ext cx="2808312" cy="720080"/>
              <a:chOff x="2411760" y="3717032"/>
              <a:chExt cx="2808312" cy="720080"/>
            </a:xfrm>
          </p:grpSpPr>
          <p:sp>
            <p:nvSpPr>
              <p:cNvPr id="9" name="Rectangle 8">
                <a:extLst>
                  <a:ext uri="{FF2B5EF4-FFF2-40B4-BE49-F238E27FC236}">
                    <a16:creationId xmlns:a16="http://schemas.microsoft.com/office/drawing/2014/main" id="{89F28807-C72E-4BD6-9A3F-9E2BACA5E838}"/>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2" name="Straight Connector 11">
                <a:extLst>
                  <a:ext uri="{FF2B5EF4-FFF2-40B4-BE49-F238E27FC236}">
                    <a16:creationId xmlns:a16="http://schemas.microsoft.com/office/drawing/2014/main" id="{2E84997D-0FB2-429A-9344-B75412F95DA0}"/>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1F50EE8E-4280-4A1C-836A-EE2C51335DFD}"/>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2D30C03E-F6AB-4E72-924E-77E7DE8B6FFD}"/>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3D011D25-C1D4-4C59-9D52-0C7860A5EF0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3E25F2CF-FC9A-4E3A-924F-6EE8063FA630}"/>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868A1A62-6044-4992-A5B7-12817AAFC648}"/>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grpSp>
        <p:pic>
          <p:nvPicPr>
            <p:cNvPr id="24" name="Picture 23">
              <a:extLst>
                <a:ext uri="{FF2B5EF4-FFF2-40B4-BE49-F238E27FC236}">
                  <a16:creationId xmlns:a16="http://schemas.microsoft.com/office/drawing/2014/main" id="{17AD3F42-7E88-4650-A995-C8A88FD4E45E}"/>
                </a:ext>
              </a:extLst>
            </p:cNvPr>
            <p:cNvPicPr>
              <a:picLocks noChangeAspect="1"/>
            </p:cNvPicPr>
            <p:nvPr/>
          </p:nvPicPr>
          <p:blipFill>
            <a:blip r:embed="rId2"/>
            <a:stretch>
              <a:fillRect/>
            </a:stretch>
          </p:blipFill>
          <p:spPr>
            <a:xfrm>
              <a:off x="467544" y="4000154"/>
              <a:ext cx="5785071" cy="635311"/>
            </a:xfrm>
            <a:prstGeom prst="rect">
              <a:avLst/>
            </a:prstGeom>
          </p:spPr>
        </p:pic>
        <p:cxnSp>
          <p:nvCxnSpPr>
            <p:cNvPr id="25" name="Straight Connector 24">
              <a:extLst>
                <a:ext uri="{FF2B5EF4-FFF2-40B4-BE49-F238E27FC236}">
                  <a16:creationId xmlns:a16="http://schemas.microsoft.com/office/drawing/2014/main" id="{4971B8B7-7E64-483F-82A3-5E563373F690}"/>
                </a:ext>
              </a:extLst>
            </p:cNvPr>
            <p:cNvCxnSpPr>
              <a:cxnSpLocks/>
            </p:cNvCxnSpPr>
            <p:nvPr/>
          </p:nvCxnSpPr>
          <p:spPr>
            <a:xfrm flipH="1">
              <a:off x="539552" y="3780421"/>
              <a:ext cx="792088" cy="377764"/>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EE7AF1B-BF16-44A3-A15A-C28E1E64EC56}"/>
                </a:ext>
              </a:extLst>
            </p:cNvPr>
            <p:cNvCxnSpPr>
              <a:cxnSpLocks/>
            </p:cNvCxnSpPr>
            <p:nvPr/>
          </p:nvCxnSpPr>
          <p:spPr>
            <a:xfrm>
              <a:off x="4139952" y="3800073"/>
              <a:ext cx="1872208" cy="349007"/>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27" name="Picture 26">
              <a:extLst>
                <a:ext uri="{FF2B5EF4-FFF2-40B4-BE49-F238E27FC236}">
                  <a16:creationId xmlns:a16="http://schemas.microsoft.com/office/drawing/2014/main" id="{B8CF9DF4-D549-4303-A041-554CF1C909AA}"/>
                </a:ext>
              </a:extLst>
            </p:cNvPr>
            <p:cNvPicPr>
              <a:picLocks noChangeAspect="1"/>
            </p:cNvPicPr>
            <p:nvPr/>
          </p:nvPicPr>
          <p:blipFill>
            <a:blip r:embed="rId3"/>
            <a:stretch>
              <a:fillRect/>
            </a:stretch>
          </p:blipFill>
          <p:spPr>
            <a:xfrm>
              <a:off x="1044293" y="4966484"/>
              <a:ext cx="1863828" cy="374263"/>
            </a:xfrm>
            <a:prstGeom prst="rect">
              <a:avLst/>
            </a:prstGeom>
          </p:spPr>
        </p:pic>
        <p:cxnSp>
          <p:nvCxnSpPr>
            <p:cNvPr id="28" name="Straight Connector 27">
              <a:extLst>
                <a:ext uri="{FF2B5EF4-FFF2-40B4-BE49-F238E27FC236}">
                  <a16:creationId xmlns:a16="http://schemas.microsoft.com/office/drawing/2014/main" id="{20AF1DB1-679D-4AE5-96C6-8324986C9093}"/>
                </a:ext>
              </a:extLst>
            </p:cNvPr>
            <p:cNvCxnSpPr>
              <a:cxnSpLocks/>
            </p:cNvCxnSpPr>
            <p:nvPr/>
          </p:nvCxnSpPr>
          <p:spPr>
            <a:xfrm flipH="1">
              <a:off x="1112659" y="4613094"/>
              <a:ext cx="366046" cy="35339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09F071DE-2F2A-4610-9077-624C96679402}"/>
                </a:ext>
              </a:extLst>
            </p:cNvPr>
            <p:cNvCxnSpPr>
              <a:cxnSpLocks/>
            </p:cNvCxnSpPr>
            <p:nvPr/>
          </p:nvCxnSpPr>
          <p:spPr>
            <a:xfrm>
              <a:off x="2368336" y="4613094"/>
              <a:ext cx="470574" cy="353390"/>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30" name="Picture 29">
              <a:extLst>
                <a:ext uri="{FF2B5EF4-FFF2-40B4-BE49-F238E27FC236}">
                  <a16:creationId xmlns:a16="http://schemas.microsoft.com/office/drawing/2014/main" id="{9360E2BF-3949-426B-93E2-D64ABE11FD73}"/>
                </a:ext>
              </a:extLst>
            </p:cNvPr>
            <p:cNvPicPr>
              <a:picLocks noChangeAspect="1"/>
            </p:cNvPicPr>
            <p:nvPr/>
          </p:nvPicPr>
          <p:blipFill>
            <a:blip r:embed="rId4"/>
            <a:stretch>
              <a:fillRect/>
            </a:stretch>
          </p:blipFill>
          <p:spPr>
            <a:xfrm>
              <a:off x="871338" y="5621983"/>
              <a:ext cx="1496998" cy="903361"/>
            </a:xfrm>
            <a:prstGeom prst="rect">
              <a:avLst/>
            </a:prstGeom>
          </p:spPr>
        </p:pic>
        <p:cxnSp>
          <p:nvCxnSpPr>
            <p:cNvPr id="31" name="Straight Connector 30">
              <a:extLst>
                <a:ext uri="{FF2B5EF4-FFF2-40B4-BE49-F238E27FC236}">
                  <a16:creationId xmlns:a16="http://schemas.microsoft.com/office/drawing/2014/main" id="{CF8FAAEB-32C2-4DA3-BD78-B9B359E51986}"/>
                </a:ext>
              </a:extLst>
            </p:cNvPr>
            <p:cNvCxnSpPr>
              <a:cxnSpLocks/>
            </p:cNvCxnSpPr>
            <p:nvPr/>
          </p:nvCxnSpPr>
          <p:spPr>
            <a:xfrm flipH="1">
              <a:off x="963107" y="5304670"/>
              <a:ext cx="91254" cy="36709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582D7AE-1697-43B3-92FC-B87CBD628154}"/>
                </a:ext>
              </a:extLst>
            </p:cNvPr>
            <p:cNvCxnSpPr>
              <a:cxnSpLocks/>
            </p:cNvCxnSpPr>
            <p:nvPr/>
          </p:nvCxnSpPr>
          <p:spPr>
            <a:xfrm>
              <a:off x="1976207" y="5297809"/>
              <a:ext cx="333099" cy="373957"/>
            </a:xfrm>
            <a:prstGeom prst="line">
              <a:avLst/>
            </a:prstGeom>
            <a:ln>
              <a:prstDash val="dash"/>
            </a:ln>
          </p:spPr>
          <p:style>
            <a:lnRef idx="1">
              <a:schemeClr val="dk1"/>
            </a:lnRef>
            <a:fillRef idx="0">
              <a:schemeClr val="dk1"/>
            </a:fillRef>
            <a:effectRef idx="0">
              <a:schemeClr val="dk1"/>
            </a:effectRef>
            <a:fontRef idx="minor">
              <a:schemeClr val="tx1"/>
            </a:fontRef>
          </p:style>
        </p:cxnSp>
      </p:grpSp>
      <p:grpSp>
        <p:nvGrpSpPr>
          <p:cNvPr id="38" name="Group 37">
            <a:extLst>
              <a:ext uri="{FF2B5EF4-FFF2-40B4-BE49-F238E27FC236}">
                <a16:creationId xmlns:a16="http://schemas.microsoft.com/office/drawing/2014/main" id="{077E6CD0-A83B-4849-8DF4-4E8E6BBBA82B}"/>
              </a:ext>
            </a:extLst>
          </p:cNvPr>
          <p:cNvGrpSpPr/>
          <p:nvPr/>
        </p:nvGrpSpPr>
        <p:grpSpPr>
          <a:xfrm>
            <a:off x="5702116" y="2760757"/>
            <a:ext cx="3262220" cy="1767426"/>
            <a:chOff x="6998677" y="2365131"/>
            <a:chExt cx="4264269" cy="2127738"/>
          </a:xfrm>
        </p:grpSpPr>
        <p:sp>
          <p:nvSpPr>
            <p:cNvPr id="39" name="Oval 38">
              <a:extLst>
                <a:ext uri="{FF2B5EF4-FFF2-40B4-BE49-F238E27FC236}">
                  <a16:creationId xmlns:a16="http://schemas.microsoft.com/office/drawing/2014/main" id="{340A2014-E4D9-4F97-8263-F79970961E3E}"/>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40" name="Oval 39">
              <a:extLst>
                <a:ext uri="{FF2B5EF4-FFF2-40B4-BE49-F238E27FC236}">
                  <a16:creationId xmlns:a16="http://schemas.microsoft.com/office/drawing/2014/main" id="{B80BED63-3B69-4B57-A449-9E9810DA22C3}"/>
                </a:ext>
              </a:extLst>
            </p:cNvPr>
            <p:cNvSpPr/>
            <p:nvPr/>
          </p:nvSpPr>
          <p:spPr>
            <a:xfrm>
              <a:off x="10386646" y="2719754"/>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41" name="Isosceles Triangle 40">
              <a:extLst>
                <a:ext uri="{FF2B5EF4-FFF2-40B4-BE49-F238E27FC236}">
                  <a16:creationId xmlns:a16="http://schemas.microsoft.com/office/drawing/2014/main" id="{72224C2F-EE26-44B8-B0BD-6176681E0546}"/>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42" name="Straight Arrow Connector 41">
              <a:extLst>
                <a:ext uri="{FF2B5EF4-FFF2-40B4-BE49-F238E27FC236}">
                  <a16:creationId xmlns:a16="http://schemas.microsoft.com/office/drawing/2014/main" id="{D1972142-0339-4BDE-B748-FE34DCA57BFD}"/>
                </a:ext>
              </a:extLst>
            </p:cNvPr>
            <p:cNvCxnSpPr/>
            <p:nvPr/>
          </p:nvCxnSpPr>
          <p:spPr>
            <a:xfrm>
              <a:off x="8106508" y="2901462"/>
              <a:ext cx="21629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8FCEF8A-0E7C-40ED-A4BA-FE3E886C19D9}"/>
                </a:ext>
              </a:extLst>
            </p:cNvPr>
            <p:cNvCxnSpPr/>
            <p:nvPr/>
          </p:nvCxnSpPr>
          <p:spPr>
            <a:xfrm>
              <a:off x="7974623" y="3238500"/>
              <a:ext cx="1213339" cy="1034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1483FA7-0297-4ACC-A7CE-BE8D82264C84}"/>
                </a:ext>
              </a:extLst>
            </p:cNvPr>
            <p:cNvCxnSpPr/>
            <p:nvPr/>
          </p:nvCxnSpPr>
          <p:spPr>
            <a:xfrm flipH="1">
              <a:off x="9689123" y="3238500"/>
              <a:ext cx="817685" cy="10345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F708115B-DC63-42C2-B87B-D2B7F552B1FC}"/>
                </a:ext>
              </a:extLst>
            </p:cNvPr>
            <p:cNvCxnSpPr/>
            <p:nvPr/>
          </p:nvCxnSpPr>
          <p:spPr>
            <a:xfrm flipH="1">
              <a:off x="8106508" y="3050931"/>
              <a:ext cx="216290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6551CB84-88D5-4006-830B-9EF2B9F571E9}"/>
                </a:ext>
              </a:extLst>
            </p:cNvPr>
            <p:cNvSpPr txBox="1"/>
            <p:nvPr/>
          </p:nvSpPr>
          <p:spPr>
            <a:xfrm>
              <a:off x="8901056" y="2565833"/>
              <a:ext cx="573811" cy="369332"/>
            </a:xfrm>
            <a:prstGeom prst="rect">
              <a:avLst/>
            </a:prstGeom>
            <a:noFill/>
          </p:spPr>
          <p:txBody>
            <a:bodyPr wrap="none" rtlCol="0">
              <a:spAutoFit/>
            </a:bodyPr>
            <a:lstStyle/>
            <a:p>
              <a:r>
                <a:rPr lang="en-US" dirty="0"/>
                <a:t>REQ</a:t>
              </a:r>
            </a:p>
          </p:txBody>
        </p:sp>
        <p:sp>
          <p:nvSpPr>
            <p:cNvPr id="47" name="TextBox 46">
              <a:extLst>
                <a:ext uri="{FF2B5EF4-FFF2-40B4-BE49-F238E27FC236}">
                  <a16:creationId xmlns:a16="http://schemas.microsoft.com/office/drawing/2014/main" id="{83D3C161-FF05-45C9-80E3-7AAB480D26E9}"/>
                </a:ext>
              </a:extLst>
            </p:cNvPr>
            <p:cNvSpPr txBox="1"/>
            <p:nvPr/>
          </p:nvSpPr>
          <p:spPr>
            <a:xfrm>
              <a:off x="8055840" y="3702916"/>
              <a:ext cx="573811" cy="369332"/>
            </a:xfrm>
            <a:prstGeom prst="rect">
              <a:avLst/>
            </a:prstGeom>
            <a:noFill/>
          </p:spPr>
          <p:txBody>
            <a:bodyPr wrap="none" rtlCol="0">
              <a:spAutoFit/>
            </a:bodyPr>
            <a:lstStyle/>
            <a:p>
              <a:r>
                <a:rPr lang="en-US" dirty="0"/>
                <a:t>REQ</a:t>
              </a:r>
            </a:p>
          </p:txBody>
        </p:sp>
        <p:sp>
          <p:nvSpPr>
            <p:cNvPr id="48" name="TextBox 47">
              <a:extLst>
                <a:ext uri="{FF2B5EF4-FFF2-40B4-BE49-F238E27FC236}">
                  <a16:creationId xmlns:a16="http://schemas.microsoft.com/office/drawing/2014/main" id="{290F4391-0F47-45A5-AFA2-4EF055AF2CE4}"/>
                </a:ext>
              </a:extLst>
            </p:cNvPr>
            <p:cNvSpPr txBox="1"/>
            <p:nvPr/>
          </p:nvSpPr>
          <p:spPr>
            <a:xfrm>
              <a:off x="8946328" y="3036687"/>
              <a:ext cx="531107" cy="369332"/>
            </a:xfrm>
            <a:prstGeom prst="rect">
              <a:avLst/>
            </a:prstGeom>
            <a:noFill/>
          </p:spPr>
          <p:txBody>
            <a:bodyPr wrap="none" rtlCol="0">
              <a:spAutoFit/>
            </a:bodyPr>
            <a:lstStyle/>
            <a:p>
              <a:r>
                <a:rPr lang="en-US" dirty="0"/>
                <a:t>RSP</a:t>
              </a:r>
            </a:p>
          </p:txBody>
        </p:sp>
        <p:sp>
          <p:nvSpPr>
            <p:cNvPr id="49" name="TextBox 48">
              <a:extLst>
                <a:ext uri="{FF2B5EF4-FFF2-40B4-BE49-F238E27FC236}">
                  <a16:creationId xmlns:a16="http://schemas.microsoft.com/office/drawing/2014/main" id="{8808A6AC-1084-4035-ABF2-95830964B4C5}"/>
                </a:ext>
              </a:extLst>
            </p:cNvPr>
            <p:cNvSpPr txBox="1"/>
            <p:nvPr/>
          </p:nvSpPr>
          <p:spPr>
            <a:xfrm>
              <a:off x="10160339" y="3668747"/>
              <a:ext cx="531107" cy="369332"/>
            </a:xfrm>
            <a:prstGeom prst="rect">
              <a:avLst/>
            </a:prstGeom>
            <a:noFill/>
          </p:spPr>
          <p:txBody>
            <a:bodyPr wrap="none" rtlCol="0">
              <a:spAutoFit/>
            </a:bodyPr>
            <a:lstStyle/>
            <a:p>
              <a:r>
                <a:rPr lang="en-US" dirty="0"/>
                <a:t>RSP</a:t>
              </a:r>
            </a:p>
          </p:txBody>
        </p:sp>
        <p:sp>
          <p:nvSpPr>
            <p:cNvPr id="50" name="Oval 49">
              <a:extLst>
                <a:ext uri="{FF2B5EF4-FFF2-40B4-BE49-F238E27FC236}">
                  <a16:creationId xmlns:a16="http://schemas.microsoft.com/office/drawing/2014/main" id="{48BBF1B0-B084-4E5B-BBD4-443E4E748273}"/>
                </a:ext>
              </a:extLst>
            </p:cNvPr>
            <p:cNvSpPr/>
            <p:nvPr/>
          </p:nvSpPr>
          <p:spPr>
            <a:xfrm>
              <a:off x="6998677" y="2365131"/>
              <a:ext cx="4264269" cy="106386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CBBEC9C3-111A-49CC-94DC-27586A1BCCA9}"/>
              </a:ext>
            </a:extLst>
          </p:cNvPr>
          <p:cNvSpPr txBox="1"/>
          <p:nvPr/>
        </p:nvSpPr>
        <p:spPr>
          <a:xfrm>
            <a:off x="3302251" y="5250385"/>
            <a:ext cx="4030975" cy="646331"/>
          </a:xfrm>
          <a:prstGeom prst="rect">
            <a:avLst/>
          </a:prstGeom>
          <a:noFill/>
        </p:spPr>
        <p:txBody>
          <a:bodyPr wrap="none" rtlCol="0">
            <a:spAutoFit/>
          </a:bodyPr>
          <a:lstStyle/>
          <a:p>
            <a:r>
              <a:rPr lang="en-US" dirty="0"/>
              <a:t>Ranging block = DL-TDOA period</a:t>
            </a:r>
          </a:p>
          <a:p>
            <a:r>
              <a:rPr lang="en-US" dirty="0"/>
              <a:t>Ranging round = the period of an anchor pair</a:t>
            </a:r>
          </a:p>
          <a:p>
            <a:r>
              <a:rPr lang="en-US" dirty="0"/>
              <a:t>Ranging slot = the period of transmitting a REQ or RSP frame</a:t>
            </a:r>
          </a:p>
        </p:txBody>
      </p:sp>
      <p:sp>
        <p:nvSpPr>
          <p:cNvPr id="52" name="TextBox 51">
            <a:extLst>
              <a:ext uri="{FF2B5EF4-FFF2-40B4-BE49-F238E27FC236}">
                <a16:creationId xmlns:a16="http://schemas.microsoft.com/office/drawing/2014/main" id="{65CCBD95-3B1C-4E11-B451-AD4A3BCF5A0F}"/>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208517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Recap: Beacon Frames and IEs to Support DL-TDOA  [1]</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1807840"/>
          </a:xfrm>
        </p:spPr>
        <p:txBody>
          <a:bodyPr>
            <a:normAutofit fontScale="62500" lnSpcReduction="20000"/>
          </a:bodyPr>
          <a:lstStyle/>
          <a:p>
            <a:r>
              <a:rPr lang="en-US" dirty="0"/>
              <a:t>Using Enhanced Beacon Frame Format with IEs to convey </a:t>
            </a:r>
            <a:r>
              <a:rPr lang="en-US" dirty="0" err="1"/>
              <a:t>superframe</a:t>
            </a:r>
            <a:r>
              <a:rPr lang="en-US" dirty="0"/>
              <a:t> structure and provide control information (broadcast)</a:t>
            </a:r>
          </a:p>
          <a:p>
            <a:r>
              <a:rPr lang="en-US" dirty="0"/>
              <a:t>No unstructured MAC payload</a:t>
            </a:r>
          </a:p>
          <a:p>
            <a:r>
              <a:rPr lang="en-US" dirty="0"/>
              <a:t>HIE contains DL-TDOA PAN descriptor</a:t>
            </a:r>
            <a:endParaRPr lang="en-US" dirty="0">
              <a:solidFill>
                <a:srgbClr val="C00000"/>
              </a:solidFill>
            </a:endParaRPr>
          </a:p>
          <a:p>
            <a:r>
              <a:rPr lang="en-US" dirty="0"/>
              <a:t>PIE contains information such as beacon commands (BCMDs), routing information, and other information that may be needed.</a:t>
            </a:r>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a:p>
        </p:txBody>
      </p:sp>
      <p:graphicFrame>
        <p:nvGraphicFramePr>
          <p:cNvPr id="8" name="Table 7">
            <a:extLst>
              <a:ext uri="{FF2B5EF4-FFF2-40B4-BE49-F238E27FC236}">
                <a16:creationId xmlns:a16="http://schemas.microsoft.com/office/drawing/2014/main" id="{A810D2AF-82A2-4DC4-A8BD-ABBC79A7C0C7}"/>
              </a:ext>
            </a:extLst>
          </p:cNvPr>
          <p:cNvGraphicFramePr>
            <a:graphicFrameLocks/>
          </p:cNvGraphicFramePr>
          <p:nvPr/>
        </p:nvGraphicFramePr>
        <p:xfrm>
          <a:off x="680863" y="3943710"/>
          <a:ext cx="7772394" cy="2123440"/>
        </p:xfrm>
        <a:graphic>
          <a:graphicData uri="http://schemas.openxmlformats.org/drawingml/2006/table">
            <a:tbl>
              <a:tblPr firstRow="1" bandRow="1">
                <a:tableStyleId>{F5AB1C69-6EDB-4FF4-983F-18BD219EF322}</a:tableStyleId>
              </a:tblPr>
              <a:tblGrid>
                <a:gridCol w="967777">
                  <a:extLst>
                    <a:ext uri="{9D8B030D-6E8A-4147-A177-3AD203B41FA5}">
                      <a16:colId xmlns:a16="http://schemas.microsoft.com/office/drawing/2014/main" val="1304332993"/>
                    </a:ext>
                  </a:extLst>
                </a:gridCol>
                <a:gridCol w="576064">
                  <a:extLst>
                    <a:ext uri="{9D8B030D-6E8A-4147-A177-3AD203B41FA5}">
                      <a16:colId xmlns:a16="http://schemas.microsoft.com/office/drawing/2014/main" val="1815792644"/>
                    </a:ext>
                  </a:extLst>
                </a:gridCol>
                <a:gridCol w="1787185">
                  <a:extLst>
                    <a:ext uri="{9D8B030D-6E8A-4147-A177-3AD203B41FA5}">
                      <a16:colId xmlns:a16="http://schemas.microsoft.com/office/drawing/2014/main" val="2120051518"/>
                    </a:ext>
                  </a:extLst>
                </a:gridCol>
                <a:gridCol w="1381167">
                  <a:extLst>
                    <a:ext uri="{9D8B030D-6E8A-4147-A177-3AD203B41FA5}">
                      <a16:colId xmlns:a16="http://schemas.microsoft.com/office/drawing/2014/main" val="3665171128"/>
                    </a:ext>
                  </a:extLst>
                </a:gridCol>
                <a:gridCol w="1152128">
                  <a:extLst>
                    <a:ext uri="{9D8B030D-6E8A-4147-A177-3AD203B41FA5}">
                      <a16:colId xmlns:a16="http://schemas.microsoft.com/office/drawing/2014/main" val="3790460273"/>
                    </a:ext>
                  </a:extLst>
                </a:gridCol>
                <a:gridCol w="1152128">
                  <a:extLst>
                    <a:ext uri="{9D8B030D-6E8A-4147-A177-3AD203B41FA5}">
                      <a16:colId xmlns:a16="http://schemas.microsoft.com/office/drawing/2014/main" val="1234928190"/>
                    </a:ext>
                  </a:extLst>
                </a:gridCol>
                <a:gridCol w="755945">
                  <a:extLst>
                    <a:ext uri="{9D8B030D-6E8A-4147-A177-3AD203B41FA5}">
                      <a16:colId xmlns:a16="http://schemas.microsoft.com/office/drawing/2014/main" val="1012821562"/>
                    </a:ext>
                  </a:extLst>
                </a:gridCol>
              </a:tblGrid>
              <a:tr h="370840">
                <a:tc>
                  <a:txBody>
                    <a:bodyPr/>
                    <a:lstStyle/>
                    <a:p>
                      <a:pPr algn="ctr"/>
                      <a:r>
                        <a:rPr lang="en-US" sz="1200" b="0" dirty="0">
                          <a:solidFill>
                            <a:schemeClr val="tx1"/>
                          </a:solidFill>
                        </a:rPr>
                        <a:t>Octets: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4/8/10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Variable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58440"/>
                  </a:ext>
                </a:extLst>
              </a:tr>
              <a:tr h="370840">
                <a:tc rowSpan="3">
                  <a:txBody>
                    <a:bodyPr/>
                    <a:lstStyle/>
                    <a:p>
                      <a:pPr algn="ctr"/>
                      <a:r>
                        <a:rPr lang="en-US" sz="1200" b="0" dirty="0">
                          <a:solidFill>
                            <a:schemeClr val="tx1"/>
                          </a:solidFill>
                        </a:rPr>
                        <a:t>Frame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BSN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Addressing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IE Lists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8782226"/>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PAN ID and Source 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HIE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No unstructured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CRC-32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075755"/>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DL-TDOA PAN descriptor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BCMD, Routing info,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120279"/>
                  </a:ext>
                </a:extLst>
              </a:tr>
              <a:tr h="370840">
                <a:tc gridSpan="4">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506729"/>
                  </a:ext>
                </a:extLst>
              </a:tr>
            </a:tbl>
          </a:graphicData>
        </a:graphic>
      </p:graphicFrame>
      <p:sp>
        <p:nvSpPr>
          <p:cNvPr id="9" name="TextBox 8">
            <a:extLst>
              <a:ext uri="{FF2B5EF4-FFF2-40B4-BE49-F238E27FC236}">
                <a16:creationId xmlns:a16="http://schemas.microsoft.com/office/drawing/2014/main" id="{43F9646F-D820-4657-9B55-58DCD7D3F7A9}"/>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98787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6D9F-850D-452F-AF07-AC8A6CB2911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7BC7600E-0578-403C-B4D6-FB886E0655D9}"/>
              </a:ext>
            </a:extLst>
          </p:cNvPr>
          <p:cNvSpPr>
            <a:spLocks noGrp="1"/>
          </p:cNvSpPr>
          <p:nvPr>
            <p:ph idx="1"/>
          </p:nvPr>
        </p:nvSpPr>
        <p:spPr/>
        <p:txBody>
          <a:bodyPr/>
          <a:lstStyle/>
          <a:p>
            <a:r>
              <a:rPr lang="en-US" sz="2000" dirty="0"/>
              <a:t>Beacon Frames and IEs</a:t>
            </a:r>
          </a:p>
          <a:p>
            <a:pPr lvl="1"/>
            <a:r>
              <a:rPr lang="en-US" sz="1800" dirty="0"/>
              <a:t>Header IE: DL-TDOA PAN Descriptor</a:t>
            </a:r>
          </a:p>
          <a:p>
            <a:pPr lvl="2"/>
            <a:r>
              <a:rPr lang="en-US" sz="1600" dirty="0"/>
              <a:t>Frame Synchronization Specification</a:t>
            </a:r>
          </a:p>
          <a:p>
            <a:pPr lvl="2"/>
            <a:r>
              <a:rPr lang="en-US" sz="1600" dirty="0"/>
              <a:t>Superframe Specification</a:t>
            </a:r>
          </a:p>
          <a:p>
            <a:pPr lvl="1"/>
            <a:r>
              <a:rPr lang="en-US" sz="1800" dirty="0"/>
              <a:t>Payload IE: Beacon Commands</a:t>
            </a:r>
          </a:p>
          <a:p>
            <a:pPr lvl="2"/>
            <a:r>
              <a:rPr lang="en-US" sz="1600" dirty="0"/>
              <a:t>Beacon Slot Request/Response/Confirm</a:t>
            </a:r>
          </a:p>
          <a:p>
            <a:pPr lvl="2"/>
            <a:r>
              <a:rPr lang="en-US" sz="1600" dirty="0"/>
              <a:t>Pending Packet Notification</a:t>
            </a:r>
          </a:p>
          <a:p>
            <a:pPr lvl="2"/>
            <a:r>
              <a:rPr lang="en-US" sz="1600" dirty="0"/>
              <a:t>Routing Information Example</a:t>
            </a:r>
          </a:p>
          <a:p>
            <a:r>
              <a:rPr lang="en-US" sz="2000" dirty="0"/>
              <a:t>Ranging Frames and IEs</a:t>
            </a:r>
          </a:p>
          <a:p>
            <a:pPr lvl="1"/>
            <a:r>
              <a:rPr lang="en-US" sz="1800" dirty="0"/>
              <a:t>Header IE: Node ID Information</a:t>
            </a:r>
          </a:p>
          <a:p>
            <a:pPr lvl="1"/>
            <a:r>
              <a:rPr lang="en-US" sz="1800" dirty="0"/>
              <a:t>Payload IE: Ranging block/round index, TX timestamp, node location, RX-to-TX reply time, </a:t>
            </a:r>
            <a:r>
              <a:rPr lang="en-US" sz="1800" dirty="0" err="1"/>
              <a:t>ToF</a:t>
            </a:r>
            <a:r>
              <a:rPr lang="en-US" sz="1800" dirty="0"/>
              <a:t>, CFO, etc.</a:t>
            </a:r>
          </a:p>
          <a:p>
            <a:pPr lvl="1"/>
            <a:r>
              <a:rPr lang="en-US" sz="1800" dirty="0"/>
              <a:t>Message Examples: REQ/RSP for Anchor Pair and SS-TWR Type</a:t>
            </a:r>
          </a:p>
        </p:txBody>
      </p:sp>
      <p:sp>
        <p:nvSpPr>
          <p:cNvPr id="4" name="Date Placeholder 3">
            <a:extLst>
              <a:ext uri="{FF2B5EF4-FFF2-40B4-BE49-F238E27FC236}">
                <a16:creationId xmlns:a16="http://schemas.microsoft.com/office/drawing/2014/main" id="{3E5D7B6E-2F6C-4713-9654-B88D13AC39CC}"/>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7D9A2EC4-B49F-4111-88C6-38508946C272}"/>
              </a:ext>
            </a:extLst>
          </p:cNvPr>
          <p:cNvSpPr>
            <a:spLocks noGrp="1"/>
          </p:cNvSpPr>
          <p:nvPr>
            <p:ph type="ftr" sz="quarter" idx="11"/>
          </p:nvPr>
        </p:nvSpPr>
        <p:spPr>
          <a:xfrm>
            <a:off x="5148064" y="6475413"/>
            <a:ext cx="3462536"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4C08666E-C648-4116-9046-A414B9ABC1BA}"/>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a:p>
        </p:txBody>
      </p:sp>
    </p:spTree>
    <p:extLst>
      <p:ext uri="{BB962C8B-B14F-4D97-AF65-F5344CB8AC3E}">
        <p14:creationId xmlns:p14="http://schemas.microsoft.com/office/powerpoint/2010/main" val="2224836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F0D0A-B9B0-4852-81C1-C648DB701655}"/>
              </a:ext>
            </a:extLst>
          </p:cNvPr>
          <p:cNvSpPr>
            <a:spLocks noGrp="1"/>
          </p:cNvSpPr>
          <p:nvPr>
            <p:ph type="title"/>
          </p:nvPr>
        </p:nvSpPr>
        <p:spPr/>
        <p:txBody>
          <a:bodyPr/>
          <a:lstStyle/>
          <a:p>
            <a:r>
              <a:rPr lang="en-US" dirty="0"/>
              <a:t>DL-TDOA PAN Descriptor IE</a:t>
            </a:r>
          </a:p>
        </p:txBody>
      </p:sp>
      <p:sp>
        <p:nvSpPr>
          <p:cNvPr id="3" name="Content Placeholder 2">
            <a:extLst>
              <a:ext uri="{FF2B5EF4-FFF2-40B4-BE49-F238E27FC236}">
                <a16:creationId xmlns:a16="http://schemas.microsoft.com/office/drawing/2014/main" id="{A4B02EF8-085D-487E-B6BD-827B3E44536E}"/>
              </a:ext>
            </a:extLst>
          </p:cNvPr>
          <p:cNvSpPr>
            <a:spLocks noGrp="1"/>
          </p:cNvSpPr>
          <p:nvPr>
            <p:ph idx="1"/>
          </p:nvPr>
        </p:nvSpPr>
        <p:spPr>
          <a:xfrm>
            <a:off x="685800" y="1981200"/>
            <a:ext cx="7772400" cy="2199238"/>
          </a:xfrm>
        </p:spPr>
        <p:txBody>
          <a:bodyPr/>
          <a:lstStyle/>
          <a:p>
            <a:r>
              <a:rPr lang="en-US" sz="1800" dirty="0"/>
              <a:t>Superframe duration &amp; slot unit duration</a:t>
            </a:r>
          </a:p>
          <a:p>
            <a:r>
              <a:rPr lang="en-US" sz="1800" dirty="0"/>
              <a:t>Beacon slot duration &amp; number of beacon slots</a:t>
            </a:r>
          </a:p>
          <a:p>
            <a:r>
              <a:rPr lang="en-US" sz="1800" dirty="0"/>
              <a:t>DL-TDOA slot duration &amp; number of DL-TDOA slots</a:t>
            </a:r>
          </a:p>
          <a:p>
            <a:r>
              <a:rPr lang="en-US" sz="1800" dirty="0"/>
              <a:t>CAP duration</a:t>
            </a:r>
          </a:p>
          <a:p>
            <a:r>
              <a:rPr lang="en-US" sz="1800" dirty="0"/>
              <a:t>Inactive period duration (if any)</a:t>
            </a:r>
          </a:p>
          <a:p>
            <a:r>
              <a:rPr lang="en-US" sz="1800" dirty="0"/>
              <a:t>Frame synchronization related information, e.g., Time offset from the SF start, SYNC hop, etc.</a:t>
            </a:r>
          </a:p>
        </p:txBody>
      </p:sp>
      <p:sp>
        <p:nvSpPr>
          <p:cNvPr id="4" name="Date Placeholder 3">
            <a:extLst>
              <a:ext uri="{FF2B5EF4-FFF2-40B4-BE49-F238E27FC236}">
                <a16:creationId xmlns:a16="http://schemas.microsoft.com/office/drawing/2014/main" id="{7D887E9D-8B2C-4923-8B76-6C6025FB8E92}"/>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06DBBCF8-AEF8-4358-9946-B3F090DCA3CF}"/>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6B3B2E71-892E-475C-85C5-0BF717F97DA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graphicFrame>
        <p:nvGraphicFramePr>
          <p:cNvPr id="7" name="Table 15">
            <a:extLst>
              <a:ext uri="{FF2B5EF4-FFF2-40B4-BE49-F238E27FC236}">
                <a16:creationId xmlns:a16="http://schemas.microsoft.com/office/drawing/2014/main" id="{B1128A8C-66FB-42E5-85F5-B21538F290BF}"/>
              </a:ext>
            </a:extLst>
          </p:cNvPr>
          <p:cNvGraphicFramePr>
            <a:graphicFrameLocks noGrp="1"/>
          </p:cNvGraphicFramePr>
          <p:nvPr>
            <p:extLst>
              <p:ext uri="{D42A27DB-BD31-4B8C-83A1-F6EECF244321}">
                <p14:modId xmlns:p14="http://schemas.microsoft.com/office/powerpoint/2010/main" val="1932700172"/>
              </p:ext>
            </p:extLst>
          </p:nvPr>
        </p:nvGraphicFramePr>
        <p:xfrm>
          <a:off x="1268912" y="4375069"/>
          <a:ext cx="6606176" cy="933494"/>
        </p:xfrm>
        <a:graphic>
          <a:graphicData uri="http://schemas.openxmlformats.org/drawingml/2006/table">
            <a:tbl>
              <a:tblPr firstRow="1" firstCol="1" lastRow="1" lastCol="1" bandRow="1">
                <a:tableStyleId>{5940675A-B579-460E-94D1-54222C63F5DA}</a:tableStyleId>
              </a:tblPr>
              <a:tblGrid>
                <a:gridCol w="2302024">
                  <a:extLst>
                    <a:ext uri="{9D8B030D-6E8A-4147-A177-3AD203B41FA5}">
                      <a16:colId xmlns:a16="http://schemas.microsoft.com/office/drawing/2014/main" val="4100899073"/>
                    </a:ext>
                  </a:extLst>
                </a:gridCol>
                <a:gridCol w="1368152">
                  <a:extLst>
                    <a:ext uri="{9D8B030D-6E8A-4147-A177-3AD203B41FA5}">
                      <a16:colId xmlns:a16="http://schemas.microsoft.com/office/drawing/2014/main" val="2266972969"/>
                    </a:ext>
                  </a:extLst>
                </a:gridCol>
                <a:gridCol w="1855880">
                  <a:extLst>
                    <a:ext uri="{9D8B030D-6E8A-4147-A177-3AD203B41FA5}">
                      <a16:colId xmlns:a16="http://schemas.microsoft.com/office/drawing/2014/main" val="3528407961"/>
                    </a:ext>
                  </a:extLst>
                </a:gridCol>
                <a:gridCol w="1080120">
                  <a:extLst>
                    <a:ext uri="{9D8B030D-6E8A-4147-A177-3AD203B41FA5}">
                      <a16:colId xmlns:a16="http://schemas.microsoft.com/office/drawing/2014/main" val="1135445945"/>
                    </a:ext>
                  </a:extLst>
                </a:gridCol>
              </a:tblGrid>
              <a:tr h="321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Octets: 1/7</a:t>
                      </a:r>
                    </a:p>
                  </a:txBody>
                  <a:tcPr anchor="ctr"/>
                </a:tc>
                <a:tc>
                  <a:txBody>
                    <a:bodyPr/>
                    <a:lstStyle/>
                    <a:p>
                      <a:pPr algn="ctr"/>
                      <a:r>
                        <a:rPr lang="en-US" sz="1600" dirty="0"/>
                        <a:t>2/12</a:t>
                      </a:r>
                    </a:p>
                  </a:txBody>
                  <a:tcPr anchor="ctr"/>
                </a:tc>
                <a:tc>
                  <a:txBody>
                    <a:bodyPr/>
                    <a:lstStyle/>
                    <a:p>
                      <a:pPr algn="ctr"/>
                      <a:r>
                        <a:rPr lang="en-US" sz="1600" dirty="0"/>
                        <a:t>TBD</a:t>
                      </a:r>
                    </a:p>
                  </a:txBody>
                  <a:tcPr anchor="ctr"/>
                </a:tc>
                <a:tc>
                  <a:txBody>
                    <a:bodyPr/>
                    <a:lstStyle/>
                    <a:p>
                      <a:pPr algn="ctr"/>
                      <a:r>
                        <a:rPr lang="en-US" sz="1600" dirty="0"/>
                        <a:t>TBD</a:t>
                      </a:r>
                    </a:p>
                  </a:txBody>
                  <a:tcPr anchor="ctr"/>
                </a:tc>
                <a:extLst>
                  <a:ext uri="{0D108BD9-81ED-4DB2-BD59-A6C34878D82A}">
                    <a16:rowId xmlns:a16="http://schemas.microsoft.com/office/drawing/2014/main" val="2330657215"/>
                  </a:ext>
                </a:extLst>
              </a:tr>
              <a:tr h="5982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Frame Synchronization Specification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Superframe Specification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Others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(e.g., STS config.)</a:t>
                      </a:r>
                    </a:p>
                  </a:txBody>
                  <a:tcPr anchor="ctr"/>
                </a:tc>
                <a:tc>
                  <a:txBody>
                    <a:bodyPr/>
                    <a:lstStyle/>
                    <a:p>
                      <a:pPr algn="ctr"/>
                      <a:r>
                        <a:rPr lang="en-US" sz="1600" dirty="0"/>
                        <a:t>Reserved</a:t>
                      </a:r>
                    </a:p>
                  </a:txBody>
                  <a:tcPr anchor="ctr"/>
                </a:tc>
                <a:extLst>
                  <a:ext uri="{0D108BD9-81ED-4DB2-BD59-A6C34878D82A}">
                    <a16:rowId xmlns:a16="http://schemas.microsoft.com/office/drawing/2014/main" val="3959588397"/>
                  </a:ext>
                </a:extLst>
              </a:tr>
            </a:tbl>
          </a:graphicData>
        </a:graphic>
      </p:graphicFrame>
      <p:graphicFrame>
        <p:nvGraphicFramePr>
          <p:cNvPr id="36" name="Content Placeholder 6">
            <a:extLst>
              <a:ext uri="{FF2B5EF4-FFF2-40B4-BE49-F238E27FC236}">
                <a16:creationId xmlns:a16="http://schemas.microsoft.com/office/drawing/2014/main" id="{87D9D93A-FB9B-435D-8BB8-97C575550B25}"/>
              </a:ext>
            </a:extLst>
          </p:cNvPr>
          <p:cNvGraphicFramePr>
            <a:graphicFrameLocks/>
          </p:cNvGraphicFramePr>
          <p:nvPr>
            <p:extLst>
              <p:ext uri="{D42A27DB-BD31-4B8C-83A1-F6EECF244321}">
                <p14:modId xmlns:p14="http://schemas.microsoft.com/office/powerpoint/2010/main" val="730644654"/>
              </p:ext>
            </p:extLst>
          </p:nvPr>
        </p:nvGraphicFramePr>
        <p:xfrm>
          <a:off x="40032" y="5678462"/>
          <a:ext cx="3392424" cy="548640"/>
        </p:xfrm>
        <a:graphic>
          <a:graphicData uri="http://schemas.openxmlformats.org/drawingml/2006/table">
            <a:tbl>
              <a:tblPr firstRow="1" firstCol="1" bandRow="1">
                <a:tableStyleId>{5940675A-B579-460E-94D1-54222C63F5DA}</a:tableStyleId>
              </a:tblPr>
              <a:tblGrid>
                <a:gridCol w="1014984">
                  <a:extLst>
                    <a:ext uri="{9D8B030D-6E8A-4147-A177-3AD203B41FA5}">
                      <a16:colId xmlns:a16="http://schemas.microsoft.com/office/drawing/2014/main" val="1668230871"/>
                    </a:ext>
                  </a:extLst>
                </a:gridCol>
                <a:gridCol w="950976">
                  <a:extLst>
                    <a:ext uri="{9D8B030D-6E8A-4147-A177-3AD203B41FA5}">
                      <a16:colId xmlns:a16="http://schemas.microsoft.com/office/drawing/2014/main" val="2752200179"/>
                    </a:ext>
                  </a:extLst>
                </a:gridCol>
                <a:gridCol w="950976">
                  <a:extLst>
                    <a:ext uri="{9D8B030D-6E8A-4147-A177-3AD203B41FA5}">
                      <a16:colId xmlns:a16="http://schemas.microsoft.com/office/drawing/2014/main" val="3070513758"/>
                    </a:ext>
                  </a:extLst>
                </a:gridCol>
                <a:gridCol w="475488">
                  <a:extLst>
                    <a:ext uri="{9D8B030D-6E8A-4147-A177-3AD203B41FA5}">
                      <a16:colId xmlns:a16="http://schemas.microsoft.com/office/drawing/2014/main" val="2806058615"/>
                    </a:ext>
                  </a:extLst>
                </a:gridCol>
              </a:tblGrid>
              <a:tr h="300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In-Band/Out-Of-Band Control</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Superframe Time Offset Unit</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rPr>
                        <a:t>Superframe Time Offset</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strike="noStrike" dirty="0">
                          <a:latin typeface="+mn-lt"/>
                        </a:rPr>
                        <a:t>Sync Hop</a:t>
                      </a:r>
                      <a:endParaRPr lang="en-US" sz="1200" strike="noStrike" dirty="0">
                        <a:latin typeface="+mn-lt"/>
                      </a:endParaRPr>
                    </a:p>
                  </a:txBody>
                  <a:tcPr marL="68580" marR="68580" marT="0" marB="0" anchor="ctr"/>
                </a:tc>
                <a:extLst>
                  <a:ext uri="{0D108BD9-81ED-4DB2-BD59-A6C34878D82A}">
                    <a16:rowId xmlns:a16="http://schemas.microsoft.com/office/drawing/2014/main" val="38547644"/>
                  </a:ext>
                </a:extLst>
              </a:tr>
            </a:tbl>
          </a:graphicData>
        </a:graphic>
      </p:graphicFrame>
      <p:graphicFrame>
        <p:nvGraphicFramePr>
          <p:cNvPr id="39" name="Content Placeholder 6">
            <a:extLst>
              <a:ext uri="{FF2B5EF4-FFF2-40B4-BE49-F238E27FC236}">
                <a16:creationId xmlns:a16="http://schemas.microsoft.com/office/drawing/2014/main" id="{B38A8699-6898-4802-B0DC-EE5F384F497F}"/>
              </a:ext>
            </a:extLst>
          </p:cNvPr>
          <p:cNvGraphicFramePr>
            <a:graphicFrameLocks/>
          </p:cNvGraphicFramePr>
          <p:nvPr>
            <p:extLst>
              <p:ext uri="{D42A27DB-BD31-4B8C-83A1-F6EECF244321}">
                <p14:modId xmlns:p14="http://schemas.microsoft.com/office/powerpoint/2010/main" val="2541783120"/>
              </p:ext>
            </p:extLst>
          </p:nvPr>
        </p:nvGraphicFramePr>
        <p:xfrm>
          <a:off x="3645282" y="5678462"/>
          <a:ext cx="5408420" cy="548640"/>
        </p:xfrm>
        <a:graphic>
          <a:graphicData uri="http://schemas.openxmlformats.org/drawingml/2006/table">
            <a:tbl>
              <a:tblPr firstRow="1" firstCol="1" bandRow="1">
                <a:tableStyleId>{5940675A-B579-460E-94D1-54222C63F5DA}</a:tableStyleId>
              </a:tblPr>
              <a:tblGrid>
                <a:gridCol w="1024128">
                  <a:extLst>
                    <a:ext uri="{9D8B030D-6E8A-4147-A177-3AD203B41FA5}">
                      <a16:colId xmlns:a16="http://schemas.microsoft.com/office/drawing/2014/main" val="3267295332"/>
                    </a:ext>
                  </a:extLst>
                </a:gridCol>
                <a:gridCol w="1024128">
                  <a:extLst>
                    <a:ext uri="{9D8B030D-6E8A-4147-A177-3AD203B41FA5}">
                      <a16:colId xmlns:a16="http://schemas.microsoft.com/office/drawing/2014/main" val="4024854710"/>
                    </a:ext>
                  </a:extLst>
                </a:gridCol>
                <a:gridCol w="168908">
                  <a:extLst>
                    <a:ext uri="{9D8B030D-6E8A-4147-A177-3AD203B41FA5}">
                      <a16:colId xmlns:a16="http://schemas.microsoft.com/office/drawing/2014/main" val="1912269788"/>
                    </a:ext>
                  </a:extLst>
                </a:gridCol>
                <a:gridCol w="950976">
                  <a:extLst>
                    <a:ext uri="{9D8B030D-6E8A-4147-A177-3AD203B41FA5}">
                      <a16:colId xmlns:a16="http://schemas.microsoft.com/office/drawing/2014/main" val="1278757656"/>
                    </a:ext>
                  </a:extLst>
                </a:gridCol>
                <a:gridCol w="694944">
                  <a:extLst>
                    <a:ext uri="{9D8B030D-6E8A-4147-A177-3AD203B41FA5}">
                      <a16:colId xmlns:a16="http://schemas.microsoft.com/office/drawing/2014/main" val="811183157"/>
                    </a:ext>
                  </a:extLst>
                </a:gridCol>
                <a:gridCol w="850392">
                  <a:extLst>
                    <a:ext uri="{9D8B030D-6E8A-4147-A177-3AD203B41FA5}">
                      <a16:colId xmlns:a16="http://schemas.microsoft.com/office/drawing/2014/main" val="3458982723"/>
                    </a:ext>
                  </a:extLst>
                </a:gridCol>
                <a:gridCol w="694944">
                  <a:extLst>
                    <a:ext uri="{9D8B030D-6E8A-4147-A177-3AD203B41FA5}">
                      <a16:colId xmlns:a16="http://schemas.microsoft.com/office/drawing/2014/main" val="59825589"/>
                    </a:ext>
                  </a:extLst>
                </a:gridCol>
              </a:tblGrid>
              <a:tr h="2462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latin typeface="+mn-lt"/>
                        </a:rPr>
                        <a:t>In-Band/Out-Of-Band Control</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cs typeface="Times New Roman" panose="02020603050405020304" pitchFamily="18" charset="0"/>
                        </a:rPr>
                        <a:t>Base Superframe Slot Duration</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strike="noStrike" dirty="0">
                        <a:effectLst/>
                        <a:latin typeface="+mn-lt"/>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cs typeface="Times New Roman" panose="02020603050405020304" pitchFamily="18" charset="0"/>
                        </a:rPr>
                        <a:t>Number of Superframe Slots</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rPr>
                        <a:t>Number of BOP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rPr>
                        <a:t>Number of DL-TDOA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effectLst/>
                          <a:latin typeface="+mn-lt"/>
                        </a:rPr>
                        <a:t>Number of CAP Slots</a:t>
                      </a:r>
                      <a:endParaRPr lang="en-US" sz="1200" strike="noStrike"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47644"/>
                  </a:ext>
                </a:extLst>
              </a:tr>
            </a:tbl>
          </a:graphicData>
        </a:graphic>
      </p:graphicFrame>
      <p:cxnSp>
        <p:nvCxnSpPr>
          <p:cNvPr id="41" name="Straight Arrow Connector 40">
            <a:extLst>
              <a:ext uri="{FF2B5EF4-FFF2-40B4-BE49-F238E27FC236}">
                <a16:creationId xmlns:a16="http://schemas.microsoft.com/office/drawing/2014/main" id="{835C39FE-CE06-4F26-AF4E-117A2F8A9F2A}"/>
              </a:ext>
            </a:extLst>
          </p:cNvPr>
          <p:cNvCxnSpPr/>
          <p:nvPr/>
        </p:nvCxnSpPr>
        <p:spPr bwMode="auto">
          <a:xfrm flipH="1">
            <a:off x="40032" y="5308563"/>
            <a:ext cx="1228880"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a:extLst>
              <a:ext uri="{FF2B5EF4-FFF2-40B4-BE49-F238E27FC236}">
                <a16:creationId xmlns:a16="http://schemas.microsoft.com/office/drawing/2014/main" id="{74F03CE9-9848-4390-8302-0F358CB205F0}"/>
              </a:ext>
            </a:extLst>
          </p:cNvPr>
          <p:cNvCxnSpPr/>
          <p:nvPr/>
        </p:nvCxnSpPr>
        <p:spPr bwMode="auto">
          <a:xfrm flipH="1">
            <a:off x="3432456" y="5308563"/>
            <a:ext cx="122528"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5DA6CB18-0DED-421B-9111-7D3AF9C82004}"/>
              </a:ext>
            </a:extLst>
          </p:cNvPr>
          <p:cNvCxnSpPr/>
          <p:nvPr/>
        </p:nvCxnSpPr>
        <p:spPr bwMode="auto">
          <a:xfrm>
            <a:off x="3573020" y="5308563"/>
            <a:ext cx="72262"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B9CC1789-55AE-415F-B66D-A2139C33F13D}"/>
              </a:ext>
            </a:extLst>
          </p:cNvPr>
          <p:cNvCxnSpPr/>
          <p:nvPr/>
        </p:nvCxnSpPr>
        <p:spPr bwMode="auto">
          <a:xfrm>
            <a:off x="4932040" y="5308563"/>
            <a:ext cx="4121662"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505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039A6E72-FA49-4DC6-BB9A-E4E26E81D2C4}"/>
              </a:ext>
            </a:extLst>
          </p:cNvPr>
          <p:cNvSpPr>
            <a:spLocks noGrp="1"/>
          </p:cNvSpPr>
          <p:nvPr>
            <p:ph idx="1"/>
          </p:nvPr>
        </p:nvSpPr>
        <p:spPr>
          <a:xfrm>
            <a:off x="685800" y="3501688"/>
            <a:ext cx="7772400" cy="2594311"/>
          </a:xfrm>
        </p:spPr>
        <p:txBody>
          <a:bodyPr/>
          <a:lstStyle/>
          <a:p>
            <a:pPr>
              <a:buFont typeface="Arial" panose="020B0604020202020204" pitchFamily="34" charset="0"/>
              <a:buChar char="•"/>
            </a:pPr>
            <a:r>
              <a:rPr lang="en-US" sz="1400" dirty="0"/>
              <a:t>In-band/out-of-band control: </a:t>
            </a:r>
            <a:r>
              <a:rPr lang="en-US" sz="1400" kern="0" dirty="0"/>
              <a:t>To indicate whether following fields are sent through in-band (0b01, default), out-of</a:t>
            </a:r>
            <a:r>
              <a:rPr lang="en-US" sz="1400" dirty="0"/>
              <a:t>-band (0b10), e.g., narrowband channels, or both (0b11). Time sync between in-band and out-of-band is out of scope of this presentation.</a:t>
            </a:r>
            <a:endParaRPr lang="en-US" sz="1400" kern="0" dirty="0"/>
          </a:p>
          <a:p>
            <a:pPr>
              <a:buFont typeface="Arial" panose="020B0604020202020204" pitchFamily="34" charset="0"/>
              <a:buChar char="•"/>
            </a:pPr>
            <a:r>
              <a:rPr lang="en-US" sz="1400" dirty="0"/>
              <a:t>Superframe Time Offset Unit:</a:t>
            </a:r>
          </a:p>
          <a:p>
            <a:pPr lvl="1">
              <a:buFont typeface="Arial" panose="020B0604020202020204" pitchFamily="34" charset="0"/>
              <a:buChar char="•"/>
            </a:pPr>
            <a:r>
              <a:rPr lang="en-US" sz="1400" dirty="0"/>
              <a:t>0 – Ranging Scheduling Time Unit (RSTU), default</a:t>
            </a:r>
          </a:p>
          <a:p>
            <a:pPr lvl="1">
              <a:buFont typeface="Arial" panose="020B0604020202020204" pitchFamily="34" charset="0"/>
              <a:buChar char="•"/>
            </a:pPr>
            <a:r>
              <a:rPr lang="en-US" sz="1400" dirty="0"/>
              <a:t>1 – Ranging Counter Time Unit (RCTU)</a:t>
            </a:r>
          </a:p>
          <a:p>
            <a:pPr>
              <a:buFont typeface="Arial" panose="020B0604020202020204" pitchFamily="34" charset="0"/>
              <a:buChar char="•"/>
            </a:pPr>
            <a:r>
              <a:rPr lang="en-US" sz="1400" dirty="0"/>
              <a:t>Reserved: reserved for other purposes and/or future use.</a:t>
            </a:r>
            <a:endParaRPr lang="en-US" sz="1400" strike="noStrike" dirty="0">
              <a:latin typeface="+mn-lt"/>
            </a:endParaRPr>
          </a:p>
          <a:p>
            <a:pPr>
              <a:buFont typeface="Arial" panose="020B0604020202020204" pitchFamily="34" charset="0"/>
              <a:buChar char="•"/>
            </a:pPr>
            <a:r>
              <a:rPr lang="en-US" sz="1400" kern="0" dirty="0"/>
              <a:t>Superframe Time Offset: unsigned integer, time offset in RSTU from start of a </a:t>
            </a:r>
            <a:r>
              <a:rPr lang="en-US" sz="1400" kern="0" dirty="0" err="1"/>
              <a:t>superframe</a:t>
            </a:r>
            <a:r>
              <a:rPr lang="en-US" sz="1400" kern="0" dirty="0"/>
              <a:t>.</a:t>
            </a:r>
          </a:p>
          <a:p>
            <a:pPr>
              <a:buFont typeface="Arial" panose="020B0604020202020204" pitchFamily="34" charset="0"/>
              <a:buChar char="•"/>
            </a:pPr>
            <a:r>
              <a:rPr lang="en-US" sz="1400" dirty="0"/>
              <a:t>Sync Hop: unsigned integer, number of hops from the first sync node (or Super PAN Coordinator). If Sync Hop is 0, this node is the first sync node.</a:t>
            </a:r>
          </a:p>
        </p:txBody>
      </p:sp>
      <p:sp>
        <p:nvSpPr>
          <p:cNvPr id="2" name="Title 1">
            <a:extLst>
              <a:ext uri="{FF2B5EF4-FFF2-40B4-BE49-F238E27FC236}">
                <a16:creationId xmlns:a16="http://schemas.microsoft.com/office/drawing/2014/main" id="{661F4267-BE0D-4B40-9042-84634E67E64C}"/>
              </a:ext>
            </a:extLst>
          </p:cNvPr>
          <p:cNvSpPr>
            <a:spLocks noGrp="1"/>
          </p:cNvSpPr>
          <p:nvPr>
            <p:ph type="title"/>
          </p:nvPr>
        </p:nvSpPr>
        <p:spPr/>
        <p:txBody>
          <a:bodyPr/>
          <a:lstStyle/>
          <a:p>
            <a:r>
              <a:rPr lang="en-US" sz="3600" dirty="0"/>
              <a:t>DL-TDOA PAN Descriptor IE: </a:t>
            </a:r>
            <a:br>
              <a:rPr lang="en-US" sz="3600" dirty="0"/>
            </a:br>
            <a:r>
              <a:rPr lang="en-US" sz="3600" dirty="0"/>
              <a:t>Frame Synchronization Specification</a:t>
            </a:r>
            <a:endParaRPr lang="en-US" dirty="0"/>
          </a:p>
        </p:txBody>
      </p:sp>
      <p:sp>
        <p:nvSpPr>
          <p:cNvPr id="4" name="Date Placeholder 3">
            <a:extLst>
              <a:ext uri="{FF2B5EF4-FFF2-40B4-BE49-F238E27FC236}">
                <a16:creationId xmlns:a16="http://schemas.microsoft.com/office/drawing/2014/main" id="{4E58A9F7-0D39-488A-8A03-099F3619E670}"/>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D05E8DA-8611-4EE8-8845-13559F5FDD40}"/>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799A4A86-93DA-4431-8837-44E437092B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a:p>
        </p:txBody>
      </p:sp>
      <p:graphicFrame>
        <p:nvGraphicFramePr>
          <p:cNvPr id="10" name="Content Placeholder 6">
            <a:extLst>
              <a:ext uri="{FF2B5EF4-FFF2-40B4-BE49-F238E27FC236}">
                <a16:creationId xmlns:a16="http://schemas.microsoft.com/office/drawing/2014/main" id="{8B86ACC2-5BF5-4207-91BE-03C8F91E4396}"/>
              </a:ext>
            </a:extLst>
          </p:cNvPr>
          <p:cNvGraphicFramePr>
            <a:graphicFrameLocks/>
          </p:cNvGraphicFramePr>
          <p:nvPr>
            <p:extLst>
              <p:ext uri="{D42A27DB-BD31-4B8C-83A1-F6EECF244321}">
                <p14:modId xmlns:p14="http://schemas.microsoft.com/office/powerpoint/2010/main" val="237715477"/>
              </p:ext>
            </p:extLst>
          </p:nvPr>
        </p:nvGraphicFramePr>
        <p:xfrm>
          <a:off x="1580391" y="2054101"/>
          <a:ext cx="5983218" cy="923228"/>
        </p:xfrm>
        <a:graphic>
          <a:graphicData uri="http://schemas.openxmlformats.org/drawingml/2006/table">
            <a:tbl>
              <a:tblPr firstRow="1" firstCol="1" bandRow="1">
                <a:tableStyleId>{5940675A-B579-460E-94D1-54222C63F5DA}</a:tableStyleId>
              </a:tblPr>
              <a:tblGrid>
                <a:gridCol w="1276712">
                  <a:extLst>
                    <a:ext uri="{9D8B030D-6E8A-4147-A177-3AD203B41FA5}">
                      <a16:colId xmlns:a16="http://schemas.microsoft.com/office/drawing/2014/main" val="1668230871"/>
                    </a:ext>
                  </a:extLst>
                </a:gridCol>
                <a:gridCol w="1260463">
                  <a:extLst>
                    <a:ext uri="{9D8B030D-6E8A-4147-A177-3AD203B41FA5}">
                      <a16:colId xmlns:a16="http://schemas.microsoft.com/office/drawing/2014/main" val="2752200179"/>
                    </a:ext>
                  </a:extLst>
                </a:gridCol>
                <a:gridCol w="792088">
                  <a:extLst>
                    <a:ext uri="{9D8B030D-6E8A-4147-A177-3AD203B41FA5}">
                      <a16:colId xmlns:a16="http://schemas.microsoft.com/office/drawing/2014/main" val="1096723428"/>
                    </a:ext>
                  </a:extLst>
                </a:gridCol>
                <a:gridCol w="936104">
                  <a:extLst>
                    <a:ext uri="{9D8B030D-6E8A-4147-A177-3AD203B41FA5}">
                      <a16:colId xmlns:a16="http://schemas.microsoft.com/office/drawing/2014/main" val="3070513758"/>
                    </a:ext>
                  </a:extLst>
                </a:gridCol>
                <a:gridCol w="864096">
                  <a:extLst>
                    <a:ext uri="{9D8B030D-6E8A-4147-A177-3AD203B41FA5}">
                      <a16:colId xmlns:a16="http://schemas.microsoft.com/office/drawing/2014/main" val="2806058615"/>
                    </a:ext>
                  </a:extLst>
                </a:gridCol>
                <a:gridCol w="853755">
                  <a:extLst>
                    <a:ext uri="{9D8B030D-6E8A-4147-A177-3AD203B41FA5}">
                      <a16:colId xmlns:a16="http://schemas.microsoft.com/office/drawing/2014/main" val="1510557482"/>
                    </a:ext>
                  </a:extLst>
                </a:gridCol>
              </a:tblGrid>
              <a:tr h="0">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latin typeface="+mn-lt"/>
                        </a:rPr>
                        <a:t>Octets: 1</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100" dirty="0">
                        <a:latin typeface="+mn-lt"/>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100" dirty="0">
                        <a:latin typeface="+mn-lt"/>
                      </a:endParaRPr>
                    </a:p>
                  </a:txBody>
                  <a:tcPr anchor="ctr"/>
                </a:tc>
                <a:tc>
                  <a:txBody>
                    <a:bodyPr/>
                    <a:lstStyle/>
                    <a:p>
                      <a:pPr marL="0" marR="0" algn="ctr" defTabSz="914400" rtl="0" eaLnBrk="1" latinLnBrk="0" hangingPunct="1">
                        <a:lnSpc>
                          <a:spcPct val="107000"/>
                        </a:lnSpc>
                        <a:spcBef>
                          <a:spcPts val="0"/>
                        </a:spcBef>
                        <a:spcAft>
                          <a:spcPts val="0"/>
                        </a:spcAft>
                      </a:pPr>
                      <a:r>
                        <a:rPr lang="en-US" sz="1200" dirty="0">
                          <a:latin typeface="+mn-lt"/>
                        </a:rPr>
                        <a:t>0/4</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anchor="ctr"/>
                </a:tc>
                <a:extLst>
                  <a:ext uri="{0D108BD9-81ED-4DB2-BD59-A6C34878D82A}">
                    <a16:rowId xmlns:a16="http://schemas.microsoft.com/office/drawing/2014/main" val="82623989"/>
                  </a:ext>
                </a:extLst>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0-1</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2</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3-7</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2895119474"/>
                  </a:ext>
                </a:extLst>
              </a:tr>
              <a:tr h="300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In-Band/Out-Of-Band Control</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Superframe Time Offset Unit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Reserved</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Superframe Time Offset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200" strike="noStrike" dirty="0">
                          <a:latin typeface="+mn-lt"/>
                        </a:rPr>
                        <a:t>Sync Hop</a:t>
                      </a:r>
                      <a:endParaRPr lang="en-US" sz="1200" strike="noStrike" dirty="0">
                        <a:latin typeface="+mn-l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latin typeface="+mn-lt"/>
                        </a:rPr>
                        <a:t>Reserved</a:t>
                      </a:r>
                    </a:p>
                  </a:txBody>
                  <a:tcPr marL="68580" marR="68580" marT="0" marB="0" anchor="ctr"/>
                </a:tc>
                <a:extLst>
                  <a:ext uri="{0D108BD9-81ED-4DB2-BD59-A6C34878D82A}">
                    <a16:rowId xmlns:a16="http://schemas.microsoft.com/office/drawing/2014/main" val="38547644"/>
                  </a:ext>
                </a:extLst>
              </a:tr>
            </a:tbl>
          </a:graphicData>
        </a:graphic>
      </p:graphicFrame>
      <p:sp>
        <p:nvSpPr>
          <p:cNvPr id="3" name="Right Brace 2">
            <a:extLst>
              <a:ext uri="{FF2B5EF4-FFF2-40B4-BE49-F238E27FC236}">
                <a16:creationId xmlns:a16="http://schemas.microsoft.com/office/drawing/2014/main" id="{5775D380-1176-48DA-9EC5-A351CFA33ABD}"/>
              </a:ext>
            </a:extLst>
          </p:cNvPr>
          <p:cNvSpPr/>
          <p:nvPr/>
        </p:nvSpPr>
        <p:spPr bwMode="auto">
          <a:xfrm rot="5400000">
            <a:off x="3133040" y="1437469"/>
            <a:ext cx="222858" cy="3328156"/>
          </a:xfrm>
          <a:prstGeom prst="rightBrac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TextBox 6">
            <a:extLst>
              <a:ext uri="{FF2B5EF4-FFF2-40B4-BE49-F238E27FC236}">
                <a16:creationId xmlns:a16="http://schemas.microsoft.com/office/drawing/2014/main" id="{3C08E4A2-F464-4AFC-B62D-144ECE6AF9E6}"/>
              </a:ext>
            </a:extLst>
          </p:cNvPr>
          <p:cNvSpPr txBox="1"/>
          <p:nvPr/>
        </p:nvSpPr>
        <p:spPr>
          <a:xfrm>
            <a:off x="1519477" y="3121223"/>
            <a:ext cx="3449983" cy="307777"/>
          </a:xfrm>
          <a:prstGeom prst="rect">
            <a:avLst/>
          </a:prstGeom>
          <a:noFill/>
        </p:spPr>
        <p:txBody>
          <a:bodyPr wrap="none" rtlCol="0">
            <a:spAutoFit/>
          </a:bodyPr>
          <a:lstStyle/>
          <a:p>
            <a:r>
              <a:rPr lang="en-US" sz="1400" dirty="0"/>
              <a:t>Frame Synchronization Specification Control</a:t>
            </a:r>
          </a:p>
        </p:txBody>
      </p:sp>
    </p:spTree>
    <p:extLst>
      <p:ext uri="{BB962C8B-B14F-4D97-AF65-F5344CB8AC3E}">
        <p14:creationId xmlns:p14="http://schemas.microsoft.com/office/powerpoint/2010/main" val="342522190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3164</Words>
  <Application>Microsoft Office PowerPoint</Application>
  <PresentationFormat>On-screen Show (4:3)</PresentationFormat>
  <Paragraphs>666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 Math</vt:lpstr>
      <vt:lpstr>Times New Roman</vt:lpstr>
      <vt:lpstr>IEEE-P802_15</vt:lpstr>
      <vt:lpstr>PowerPoint Presentation</vt:lpstr>
      <vt:lpstr>PowerPoint Presentation</vt:lpstr>
      <vt:lpstr>Beacon and Ranging Frames to Support Downlink TDOA (DL-TDOA) Location Service in 802.15   </vt:lpstr>
      <vt:lpstr>Recap: Superframe Structure to Support DL-TDOA [1]</vt:lpstr>
      <vt:lpstr>Recap: Superframe Structure to Support DL-TDOA (Cont’d) [1]</vt:lpstr>
      <vt:lpstr>Recap: Beacon Frames and IEs to Support DL-TDOA  [1]</vt:lpstr>
      <vt:lpstr>Outline</vt:lpstr>
      <vt:lpstr>DL-TDOA PAN Descriptor IE</vt:lpstr>
      <vt:lpstr>DL-TDOA PAN Descriptor IE:  Frame Synchronization Specification</vt:lpstr>
      <vt:lpstr>DL-TDOA PAN Descriptor IE: Superframe Specification</vt:lpstr>
      <vt:lpstr>Beacon Frames and IEs to Support DL-TDOA (Cont’d) </vt:lpstr>
      <vt:lpstr>Beacon Command Payload IE</vt:lpstr>
      <vt:lpstr>Beacon Command Payload IE (Cont’d)</vt:lpstr>
      <vt:lpstr>Routing Information Example</vt:lpstr>
      <vt:lpstr>Ranging Frames and IEs to Support DL-TDOA</vt:lpstr>
      <vt:lpstr>Ranging Frames and IEs to Support DL-TDOA – Header and Payload IEs</vt:lpstr>
      <vt:lpstr>Ranging Frames and IEs to Support DL-TDOA – Header IE</vt:lpstr>
      <vt:lpstr>Ranging Frames and IEs to Support DL-TDOA – Payload IE</vt:lpstr>
      <vt:lpstr>Ranging Frames and IEs to Support DL-TDOA – REQ Example (SS-TWR Type)</vt:lpstr>
      <vt:lpstr>Ranging Frames and IEs to Support DL-TDOA – RSP Example (SS-TWR Type)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2021-11-16T21:12:00Z</dcterms:modified>
</cp:coreProperties>
</file>