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7"/>
  </p:notesMasterIdLst>
  <p:sldIdLst>
    <p:sldId id="318" r:id="rId2"/>
    <p:sldId id="311" r:id="rId3"/>
    <p:sldId id="319" r:id="rId4"/>
    <p:sldId id="320" r:id="rId5"/>
    <p:sldId id="321" r:id="rId6"/>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2021</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P802.15-21-6150-01-6a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2021</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Proposed changes in the TRD document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Nove</a:t>
            </a:r>
            <a:r>
              <a:rPr lang="en-US" sz="1600" dirty="0">
                <a:solidFill>
                  <a:schemeClr val="dk2"/>
                </a:solidFill>
                <a:latin typeface="Times New Roman"/>
                <a:ea typeface="Times New Roman"/>
                <a:cs typeface="Times New Roman"/>
                <a:sym typeface="Times New Roman"/>
              </a:rPr>
              <a:t>mber</a:t>
            </a:r>
            <a:r>
              <a:rPr lang="en-US" sz="1600" b="0" i="0" u="none" strike="noStrike" cap="none" dirty="0">
                <a:solidFill>
                  <a:schemeClr val="dk2"/>
                </a:solidFill>
                <a:latin typeface="Times New Roman"/>
                <a:ea typeface="Times New Roman"/>
                <a:cs typeface="Times New Roman"/>
                <a:sym typeface="Times New Roman"/>
              </a:rPr>
              <a:t> 16th, 2021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a:t>
            </a:r>
            <a:r>
              <a:rPr lang="en-US" sz="1600" dirty="0" err="1">
                <a:solidFill>
                  <a:schemeClr val="dk1"/>
                </a:solidFill>
                <a:latin typeface="Times New Roman"/>
                <a:ea typeface="Times New Roman"/>
                <a:cs typeface="Times New Roman"/>
                <a:sym typeface="Times New Roman"/>
              </a:rPr>
              <a:t>Tokiwadai</a:t>
            </a:r>
            <a:r>
              <a:rPr lang="en-US" sz="1600" dirty="0">
                <a:solidFill>
                  <a:schemeClr val="dk1"/>
                </a:solidFill>
                <a:latin typeface="Times New Roman"/>
                <a:ea typeface="Times New Roman"/>
                <a:cs typeface="Times New Roman"/>
                <a:sym typeface="Times New Roman"/>
              </a:rPr>
              <a:t>, Hodogaya-</a:t>
            </a:r>
            <a:r>
              <a:rPr lang="en-US" sz="1600" dirty="0" err="1">
                <a:solidFill>
                  <a:schemeClr val="dk1"/>
                </a:solidFill>
                <a:latin typeface="Times New Roman"/>
                <a:ea typeface="Times New Roman"/>
                <a:cs typeface="Times New Roman"/>
                <a:sym typeface="Times New Roman"/>
              </a:rPr>
              <a:t>ku</a:t>
            </a:r>
            <a:r>
              <a:rPr lang="en-US" sz="1600" dirty="0">
                <a:solidFill>
                  <a:schemeClr val="dk1"/>
                </a:solidFill>
                <a:latin typeface="Times New Roman"/>
                <a:ea typeface="Times New Roman"/>
                <a:cs typeface="Times New Roman"/>
                <a:sym typeface="Times New Roman"/>
              </a:rPr>
              <a:t>,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D04D-7DAA-4CEF-A8C8-7498229E4C47}"/>
              </a:ext>
            </a:extLst>
          </p:cNvPr>
          <p:cNvSpPr>
            <a:spLocks noGrp="1"/>
          </p:cNvSpPr>
          <p:nvPr>
            <p:ph type="title"/>
          </p:nvPr>
        </p:nvSpPr>
        <p:spPr/>
        <p:txBody>
          <a:bodyPr/>
          <a:lstStyle/>
          <a:p>
            <a:r>
              <a:rPr lang="en-US" dirty="0"/>
              <a:t>Propose change 1 &amp; 2 </a:t>
            </a:r>
          </a:p>
        </p:txBody>
      </p:sp>
      <p:sp>
        <p:nvSpPr>
          <p:cNvPr id="3" name="Text Placeholder 2">
            <a:extLst>
              <a:ext uri="{FF2B5EF4-FFF2-40B4-BE49-F238E27FC236}">
                <a16:creationId xmlns:a16="http://schemas.microsoft.com/office/drawing/2014/main" id="{33285C34-F45A-4C57-B173-046938351697}"/>
              </a:ext>
            </a:extLst>
          </p:cNvPr>
          <p:cNvSpPr>
            <a:spLocks noGrp="1"/>
          </p:cNvSpPr>
          <p:nvPr>
            <p:ph type="body" idx="1"/>
          </p:nvPr>
        </p:nvSpPr>
        <p:spPr/>
        <p:txBody>
          <a:bodyPr/>
          <a:lstStyle/>
          <a:p>
            <a:r>
              <a:rPr lang="en-US" sz="2400" dirty="0">
                <a:latin typeface="+mn-lt"/>
              </a:rPr>
              <a:t>Add support for coordinator-to-coordinator communications (topology).</a:t>
            </a:r>
          </a:p>
          <a:p>
            <a:r>
              <a:rPr lang="en-US" sz="2400" dirty="0">
                <a:latin typeface="+mn-lt"/>
              </a:rPr>
              <a:t>Transmission range: </a:t>
            </a:r>
          </a:p>
          <a:p>
            <a:pPr lvl="1"/>
            <a:r>
              <a:rPr lang="en-US" sz="2000" dirty="0">
                <a:latin typeface="+mn-lt"/>
              </a:rPr>
              <a:t>keep support for IEEE 802.15.6-2012 of 3m. </a:t>
            </a:r>
          </a:p>
          <a:p>
            <a:pPr lvl="1"/>
            <a:r>
              <a:rPr lang="en-US" sz="2000" dirty="0">
                <a:latin typeface="+mn-lt"/>
              </a:rPr>
              <a:t>For 15.6a proposals, the transmission range (coverage) depends on link margin and proposals themselves given use cases and scenarios (congestion, interference). </a:t>
            </a:r>
          </a:p>
          <a:p>
            <a:pPr lvl="1"/>
            <a:r>
              <a:rPr lang="en-US" sz="2000" dirty="0">
                <a:latin typeface="+mn-lt"/>
              </a:rPr>
              <a:t>Hence leave transmission range as proposal-specific.</a:t>
            </a:r>
            <a:endParaRPr lang="en-US" sz="2000" dirty="0">
              <a:latin typeface="+mn-lt"/>
              <a:cs typeface="Times New Roman" panose="02020603050405020304" pitchFamily="18" charset="0"/>
            </a:endParaRPr>
          </a:p>
        </p:txBody>
      </p:sp>
      <p:sp>
        <p:nvSpPr>
          <p:cNvPr id="4" name="Date Placeholder 3">
            <a:extLst>
              <a:ext uri="{FF2B5EF4-FFF2-40B4-BE49-F238E27FC236}">
                <a16:creationId xmlns:a16="http://schemas.microsoft.com/office/drawing/2014/main" id="{6CB65B52-723B-42D2-A637-61A231847495}"/>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D6278CE2-7384-4479-A819-5DDA91812C8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F10F1C4-A902-4CD2-9402-9CE51C2E5E9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52631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0329B-59B4-4BDC-9BA1-FD5BB9825F5B}"/>
              </a:ext>
            </a:extLst>
          </p:cNvPr>
          <p:cNvSpPr>
            <a:spLocks noGrp="1"/>
          </p:cNvSpPr>
          <p:nvPr>
            <p:ph type="title"/>
          </p:nvPr>
        </p:nvSpPr>
        <p:spPr/>
        <p:txBody>
          <a:bodyPr/>
          <a:lstStyle/>
          <a:p>
            <a:r>
              <a:rPr lang="en-US" dirty="0"/>
              <a:t>Propose change 3</a:t>
            </a:r>
          </a:p>
        </p:txBody>
      </p:sp>
      <p:sp>
        <p:nvSpPr>
          <p:cNvPr id="3" name="Text Placeholder 2">
            <a:extLst>
              <a:ext uri="{FF2B5EF4-FFF2-40B4-BE49-F238E27FC236}">
                <a16:creationId xmlns:a16="http://schemas.microsoft.com/office/drawing/2014/main" id="{C9F8E13B-533F-4D9F-A3D7-FDA411D23F1C}"/>
              </a:ext>
            </a:extLst>
          </p:cNvPr>
          <p:cNvSpPr>
            <a:spLocks noGrp="1"/>
          </p:cNvSpPr>
          <p:nvPr>
            <p:ph type="body" idx="1"/>
          </p:nvPr>
        </p:nvSpPr>
        <p:spPr/>
        <p:txBody>
          <a:bodyPr/>
          <a:lstStyle/>
          <a:p>
            <a:r>
              <a:rPr lang="en-US" sz="2400" dirty="0">
                <a:latin typeface="+mn-lt"/>
              </a:rPr>
              <a:t>Add support of handover</a:t>
            </a:r>
          </a:p>
          <a:p>
            <a:pPr lvl="1"/>
            <a:r>
              <a:rPr lang="en-US" sz="2000" dirty="0">
                <a:latin typeface="+mn-lt"/>
              </a:rPr>
              <a:t>Use case of a passenger bus with 1 or 2 VBAN coordinators supporting several HBANs.</a:t>
            </a:r>
          </a:p>
          <a:p>
            <a:pPr lvl="2"/>
            <a:r>
              <a:rPr lang="en-US" sz="1600" dirty="0">
                <a:latin typeface="+mn-lt"/>
              </a:rPr>
              <a:t>In case of malfunctioning devices or congestion, the HBAN coordinator may switch to another VBAN coordinator.</a:t>
            </a:r>
          </a:p>
          <a:p>
            <a:pPr lvl="1"/>
            <a:r>
              <a:rPr lang="en-US" sz="2000" dirty="0">
                <a:latin typeface="+mn-lt"/>
              </a:rPr>
              <a:t>Use case of a person with a software car key stored in a HBAN device, approaching a car transfers the control of the soft-car key to the VBAN. </a:t>
            </a:r>
          </a:p>
          <a:p>
            <a:endParaRPr lang="en-US" sz="2400" dirty="0">
              <a:latin typeface="+mn-lt"/>
            </a:endParaRPr>
          </a:p>
        </p:txBody>
      </p:sp>
      <p:sp>
        <p:nvSpPr>
          <p:cNvPr id="4" name="Date Placeholder 3">
            <a:extLst>
              <a:ext uri="{FF2B5EF4-FFF2-40B4-BE49-F238E27FC236}">
                <a16:creationId xmlns:a16="http://schemas.microsoft.com/office/drawing/2014/main" id="{753F92F1-29AE-47E1-B26D-6D6C7DF1563F}"/>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8FECF421-650D-4BB7-B4B2-469FF394DA9B}"/>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38578C6F-2747-4948-904C-BA77E4DC795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1643413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19B14-150F-4E27-969E-ECC0892914C9}"/>
              </a:ext>
            </a:extLst>
          </p:cNvPr>
          <p:cNvSpPr>
            <a:spLocks noGrp="1"/>
          </p:cNvSpPr>
          <p:nvPr>
            <p:ph type="title"/>
          </p:nvPr>
        </p:nvSpPr>
        <p:spPr/>
        <p:txBody>
          <a:bodyPr/>
          <a:lstStyle/>
          <a:p>
            <a:r>
              <a:rPr lang="en-US" dirty="0"/>
              <a:t>Propose change 4</a:t>
            </a:r>
          </a:p>
        </p:txBody>
      </p:sp>
      <p:sp>
        <p:nvSpPr>
          <p:cNvPr id="3" name="Text Placeholder 2">
            <a:extLst>
              <a:ext uri="{FF2B5EF4-FFF2-40B4-BE49-F238E27FC236}">
                <a16:creationId xmlns:a16="http://schemas.microsoft.com/office/drawing/2014/main" id="{B133CBBE-F2CC-4387-95AB-7FBE69D0C9EA}"/>
              </a:ext>
            </a:extLst>
          </p:cNvPr>
          <p:cNvSpPr>
            <a:spLocks noGrp="1"/>
          </p:cNvSpPr>
          <p:nvPr>
            <p:ph type="body" idx="1"/>
          </p:nvPr>
        </p:nvSpPr>
        <p:spPr/>
        <p:txBody>
          <a:bodyPr/>
          <a:lstStyle/>
          <a:p>
            <a:r>
              <a:rPr lang="en-US" sz="2400" dirty="0">
                <a:latin typeface="+mn-lt"/>
              </a:rPr>
              <a:t>Priority traffic compatible with IEEE 802.15.6-2012 with eight possible levels of priority.  </a:t>
            </a:r>
          </a:p>
          <a:p>
            <a:pPr lvl="1"/>
            <a:r>
              <a:rPr lang="en-US" sz="2000" dirty="0">
                <a:latin typeface="+mn-lt"/>
              </a:rPr>
              <a:t>Proposals may include their own classification of priority traffic, including justification and traffic discriminator. </a:t>
            </a:r>
          </a:p>
          <a:p>
            <a:endParaRPr lang="en-US" dirty="0"/>
          </a:p>
        </p:txBody>
      </p:sp>
      <p:sp>
        <p:nvSpPr>
          <p:cNvPr id="4" name="Date Placeholder 3">
            <a:extLst>
              <a:ext uri="{FF2B5EF4-FFF2-40B4-BE49-F238E27FC236}">
                <a16:creationId xmlns:a16="http://schemas.microsoft.com/office/drawing/2014/main" id="{961DEFF3-0E76-4B15-B9C0-B5C2B8404657}"/>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1493FC0A-3C1E-489C-8E87-500C1D7BE262}"/>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47DBC5C-72C5-403C-9359-7BD60D45BCF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2581188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41E95-8479-49B3-9627-124F3FADEED4}"/>
              </a:ext>
            </a:extLst>
          </p:cNvPr>
          <p:cNvSpPr>
            <a:spLocks noGrp="1"/>
          </p:cNvSpPr>
          <p:nvPr>
            <p:ph type="title"/>
          </p:nvPr>
        </p:nvSpPr>
        <p:spPr/>
        <p:txBody>
          <a:bodyPr/>
          <a:lstStyle/>
          <a:p>
            <a:r>
              <a:rPr lang="en-US" dirty="0"/>
              <a:t>TG motion</a:t>
            </a:r>
          </a:p>
        </p:txBody>
      </p:sp>
      <p:sp>
        <p:nvSpPr>
          <p:cNvPr id="3" name="Text Placeholder 2">
            <a:extLst>
              <a:ext uri="{FF2B5EF4-FFF2-40B4-BE49-F238E27FC236}">
                <a16:creationId xmlns:a16="http://schemas.microsoft.com/office/drawing/2014/main" id="{9AE36FFE-D0ED-41CE-BD33-02561EC42712}"/>
              </a:ext>
            </a:extLst>
          </p:cNvPr>
          <p:cNvSpPr>
            <a:spLocks noGrp="1"/>
          </p:cNvSpPr>
          <p:nvPr>
            <p:ph type="body" idx="1"/>
          </p:nvPr>
        </p:nvSpPr>
        <p:spPr/>
        <p:txBody>
          <a:bodyPr/>
          <a:lstStyle/>
          <a:p>
            <a:r>
              <a:rPr lang="en-US" dirty="0">
                <a:latin typeface="+mn-lt"/>
              </a:rPr>
              <a:t>Motion to approve 615r0 to add to the TRD.</a:t>
            </a:r>
          </a:p>
          <a:p>
            <a:pPr lvl="1"/>
            <a:r>
              <a:rPr lang="en-US" dirty="0">
                <a:latin typeface="+mn-lt"/>
              </a:rPr>
              <a:t>Move: Marco</a:t>
            </a:r>
          </a:p>
          <a:p>
            <a:pPr lvl="1"/>
            <a:r>
              <a:rPr lang="en-US" dirty="0">
                <a:latin typeface="+mn-lt"/>
              </a:rPr>
              <a:t>Second: Minsoo</a:t>
            </a:r>
          </a:p>
          <a:p>
            <a:pPr lvl="1"/>
            <a:r>
              <a:rPr lang="en-US" dirty="0">
                <a:latin typeface="+mn-lt"/>
              </a:rPr>
              <a:t>Approved by unanimous consent</a:t>
            </a:r>
          </a:p>
          <a:p>
            <a:endParaRPr lang="en-US" dirty="0"/>
          </a:p>
        </p:txBody>
      </p:sp>
      <p:sp>
        <p:nvSpPr>
          <p:cNvPr id="4" name="Date Placeholder 3">
            <a:extLst>
              <a:ext uri="{FF2B5EF4-FFF2-40B4-BE49-F238E27FC236}">
                <a16:creationId xmlns:a16="http://schemas.microsoft.com/office/drawing/2014/main" id="{E98E6DED-DBF7-4976-A16D-119A871423AD}"/>
              </a:ext>
            </a:extLst>
          </p:cNvPr>
          <p:cNvSpPr>
            <a:spLocks noGrp="1"/>
          </p:cNvSpPr>
          <p:nvPr>
            <p:ph type="dt" idx="10"/>
          </p:nvPr>
        </p:nvSpPr>
        <p:spPr/>
        <p:txBody>
          <a:bodyPr/>
          <a:lstStyle/>
          <a:p>
            <a:r>
              <a:rPr lang="en-US"/>
              <a:t>November 2021</a:t>
            </a:r>
            <a:endParaRPr lang="en-US" dirty="0"/>
          </a:p>
        </p:txBody>
      </p:sp>
      <p:sp>
        <p:nvSpPr>
          <p:cNvPr id="5" name="Footer Placeholder 4">
            <a:extLst>
              <a:ext uri="{FF2B5EF4-FFF2-40B4-BE49-F238E27FC236}">
                <a16:creationId xmlns:a16="http://schemas.microsoft.com/office/drawing/2014/main" id="{35587859-2ECD-405B-86EC-028006653937}"/>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25E436F-B911-4602-8545-01E450ACC67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797848618"/>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6189</TotalTime>
  <Words>289</Words>
  <Application>Microsoft Office PowerPoint</Application>
  <PresentationFormat>On-screen Show (4:3)</PresentationFormat>
  <Paragraphs>51</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Default Design</vt:lpstr>
      <vt:lpstr>PowerPoint Presentation</vt:lpstr>
      <vt:lpstr>Propose change 1 &amp; 2 </vt:lpstr>
      <vt:lpstr>Propose change 3</vt:lpstr>
      <vt:lpstr>Propose change 4</vt:lpstr>
      <vt:lpstr>TG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347</cp:revision>
  <dcterms:modified xsi:type="dcterms:W3CDTF">2021-11-16T16:08:32Z</dcterms:modified>
</cp:coreProperties>
</file>