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480" r:id="rId3"/>
    <p:sldId id="496" r:id="rId4"/>
    <p:sldId id="266" r:id="rId5"/>
    <p:sldId id="497" r:id="rId6"/>
    <p:sldId id="270" r:id="rId7"/>
    <p:sldId id="548" r:id="rId8"/>
    <p:sldId id="550" r:id="rId9"/>
    <p:sldId id="551" r:id="rId10"/>
    <p:sldId id="552" r:id="rId11"/>
    <p:sldId id="549" r:id="rId1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4646" autoAdjust="0"/>
  </p:normalViewPr>
  <p:slideViewPr>
    <p:cSldViewPr>
      <p:cViewPr varScale="1">
        <p:scale>
          <a:sx n="114" d="100"/>
          <a:sy n="114" d="100"/>
        </p:scale>
        <p:origin x="206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11/16/2021</a:t>
            </a:fld>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4</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034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15-21-0610-00-04ab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Higher PHY data rates for 802.15.4ab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rgbClr val="FF0000"/>
                </a:solidFill>
                <a:latin typeface="Times New Roman" panose="02020603050405020304" pitchFamily="18" charset="0"/>
                <a:cs typeface="Times New Roman" panose="02020603050405020304" pitchFamily="18" charset="0"/>
              </a:rPr>
              <a:t>[Higher PHY data rates for 802.15.4ab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DBE67-E05A-4057-93E6-BA2F14AA2A38}"/>
              </a:ext>
            </a:extLst>
          </p:cNvPr>
          <p:cNvSpPr>
            <a:spLocks noGrp="1"/>
          </p:cNvSpPr>
          <p:nvPr>
            <p:ph type="title"/>
          </p:nvPr>
        </p:nvSpPr>
        <p:spPr/>
        <p:txBody>
          <a:bodyPr/>
          <a:lstStyle/>
          <a:p>
            <a:r>
              <a:rPr lang="en-US" dirty="0"/>
              <a:t>PER in CM1 (Equalizer w/ LMS)</a:t>
            </a:r>
          </a:p>
        </p:txBody>
      </p:sp>
      <p:sp>
        <p:nvSpPr>
          <p:cNvPr id="4" name="Slide Number Placeholder 3">
            <a:extLst>
              <a:ext uri="{FF2B5EF4-FFF2-40B4-BE49-F238E27FC236}">
                <a16:creationId xmlns:a16="http://schemas.microsoft.com/office/drawing/2014/main"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7" name="TextBox 6">
            <a:extLst>
              <a:ext uri="{FF2B5EF4-FFF2-40B4-BE49-F238E27FC236}">
                <a16:creationId xmlns:a16="http://schemas.microsoft.com/office/drawing/2014/main" id="{DE3C86D8-9322-4ACF-868E-F327D8F1C14E}"/>
              </a:ext>
            </a:extLst>
          </p:cNvPr>
          <p:cNvSpPr txBox="1"/>
          <p:nvPr/>
        </p:nvSpPr>
        <p:spPr>
          <a:xfrm>
            <a:off x="762000" y="5304324"/>
            <a:ext cx="7433539" cy="230832"/>
          </a:xfrm>
          <a:prstGeom prst="rect">
            <a:avLst/>
          </a:prstGeom>
          <a:noFill/>
        </p:spPr>
        <p:txBody>
          <a:bodyPr wrap="square" rtlCol="0">
            <a:spAutoFit/>
          </a:bodyPr>
          <a:lstStyle/>
          <a:p>
            <a:r>
              <a:rPr lang="en-US" altLang="zh-CN" sz="900" dirty="0">
                <a:solidFill>
                  <a:schemeClr val="tx1"/>
                </a:solidFill>
              </a:rPr>
              <a:t>Required SNR for 10% PER </a:t>
            </a:r>
          </a:p>
        </p:txBody>
      </p:sp>
      <p:pic>
        <p:nvPicPr>
          <p:cNvPr id="8" name="Picture 7">
            <a:extLst>
              <a:ext uri="{FF2B5EF4-FFF2-40B4-BE49-F238E27FC236}">
                <a16:creationId xmlns:a16="http://schemas.microsoft.com/office/drawing/2014/main" id="{B21642D3-2998-48BF-972F-F9111D643B9B}"/>
              </a:ext>
            </a:extLst>
          </p:cNvPr>
          <p:cNvPicPr>
            <a:picLocks noChangeAspect="1"/>
          </p:cNvPicPr>
          <p:nvPr/>
        </p:nvPicPr>
        <p:blipFill>
          <a:blip r:embed="rId2"/>
          <a:stretch>
            <a:fillRect/>
          </a:stretch>
        </p:blipFill>
        <p:spPr>
          <a:xfrm>
            <a:off x="1382819" y="1536978"/>
            <a:ext cx="6378362" cy="4058957"/>
          </a:xfrm>
          <a:prstGeom prst="rect">
            <a:avLst/>
          </a:prstGeom>
        </p:spPr>
      </p:pic>
      <p:graphicFrame>
        <p:nvGraphicFramePr>
          <p:cNvPr id="9" name="Table 5">
            <a:extLst>
              <a:ext uri="{FF2B5EF4-FFF2-40B4-BE49-F238E27FC236}">
                <a16:creationId xmlns:a16="http://schemas.microsoft.com/office/drawing/2014/main" id="{9D276355-D596-44A7-9762-88561A88ADFF}"/>
              </a:ext>
            </a:extLst>
          </p:cNvPr>
          <p:cNvGraphicFramePr>
            <a:graphicFrameLocks noGrp="1"/>
          </p:cNvGraphicFramePr>
          <p:nvPr>
            <p:extLst>
              <p:ext uri="{D42A27DB-BD31-4B8C-83A1-F6EECF244321}">
                <p14:modId xmlns:p14="http://schemas.microsoft.com/office/powerpoint/2010/main" val="3140203078"/>
              </p:ext>
            </p:extLst>
          </p:nvPr>
        </p:nvGraphicFramePr>
        <p:xfrm>
          <a:off x="823086" y="5552135"/>
          <a:ext cx="7381234" cy="651510"/>
        </p:xfrm>
        <a:graphic>
          <a:graphicData uri="http://schemas.openxmlformats.org/drawingml/2006/table">
            <a:tbl>
              <a:tblPr firstRow="1" bandRow="1">
                <a:tableStyleId>{2D5ABB26-0587-4C30-8999-92F81FD0307C}</a:tableStyleId>
              </a:tblPr>
              <a:tblGrid>
                <a:gridCol w="810257">
                  <a:extLst>
                    <a:ext uri="{9D8B030D-6E8A-4147-A177-3AD203B41FA5}">
                      <a16:colId xmlns:a16="http://schemas.microsoft.com/office/drawing/2014/main" val="1273889919"/>
                    </a:ext>
                  </a:extLst>
                </a:gridCol>
                <a:gridCol w="830018">
                  <a:extLst>
                    <a:ext uri="{9D8B030D-6E8A-4147-A177-3AD203B41FA5}">
                      <a16:colId xmlns:a16="http://schemas.microsoft.com/office/drawing/2014/main" val="1428780169"/>
                    </a:ext>
                  </a:extLst>
                </a:gridCol>
                <a:gridCol w="820137">
                  <a:extLst>
                    <a:ext uri="{9D8B030D-6E8A-4147-A177-3AD203B41FA5}">
                      <a16:colId xmlns:a16="http://schemas.microsoft.com/office/drawing/2014/main" val="2082540157"/>
                    </a:ext>
                  </a:extLst>
                </a:gridCol>
                <a:gridCol w="820137">
                  <a:extLst>
                    <a:ext uri="{9D8B030D-6E8A-4147-A177-3AD203B41FA5}">
                      <a16:colId xmlns:a16="http://schemas.microsoft.com/office/drawing/2014/main" val="454938073"/>
                    </a:ext>
                  </a:extLst>
                </a:gridCol>
                <a:gridCol w="820137">
                  <a:extLst>
                    <a:ext uri="{9D8B030D-6E8A-4147-A177-3AD203B41FA5}">
                      <a16:colId xmlns:a16="http://schemas.microsoft.com/office/drawing/2014/main" val="2216833655"/>
                    </a:ext>
                  </a:extLst>
                </a:gridCol>
                <a:gridCol w="820137">
                  <a:extLst>
                    <a:ext uri="{9D8B030D-6E8A-4147-A177-3AD203B41FA5}">
                      <a16:colId xmlns:a16="http://schemas.microsoft.com/office/drawing/2014/main" val="13061680"/>
                    </a:ext>
                  </a:extLst>
                </a:gridCol>
                <a:gridCol w="820137">
                  <a:extLst>
                    <a:ext uri="{9D8B030D-6E8A-4147-A177-3AD203B41FA5}">
                      <a16:colId xmlns:a16="http://schemas.microsoft.com/office/drawing/2014/main" val="2758200947"/>
                    </a:ext>
                  </a:extLst>
                </a:gridCol>
                <a:gridCol w="820137">
                  <a:extLst>
                    <a:ext uri="{9D8B030D-6E8A-4147-A177-3AD203B41FA5}">
                      <a16:colId xmlns:a16="http://schemas.microsoft.com/office/drawing/2014/main" val="1377751969"/>
                    </a:ext>
                  </a:extLst>
                </a:gridCol>
                <a:gridCol w="820137">
                  <a:extLst>
                    <a:ext uri="{9D8B030D-6E8A-4147-A177-3AD203B41FA5}">
                      <a16:colId xmlns:a16="http://schemas.microsoft.com/office/drawing/2014/main" val="3724507491"/>
                    </a:ext>
                  </a:extLst>
                </a:gridCol>
              </a:tblGrid>
              <a:tr h="365760">
                <a:tc>
                  <a:txBody>
                    <a:bodyPr/>
                    <a:lstStyle/>
                    <a:p>
                      <a:pPr algn="ctr"/>
                      <a:r>
                        <a:rPr lang="en-US" sz="1000" b="1" dirty="0">
                          <a:latin typeface="+mn-lt"/>
                          <a:cs typeface="Calibri" panose="020F0502020204030204" pitchFamily="34" charset="0"/>
                        </a:rPr>
                        <a:t>6.8 Mbps (BPRF)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6.8 Mbps (HPRF)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7.8 Mbps</a:t>
                      </a:r>
                    </a:p>
                    <a:p>
                      <a:pPr algn="ctr"/>
                      <a:r>
                        <a:rPr lang="en-US" sz="1000" b="1" dirty="0">
                          <a:latin typeface="+mn-lt"/>
                          <a:cs typeface="Calibri" panose="020F0502020204030204" pitchFamily="34" charset="0"/>
                        </a:rPr>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27.2 Mbps</a:t>
                      </a:r>
                    </a:p>
                    <a:p>
                      <a:pPr algn="ctr"/>
                      <a:r>
                        <a:rPr lang="en-US" sz="1000" b="1" dirty="0">
                          <a:latin typeface="+mn-lt"/>
                          <a:cs typeface="Calibri" panose="020F0502020204030204" pitchFamily="34" charset="0"/>
                        </a:rPr>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31.2 Mbps</a:t>
                      </a:r>
                    </a:p>
                    <a:p>
                      <a:pPr algn="ctr"/>
                      <a:r>
                        <a:rPr lang="en-US" sz="1000" b="1" dirty="0">
                          <a:latin typeface="+mn-lt"/>
                          <a:cs typeface="Calibri" panose="020F0502020204030204" pitchFamily="34" charset="0"/>
                        </a:rPr>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54.5 Mbps</a:t>
                      </a:r>
                    </a:p>
                    <a:p>
                      <a:pPr algn="ctr"/>
                      <a:r>
                        <a:rPr lang="en-US" sz="1000" b="1" dirty="0">
                          <a:latin typeface="+mn-lt"/>
                          <a:cs typeface="Calibri" panose="020F0502020204030204" pitchFamily="34" charset="0"/>
                        </a:rPr>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62.4 Mbps</a:t>
                      </a:r>
                    </a:p>
                    <a:p>
                      <a:pPr algn="ctr"/>
                      <a:r>
                        <a:rPr lang="en-US" sz="1000" b="1" dirty="0">
                          <a:latin typeface="+mn-lt"/>
                          <a:cs typeface="Calibri" panose="020F0502020204030204" pitchFamily="34" charset="0"/>
                        </a:rPr>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109.0 Mbps</a:t>
                      </a:r>
                    </a:p>
                    <a:p>
                      <a:pPr algn="ctr"/>
                      <a:r>
                        <a:rPr lang="en-US" sz="1000" b="1" dirty="0">
                          <a:latin typeface="+mn-lt"/>
                          <a:cs typeface="Calibri" panose="020F0502020204030204" pitchFamily="34" charset="0"/>
                        </a:rPr>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latin typeface="+mn-lt"/>
                          <a:cs typeface="Calibri" panose="020F0502020204030204" pitchFamily="34" charset="0"/>
                        </a:rPr>
                        <a:t>124.8 Mbps</a:t>
                      </a:r>
                    </a:p>
                    <a:p>
                      <a:pPr algn="ctr"/>
                      <a:r>
                        <a:rPr lang="en-US" sz="1000" b="1" dirty="0">
                          <a:latin typeface="+mn-lt"/>
                          <a:cs typeface="Calibri" panose="020F0502020204030204" pitchFamily="34" charset="0"/>
                        </a:rPr>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1993552"/>
                  </a:ext>
                </a:extLst>
              </a:tr>
              <a:tr h="278130">
                <a:tc>
                  <a:txBody>
                    <a:bodyPr/>
                    <a:lstStyle/>
                    <a:p>
                      <a:pPr algn="ctr"/>
                      <a:r>
                        <a:rPr lang="en-US" sz="1000" dirty="0">
                          <a:latin typeface="+mn-lt"/>
                          <a:cs typeface="Calibri" panose="020F0502020204030204" pitchFamily="34" charset="0"/>
                        </a:rPr>
                        <a:t>-14.3dB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-14.4dB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-14.1dB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-8.6dB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-8.2dB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-5.3dB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-4.6dB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-1.5dB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latin typeface="+mn-lt"/>
                          <a:cs typeface="Calibri" panose="020F0502020204030204" pitchFamily="34" charset="0"/>
                        </a:rPr>
                        <a:t>-1.1dB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8017542"/>
                  </a:ext>
                </a:extLst>
              </a:tr>
            </a:tbl>
          </a:graphicData>
        </a:graphic>
      </p:graphicFrame>
      <p:sp>
        <p:nvSpPr>
          <p:cNvPr id="10" name="TextBox 9">
            <a:extLst>
              <a:ext uri="{FF2B5EF4-FFF2-40B4-BE49-F238E27FC236}">
                <a16:creationId xmlns:a16="http://schemas.microsoft.com/office/drawing/2014/main" id="{5C8907CB-D027-41B5-9416-628E6C71900A}"/>
              </a:ext>
            </a:extLst>
          </p:cNvPr>
          <p:cNvSpPr txBox="1"/>
          <p:nvPr/>
        </p:nvSpPr>
        <p:spPr>
          <a:xfrm>
            <a:off x="1382819" y="6381328"/>
            <a:ext cx="698653" cy="276999"/>
          </a:xfrm>
          <a:prstGeom prst="rect">
            <a:avLst/>
          </a:prstGeom>
          <a:noFill/>
        </p:spPr>
        <p:txBody>
          <a:bodyPr wrap="none" rtlCol="0">
            <a:spAutoFit/>
          </a:bodyPr>
          <a:lstStyle/>
          <a:p>
            <a:r>
              <a:rPr lang="en-US" dirty="0">
                <a:solidFill>
                  <a:schemeClr val="tx1"/>
                </a:solidFill>
              </a:rPr>
              <a:t>Trained</a:t>
            </a:r>
            <a:r>
              <a:rPr lang="en-US" dirty="0"/>
              <a:t> </a:t>
            </a:r>
          </a:p>
        </p:txBody>
      </p:sp>
      <p:sp>
        <p:nvSpPr>
          <p:cNvPr id="11" name="TextBox 10">
            <a:extLst>
              <a:ext uri="{FF2B5EF4-FFF2-40B4-BE49-F238E27FC236}">
                <a16:creationId xmlns:a16="http://schemas.microsoft.com/office/drawing/2014/main" id="{BB6D00F8-D4A4-46E8-801E-12F5BD1E8CE5}"/>
              </a:ext>
            </a:extLst>
          </p:cNvPr>
          <p:cNvSpPr txBox="1"/>
          <p:nvPr/>
        </p:nvSpPr>
        <p:spPr>
          <a:xfrm>
            <a:off x="2275634" y="6212050"/>
            <a:ext cx="3982052" cy="307777"/>
          </a:xfrm>
          <a:prstGeom prst="rect">
            <a:avLst/>
          </a:prstGeom>
          <a:noFill/>
        </p:spPr>
        <p:txBody>
          <a:bodyPr wrap="none" rtlCol="0">
            <a:spAutoFit/>
          </a:bodyPr>
          <a:lstStyle/>
          <a:p>
            <a:pPr marL="171450" indent="-171450">
              <a:buFont typeface="Arial" panose="020B0604020202020204" pitchFamily="34" charset="0"/>
              <a:buChar char="•"/>
            </a:pPr>
            <a:r>
              <a:rPr lang="en-US" sz="1400" b="1" dirty="0">
                <a:solidFill>
                  <a:schemeClr val="tx1"/>
                </a:solidFill>
              </a:rPr>
              <a:t>LMS results within 0.3 dB from exact equalizer</a:t>
            </a:r>
          </a:p>
        </p:txBody>
      </p:sp>
    </p:spTree>
    <p:extLst>
      <p:ext uri="{BB962C8B-B14F-4D97-AF65-F5344CB8AC3E}">
        <p14:creationId xmlns:p14="http://schemas.microsoft.com/office/powerpoint/2010/main" val="3789760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00A09-C47C-4C40-AC47-AFE43D3BDB2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DE438863-EAF3-4687-AE83-5A203AD3EF0B}"/>
              </a:ext>
            </a:extLst>
          </p:cNvPr>
          <p:cNvSpPr>
            <a:spLocks noGrp="1"/>
          </p:cNvSpPr>
          <p:nvPr>
            <p:ph idx="1"/>
          </p:nvPr>
        </p:nvSpPr>
        <p:spPr/>
        <p:txBody>
          <a:bodyPr/>
          <a:lstStyle/>
          <a:p>
            <a:pPr marL="457200" indent="-457200">
              <a:buFont typeface="Arial" panose="020B0604020202020204" pitchFamily="34" charset="0"/>
              <a:buChar char="•"/>
            </a:pPr>
            <a:r>
              <a:rPr lang="en-US" dirty="0"/>
              <a:t>With simple equalizer design,124.8 Mbps PHY rate seems achievable with reasonable complexity</a:t>
            </a:r>
          </a:p>
          <a:p>
            <a:pPr marL="857250" lvl="1" indent="-457200">
              <a:buFont typeface="Arial" panose="020B0604020202020204" pitchFamily="34" charset="0"/>
              <a:buChar char="•"/>
            </a:pPr>
            <a:r>
              <a:rPr lang="en-US" dirty="0"/>
              <a:t>CM1 results are within 1.8 dB from AWGN</a:t>
            </a:r>
          </a:p>
          <a:p>
            <a:pPr marL="857250" lvl="1" indent="-457200">
              <a:buFont typeface="Arial" panose="020B0604020202020204" pitchFamily="34" charset="0"/>
              <a:buChar char="•"/>
            </a:pPr>
            <a:r>
              <a:rPr lang="en-US" dirty="0"/>
              <a:t>LMS equalizer close to “exact” equalizer</a:t>
            </a:r>
          </a:p>
          <a:p>
            <a:pPr marL="457200" indent="-457200">
              <a:buFont typeface="Arial" panose="020B0604020202020204" pitchFamily="34" charset="0"/>
              <a:buChar char="•"/>
            </a:pPr>
            <a:r>
              <a:rPr lang="en-US" dirty="0"/>
              <a:t>Higher data rates allow </a:t>
            </a:r>
            <a:r>
              <a:rPr lang="en-US"/>
              <a:t>for higher throughput, </a:t>
            </a:r>
            <a:r>
              <a:rPr lang="en-US" dirty="0"/>
              <a:t>lower duty cycle and reduced air-time.</a:t>
            </a:r>
          </a:p>
        </p:txBody>
      </p:sp>
      <p:sp>
        <p:nvSpPr>
          <p:cNvPr id="4" name="Slide Number Placeholder 3">
            <a:extLst>
              <a:ext uri="{FF2B5EF4-FFF2-40B4-BE49-F238E27FC236}">
                <a16:creationId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Tree>
    <p:extLst>
      <p:ext uri="{BB962C8B-B14F-4D97-AF65-F5344CB8AC3E}">
        <p14:creationId xmlns:p14="http://schemas.microsoft.com/office/powerpoint/2010/main" val="259168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3655436533"/>
              </p:ext>
            </p:extLst>
          </p:nvPr>
        </p:nvGraphicFramePr>
        <p:xfrm>
          <a:off x="1577665" y="1439863"/>
          <a:ext cx="5988670" cy="5015711"/>
        </p:xfrm>
        <a:graphic>
          <a:graphicData uri="http://schemas.openxmlformats.org/drawingml/2006/table">
            <a:tbl>
              <a:tblPr firstRow="1" firstCol="1" bandRow="1">
                <a:tableStyleId>{5C22544A-7EE6-4342-B048-85BDC9FD1C3A}</a:tableStyleId>
              </a:tblPr>
              <a:tblGrid>
                <a:gridCol w="2994335">
                  <a:extLst>
                    <a:ext uri="{9D8B030D-6E8A-4147-A177-3AD203B41FA5}">
                      <a16:colId xmlns:a16="http://schemas.microsoft.com/office/drawing/2014/main" val="113863163"/>
                    </a:ext>
                  </a:extLst>
                </a:gridCol>
                <a:gridCol w="2994335">
                  <a:extLst>
                    <a:ext uri="{9D8B030D-6E8A-4147-A177-3AD203B41FA5}">
                      <a16:colId xmlns:a16="http://schemas.microsoft.com/office/drawing/2014/main" val="479806086"/>
                    </a:ext>
                  </a:extLst>
                </a:gridCol>
              </a:tblGrid>
              <a:tr h="168133">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593493">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443233">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142709">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29297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29297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Higher PHY rates reduce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292970">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443233">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29297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29297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29297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292970">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142709">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29297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Higher PHY rates will help enable this use case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443233">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29297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F5C0-822E-48F4-A81B-C1DDA9267EF6}"/>
              </a:ext>
            </a:extLst>
          </p:cNvPr>
          <p:cNvSpPr>
            <a:spLocks noGrp="1"/>
          </p:cNvSpPr>
          <p:nvPr>
            <p:ph type="title"/>
          </p:nvPr>
        </p:nvSpPr>
        <p:spPr/>
        <p:txBody>
          <a:bodyPr/>
          <a:lstStyle/>
          <a:p>
            <a:r>
              <a:rPr lang="en-US" dirty="0"/>
              <a:t>Related Submissions</a:t>
            </a:r>
          </a:p>
        </p:txBody>
      </p:sp>
      <p:sp>
        <p:nvSpPr>
          <p:cNvPr id="3" name="Content Placeholder 2">
            <a:extLst>
              <a:ext uri="{FF2B5EF4-FFF2-40B4-BE49-F238E27FC236}">
                <a16:creationId xmlns:a16="http://schemas.microsoft.com/office/drawing/2014/main" id="{E6EE2CDC-448B-4B40-B72D-E01BC7786714}"/>
              </a:ext>
            </a:extLst>
          </p:cNvPr>
          <p:cNvSpPr>
            <a:spLocks noGrp="1"/>
          </p:cNvSpPr>
          <p:nvPr>
            <p:ph idx="1"/>
          </p:nvPr>
        </p:nvSpPr>
        <p:spPr/>
        <p:txBody>
          <a:bodyPr/>
          <a:lstStyle/>
          <a:p>
            <a:pPr marL="457200" indent="-457200">
              <a:buFont typeface="Arial" panose="020B0604020202020204" pitchFamily="34" charset="0"/>
              <a:buChar char="•"/>
            </a:pPr>
            <a:r>
              <a:rPr lang="en-US" sz="2800" dirty="0"/>
              <a:t>15-21-592 “High Data Rates”, Carl Murray et.al (Qorvo)</a:t>
            </a:r>
          </a:p>
          <a:p>
            <a:pPr marL="457200" indent="-457200">
              <a:buFont typeface="Arial" panose="020B0604020202020204" pitchFamily="34" charset="0"/>
              <a:buChar char="•"/>
            </a:pPr>
            <a:r>
              <a:rPr lang="en-US" sz="2800" dirty="0"/>
              <a:t>15-21-501 “Ways to achieve higher data rate for the HRP UWB PHY”, Chenchen Liu (Huawei)</a:t>
            </a:r>
          </a:p>
        </p:txBody>
      </p:sp>
      <p:sp>
        <p:nvSpPr>
          <p:cNvPr id="4" name="Slide Number Placeholder 3">
            <a:extLst>
              <a:ext uri="{FF2B5EF4-FFF2-40B4-BE49-F238E27FC236}">
                <a16:creationId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237563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4</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a:t>HPRF Data Communications– Review</a:t>
            </a:r>
          </a:p>
        </p:txBody>
      </p:sp>
      <p:sp>
        <p:nvSpPr>
          <p:cNvPr id="4099" name="Rectangle 3"/>
          <p:cNvSpPr>
            <a:spLocks noGrp="1" noChangeArrowheads="1"/>
          </p:cNvSpPr>
          <p:nvPr>
            <p:ph type="body" idx="1"/>
          </p:nvPr>
        </p:nvSpPr>
        <p:spPr>
          <a:ln/>
        </p:spPr>
        <p:txBody>
          <a:bodyPr/>
          <a:lstStyle/>
          <a:p>
            <a:r>
              <a:rPr lang="en-US" altLang="en-US" sz="2400" dirty="0"/>
              <a:t>HPRF mode was introduced </a:t>
            </a:r>
          </a:p>
          <a:p>
            <a:pPr lvl="1"/>
            <a:r>
              <a:rPr lang="en-US" altLang="en-US" sz="2000" dirty="0"/>
              <a:t>PRF of 249.6 MHz providing 27.2 (RS)/31.2(no RS) Mbps</a:t>
            </a:r>
          </a:p>
          <a:p>
            <a:r>
              <a:rPr lang="en-US" altLang="en-US" sz="2400" dirty="0"/>
              <a:t>For PRF of 249.6 MHz, the following structure is used (8 pulses per bit), with symbol duration = 32.05 ns</a:t>
            </a:r>
          </a:p>
          <a:p>
            <a:endParaRPr lang="en-US" altLang="en-US" sz="2400" dirty="0"/>
          </a:p>
          <a:p>
            <a:endParaRPr lang="en-US" altLang="en-US" sz="2400" dirty="0"/>
          </a:p>
          <a:p>
            <a:endParaRPr lang="en-US" altLang="en-US" sz="2400" dirty="0"/>
          </a:p>
          <a:p>
            <a:endParaRPr lang="en-US" altLang="en-US" sz="2400" dirty="0"/>
          </a:p>
          <a:p>
            <a:endParaRPr lang="en-US" altLang="en-US" sz="2400" dirty="0"/>
          </a:p>
        </p:txBody>
      </p:sp>
      <p:pic>
        <p:nvPicPr>
          <p:cNvPr id="3" name="Picture 2">
            <a:extLst>
              <a:ext uri="{FF2B5EF4-FFF2-40B4-BE49-F238E27FC236}">
                <a16:creationId xmlns:a16="http://schemas.microsoft.com/office/drawing/2014/main" id="{B5A54BC0-83E1-432B-843C-887EDF3D38F9}"/>
              </a:ext>
            </a:extLst>
          </p:cNvPr>
          <p:cNvPicPr>
            <a:picLocks noChangeAspect="1"/>
          </p:cNvPicPr>
          <p:nvPr/>
        </p:nvPicPr>
        <p:blipFill>
          <a:blip r:embed="rId3"/>
          <a:stretch>
            <a:fillRect/>
          </a:stretch>
        </p:blipFill>
        <p:spPr>
          <a:xfrm>
            <a:off x="1341512" y="3461730"/>
            <a:ext cx="3506688" cy="1257276"/>
          </a:xfrm>
          <a:prstGeom prst="rect">
            <a:avLst/>
          </a:prstGeom>
        </p:spPr>
      </p:pic>
      <p:sp>
        <p:nvSpPr>
          <p:cNvPr id="9" name="TextBox 8">
            <a:extLst>
              <a:ext uri="{FF2B5EF4-FFF2-40B4-BE49-F238E27FC236}">
                <a16:creationId xmlns:a16="http://schemas.microsoft.com/office/drawing/2014/main" id="{720BFE14-278D-4D16-A77A-3CE636F901B3}"/>
              </a:ext>
            </a:extLst>
          </p:cNvPr>
          <p:cNvSpPr txBox="1"/>
          <p:nvPr/>
        </p:nvSpPr>
        <p:spPr>
          <a:xfrm>
            <a:off x="37728" y="5500368"/>
            <a:ext cx="2244525" cy="461665"/>
          </a:xfrm>
          <a:prstGeom prst="rect">
            <a:avLst/>
          </a:prstGeom>
          <a:noFill/>
        </p:spPr>
        <p:txBody>
          <a:bodyPr wrap="none" rtlCol="0">
            <a:spAutoFit/>
          </a:bodyPr>
          <a:lstStyle/>
          <a:p>
            <a:r>
              <a:rPr lang="en-US" dirty="0"/>
              <a:t>PRF: Pulse Repetition Frequency</a:t>
            </a:r>
          </a:p>
          <a:p>
            <a:r>
              <a:rPr lang="en-US" dirty="0"/>
              <a:t>RS: Reed Solomon</a:t>
            </a:r>
          </a:p>
        </p:txBody>
      </p:sp>
      <p:pic>
        <p:nvPicPr>
          <p:cNvPr id="8" name="Picture 7">
            <a:extLst>
              <a:ext uri="{FF2B5EF4-FFF2-40B4-BE49-F238E27FC236}">
                <a16:creationId xmlns:a16="http://schemas.microsoft.com/office/drawing/2014/main" id="{C7FE560F-3E21-4988-B608-B2CB6AA73C88}"/>
              </a:ext>
            </a:extLst>
          </p:cNvPr>
          <p:cNvPicPr>
            <a:picLocks noChangeAspect="1"/>
          </p:cNvPicPr>
          <p:nvPr/>
        </p:nvPicPr>
        <p:blipFill>
          <a:blip r:embed="rId4"/>
          <a:stretch>
            <a:fillRect/>
          </a:stretch>
        </p:blipFill>
        <p:spPr>
          <a:xfrm>
            <a:off x="5292700" y="3554671"/>
            <a:ext cx="2509788" cy="1164335"/>
          </a:xfrm>
          <a:prstGeom prst="rect">
            <a:avLst/>
          </a:prstGeom>
        </p:spPr>
      </p:pic>
      <p:pic>
        <p:nvPicPr>
          <p:cNvPr id="7" name="Picture 6">
            <a:extLst>
              <a:ext uri="{FF2B5EF4-FFF2-40B4-BE49-F238E27FC236}">
                <a16:creationId xmlns:a16="http://schemas.microsoft.com/office/drawing/2014/main" id="{0D874D88-DD75-428A-BB02-77A2118AA8BF}"/>
              </a:ext>
            </a:extLst>
          </p:cNvPr>
          <p:cNvPicPr>
            <a:picLocks noChangeAspect="1"/>
          </p:cNvPicPr>
          <p:nvPr/>
        </p:nvPicPr>
        <p:blipFill>
          <a:blip r:embed="rId5"/>
          <a:stretch>
            <a:fillRect/>
          </a:stretch>
        </p:blipFill>
        <p:spPr>
          <a:xfrm>
            <a:off x="1006208" y="5194919"/>
            <a:ext cx="7131583" cy="1216994"/>
          </a:xfrm>
          <a:prstGeom prst="rect">
            <a:avLst/>
          </a:prstGeom>
        </p:spPr>
      </p:pic>
    </p:spTree>
    <p:extLst>
      <p:ext uri="{BB962C8B-B14F-4D97-AF65-F5344CB8AC3E}">
        <p14:creationId xmlns:p14="http://schemas.microsoft.com/office/powerpoint/2010/main" val="1427842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7CA44-6301-4969-A7AE-AEE67C79EB08}"/>
              </a:ext>
            </a:extLst>
          </p:cNvPr>
          <p:cNvSpPr>
            <a:spLocks noGrp="1"/>
          </p:cNvSpPr>
          <p:nvPr>
            <p:ph type="title"/>
          </p:nvPr>
        </p:nvSpPr>
        <p:spPr/>
        <p:txBody>
          <a:bodyPr/>
          <a:lstStyle/>
          <a:p>
            <a:r>
              <a:rPr lang="en-US" dirty="0"/>
              <a:t>Proposed Modulation, pulse grid</a:t>
            </a:r>
          </a:p>
        </p:txBody>
      </p:sp>
      <p:sp>
        <p:nvSpPr>
          <p:cNvPr id="3" name="Content Placeholder 2">
            <a:extLst>
              <a:ext uri="{FF2B5EF4-FFF2-40B4-BE49-F238E27FC236}">
                <a16:creationId xmlns:a16="http://schemas.microsoft.com/office/drawing/2014/main" id="{0FD62E8C-2F70-45E3-BA46-BA5664B2DE30}"/>
              </a:ext>
            </a:extLst>
          </p:cNvPr>
          <p:cNvSpPr>
            <a:spLocks noGrp="1"/>
          </p:cNvSpPr>
          <p:nvPr>
            <p:ph idx="1"/>
          </p:nvPr>
        </p:nvSpPr>
        <p:spPr/>
        <p:txBody>
          <a:bodyPr/>
          <a:lstStyle/>
          <a:p>
            <a:pPr marL="457200" indent="-457200">
              <a:buFont typeface="Arial" panose="020B0604020202020204" pitchFamily="34" charset="0"/>
              <a:buChar char="•"/>
            </a:pPr>
            <a:r>
              <a:rPr lang="en-US" dirty="0"/>
              <a:t>Keep BPSK, PRF, rate = ½, and T</a:t>
            </a:r>
            <a:r>
              <a:rPr lang="en-US" baseline="-25000" dirty="0"/>
              <a:t>chip</a:t>
            </a:r>
            <a:r>
              <a:rPr lang="en-US" dirty="0"/>
              <a:t> </a:t>
            </a:r>
          </a:p>
          <a:p>
            <a:pPr marL="457200" indent="-457200">
              <a:buFont typeface="Arial" panose="020B0604020202020204" pitchFamily="34" charset="0"/>
              <a:buChar char="•"/>
            </a:pPr>
            <a:r>
              <a:rPr lang="en-US" dirty="0"/>
              <a:t>62.4 Mbps data rate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124.8 Mbps data rate</a:t>
            </a:r>
          </a:p>
          <a:p>
            <a:pPr marL="0" indent="0"/>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29" name="TextBox 28">
            <a:extLst>
              <a:ext uri="{FF2B5EF4-FFF2-40B4-BE49-F238E27FC236}">
                <a16:creationId xmlns:a16="http://schemas.microsoft.com/office/drawing/2014/main" id="{56CBA21B-5393-4A85-B8B9-ADEB3CE98C92}"/>
              </a:ext>
            </a:extLst>
          </p:cNvPr>
          <p:cNvSpPr txBox="1"/>
          <p:nvPr/>
        </p:nvSpPr>
        <p:spPr>
          <a:xfrm>
            <a:off x="1674250" y="5241537"/>
            <a:ext cx="3474984" cy="276999"/>
          </a:xfrm>
          <a:prstGeom prst="rect">
            <a:avLst/>
          </a:prstGeom>
          <a:noFill/>
        </p:spPr>
        <p:txBody>
          <a:bodyPr wrap="square" rtlCol="0">
            <a:spAutoFit/>
          </a:bodyPr>
          <a:lstStyle/>
          <a:p>
            <a:r>
              <a:rPr lang="en-US" dirty="0">
                <a:solidFill>
                  <a:schemeClr val="tx1"/>
                </a:solidFill>
              </a:rPr>
              <a:t>Tdsym=8.01 ns </a:t>
            </a:r>
          </a:p>
        </p:txBody>
      </p:sp>
      <p:grpSp>
        <p:nvGrpSpPr>
          <p:cNvPr id="54" name="Group 53">
            <a:extLst>
              <a:ext uri="{FF2B5EF4-FFF2-40B4-BE49-F238E27FC236}">
                <a16:creationId xmlns:a16="http://schemas.microsoft.com/office/drawing/2014/main" id="{D759C225-08B4-4763-85FC-CC3A31A13595}"/>
              </a:ext>
            </a:extLst>
          </p:cNvPr>
          <p:cNvGrpSpPr/>
          <p:nvPr/>
        </p:nvGrpSpPr>
        <p:grpSpPr>
          <a:xfrm>
            <a:off x="1495371" y="4546283"/>
            <a:ext cx="1885610" cy="926236"/>
            <a:chOff x="1835696" y="4091007"/>
            <a:chExt cx="1885610" cy="926236"/>
          </a:xfrm>
        </p:grpSpPr>
        <p:grpSp>
          <p:nvGrpSpPr>
            <p:cNvPr id="15" name="Group 14">
              <a:extLst>
                <a:ext uri="{FF2B5EF4-FFF2-40B4-BE49-F238E27FC236}">
                  <a16:creationId xmlns:a16="http://schemas.microsoft.com/office/drawing/2014/main" id="{837C3E13-CCE3-4C5D-8E8A-CA8197C5B6E9}"/>
                </a:ext>
              </a:extLst>
            </p:cNvPr>
            <p:cNvGrpSpPr/>
            <p:nvPr/>
          </p:nvGrpSpPr>
          <p:grpSpPr>
            <a:xfrm>
              <a:off x="1835696" y="4366842"/>
              <a:ext cx="1701489" cy="362369"/>
              <a:chOff x="1763688" y="2706591"/>
              <a:chExt cx="1701489" cy="362369"/>
            </a:xfrm>
          </p:grpSpPr>
          <p:sp>
            <p:nvSpPr>
              <p:cNvPr id="6" name="Rectangle 5">
                <a:extLst>
                  <a:ext uri="{FF2B5EF4-FFF2-40B4-BE49-F238E27FC236}">
                    <a16:creationId xmlns:a16="http://schemas.microsoft.com/office/drawing/2014/main" id="{EB8D8B71-A3AA-4844-A1AE-4874622E488E}"/>
                  </a:ext>
                </a:extLst>
              </p:cNvPr>
              <p:cNvSpPr/>
              <p:nvPr/>
            </p:nvSpPr>
            <p:spPr bwMode="auto">
              <a:xfrm>
                <a:off x="1763688"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8" name="Rectangle 7">
                <a:extLst>
                  <a:ext uri="{FF2B5EF4-FFF2-40B4-BE49-F238E27FC236}">
                    <a16:creationId xmlns:a16="http://schemas.microsoft.com/office/drawing/2014/main" id="{DF7BC6A1-50D8-40C6-A8FB-D3F6A8EFDF03}"/>
                  </a:ext>
                </a:extLst>
              </p:cNvPr>
              <p:cNvSpPr/>
              <p:nvPr/>
            </p:nvSpPr>
            <p:spPr bwMode="auto">
              <a:xfrm>
                <a:off x="2195736"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10" name="Rectangle 9">
                <a:extLst>
                  <a:ext uri="{FF2B5EF4-FFF2-40B4-BE49-F238E27FC236}">
                    <a16:creationId xmlns:a16="http://schemas.microsoft.com/office/drawing/2014/main" id="{AFF987AB-475F-4671-9BD5-1A7054A6B82F}"/>
                  </a:ext>
                </a:extLst>
              </p:cNvPr>
              <p:cNvSpPr/>
              <p:nvPr/>
            </p:nvSpPr>
            <p:spPr bwMode="auto">
              <a:xfrm>
                <a:off x="3033129"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14" name="Rectangle 13">
                <a:extLst>
                  <a:ext uri="{FF2B5EF4-FFF2-40B4-BE49-F238E27FC236}">
                    <a16:creationId xmlns:a16="http://schemas.microsoft.com/office/drawing/2014/main" id="{F0EB153A-F1C6-4B36-B60F-C5B8A08998CC}"/>
                  </a:ext>
                </a:extLst>
              </p:cNvPr>
              <p:cNvSpPr/>
              <p:nvPr/>
            </p:nvSpPr>
            <p:spPr bwMode="auto">
              <a:xfrm>
                <a:off x="2627784"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cxnSp>
          <p:nvCxnSpPr>
            <p:cNvPr id="22" name="Straight Arrow Connector 21">
              <a:extLst>
                <a:ext uri="{FF2B5EF4-FFF2-40B4-BE49-F238E27FC236}">
                  <a16:creationId xmlns:a16="http://schemas.microsoft.com/office/drawing/2014/main" id="{60C7771C-B569-4DD0-AECD-592162960B5B}"/>
                </a:ext>
              </a:extLst>
            </p:cNvPr>
            <p:cNvCxnSpPr/>
            <p:nvPr/>
          </p:nvCxnSpPr>
          <p:spPr bwMode="auto">
            <a:xfrm>
              <a:off x="2051720" y="4225155"/>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a:extLst>
                <a:ext uri="{FF2B5EF4-FFF2-40B4-BE49-F238E27FC236}">
                  <a16:creationId xmlns:a16="http://schemas.microsoft.com/office/drawing/2014/main" id="{EAAF2BBD-608C-47A7-99AF-3FB184FC7B25}"/>
                </a:ext>
              </a:extLst>
            </p:cNvPr>
            <p:cNvCxnSpPr/>
            <p:nvPr/>
          </p:nvCxnSpPr>
          <p:spPr bwMode="auto">
            <a:xfrm>
              <a:off x="2483768" y="4225155"/>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 name="TextBox 25">
              <a:extLst>
                <a:ext uri="{FF2B5EF4-FFF2-40B4-BE49-F238E27FC236}">
                  <a16:creationId xmlns:a16="http://schemas.microsoft.com/office/drawing/2014/main" id="{8F936935-E5AE-47E5-9ECC-2466907689AB}"/>
                </a:ext>
              </a:extLst>
            </p:cNvPr>
            <p:cNvSpPr txBox="1"/>
            <p:nvPr/>
          </p:nvSpPr>
          <p:spPr>
            <a:xfrm>
              <a:off x="2594074" y="4091007"/>
              <a:ext cx="1127232" cy="276999"/>
            </a:xfrm>
            <a:prstGeom prst="rect">
              <a:avLst/>
            </a:prstGeom>
            <a:noFill/>
          </p:spPr>
          <p:txBody>
            <a:bodyPr wrap="none" rtlCol="0">
              <a:spAutoFit/>
            </a:bodyPr>
            <a:lstStyle/>
            <a:p>
              <a:r>
                <a:rPr lang="en-US" dirty="0">
                  <a:solidFill>
                    <a:schemeClr val="tx1"/>
                  </a:solidFill>
                </a:rPr>
                <a:t>Guard Interval</a:t>
              </a:r>
              <a:r>
                <a:rPr lang="en-US" dirty="0"/>
                <a:t> </a:t>
              </a:r>
            </a:p>
          </p:txBody>
        </p:sp>
        <p:cxnSp>
          <p:nvCxnSpPr>
            <p:cNvPr id="28" name="Straight Arrow Connector 27">
              <a:extLst>
                <a:ext uri="{FF2B5EF4-FFF2-40B4-BE49-F238E27FC236}">
                  <a16:creationId xmlns:a16="http://schemas.microsoft.com/office/drawing/2014/main" id="{4A50462F-AEAA-4CDA-A596-736EFBBD0099}"/>
                </a:ext>
              </a:extLst>
            </p:cNvPr>
            <p:cNvCxnSpPr/>
            <p:nvPr/>
          </p:nvCxnSpPr>
          <p:spPr bwMode="auto">
            <a:xfrm>
              <a:off x="2699792" y="4303700"/>
              <a:ext cx="837393"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Arrow Connector 29">
              <a:extLst>
                <a:ext uri="{FF2B5EF4-FFF2-40B4-BE49-F238E27FC236}">
                  <a16:creationId xmlns:a16="http://schemas.microsoft.com/office/drawing/2014/main" id="{F89929CD-CB4C-446B-9B94-B4F00BEACC66}"/>
                </a:ext>
              </a:extLst>
            </p:cNvPr>
            <p:cNvCxnSpPr/>
            <p:nvPr/>
          </p:nvCxnSpPr>
          <p:spPr bwMode="auto">
            <a:xfrm>
              <a:off x="1835696" y="5017243"/>
              <a:ext cx="1701489"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33" name="Group 32">
            <a:extLst>
              <a:ext uri="{FF2B5EF4-FFF2-40B4-BE49-F238E27FC236}">
                <a16:creationId xmlns:a16="http://schemas.microsoft.com/office/drawing/2014/main" id="{BB21076A-6836-458A-BF06-C20081407AA6}"/>
              </a:ext>
            </a:extLst>
          </p:cNvPr>
          <p:cNvGrpSpPr/>
          <p:nvPr/>
        </p:nvGrpSpPr>
        <p:grpSpPr>
          <a:xfrm>
            <a:off x="1168735" y="2636912"/>
            <a:ext cx="4465635" cy="1066874"/>
            <a:chOff x="1763688" y="2341250"/>
            <a:chExt cx="4465635" cy="1066874"/>
          </a:xfrm>
        </p:grpSpPr>
        <p:grpSp>
          <p:nvGrpSpPr>
            <p:cNvPr id="34" name="Group 33">
              <a:extLst>
                <a:ext uri="{FF2B5EF4-FFF2-40B4-BE49-F238E27FC236}">
                  <a16:creationId xmlns:a16="http://schemas.microsoft.com/office/drawing/2014/main" id="{A0708C8F-16FA-490E-AA37-0B5754033A67}"/>
                </a:ext>
              </a:extLst>
            </p:cNvPr>
            <p:cNvGrpSpPr/>
            <p:nvPr/>
          </p:nvGrpSpPr>
          <p:grpSpPr>
            <a:xfrm>
              <a:off x="1763688" y="2706591"/>
              <a:ext cx="1701489" cy="362369"/>
              <a:chOff x="1763688" y="2706591"/>
              <a:chExt cx="1701489" cy="362369"/>
            </a:xfrm>
          </p:grpSpPr>
          <p:sp>
            <p:nvSpPr>
              <p:cNvPr id="48" name="Rectangle 47">
                <a:extLst>
                  <a:ext uri="{FF2B5EF4-FFF2-40B4-BE49-F238E27FC236}">
                    <a16:creationId xmlns:a16="http://schemas.microsoft.com/office/drawing/2014/main" id="{E2F52F02-76F3-4803-94A2-2BB04879BE9C}"/>
                  </a:ext>
                </a:extLst>
              </p:cNvPr>
              <p:cNvSpPr/>
              <p:nvPr/>
            </p:nvSpPr>
            <p:spPr bwMode="auto">
              <a:xfrm>
                <a:off x="1763688"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49" name="Rectangle 48">
                <a:extLst>
                  <a:ext uri="{FF2B5EF4-FFF2-40B4-BE49-F238E27FC236}">
                    <a16:creationId xmlns:a16="http://schemas.microsoft.com/office/drawing/2014/main" id="{9153341E-1D4C-4328-B5C0-70EEE2BEBFC8}"/>
                  </a:ext>
                </a:extLst>
              </p:cNvPr>
              <p:cNvSpPr/>
              <p:nvPr/>
            </p:nvSpPr>
            <p:spPr bwMode="auto">
              <a:xfrm>
                <a:off x="2195736"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50" name="Rectangle 49">
                <a:extLst>
                  <a:ext uri="{FF2B5EF4-FFF2-40B4-BE49-F238E27FC236}">
                    <a16:creationId xmlns:a16="http://schemas.microsoft.com/office/drawing/2014/main" id="{CDD2DC2E-DC3A-44BE-B50D-4F795E5BCB8F}"/>
                  </a:ext>
                </a:extLst>
              </p:cNvPr>
              <p:cNvSpPr/>
              <p:nvPr/>
            </p:nvSpPr>
            <p:spPr bwMode="auto">
              <a:xfrm>
                <a:off x="3033129"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51" name="Rectangle 50">
                <a:extLst>
                  <a:ext uri="{FF2B5EF4-FFF2-40B4-BE49-F238E27FC236}">
                    <a16:creationId xmlns:a16="http://schemas.microsoft.com/office/drawing/2014/main" id="{B492F441-5FF6-49B7-A440-D0F8824BA8C5}"/>
                  </a:ext>
                </a:extLst>
              </p:cNvPr>
              <p:cNvSpPr/>
              <p:nvPr/>
            </p:nvSpPr>
            <p:spPr bwMode="auto">
              <a:xfrm>
                <a:off x="2627784"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grpSp>
          <p:nvGrpSpPr>
            <p:cNvPr id="35" name="Group 34">
              <a:extLst>
                <a:ext uri="{FF2B5EF4-FFF2-40B4-BE49-F238E27FC236}">
                  <a16:creationId xmlns:a16="http://schemas.microsoft.com/office/drawing/2014/main" id="{78346CE6-00BD-46A1-A7AF-91B0B7543724}"/>
                </a:ext>
              </a:extLst>
            </p:cNvPr>
            <p:cNvGrpSpPr/>
            <p:nvPr/>
          </p:nvGrpSpPr>
          <p:grpSpPr>
            <a:xfrm>
              <a:off x="3465177" y="2704262"/>
              <a:ext cx="1701489" cy="362369"/>
              <a:chOff x="1763688" y="2706591"/>
              <a:chExt cx="1701489" cy="362369"/>
            </a:xfrm>
          </p:grpSpPr>
          <p:sp>
            <p:nvSpPr>
              <p:cNvPr id="44" name="Rectangle 43">
                <a:extLst>
                  <a:ext uri="{FF2B5EF4-FFF2-40B4-BE49-F238E27FC236}">
                    <a16:creationId xmlns:a16="http://schemas.microsoft.com/office/drawing/2014/main" id="{6B61C5FD-011A-4ED5-B1DE-513196883AFF}"/>
                  </a:ext>
                </a:extLst>
              </p:cNvPr>
              <p:cNvSpPr/>
              <p:nvPr/>
            </p:nvSpPr>
            <p:spPr bwMode="auto">
              <a:xfrm>
                <a:off x="1763688"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45" name="Rectangle 44">
                <a:extLst>
                  <a:ext uri="{FF2B5EF4-FFF2-40B4-BE49-F238E27FC236}">
                    <a16:creationId xmlns:a16="http://schemas.microsoft.com/office/drawing/2014/main" id="{C8B0A85D-11A5-4772-ACAF-7385F2D2A43F}"/>
                  </a:ext>
                </a:extLst>
              </p:cNvPr>
              <p:cNvSpPr/>
              <p:nvPr/>
            </p:nvSpPr>
            <p:spPr bwMode="auto">
              <a:xfrm>
                <a:off x="2195736" y="2708920"/>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46" name="Rectangle 45">
                <a:extLst>
                  <a:ext uri="{FF2B5EF4-FFF2-40B4-BE49-F238E27FC236}">
                    <a16:creationId xmlns:a16="http://schemas.microsoft.com/office/drawing/2014/main" id="{E5B1A035-9248-47D5-9069-19DEAE2D80F4}"/>
                  </a:ext>
                </a:extLst>
              </p:cNvPr>
              <p:cNvSpPr/>
              <p:nvPr/>
            </p:nvSpPr>
            <p:spPr bwMode="auto">
              <a:xfrm>
                <a:off x="3033129"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47" name="Rectangle 46">
                <a:extLst>
                  <a:ext uri="{FF2B5EF4-FFF2-40B4-BE49-F238E27FC236}">
                    <a16:creationId xmlns:a16="http://schemas.microsoft.com/office/drawing/2014/main" id="{5F538DF5-9E34-4D55-89CF-BEECF56A570D}"/>
                  </a:ext>
                </a:extLst>
              </p:cNvPr>
              <p:cNvSpPr/>
              <p:nvPr/>
            </p:nvSpPr>
            <p:spPr bwMode="auto">
              <a:xfrm>
                <a:off x="2627784" y="2706591"/>
                <a:ext cx="432048" cy="36004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cxnSp>
          <p:nvCxnSpPr>
            <p:cNvPr id="36" name="Straight Arrow Connector 35">
              <a:extLst>
                <a:ext uri="{FF2B5EF4-FFF2-40B4-BE49-F238E27FC236}">
                  <a16:creationId xmlns:a16="http://schemas.microsoft.com/office/drawing/2014/main" id="{D922EFE8-164E-4052-B2F8-86D8258C676D}"/>
                </a:ext>
              </a:extLst>
            </p:cNvPr>
            <p:cNvCxnSpPr/>
            <p:nvPr/>
          </p:nvCxnSpPr>
          <p:spPr bwMode="auto">
            <a:xfrm>
              <a:off x="1979712" y="2564904"/>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a:extLst>
                <a:ext uri="{FF2B5EF4-FFF2-40B4-BE49-F238E27FC236}">
                  <a16:creationId xmlns:a16="http://schemas.microsoft.com/office/drawing/2014/main" id="{8A940755-0BB5-4AF5-96F0-C401F46E803D}"/>
                </a:ext>
              </a:extLst>
            </p:cNvPr>
            <p:cNvCxnSpPr/>
            <p:nvPr/>
          </p:nvCxnSpPr>
          <p:spPr bwMode="auto">
            <a:xfrm>
              <a:off x="2411760" y="2564904"/>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Arrow Connector 37">
              <a:extLst>
                <a:ext uri="{FF2B5EF4-FFF2-40B4-BE49-F238E27FC236}">
                  <a16:creationId xmlns:a16="http://schemas.microsoft.com/office/drawing/2014/main" id="{2EB40272-A650-4909-A86A-77D46C0D96A5}"/>
                </a:ext>
              </a:extLst>
            </p:cNvPr>
            <p:cNvCxnSpPr/>
            <p:nvPr/>
          </p:nvCxnSpPr>
          <p:spPr bwMode="auto">
            <a:xfrm>
              <a:off x="2843808" y="2587878"/>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a:extLst>
                <a:ext uri="{FF2B5EF4-FFF2-40B4-BE49-F238E27FC236}">
                  <a16:creationId xmlns:a16="http://schemas.microsoft.com/office/drawing/2014/main" id="{E6276775-CFA5-4790-8E7B-00EEA5EEE2C2}"/>
                </a:ext>
              </a:extLst>
            </p:cNvPr>
            <p:cNvCxnSpPr/>
            <p:nvPr/>
          </p:nvCxnSpPr>
          <p:spPr bwMode="auto">
            <a:xfrm>
              <a:off x="3249153" y="2587878"/>
              <a:ext cx="0" cy="64807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0" name="TextBox 39">
              <a:extLst>
                <a:ext uri="{FF2B5EF4-FFF2-40B4-BE49-F238E27FC236}">
                  <a16:creationId xmlns:a16="http://schemas.microsoft.com/office/drawing/2014/main" id="{0444AB7D-B18E-425E-BF30-30DB4AB90F61}"/>
                </a:ext>
              </a:extLst>
            </p:cNvPr>
            <p:cNvSpPr txBox="1"/>
            <p:nvPr/>
          </p:nvSpPr>
          <p:spPr>
            <a:xfrm>
              <a:off x="3823410" y="2341250"/>
              <a:ext cx="1127232" cy="276999"/>
            </a:xfrm>
            <a:prstGeom prst="rect">
              <a:avLst/>
            </a:prstGeom>
            <a:noFill/>
          </p:spPr>
          <p:txBody>
            <a:bodyPr wrap="none" rtlCol="0">
              <a:spAutoFit/>
            </a:bodyPr>
            <a:lstStyle/>
            <a:p>
              <a:r>
                <a:rPr lang="en-US" dirty="0">
                  <a:solidFill>
                    <a:schemeClr val="tx1"/>
                  </a:solidFill>
                </a:rPr>
                <a:t>Guard Interval</a:t>
              </a:r>
              <a:r>
                <a:rPr lang="en-US" dirty="0"/>
                <a:t> </a:t>
              </a:r>
            </a:p>
          </p:txBody>
        </p:sp>
        <p:cxnSp>
          <p:nvCxnSpPr>
            <p:cNvPr id="41" name="Straight Arrow Connector 40">
              <a:extLst>
                <a:ext uri="{FF2B5EF4-FFF2-40B4-BE49-F238E27FC236}">
                  <a16:creationId xmlns:a16="http://schemas.microsoft.com/office/drawing/2014/main" id="{7C06CB10-E2C5-4D23-80B8-ACDB0FBF8EE0}"/>
                </a:ext>
              </a:extLst>
            </p:cNvPr>
            <p:cNvCxnSpPr/>
            <p:nvPr/>
          </p:nvCxnSpPr>
          <p:spPr bwMode="auto">
            <a:xfrm>
              <a:off x="3465177" y="2636912"/>
              <a:ext cx="1701489"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2" name="TextBox 41">
              <a:extLst>
                <a:ext uri="{FF2B5EF4-FFF2-40B4-BE49-F238E27FC236}">
                  <a16:creationId xmlns:a16="http://schemas.microsoft.com/office/drawing/2014/main" id="{9CCF3477-4BE1-464C-8225-3C8811B528EA}"/>
                </a:ext>
              </a:extLst>
            </p:cNvPr>
            <p:cNvSpPr txBox="1"/>
            <p:nvPr/>
          </p:nvSpPr>
          <p:spPr>
            <a:xfrm>
              <a:off x="2754339" y="3131125"/>
              <a:ext cx="3474984" cy="276999"/>
            </a:xfrm>
            <a:prstGeom prst="rect">
              <a:avLst/>
            </a:prstGeom>
            <a:noFill/>
          </p:spPr>
          <p:txBody>
            <a:bodyPr wrap="square" rtlCol="0">
              <a:spAutoFit/>
            </a:bodyPr>
            <a:lstStyle/>
            <a:p>
              <a:r>
                <a:rPr lang="en-US" dirty="0">
                  <a:solidFill>
                    <a:schemeClr val="tx1"/>
                  </a:solidFill>
                </a:rPr>
                <a:t>Tdsym=16.03 ns </a:t>
              </a:r>
            </a:p>
          </p:txBody>
        </p:sp>
        <p:cxnSp>
          <p:nvCxnSpPr>
            <p:cNvPr id="43" name="Straight Arrow Connector 42">
              <a:extLst>
                <a:ext uri="{FF2B5EF4-FFF2-40B4-BE49-F238E27FC236}">
                  <a16:creationId xmlns:a16="http://schemas.microsoft.com/office/drawing/2014/main" id="{0E1365AA-4081-45E2-986E-43AF8D5D2B00}"/>
                </a:ext>
              </a:extLst>
            </p:cNvPr>
            <p:cNvCxnSpPr/>
            <p:nvPr/>
          </p:nvCxnSpPr>
          <p:spPr bwMode="auto">
            <a:xfrm>
              <a:off x="1763688" y="3356992"/>
              <a:ext cx="3456384"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55" name="TextBox 54">
            <a:extLst>
              <a:ext uri="{FF2B5EF4-FFF2-40B4-BE49-F238E27FC236}">
                <a16:creationId xmlns:a16="http://schemas.microsoft.com/office/drawing/2014/main" id="{4DBB78F1-5942-4574-B7A5-B32DB1B36C92}"/>
              </a:ext>
            </a:extLst>
          </p:cNvPr>
          <p:cNvSpPr txBox="1"/>
          <p:nvPr/>
        </p:nvSpPr>
        <p:spPr>
          <a:xfrm>
            <a:off x="1542118" y="4420943"/>
            <a:ext cx="338554" cy="276999"/>
          </a:xfrm>
          <a:prstGeom prst="rect">
            <a:avLst/>
          </a:prstGeom>
          <a:noFill/>
        </p:spPr>
        <p:txBody>
          <a:bodyPr wrap="none" rtlCol="0">
            <a:spAutoFit/>
          </a:bodyPr>
          <a:lstStyle/>
          <a:p>
            <a:r>
              <a:rPr lang="en-US" dirty="0">
                <a:solidFill>
                  <a:schemeClr val="tx1"/>
                </a:solidFill>
              </a:rPr>
              <a:t>g0</a:t>
            </a:r>
          </a:p>
        </p:txBody>
      </p:sp>
      <p:sp>
        <p:nvSpPr>
          <p:cNvPr id="56" name="TextBox 55">
            <a:extLst>
              <a:ext uri="{FF2B5EF4-FFF2-40B4-BE49-F238E27FC236}">
                <a16:creationId xmlns:a16="http://schemas.microsoft.com/office/drawing/2014/main" id="{4443D460-E468-4F1A-AB1B-EDA342002202}"/>
              </a:ext>
            </a:extLst>
          </p:cNvPr>
          <p:cNvSpPr txBox="1"/>
          <p:nvPr/>
        </p:nvSpPr>
        <p:spPr>
          <a:xfrm>
            <a:off x="1974166" y="4420943"/>
            <a:ext cx="338554" cy="276999"/>
          </a:xfrm>
          <a:prstGeom prst="rect">
            <a:avLst/>
          </a:prstGeom>
          <a:noFill/>
        </p:spPr>
        <p:txBody>
          <a:bodyPr wrap="none" rtlCol="0">
            <a:spAutoFit/>
          </a:bodyPr>
          <a:lstStyle/>
          <a:p>
            <a:r>
              <a:rPr lang="en-US" dirty="0">
                <a:solidFill>
                  <a:schemeClr val="tx1"/>
                </a:solidFill>
              </a:rPr>
              <a:t>g1</a:t>
            </a:r>
          </a:p>
        </p:txBody>
      </p:sp>
      <p:sp>
        <p:nvSpPr>
          <p:cNvPr id="58" name="TextBox 57">
            <a:extLst>
              <a:ext uri="{FF2B5EF4-FFF2-40B4-BE49-F238E27FC236}">
                <a16:creationId xmlns:a16="http://schemas.microsoft.com/office/drawing/2014/main" id="{A646F6ED-D5E1-44D4-8E96-34AC2C403E9C}"/>
              </a:ext>
            </a:extLst>
          </p:cNvPr>
          <p:cNvSpPr txBox="1"/>
          <p:nvPr/>
        </p:nvSpPr>
        <p:spPr>
          <a:xfrm>
            <a:off x="1450566" y="2475129"/>
            <a:ext cx="338554" cy="276999"/>
          </a:xfrm>
          <a:prstGeom prst="rect">
            <a:avLst/>
          </a:prstGeom>
          <a:noFill/>
        </p:spPr>
        <p:txBody>
          <a:bodyPr wrap="none" rtlCol="0">
            <a:spAutoFit/>
          </a:bodyPr>
          <a:lstStyle/>
          <a:p>
            <a:r>
              <a:rPr lang="en-US" dirty="0">
                <a:solidFill>
                  <a:schemeClr val="tx1"/>
                </a:solidFill>
              </a:rPr>
              <a:t>g0</a:t>
            </a:r>
          </a:p>
        </p:txBody>
      </p:sp>
      <p:sp>
        <p:nvSpPr>
          <p:cNvPr id="59" name="TextBox 58">
            <a:extLst>
              <a:ext uri="{FF2B5EF4-FFF2-40B4-BE49-F238E27FC236}">
                <a16:creationId xmlns:a16="http://schemas.microsoft.com/office/drawing/2014/main" id="{F1F10717-919D-4C6A-B71A-DF74428DC59B}"/>
              </a:ext>
            </a:extLst>
          </p:cNvPr>
          <p:cNvSpPr txBox="1"/>
          <p:nvPr/>
        </p:nvSpPr>
        <p:spPr>
          <a:xfrm>
            <a:off x="2268899" y="2481931"/>
            <a:ext cx="338554" cy="276999"/>
          </a:xfrm>
          <a:prstGeom prst="rect">
            <a:avLst/>
          </a:prstGeom>
          <a:noFill/>
        </p:spPr>
        <p:txBody>
          <a:bodyPr wrap="none" rtlCol="0">
            <a:spAutoFit/>
          </a:bodyPr>
          <a:lstStyle/>
          <a:p>
            <a:r>
              <a:rPr lang="en-US" dirty="0">
                <a:solidFill>
                  <a:schemeClr val="tx1"/>
                </a:solidFill>
              </a:rPr>
              <a:t>g1</a:t>
            </a:r>
          </a:p>
        </p:txBody>
      </p:sp>
      <p:sp>
        <p:nvSpPr>
          <p:cNvPr id="60" name="Right Brace 59">
            <a:extLst>
              <a:ext uri="{FF2B5EF4-FFF2-40B4-BE49-F238E27FC236}">
                <a16:creationId xmlns:a16="http://schemas.microsoft.com/office/drawing/2014/main" id="{A30BFC47-C634-418E-B9D5-1E611DFC3404}"/>
              </a:ext>
            </a:extLst>
          </p:cNvPr>
          <p:cNvSpPr/>
          <p:nvPr/>
        </p:nvSpPr>
        <p:spPr bwMode="auto">
          <a:xfrm rot="16200000">
            <a:off x="1520785" y="2342467"/>
            <a:ext cx="193182" cy="853891"/>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61" name="Right Brace 60">
            <a:extLst>
              <a:ext uri="{FF2B5EF4-FFF2-40B4-BE49-F238E27FC236}">
                <a16:creationId xmlns:a16="http://schemas.microsoft.com/office/drawing/2014/main" id="{C3E73798-82CC-4982-A580-B8BEADD3B0E7}"/>
              </a:ext>
            </a:extLst>
          </p:cNvPr>
          <p:cNvSpPr/>
          <p:nvPr/>
        </p:nvSpPr>
        <p:spPr bwMode="auto">
          <a:xfrm rot="16200000">
            <a:off x="2365167" y="2360944"/>
            <a:ext cx="178097" cy="83202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82260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C9E4-2D12-4417-B0EB-5F16F4BC5C0E}"/>
              </a:ext>
            </a:extLst>
          </p:cNvPr>
          <p:cNvSpPr>
            <a:spLocks noGrp="1"/>
          </p:cNvSpPr>
          <p:nvPr>
            <p:ph type="title"/>
          </p:nvPr>
        </p:nvSpPr>
        <p:spPr/>
        <p:txBody>
          <a:bodyPr/>
          <a:lstStyle/>
          <a:p>
            <a:r>
              <a:rPr lang="en-US" dirty="0"/>
              <a:t>Equalizer Block Diagram</a:t>
            </a:r>
          </a:p>
        </p:txBody>
      </p:sp>
      <mc:AlternateContent xmlns:mc="http://schemas.openxmlformats.org/markup-compatibility/2006">
        <mc:Choice xmlns:a14="http://schemas.microsoft.com/office/drawing/2010/main" Requires="a14">
          <p:sp>
            <p:nvSpPr>
              <p:cNvPr id="3" name="Text Placeholder 2">
                <a:extLst>
                  <a:ext uri="{FF2B5EF4-FFF2-40B4-BE49-F238E27FC236}">
                    <a16:creationId xmlns:a16="http://schemas.microsoft.com/office/drawing/2014/main" id="{1970FD9D-2DF8-4544-A8AF-8E7FB1F0F252}"/>
                  </a:ext>
                </a:extLst>
              </p:cNvPr>
              <p:cNvSpPr>
                <a:spLocks noGrp="1"/>
              </p:cNvSpPr>
              <p:nvPr>
                <p:ph type="body" idx="1"/>
              </p:nvPr>
            </p:nvSpPr>
            <p:spPr>
              <a:xfrm>
                <a:off x="539552" y="3064379"/>
                <a:ext cx="4727122" cy="3263504"/>
              </a:xfrm>
            </p:spPr>
            <p:txBody>
              <a:bodyPr>
                <a:normAutofit fontScale="25000" lnSpcReduction="20000"/>
              </a:bodyPr>
              <a:lstStyle/>
              <a:p>
                <a:endParaRPr lang="en-US" sz="2100" dirty="0"/>
              </a:p>
              <a:p>
                <a:endParaRPr lang="en-US" sz="2100" dirty="0"/>
              </a:p>
              <a:p>
                <a:endParaRPr lang="en-US" sz="2100" dirty="0">
                  <a:latin typeface="Calibri" panose="020F0502020204030204" pitchFamily="34" charset="0"/>
                  <a:cs typeface="Calibri" panose="020F0502020204030204" pitchFamily="34" charset="0"/>
                </a:endParaRPr>
              </a:p>
              <a:p>
                <a:endParaRPr lang="en-US" sz="2100" dirty="0">
                  <a:latin typeface="Calibri" panose="020F0502020204030204" pitchFamily="34" charset="0"/>
                  <a:cs typeface="Calibri" panose="020F0502020204030204" pitchFamily="34" charset="0"/>
                </a:endParaRPr>
              </a:p>
              <a:p>
                <a:r>
                  <a:rPr lang="en-US" sz="4300" dirty="0">
                    <a:latin typeface="Calibri" panose="020F0502020204030204" pitchFamily="34" charset="0"/>
                    <a:cs typeface="Calibri" panose="020F0502020204030204" pitchFamily="34" charset="0"/>
                  </a:rPr>
                  <a:t>The equalizer output is given by </a:t>
                </a:r>
                <a14:m>
                  <m:oMath xmlns:m="http://schemas.openxmlformats.org/officeDocument/2006/math">
                    <m:acc>
                      <m:accPr>
                        <m:chr m:val="̂"/>
                        <m:ctrlPr>
                          <a:rPr lang="en-US" sz="4300" i="1">
                            <a:latin typeface="Cambria Math" panose="02040503050406030204" pitchFamily="18" charset="0"/>
                          </a:rPr>
                        </m:ctrlPr>
                      </m:accPr>
                      <m:e>
                        <m:r>
                          <a:rPr lang="en-US" sz="4300" i="1">
                            <a:latin typeface="Cambria Math" panose="02040503050406030204" pitchFamily="18" charset="0"/>
                          </a:rPr>
                          <m:t>𝑥</m:t>
                        </m:r>
                      </m:e>
                    </m:acc>
                    <m:r>
                      <a:rPr lang="en-US" sz="4300" i="1">
                        <a:latin typeface="Cambria Math" panose="02040503050406030204" pitchFamily="18" charset="0"/>
                        <a:cs typeface="Calibri" panose="020F0502020204030204" pitchFamily="34" charset="0"/>
                      </a:rPr>
                      <m:t>=</m:t>
                    </m:r>
                    <m:sSup>
                      <m:sSupPr>
                        <m:ctrlPr>
                          <a:rPr lang="en-US" sz="4300" i="1">
                            <a:latin typeface="Cambria Math" panose="02040503050406030204" pitchFamily="18" charset="0"/>
                            <a:cs typeface="Calibri" panose="020F0502020204030204" pitchFamily="34" charset="0"/>
                          </a:rPr>
                        </m:ctrlPr>
                      </m:sSupPr>
                      <m:e>
                        <m:r>
                          <a:rPr lang="en-US" sz="4300" i="1">
                            <a:latin typeface="Cambria Math" panose="02040503050406030204" pitchFamily="18" charset="0"/>
                            <a:cs typeface="Calibri" panose="020F0502020204030204" pitchFamily="34" charset="0"/>
                          </a:rPr>
                          <m:t>𝑤</m:t>
                        </m:r>
                      </m:e>
                      <m:sup>
                        <m:r>
                          <a:rPr lang="en-US" sz="4300" i="1">
                            <a:latin typeface="Cambria Math" panose="02040503050406030204" pitchFamily="18" charset="0"/>
                            <a:cs typeface="Calibri" panose="020F0502020204030204" pitchFamily="34" charset="0"/>
                          </a:rPr>
                          <m:t>∗</m:t>
                        </m:r>
                      </m:sup>
                    </m:sSup>
                    <m:r>
                      <a:rPr lang="en-US" sz="4300" i="1">
                        <a:latin typeface="Cambria Math" panose="02040503050406030204" pitchFamily="18" charset="0"/>
                        <a:cs typeface="Calibri" panose="020F0502020204030204" pitchFamily="34" charset="0"/>
                      </a:rPr>
                      <m:t>𝑦</m:t>
                    </m:r>
                  </m:oMath>
                </a14:m>
                <a:endParaRPr lang="en-US" sz="4300" dirty="0">
                  <a:latin typeface="Calibri" panose="020F0502020204030204" pitchFamily="34" charset="0"/>
                  <a:cs typeface="Calibri" panose="020F0502020204030204" pitchFamily="34" charset="0"/>
                </a:endParaRPr>
              </a:p>
              <a:p>
                <a:pPr marL="85725" indent="0"/>
                <a:endParaRPr lang="en-US" sz="4300" dirty="0">
                  <a:latin typeface="Calibri" panose="020F0502020204030204" pitchFamily="34" charset="0"/>
                  <a:cs typeface="Calibri" panose="020F0502020204030204" pitchFamily="34" charset="0"/>
                </a:endParaRPr>
              </a:p>
              <a:p>
                <a:r>
                  <a:rPr lang="en-US" sz="4300" dirty="0">
                    <a:latin typeface="Calibri" panose="020F0502020204030204" pitchFamily="34" charset="0"/>
                    <a:cs typeface="Calibri" panose="020F0502020204030204" pitchFamily="34" charset="0"/>
                  </a:rPr>
                  <a:t>The FFE equalizer taps that are optimal in the MMSE sense are given by</a:t>
                </a:r>
                <a:endParaRPr lang="en-US" sz="4300" i="1" dirty="0">
                  <a:latin typeface="Calibri" panose="020F0502020204030204" pitchFamily="34" charset="0"/>
                  <a:cs typeface="Calibri" panose="020F0502020204030204" pitchFamily="34" charset="0"/>
                </a:endParaRPr>
              </a:p>
              <a:p>
                <a:pPr marL="85725" indent="0" algn="ctr"/>
                <a14:m>
                  <m:oMath xmlns:m="http://schemas.openxmlformats.org/officeDocument/2006/math">
                    <m:r>
                      <a:rPr lang="en-US" sz="4300" i="1">
                        <a:latin typeface="Cambria Math" panose="02040503050406030204" pitchFamily="18" charset="0"/>
                      </a:rPr>
                      <m:t>𝑤</m:t>
                    </m:r>
                    <m:r>
                      <a:rPr lang="en-US" sz="4300" i="1">
                        <a:latin typeface="Cambria Math" panose="02040503050406030204" pitchFamily="18" charset="0"/>
                      </a:rPr>
                      <m:t>=</m:t>
                    </m:r>
                    <m:sSub>
                      <m:sSubPr>
                        <m:ctrlPr>
                          <a:rPr lang="en-US" sz="4300" i="1" smtClean="0">
                            <a:latin typeface="Cambria Math" panose="02040503050406030204" pitchFamily="18" charset="0"/>
                          </a:rPr>
                        </m:ctrlPr>
                      </m:sSubPr>
                      <m:e>
                        <m:sSubSup>
                          <m:sSubSupPr>
                            <m:ctrlPr>
                              <a:rPr lang="en-US" sz="4300" i="1">
                                <a:latin typeface="Cambria Math" panose="02040503050406030204" pitchFamily="18" charset="0"/>
                              </a:rPr>
                            </m:ctrlPr>
                          </m:sSubSupPr>
                          <m:e>
                            <m:r>
                              <a:rPr lang="en-US" sz="4300" i="1">
                                <a:latin typeface="Cambria Math" panose="02040503050406030204" pitchFamily="18" charset="0"/>
                              </a:rPr>
                              <m:t>𝑅</m:t>
                            </m:r>
                          </m:e>
                          <m:sub>
                            <m:r>
                              <a:rPr lang="en-US" sz="4300" i="1">
                                <a:latin typeface="Cambria Math" panose="02040503050406030204" pitchFamily="18" charset="0"/>
                              </a:rPr>
                              <m:t>𝑦</m:t>
                            </m:r>
                            <m:r>
                              <a:rPr lang="en-US" sz="4300" b="0" i="1" smtClean="0">
                                <a:latin typeface="Cambria Math" panose="02040503050406030204" pitchFamily="18" charset="0"/>
                              </a:rPr>
                              <m:t>𝑦</m:t>
                            </m:r>
                          </m:sub>
                          <m:sup>
                            <m:r>
                              <a:rPr lang="en-US" sz="4300" i="1">
                                <a:latin typeface="Cambria Math" panose="02040503050406030204" pitchFamily="18" charset="0"/>
                              </a:rPr>
                              <m:t>−1</m:t>
                            </m:r>
                          </m:sup>
                        </m:sSubSup>
                        <m:r>
                          <a:rPr lang="en-US" sz="4300" b="0" i="1" smtClean="0">
                            <a:latin typeface="Cambria Math" panose="02040503050406030204" pitchFamily="18" charset="0"/>
                          </a:rPr>
                          <m:t>𝑅</m:t>
                        </m:r>
                      </m:e>
                      <m:sub>
                        <m:r>
                          <a:rPr lang="en-US" sz="4300" i="1">
                            <a:latin typeface="Cambria Math" panose="02040503050406030204" pitchFamily="18" charset="0"/>
                          </a:rPr>
                          <m:t>𝑦𝑥</m:t>
                        </m:r>
                      </m:sub>
                    </m:sSub>
                    <m:sSup>
                      <m:sSupPr>
                        <m:ctrlPr>
                          <a:rPr lang="en-US" sz="4300" i="1">
                            <a:latin typeface="Cambria Math" panose="02040503050406030204" pitchFamily="18" charset="0"/>
                          </a:rPr>
                        </m:ctrlPr>
                      </m:sSupPr>
                      <m:e>
                        <m:r>
                          <a:rPr lang="en-US" sz="4300" i="1">
                            <a:latin typeface="Cambria Math" panose="02040503050406030204" pitchFamily="18" charset="0"/>
                          </a:rPr>
                          <m:t> =</m:t>
                        </m:r>
                        <m:d>
                          <m:dPr>
                            <m:ctrlPr>
                              <a:rPr lang="en-US" sz="4300" i="1">
                                <a:latin typeface="Cambria Math" panose="02040503050406030204" pitchFamily="18" charset="0"/>
                              </a:rPr>
                            </m:ctrlPr>
                          </m:dPr>
                          <m:e>
                            <m:r>
                              <a:rPr lang="en-US" sz="4300" i="1">
                                <a:latin typeface="Cambria Math" panose="02040503050406030204" pitchFamily="18" charset="0"/>
                              </a:rPr>
                              <m:t>𝐻</m:t>
                            </m:r>
                            <m:sSup>
                              <m:sSupPr>
                                <m:ctrlPr>
                                  <a:rPr lang="en-US" sz="4300" i="1">
                                    <a:latin typeface="Cambria Math" panose="02040503050406030204" pitchFamily="18" charset="0"/>
                                  </a:rPr>
                                </m:ctrlPr>
                              </m:sSupPr>
                              <m:e>
                                <m:r>
                                  <a:rPr lang="en-US" sz="4300" i="1">
                                    <a:latin typeface="Cambria Math" panose="02040503050406030204" pitchFamily="18" charset="0"/>
                                  </a:rPr>
                                  <m:t>𝐻</m:t>
                                </m:r>
                              </m:e>
                              <m:sup>
                                <m:r>
                                  <a:rPr lang="en-US" sz="4300" i="1">
                                    <a:latin typeface="Cambria Math" panose="02040503050406030204" pitchFamily="18" charset="0"/>
                                  </a:rPr>
                                  <m:t>∗</m:t>
                                </m:r>
                              </m:sup>
                            </m:sSup>
                            <m:r>
                              <a:rPr lang="en-US" sz="4300" i="1">
                                <a:latin typeface="Cambria Math" panose="02040503050406030204" pitchFamily="18" charset="0"/>
                              </a:rPr>
                              <m:t>+</m:t>
                            </m:r>
                            <m:f>
                              <m:fPr>
                                <m:ctrlPr>
                                  <a:rPr lang="en-US" sz="4300" i="1">
                                    <a:latin typeface="Cambria Math" panose="02040503050406030204" pitchFamily="18" charset="0"/>
                                  </a:rPr>
                                </m:ctrlPr>
                              </m:fPr>
                              <m:num>
                                <m:r>
                                  <a:rPr lang="en-US" sz="4300" i="1">
                                    <a:latin typeface="Cambria Math" panose="02040503050406030204" pitchFamily="18" charset="0"/>
                                  </a:rPr>
                                  <m:t>1</m:t>
                                </m:r>
                              </m:num>
                              <m:den>
                                <m:r>
                                  <a:rPr lang="en-US" sz="4300" i="1">
                                    <a:latin typeface="Cambria Math" panose="02040503050406030204" pitchFamily="18" charset="0"/>
                                  </a:rPr>
                                  <m:t>𝑆𝑁𝑅</m:t>
                                </m:r>
                              </m:den>
                            </m:f>
                            <m:r>
                              <a:rPr lang="en-US" sz="4300" i="1">
                                <a:latin typeface="Cambria Math" panose="02040503050406030204" pitchFamily="18" charset="0"/>
                                <a:ea typeface="Cambria Math" panose="02040503050406030204" charset="0"/>
                              </a:rPr>
                              <m:t>𝐼</m:t>
                            </m:r>
                          </m:e>
                        </m:d>
                      </m:e>
                      <m:sup>
                        <m:r>
                          <a:rPr lang="en-US" sz="4300" i="1">
                            <a:latin typeface="Cambria Math" panose="02040503050406030204" pitchFamily="18" charset="0"/>
                          </a:rPr>
                          <m:t>−1</m:t>
                        </m:r>
                      </m:sup>
                    </m:sSup>
                    <m:r>
                      <a:rPr lang="en-US" sz="4300" i="1">
                        <a:latin typeface="Cambria Math" panose="02040503050406030204" pitchFamily="18" charset="0"/>
                      </a:rPr>
                      <m:t>𝐻</m:t>
                    </m:r>
                    <m:r>
                      <m:rPr>
                        <m:nor/>
                      </m:rPr>
                      <a:rPr lang="en-US" sz="4300">
                        <a:latin typeface="Cambria Math" panose="02040503050406030204" pitchFamily="18" charset="0"/>
                      </a:rPr>
                      <m:t>g</m:t>
                    </m:r>
                    <m:r>
                      <m:rPr>
                        <m:nor/>
                      </m:rPr>
                      <a:rPr lang="en-US" sz="4300" dirty="0">
                        <a:latin typeface="Calibri" panose="020F0502020204030204" pitchFamily="34" charset="0"/>
                        <a:cs typeface="Calibri" panose="020F0502020204030204" pitchFamily="34" charset="0"/>
                      </a:rPr>
                      <m:t> </m:t>
                    </m:r>
                  </m:oMath>
                </a14:m>
                <a:r>
                  <a:rPr lang="en-US" sz="4300" dirty="0">
                    <a:latin typeface="Calibri" panose="020F0502020204030204" pitchFamily="34" charset="0"/>
                    <a:cs typeface="Calibri" panose="020F0502020204030204" pitchFamily="34" charset="0"/>
                  </a:rPr>
                  <a:t>     </a:t>
                </a:r>
              </a:p>
              <a:p>
                <a:pPr marL="346472" indent="-260747"/>
                <a14:m>
                  <m:oMath xmlns:m="http://schemas.openxmlformats.org/officeDocument/2006/math">
                    <m:r>
                      <a:rPr lang="en-US" sz="4300" i="1">
                        <a:latin typeface="Cambria Math" panose="02040503050406030204" pitchFamily="18" charset="0"/>
                        <a:cs typeface="Calibri" panose="020F0502020204030204" pitchFamily="34" charset="0"/>
                      </a:rPr>
                      <m:t>        </m:t>
                    </m:r>
                    <m:r>
                      <a:rPr lang="en-US" sz="4300" i="1">
                        <a:latin typeface="Cambria Math" panose="02040503050406030204" pitchFamily="18" charset="0"/>
                        <a:cs typeface="Calibri" panose="020F0502020204030204" pitchFamily="34" charset="0"/>
                      </a:rPr>
                      <m:t>𝐻</m:t>
                    </m:r>
                  </m:oMath>
                </a14:m>
                <a:r>
                  <a:rPr lang="en-US" sz="4300" dirty="0">
                    <a:latin typeface="Calibri" panose="020F0502020204030204" pitchFamily="34" charset="0"/>
                    <a:cs typeface="Calibri" panose="020F0502020204030204" pitchFamily="34" charset="0"/>
                  </a:rPr>
                  <a:t> is the Toeplitz matrix of the channel response, and g = [0, …, 0, 1, 0,  …, 0]</a:t>
                </a:r>
                <a:r>
                  <a:rPr lang="en-US" sz="4300" baseline="30000" dirty="0">
                    <a:latin typeface="Calibri" panose="020F0502020204030204" pitchFamily="34" charset="0"/>
                    <a:cs typeface="Calibri" panose="020F0502020204030204" pitchFamily="34" charset="0"/>
                  </a:rPr>
                  <a:t>T</a:t>
                </a:r>
                <a:r>
                  <a:rPr lang="en-US" sz="4300" dirty="0">
                    <a:latin typeface="Calibri" panose="020F0502020204030204" pitchFamily="34" charset="0"/>
                    <a:cs typeface="Calibri" panose="020F0502020204030204" pitchFamily="34" charset="0"/>
                  </a:rPr>
                  <a:t>   indicates the desired output element.  We assume </a:t>
                </a:r>
                <a:r>
                  <a:rPr lang="en-US" sz="4300" i="1" dirty="0" err="1">
                    <a:latin typeface="Calibri" panose="020F0502020204030204" pitchFamily="34" charset="0"/>
                    <a:cs typeface="Calibri" panose="020F0502020204030204" pitchFamily="34" charset="0"/>
                  </a:rPr>
                  <a:t>Rxx</a:t>
                </a:r>
                <a:r>
                  <a:rPr lang="en-US" sz="4300" dirty="0">
                    <a:latin typeface="Calibri" panose="020F0502020204030204" pitchFamily="34" charset="0"/>
                    <a:cs typeface="Calibri" panose="020F0502020204030204" pitchFamily="34" charset="0"/>
                  </a:rPr>
                  <a:t> is identity.</a:t>
                </a:r>
              </a:p>
              <a:p>
                <a:r>
                  <a:rPr lang="en-US" sz="4300" dirty="0">
                    <a:latin typeface="Calibri" panose="020F0502020204030204" pitchFamily="34" charset="0"/>
                    <a:cs typeface="Calibri" panose="020F0502020204030204" pitchFamily="34" charset="0"/>
                  </a:rPr>
                  <a:t>In practice, we can use the LMS algorithm to train the equalizer taps  </a:t>
                </a:r>
              </a:p>
              <a:p>
                <a:pPr marL="302419" indent="-216694" algn="ctr"/>
                <a14:m>
                  <m:oMath xmlns:m="http://schemas.openxmlformats.org/officeDocument/2006/math">
                    <m:sSub>
                      <m:sSubPr>
                        <m:ctrlPr>
                          <a:rPr lang="en-US" sz="4300" i="1">
                            <a:latin typeface="Cambria Math" panose="02040503050406030204" pitchFamily="18" charset="0"/>
                          </a:rPr>
                        </m:ctrlPr>
                      </m:sSubPr>
                      <m:e>
                        <m:r>
                          <a:rPr lang="en-US" sz="4300" i="1">
                            <a:latin typeface="Cambria Math" panose="02040503050406030204" pitchFamily="18" charset="0"/>
                          </a:rPr>
                          <m:t>𝑤</m:t>
                        </m:r>
                      </m:e>
                      <m:sub>
                        <m:r>
                          <a:rPr lang="en-US" sz="4300" i="1">
                            <a:latin typeface="Cambria Math" panose="02040503050406030204" pitchFamily="18" charset="0"/>
                          </a:rPr>
                          <m:t>𝑖</m:t>
                        </m:r>
                        <m:r>
                          <a:rPr lang="en-US" sz="4300" i="1">
                            <a:latin typeface="Cambria Math" panose="02040503050406030204" pitchFamily="18" charset="0"/>
                          </a:rPr>
                          <m:t>+1</m:t>
                        </m:r>
                      </m:sub>
                    </m:sSub>
                    <m:r>
                      <a:rPr lang="en-US" sz="4300" i="1">
                        <a:latin typeface="Cambria Math" panose="02040503050406030204" pitchFamily="18" charset="0"/>
                      </a:rPr>
                      <m:t> =</m:t>
                    </m:r>
                    <m:sSub>
                      <m:sSubPr>
                        <m:ctrlPr>
                          <a:rPr lang="en-US" sz="4300" i="1">
                            <a:latin typeface="Cambria Math" panose="02040503050406030204" pitchFamily="18" charset="0"/>
                          </a:rPr>
                        </m:ctrlPr>
                      </m:sSubPr>
                      <m:e>
                        <m:r>
                          <a:rPr lang="en-US" sz="4300" i="1">
                            <a:latin typeface="Cambria Math" panose="02040503050406030204" pitchFamily="18" charset="0"/>
                          </a:rPr>
                          <m:t>𝑤</m:t>
                        </m:r>
                      </m:e>
                      <m:sub>
                        <m:r>
                          <a:rPr lang="en-US" sz="4300" i="1">
                            <a:latin typeface="Cambria Math" panose="02040503050406030204" pitchFamily="18" charset="0"/>
                          </a:rPr>
                          <m:t>𝑖</m:t>
                        </m:r>
                      </m:sub>
                    </m:sSub>
                    <m:r>
                      <a:rPr lang="en-US" sz="4300" i="1">
                        <a:latin typeface="Cambria Math" panose="02040503050406030204" pitchFamily="18" charset="0"/>
                      </a:rPr>
                      <m:t>+</m:t>
                    </m:r>
                    <m:r>
                      <a:rPr lang="en-US" sz="4300" i="1">
                        <a:latin typeface="Cambria Math" panose="02040503050406030204" pitchFamily="18" charset="0"/>
                        <a:ea typeface="Cambria Math" panose="02040503050406030204" pitchFamily="18" charset="0"/>
                      </a:rPr>
                      <m:t>𝜇</m:t>
                    </m:r>
                    <m:sSubSup>
                      <m:sSubSupPr>
                        <m:ctrlPr>
                          <a:rPr lang="en-US" sz="4300" i="1">
                            <a:latin typeface="Cambria Math" panose="02040503050406030204" pitchFamily="18" charset="0"/>
                            <a:ea typeface="Cambria Math" panose="02040503050406030204" pitchFamily="18" charset="0"/>
                          </a:rPr>
                        </m:ctrlPr>
                      </m:sSubSupPr>
                      <m:e>
                        <m:r>
                          <a:rPr lang="en-US" sz="4300" i="1">
                            <a:latin typeface="Cambria Math" panose="02040503050406030204" pitchFamily="18" charset="0"/>
                            <a:ea typeface="Cambria Math" panose="02040503050406030204" pitchFamily="18" charset="0"/>
                          </a:rPr>
                          <m:t>𝑒</m:t>
                        </m:r>
                      </m:e>
                      <m:sub>
                        <m:r>
                          <a:rPr lang="en-US" sz="4300" i="1">
                            <a:latin typeface="Cambria Math" panose="02040503050406030204" pitchFamily="18" charset="0"/>
                            <a:ea typeface="Cambria Math" panose="02040503050406030204" pitchFamily="18" charset="0"/>
                          </a:rPr>
                          <m:t>𝑖</m:t>
                        </m:r>
                      </m:sub>
                      <m:sup>
                        <m:r>
                          <a:rPr lang="en-US" sz="4300" i="1">
                            <a:latin typeface="Cambria Math" panose="02040503050406030204" pitchFamily="18" charset="0"/>
                            <a:ea typeface="Cambria Math" panose="02040503050406030204" pitchFamily="18" charset="0"/>
                          </a:rPr>
                          <m:t>∗</m:t>
                        </m:r>
                      </m:sup>
                    </m:sSubSup>
                    <m:sSub>
                      <m:sSubPr>
                        <m:ctrlPr>
                          <a:rPr lang="en-US" sz="4300" i="1">
                            <a:latin typeface="Cambria Math" panose="02040503050406030204" pitchFamily="18" charset="0"/>
                            <a:ea typeface="Cambria Math" panose="02040503050406030204" pitchFamily="18" charset="0"/>
                          </a:rPr>
                        </m:ctrlPr>
                      </m:sSubPr>
                      <m:e>
                        <m:r>
                          <a:rPr lang="en-US" sz="4300" i="1">
                            <a:latin typeface="Cambria Math" panose="02040503050406030204" pitchFamily="18" charset="0"/>
                            <a:ea typeface="Cambria Math" panose="02040503050406030204" pitchFamily="18" charset="0"/>
                          </a:rPr>
                          <m:t>𝑦</m:t>
                        </m:r>
                      </m:e>
                      <m:sub>
                        <m:r>
                          <a:rPr lang="en-US" sz="4300" i="1">
                            <a:latin typeface="Cambria Math" panose="02040503050406030204" pitchFamily="18" charset="0"/>
                            <a:ea typeface="Cambria Math" panose="02040503050406030204" pitchFamily="18" charset="0"/>
                          </a:rPr>
                          <m:t>𝑖</m:t>
                        </m:r>
                      </m:sub>
                    </m:sSub>
                    <m:r>
                      <a:rPr lang="en-US" sz="4300" i="1">
                        <a:latin typeface="Cambria Math" panose="02040503050406030204" pitchFamily="18" charset="0"/>
                        <a:ea typeface="Cambria Math" panose="02040503050406030204" pitchFamily="18" charset="0"/>
                      </a:rPr>
                      <m:t>=</m:t>
                    </m:r>
                  </m:oMath>
                </a14:m>
                <a:r>
                  <a:rPr lang="en-US" sz="4300" dirty="0">
                    <a:latin typeface="Calibri" panose="020F0502020204030204" pitchFamily="34" charset="0"/>
                    <a:cs typeface="Calibri" panose="020F0502020204030204" pitchFamily="34" charset="0"/>
                  </a:rPr>
                  <a:t> </a:t>
                </a:r>
                <a14:m>
                  <m:oMath xmlns:m="http://schemas.openxmlformats.org/officeDocument/2006/math">
                    <m:sSub>
                      <m:sSubPr>
                        <m:ctrlPr>
                          <a:rPr lang="en-US" sz="4300" i="1">
                            <a:latin typeface="Cambria Math" panose="02040503050406030204" pitchFamily="18" charset="0"/>
                          </a:rPr>
                        </m:ctrlPr>
                      </m:sSubPr>
                      <m:e>
                        <m:r>
                          <a:rPr lang="en-US" sz="4300" i="1">
                            <a:latin typeface="Cambria Math" panose="02040503050406030204" pitchFamily="18" charset="0"/>
                          </a:rPr>
                          <m:t>𝑤</m:t>
                        </m:r>
                      </m:e>
                      <m:sub>
                        <m:r>
                          <a:rPr lang="en-US" sz="4300" i="1">
                            <a:latin typeface="Cambria Math" panose="02040503050406030204" pitchFamily="18" charset="0"/>
                          </a:rPr>
                          <m:t>𝑖</m:t>
                        </m:r>
                      </m:sub>
                    </m:sSub>
                    <m:r>
                      <a:rPr lang="en-US" sz="4300" i="1">
                        <a:latin typeface="Cambria Math" panose="02040503050406030204" pitchFamily="18" charset="0"/>
                      </a:rPr>
                      <m:t>+</m:t>
                    </m:r>
                    <m:r>
                      <a:rPr lang="en-US" sz="4300" i="1">
                        <a:latin typeface="Cambria Math" panose="02040503050406030204" pitchFamily="18" charset="0"/>
                        <a:ea typeface="Cambria Math" panose="02040503050406030204" pitchFamily="18" charset="0"/>
                      </a:rPr>
                      <m:t>𝜇</m:t>
                    </m:r>
                    <m:r>
                      <a:rPr lang="en-US" sz="4300" i="1">
                        <a:latin typeface="Cambria Math" panose="02040503050406030204" pitchFamily="18" charset="0"/>
                        <a:ea typeface="Cambria Math" panose="02040503050406030204" pitchFamily="18" charset="0"/>
                      </a:rPr>
                      <m:t> </m:t>
                    </m:r>
                    <m:sSub>
                      <m:sSubPr>
                        <m:ctrlPr>
                          <a:rPr lang="en-US" sz="4300" i="1">
                            <a:latin typeface="Cambria Math" panose="02040503050406030204" pitchFamily="18" charset="0"/>
                            <a:ea typeface="Cambria Math" panose="02040503050406030204" pitchFamily="18" charset="0"/>
                          </a:rPr>
                        </m:ctrlPr>
                      </m:sSubPr>
                      <m:e>
                        <m:sSubSup>
                          <m:sSubSupPr>
                            <m:ctrlPr>
                              <a:rPr lang="en-US" sz="4300" i="1">
                                <a:latin typeface="Cambria Math" panose="02040503050406030204" pitchFamily="18" charset="0"/>
                                <a:ea typeface="Cambria Math" panose="02040503050406030204" pitchFamily="18" charset="0"/>
                              </a:rPr>
                            </m:ctrlPr>
                          </m:sSubSupPr>
                          <m:e>
                            <m:r>
                              <a:rPr lang="en-US" sz="4300" i="1">
                                <a:latin typeface="Cambria Math" panose="02040503050406030204" pitchFamily="18" charset="0"/>
                                <a:ea typeface="Cambria Math" panose="02040503050406030204" pitchFamily="18" charset="0"/>
                              </a:rPr>
                              <m:t>(</m:t>
                            </m:r>
                            <m:sSub>
                              <m:sSubPr>
                                <m:ctrlPr>
                                  <a:rPr lang="en-US" sz="4300" i="1">
                                    <a:latin typeface="Cambria Math" panose="02040503050406030204" pitchFamily="18" charset="0"/>
                                    <a:ea typeface="Cambria Math" panose="02040503050406030204" pitchFamily="18" charset="0"/>
                                  </a:rPr>
                                </m:ctrlPr>
                              </m:sSubPr>
                              <m:e>
                                <m:r>
                                  <a:rPr lang="en-US" sz="4300" i="1">
                                    <a:latin typeface="Cambria Math" panose="02040503050406030204" pitchFamily="18" charset="0"/>
                                    <a:ea typeface="Cambria Math" panose="02040503050406030204" pitchFamily="18" charset="0"/>
                                  </a:rPr>
                                  <m:t>𝑥</m:t>
                                </m:r>
                              </m:e>
                              <m:sub>
                                <m:r>
                                  <a:rPr lang="en-US" sz="4300" i="1">
                                    <a:latin typeface="Cambria Math" panose="02040503050406030204" pitchFamily="18" charset="0"/>
                                    <a:ea typeface="Cambria Math" panose="02040503050406030204" pitchFamily="18" charset="0"/>
                                  </a:rPr>
                                  <m:t>𝑖</m:t>
                                </m:r>
                              </m:sub>
                            </m:sSub>
                            <m:r>
                              <a:rPr lang="en-US" sz="4300" i="1">
                                <a:latin typeface="Cambria Math" panose="02040503050406030204" pitchFamily="18" charset="0"/>
                                <a:ea typeface="Cambria Math" panose="02040503050406030204" pitchFamily="18" charset="0"/>
                              </a:rPr>
                              <m:t>−</m:t>
                            </m:r>
                            <m:sSubSup>
                              <m:sSubSupPr>
                                <m:ctrlPr>
                                  <a:rPr lang="en-US" sz="4300" i="1">
                                    <a:latin typeface="Cambria Math" panose="02040503050406030204" pitchFamily="18" charset="0"/>
                                    <a:ea typeface="Cambria Math" panose="02040503050406030204" pitchFamily="18" charset="0"/>
                                  </a:rPr>
                                </m:ctrlPr>
                              </m:sSubSupPr>
                              <m:e>
                                <m:r>
                                  <a:rPr lang="en-US" sz="4300" i="1">
                                    <a:latin typeface="Cambria Math" panose="02040503050406030204" pitchFamily="18" charset="0"/>
                                    <a:ea typeface="Cambria Math" panose="02040503050406030204" pitchFamily="18" charset="0"/>
                                  </a:rPr>
                                  <m:t>𝑤</m:t>
                                </m:r>
                              </m:e>
                              <m:sub>
                                <m:r>
                                  <a:rPr lang="en-US" sz="4300" i="1">
                                    <a:latin typeface="Cambria Math" panose="02040503050406030204" pitchFamily="18" charset="0"/>
                                    <a:ea typeface="Cambria Math" panose="02040503050406030204" pitchFamily="18" charset="0"/>
                                  </a:rPr>
                                  <m:t>𝑖</m:t>
                                </m:r>
                              </m:sub>
                              <m:sup>
                                <m:r>
                                  <a:rPr lang="en-US" sz="4300" i="1">
                                    <a:latin typeface="Cambria Math" panose="02040503050406030204" pitchFamily="18" charset="0"/>
                                    <a:ea typeface="Cambria Math" panose="02040503050406030204" pitchFamily="18" charset="0"/>
                                  </a:rPr>
                                  <m:t>∗</m:t>
                                </m:r>
                              </m:sup>
                            </m:sSubSup>
                            <m:sSub>
                              <m:sSubPr>
                                <m:ctrlPr>
                                  <a:rPr lang="en-US" sz="4300" i="1">
                                    <a:latin typeface="Cambria Math" panose="02040503050406030204" pitchFamily="18" charset="0"/>
                                    <a:ea typeface="Cambria Math" panose="02040503050406030204" pitchFamily="18" charset="0"/>
                                  </a:rPr>
                                </m:ctrlPr>
                              </m:sSubPr>
                              <m:e>
                                <m:r>
                                  <a:rPr lang="en-US" sz="4300" i="1">
                                    <a:latin typeface="Cambria Math" panose="02040503050406030204" pitchFamily="18" charset="0"/>
                                    <a:ea typeface="Cambria Math" panose="02040503050406030204" pitchFamily="18" charset="0"/>
                                  </a:rPr>
                                  <m:t>𝑦</m:t>
                                </m:r>
                              </m:e>
                              <m:sub>
                                <m:r>
                                  <a:rPr lang="en-US" sz="4300" i="1">
                                    <a:latin typeface="Cambria Math" panose="02040503050406030204" pitchFamily="18" charset="0"/>
                                    <a:ea typeface="Cambria Math" panose="02040503050406030204" pitchFamily="18" charset="0"/>
                                  </a:rPr>
                                  <m:t>𝑖</m:t>
                                </m:r>
                              </m:sub>
                            </m:sSub>
                            <m:r>
                              <a:rPr lang="en-US" sz="4300" i="1">
                                <a:latin typeface="Cambria Math" panose="02040503050406030204" pitchFamily="18" charset="0"/>
                                <a:ea typeface="Cambria Math" panose="02040503050406030204" pitchFamily="18" charset="0"/>
                              </a:rPr>
                              <m:t>)</m:t>
                            </m:r>
                          </m:e>
                          <m:sub/>
                          <m:sup>
                            <m:r>
                              <a:rPr lang="en-US" sz="4300" i="1">
                                <a:latin typeface="Cambria Math" panose="02040503050406030204" pitchFamily="18" charset="0"/>
                                <a:ea typeface="Cambria Math" panose="02040503050406030204" pitchFamily="18" charset="0"/>
                              </a:rPr>
                              <m:t>∗</m:t>
                            </m:r>
                          </m:sup>
                        </m:sSubSup>
                        <m:r>
                          <a:rPr lang="en-US" sz="4300" i="1">
                            <a:latin typeface="Cambria Math" panose="02040503050406030204" pitchFamily="18" charset="0"/>
                            <a:ea typeface="Cambria Math" panose="02040503050406030204" pitchFamily="18" charset="0"/>
                          </a:rPr>
                          <m:t>𝑦</m:t>
                        </m:r>
                      </m:e>
                      <m:sub>
                        <m:r>
                          <a:rPr lang="en-US" sz="4300" i="1">
                            <a:latin typeface="Cambria Math" panose="02040503050406030204" pitchFamily="18" charset="0"/>
                            <a:ea typeface="Cambria Math" panose="02040503050406030204" pitchFamily="18" charset="0"/>
                          </a:rPr>
                          <m:t>𝑖</m:t>
                        </m:r>
                      </m:sub>
                    </m:sSub>
                  </m:oMath>
                </a14:m>
                <a:endParaRPr lang="en-US" sz="4300" dirty="0">
                  <a:latin typeface="Calibri" panose="020F0502020204030204" pitchFamily="34" charset="0"/>
                  <a:cs typeface="Calibri" panose="020F0502020204030204" pitchFamily="34" charset="0"/>
                </a:endParaRPr>
              </a:p>
              <a:p>
                <a:pPr marL="302419" indent="-216694" algn="ctr"/>
                <a:endParaRPr lang="en-US" sz="4300" dirty="0">
                  <a:latin typeface="Calibri" panose="020F0502020204030204" pitchFamily="34" charset="0"/>
                  <a:cs typeface="Calibri" panose="020F0502020204030204" pitchFamily="34" charset="0"/>
                </a:endParaRPr>
              </a:p>
              <a:p>
                <a:pPr marL="302419" indent="-216694" algn="ctr"/>
                <a:r>
                  <a:rPr lang="en-US" sz="4300" dirty="0">
                    <a:solidFill>
                      <a:schemeClr val="tx1"/>
                    </a:solidFill>
                    <a:latin typeface="Calibri" panose="020F0502020204030204" pitchFamily="34" charset="0"/>
                    <a:cs typeface="Calibri" panose="020F0502020204030204" pitchFamily="34" charset="0"/>
                  </a:rPr>
                  <a:t>Note that when using LMS, channel knowledge is not needed</a:t>
                </a:r>
              </a:p>
            </p:txBody>
          </p:sp>
        </mc:Choice>
        <mc:Fallback>
          <p:sp>
            <p:nvSpPr>
              <p:cNvPr id="3" name="Text Placeholder 2">
                <a:extLst>
                  <a:ext uri="{FF2B5EF4-FFF2-40B4-BE49-F238E27FC236}">
                    <a16:creationId xmlns:a16="http://schemas.microsoft.com/office/drawing/2014/main" id="{1970FD9D-2DF8-4544-A8AF-8E7FB1F0F252}"/>
                  </a:ext>
                </a:extLst>
              </p:cNvPr>
              <p:cNvSpPr>
                <a:spLocks noGrp="1" noRot="1" noChangeAspect="1" noMove="1" noResize="1" noEditPoints="1" noAdjustHandles="1" noChangeArrowheads="1" noChangeShapeType="1" noTextEdit="1"/>
              </p:cNvSpPr>
              <p:nvPr>
                <p:ph type="body" idx="1"/>
              </p:nvPr>
            </p:nvSpPr>
            <p:spPr>
              <a:xfrm>
                <a:off x="539552" y="3064379"/>
                <a:ext cx="4727122" cy="3263504"/>
              </a:xfrm>
              <a:blipFill>
                <a:blip r:embed="rId3"/>
                <a:stretch>
                  <a:fillRect/>
                </a:stretch>
              </a:blipFill>
            </p:spPr>
            <p:txBody>
              <a:bodyPr/>
              <a:lstStyle/>
              <a:p>
                <a:r>
                  <a:rPr lang="en-US">
                    <a:noFill/>
                  </a:rPr>
                  <a:t> </a:t>
                </a:r>
              </a:p>
            </p:txBody>
          </p:sp>
        </mc:Fallback>
      </mc:AlternateContent>
      <p:grpSp>
        <p:nvGrpSpPr>
          <p:cNvPr id="23" name="Group 22">
            <a:extLst>
              <a:ext uri="{FF2B5EF4-FFF2-40B4-BE49-F238E27FC236}">
                <a16:creationId xmlns:a16="http://schemas.microsoft.com/office/drawing/2014/main" id="{DBDE2907-CE70-438B-86D2-1E7672059BBD}"/>
              </a:ext>
            </a:extLst>
          </p:cNvPr>
          <p:cNvGrpSpPr/>
          <p:nvPr/>
        </p:nvGrpSpPr>
        <p:grpSpPr>
          <a:xfrm>
            <a:off x="1346436" y="1897251"/>
            <a:ext cx="6451127" cy="853009"/>
            <a:chOff x="794381" y="2163707"/>
            <a:chExt cx="5989485" cy="540670"/>
          </a:xfrm>
        </p:grpSpPr>
        <p:sp>
          <p:nvSpPr>
            <p:cNvPr id="4" name="Rectangle 3">
              <a:extLst>
                <a:ext uri="{FF2B5EF4-FFF2-40B4-BE49-F238E27FC236}">
                  <a16:creationId xmlns:a16="http://schemas.microsoft.com/office/drawing/2014/main" id="{0F1B57E6-21F9-42A6-8381-2057C6C0CE63}"/>
                </a:ext>
              </a:extLst>
            </p:cNvPr>
            <p:cNvSpPr/>
            <p:nvPr/>
          </p:nvSpPr>
          <p:spPr>
            <a:xfrm>
              <a:off x="2020529" y="2210306"/>
              <a:ext cx="1076633" cy="494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ADC</a:t>
              </a:r>
            </a:p>
          </p:txBody>
        </p:sp>
        <p:sp>
          <p:nvSpPr>
            <p:cNvPr id="5" name="Rectangle 4">
              <a:extLst>
                <a:ext uri="{FF2B5EF4-FFF2-40B4-BE49-F238E27FC236}">
                  <a16:creationId xmlns:a16="http://schemas.microsoft.com/office/drawing/2014/main" id="{4B7987DA-0070-47A4-B6F6-886E2F1A9B03}"/>
                </a:ext>
              </a:extLst>
            </p:cNvPr>
            <p:cNvSpPr/>
            <p:nvPr/>
          </p:nvSpPr>
          <p:spPr>
            <a:xfrm>
              <a:off x="3611512" y="2210304"/>
              <a:ext cx="1076633" cy="494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FF0000"/>
                  </a:solidFill>
                </a:rPr>
                <a:t>FFE w</a:t>
              </a:r>
            </a:p>
          </p:txBody>
        </p:sp>
        <p:sp>
          <p:nvSpPr>
            <p:cNvPr id="6" name="Rectangle 5">
              <a:extLst>
                <a:ext uri="{FF2B5EF4-FFF2-40B4-BE49-F238E27FC236}">
                  <a16:creationId xmlns:a16="http://schemas.microsoft.com/office/drawing/2014/main" id="{973683B8-BC85-493D-A3A8-117C77417D2C}"/>
                </a:ext>
              </a:extLst>
            </p:cNvPr>
            <p:cNvSpPr/>
            <p:nvPr/>
          </p:nvSpPr>
          <p:spPr>
            <a:xfrm>
              <a:off x="5202494" y="2210304"/>
              <a:ext cx="1076633" cy="494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Demodulator/Decoder</a:t>
              </a:r>
            </a:p>
          </p:txBody>
        </p:sp>
        <p:cxnSp>
          <p:nvCxnSpPr>
            <p:cNvPr id="9" name="Straight Arrow Connector 8">
              <a:extLst>
                <a:ext uri="{FF2B5EF4-FFF2-40B4-BE49-F238E27FC236}">
                  <a16:creationId xmlns:a16="http://schemas.microsoft.com/office/drawing/2014/main" id="{CAD0214E-1F49-4944-A251-0C2FDB7C7884}"/>
                </a:ext>
              </a:extLst>
            </p:cNvPr>
            <p:cNvCxnSpPr>
              <a:endCxn id="5" idx="1"/>
            </p:cNvCxnSpPr>
            <p:nvPr/>
          </p:nvCxnSpPr>
          <p:spPr>
            <a:xfrm>
              <a:off x="3097162" y="2457339"/>
              <a:ext cx="5143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5176E87-3EA6-4BD6-A490-7DB95EFA8F3C}"/>
                </a:ext>
              </a:extLst>
            </p:cNvPr>
            <p:cNvCxnSpPr>
              <a:cxnSpLocks/>
            </p:cNvCxnSpPr>
            <p:nvPr/>
          </p:nvCxnSpPr>
          <p:spPr>
            <a:xfrm>
              <a:off x="4688144" y="2442589"/>
              <a:ext cx="5143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D1DC604-736A-4B3F-9D66-1D2C71D02FD5}"/>
                </a:ext>
              </a:extLst>
            </p:cNvPr>
            <p:cNvCxnSpPr>
              <a:cxnSpLocks/>
            </p:cNvCxnSpPr>
            <p:nvPr/>
          </p:nvCxnSpPr>
          <p:spPr>
            <a:xfrm>
              <a:off x="6288736" y="2453646"/>
              <a:ext cx="495130"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3C1B67C-E7E5-48C0-8FEF-FE63D1A543A3}"/>
                </a:ext>
              </a:extLst>
            </p:cNvPr>
            <p:cNvCxnSpPr>
              <a:cxnSpLocks/>
            </p:cNvCxnSpPr>
            <p:nvPr/>
          </p:nvCxnSpPr>
          <p:spPr>
            <a:xfrm>
              <a:off x="1547664" y="2442589"/>
              <a:ext cx="472865" cy="1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B4F1CFB-FBC4-42F8-8C98-4FCBA62DDEEC}"/>
                </a:ext>
              </a:extLst>
            </p:cNvPr>
            <p:cNvSpPr txBox="1"/>
            <p:nvPr/>
          </p:nvSpPr>
          <p:spPr>
            <a:xfrm>
              <a:off x="794381" y="2222816"/>
              <a:ext cx="880369" cy="230832"/>
            </a:xfrm>
            <a:prstGeom prst="rect">
              <a:avLst/>
            </a:prstGeom>
            <a:noFill/>
          </p:spPr>
          <p:txBody>
            <a:bodyPr wrap="none" rtlCol="0">
              <a:spAutoFit/>
            </a:bodyPr>
            <a:lstStyle/>
            <a:p>
              <a:r>
                <a:rPr lang="en-US" sz="900" dirty="0">
                  <a:solidFill>
                    <a:schemeClr val="tx1"/>
                  </a:solidFill>
                </a:rPr>
                <a:t>received signal</a:t>
              </a:r>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95173BEB-64C2-41EE-BDD7-5558BAC2B618}"/>
                    </a:ext>
                  </a:extLst>
                </p:cNvPr>
                <p:cNvSpPr txBox="1"/>
                <p:nvPr/>
              </p:nvSpPr>
              <p:spPr>
                <a:xfrm>
                  <a:off x="3247706" y="2170700"/>
                  <a:ext cx="282450"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900" b="0" i="1" smtClean="0">
                            <a:solidFill>
                              <a:schemeClr val="tx1"/>
                            </a:solidFill>
                            <a:latin typeface="Cambria Math" panose="02040503050406030204" pitchFamily="18" charset="0"/>
                          </a:rPr>
                          <m:t>𝑦</m:t>
                        </m:r>
                      </m:oMath>
                    </m:oMathPara>
                  </a14:m>
                  <a:endParaRPr lang="en-US" sz="900" dirty="0">
                    <a:solidFill>
                      <a:schemeClr val="tx1"/>
                    </a:solidFill>
                  </a:endParaRPr>
                </a:p>
              </p:txBody>
            </p:sp>
          </mc:Choice>
          <mc:Fallback xmlns="">
            <p:sp>
              <p:nvSpPr>
                <p:cNvPr id="20" name="TextBox 19">
                  <a:extLst>
                    <a:ext uri="{FF2B5EF4-FFF2-40B4-BE49-F238E27FC236}">
                      <a16:creationId xmlns:a16="http://schemas.microsoft.com/office/drawing/2014/main" id="{95173BEB-64C2-41EE-BDD7-5558BAC2B618}"/>
                    </a:ext>
                  </a:extLst>
                </p:cNvPr>
                <p:cNvSpPr txBox="1">
                  <a:spLocks noRot="1" noChangeAspect="1" noMove="1" noResize="1" noEditPoints="1" noAdjustHandles="1" noChangeArrowheads="1" noChangeShapeType="1" noTextEdit="1"/>
                </p:cNvSpPr>
                <p:nvPr/>
              </p:nvSpPr>
              <p:spPr>
                <a:xfrm>
                  <a:off x="3247706" y="2170700"/>
                  <a:ext cx="282450" cy="2308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EE1C7D6B-0F12-42F7-BD3C-F75AD8A34BA3}"/>
                    </a:ext>
                  </a:extLst>
                </p:cNvPr>
                <p:cNvSpPr txBox="1"/>
                <p:nvPr/>
              </p:nvSpPr>
              <p:spPr>
                <a:xfrm>
                  <a:off x="4818402" y="2163707"/>
                  <a:ext cx="277897"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900" i="1" smtClean="0">
                                <a:solidFill>
                                  <a:schemeClr val="tx1"/>
                                </a:solidFill>
                                <a:latin typeface="Cambria Math" panose="02040503050406030204" pitchFamily="18" charset="0"/>
                              </a:rPr>
                            </m:ctrlPr>
                          </m:accPr>
                          <m:e>
                            <m:r>
                              <a:rPr lang="en-US" sz="900" i="1">
                                <a:solidFill>
                                  <a:schemeClr val="tx1"/>
                                </a:solidFill>
                                <a:latin typeface="Cambria Math" panose="02040503050406030204" pitchFamily="18" charset="0"/>
                              </a:rPr>
                              <m:t>𝑥</m:t>
                            </m:r>
                          </m:e>
                        </m:acc>
                      </m:oMath>
                    </m:oMathPara>
                  </a14:m>
                  <a:endParaRPr lang="en-US" sz="900" dirty="0"/>
                </a:p>
              </p:txBody>
            </p:sp>
          </mc:Choice>
          <mc:Fallback xmlns="">
            <p:sp>
              <p:nvSpPr>
                <p:cNvPr id="21" name="TextBox 20">
                  <a:extLst>
                    <a:ext uri="{FF2B5EF4-FFF2-40B4-BE49-F238E27FC236}">
                      <a16:creationId xmlns:a16="http://schemas.microsoft.com/office/drawing/2014/main" id="{EE1C7D6B-0F12-42F7-BD3C-F75AD8A34BA3}"/>
                    </a:ext>
                  </a:extLst>
                </p:cNvPr>
                <p:cNvSpPr txBox="1">
                  <a:spLocks noRot="1" noChangeAspect="1" noMove="1" noResize="1" noEditPoints="1" noAdjustHandles="1" noChangeArrowheads="1" noChangeShapeType="1" noTextEdit="1"/>
                </p:cNvSpPr>
                <p:nvPr/>
              </p:nvSpPr>
              <p:spPr>
                <a:xfrm>
                  <a:off x="4818402" y="2163707"/>
                  <a:ext cx="277897" cy="230832"/>
                </a:xfrm>
                <a:prstGeom prst="rect">
                  <a:avLst/>
                </a:prstGeom>
                <a:blipFill>
                  <a:blip r:embed="rId5"/>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58BBA26-9892-44BD-91D9-50EAC5BC1DCC}"/>
                  </a:ext>
                </a:extLst>
              </p:cNvPr>
              <p:cNvSpPr txBox="1"/>
              <p:nvPr/>
            </p:nvSpPr>
            <p:spPr>
              <a:xfrm>
                <a:off x="5492162" y="3734073"/>
                <a:ext cx="3429770" cy="962058"/>
              </a:xfrm>
              <a:prstGeom prst="rect">
                <a:avLst/>
              </a:prstGeom>
              <a:noFill/>
              <a:ln>
                <a:solidFill>
                  <a:schemeClr val="tx1"/>
                </a:solidFill>
              </a:ln>
            </p:spPr>
            <p:txBody>
              <a:bodyPr wrap="square" rtlCol="0">
                <a:spAutoFit/>
              </a:bodyPr>
              <a:lstStyle/>
              <a:p>
                <a:r>
                  <a:rPr lang="en-US" sz="900" dirty="0">
                    <a:solidFill>
                      <a:schemeClr val="tx1"/>
                    </a:solidFill>
                    <a:latin typeface="Calibri" panose="020F0502020204030204" pitchFamily="34" charset="0"/>
                    <a:cs typeface="Calibri" panose="020F0502020204030204" pitchFamily="34" charset="0"/>
                  </a:rPr>
                  <a:t>Equalizer length L = 50 </a:t>
                </a:r>
              </a:p>
              <a:p>
                <a:endParaRPr lang="en-US" sz="900" dirty="0">
                  <a:solidFill>
                    <a:schemeClr val="tx1"/>
                  </a:solidFill>
                  <a:latin typeface="Calibri" panose="020F0502020204030204" pitchFamily="34" charset="0"/>
                  <a:cs typeface="Calibri" panose="020F0502020204030204" pitchFamily="34" charset="0"/>
                </a:endParaRPr>
              </a:p>
              <a:p>
                <a14:m>
                  <m:oMath xmlns:m="http://schemas.openxmlformats.org/officeDocument/2006/math">
                    <m:r>
                      <a:rPr lang="en-US" sz="1050" i="1">
                        <a:solidFill>
                          <a:schemeClr val="tx1"/>
                        </a:solidFill>
                        <a:latin typeface="Cambria Math" panose="02040503050406030204" pitchFamily="18" charset="0"/>
                      </a:rPr>
                      <m:t>𝑤</m:t>
                    </m:r>
                    <m:r>
                      <a:rPr lang="en-US" sz="1050" i="1">
                        <a:solidFill>
                          <a:schemeClr val="tx1"/>
                        </a:solidFill>
                        <a:latin typeface="Cambria Math" panose="02040503050406030204" pitchFamily="18" charset="0"/>
                      </a:rPr>
                      <m:t> </m:t>
                    </m:r>
                  </m:oMath>
                </a14:m>
                <a:r>
                  <a:rPr lang="en-US" sz="900" dirty="0">
                    <a:solidFill>
                      <a:schemeClr val="tx1"/>
                    </a:solidFill>
                    <a:latin typeface="Calibri" panose="020F0502020204030204" pitchFamily="34" charset="0"/>
                    <a:cs typeface="Calibri" panose="020F0502020204030204" pitchFamily="34" charset="0"/>
                  </a:rPr>
                  <a:t>: equalizer taps, a column vector of size 50 × 1 </a:t>
                </a:r>
              </a:p>
              <a:p>
                <a:pPr marL="215504" indent="-215504"/>
                <a14:m>
                  <m:oMath xmlns:m="http://schemas.openxmlformats.org/officeDocument/2006/math">
                    <m:r>
                      <a:rPr lang="en-US" sz="1050" i="1">
                        <a:solidFill>
                          <a:schemeClr val="tx1"/>
                        </a:solidFill>
                        <a:latin typeface="Cambria Math" panose="02040503050406030204" pitchFamily="18" charset="0"/>
                      </a:rPr>
                      <m:t>𝐻</m:t>
                    </m:r>
                    <m:r>
                      <a:rPr lang="en-US" sz="1050" i="1">
                        <a:solidFill>
                          <a:schemeClr val="tx1"/>
                        </a:solidFill>
                        <a:latin typeface="Cambria Math" panose="02040503050406030204" pitchFamily="18" charset="0"/>
                      </a:rPr>
                      <m:t> </m:t>
                    </m:r>
                  </m:oMath>
                </a14:m>
                <a:r>
                  <a:rPr lang="en-US" sz="900" dirty="0">
                    <a:solidFill>
                      <a:schemeClr val="tx1"/>
                    </a:solidFill>
                    <a:latin typeface="Calibri" panose="020F0502020204030204" pitchFamily="34" charset="0"/>
                    <a:cs typeface="Calibri" panose="020F0502020204030204" pitchFamily="34" charset="0"/>
                  </a:rPr>
                  <a:t>: Toeplitz channel matrix of size 50 × (channel_length +   49)</a:t>
                </a:r>
              </a:p>
              <a:p>
                <a14:m>
                  <m:oMath xmlns:m="http://schemas.openxmlformats.org/officeDocument/2006/math">
                    <m:r>
                      <a:rPr lang="en-US" sz="900" i="1">
                        <a:solidFill>
                          <a:schemeClr val="tx1"/>
                        </a:solidFill>
                        <a:latin typeface="Cambria Math" panose="02040503050406030204" pitchFamily="18" charset="0"/>
                        <a:cs typeface="Calibri" panose="020F0502020204030204" pitchFamily="34" charset="0"/>
                      </a:rPr>
                      <m:t>𝐼</m:t>
                    </m:r>
                    <m:r>
                      <a:rPr lang="en-US" sz="900" i="1">
                        <a:solidFill>
                          <a:schemeClr val="tx1"/>
                        </a:solidFill>
                        <a:latin typeface="Cambria Math" panose="02040503050406030204" pitchFamily="18" charset="0"/>
                        <a:cs typeface="Calibri" panose="020F0502020204030204" pitchFamily="34" charset="0"/>
                      </a:rPr>
                      <m:t>  </m:t>
                    </m:r>
                  </m:oMath>
                </a14:m>
                <a:r>
                  <a:rPr lang="en-US" sz="900" dirty="0">
                    <a:solidFill>
                      <a:schemeClr val="tx1"/>
                    </a:solidFill>
                    <a:latin typeface="Calibri" panose="020F0502020204030204" pitchFamily="34" charset="0"/>
                    <a:cs typeface="Calibri" panose="020F0502020204030204" pitchFamily="34" charset="0"/>
                  </a:rPr>
                  <a:t>:  identity matrix of size 50 ×  50</a:t>
                </a:r>
              </a:p>
              <a:p>
                <a14:m>
                  <m:oMath xmlns:m="http://schemas.openxmlformats.org/officeDocument/2006/math">
                    <m:r>
                      <m:rPr>
                        <m:nor/>
                      </m:rPr>
                      <a:rPr lang="en-US" sz="900">
                        <a:solidFill>
                          <a:schemeClr val="tx1"/>
                        </a:solidFill>
                        <a:latin typeface="Cambria Math" panose="02040503050406030204" pitchFamily="18" charset="0"/>
                      </a:rPr>
                      <m:t>g</m:t>
                    </m:r>
                    <m:r>
                      <a:rPr lang="en-US" sz="900" i="1">
                        <a:solidFill>
                          <a:schemeClr val="tx1"/>
                        </a:solidFill>
                        <a:latin typeface="Cambria Math" panose="02040503050406030204" pitchFamily="18" charset="0"/>
                      </a:rPr>
                      <m:t>  </m:t>
                    </m:r>
                  </m:oMath>
                </a14:m>
                <a:r>
                  <a:rPr lang="en-US" sz="900" dirty="0">
                    <a:solidFill>
                      <a:schemeClr val="tx1"/>
                    </a:solidFill>
                    <a:latin typeface="Calibri" panose="020F0502020204030204" pitchFamily="34" charset="0"/>
                    <a:cs typeface="Calibri" panose="020F0502020204030204" pitchFamily="34" charset="0"/>
                  </a:rPr>
                  <a:t>:  column vector of size (channel_length + 49) × 1</a:t>
                </a:r>
              </a:p>
            </p:txBody>
          </p:sp>
        </mc:Choice>
        <mc:Fallback xmlns="">
          <p:sp>
            <p:nvSpPr>
              <p:cNvPr id="8" name="TextBox 7">
                <a:extLst>
                  <a:ext uri="{FF2B5EF4-FFF2-40B4-BE49-F238E27FC236}">
                    <a16:creationId xmlns:a16="http://schemas.microsoft.com/office/drawing/2014/main" id="{658BBA26-9892-44BD-91D9-50EAC5BC1DCC}"/>
                  </a:ext>
                </a:extLst>
              </p:cNvPr>
              <p:cNvSpPr txBox="1">
                <a:spLocks noRot="1" noChangeAspect="1" noMove="1" noResize="1" noEditPoints="1" noAdjustHandles="1" noChangeArrowheads="1" noChangeShapeType="1" noTextEdit="1"/>
              </p:cNvSpPr>
              <p:nvPr/>
            </p:nvSpPr>
            <p:spPr>
              <a:xfrm>
                <a:off x="5492162" y="3734073"/>
                <a:ext cx="3429770" cy="962058"/>
              </a:xfrm>
              <a:prstGeom prst="rect">
                <a:avLst/>
              </a:prstGeom>
              <a:blipFill>
                <a:blip r:embed="rId6"/>
                <a:stretch>
                  <a:fillRect b="-1887"/>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9FBAF72D-912B-48A6-A839-9F6149984860}"/>
                  </a:ext>
                </a:extLst>
              </p:cNvPr>
              <p:cNvSpPr txBox="1"/>
              <p:nvPr/>
            </p:nvSpPr>
            <p:spPr>
              <a:xfrm>
                <a:off x="5492162" y="4913667"/>
                <a:ext cx="3429770" cy="546688"/>
              </a:xfrm>
              <a:prstGeom prst="rect">
                <a:avLst/>
              </a:prstGeom>
              <a:noFill/>
              <a:ln>
                <a:solidFill>
                  <a:schemeClr val="tx1"/>
                </a:solidFill>
              </a:ln>
            </p:spPr>
            <p:txBody>
              <a:bodyPr wrap="square" rtlCol="0">
                <a:spAutoFit/>
              </a:bodyPr>
              <a:lstStyle/>
              <a:p>
                <a14:m>
                  <m:oMath xmlns:m="http://schemas.openxmlformats.org/officeDocument/2006/math">
                    <m:sSub>
                      <m:sSubPr>
                        <m:ctrlPr>
                          <a:rPr lang="en-US" sz="1050" i="1" smtClean="0">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𝑤</m:t>
                        </m:r>
                      </m:e>
                      <m:sub>
                        <m:r>
                          <a:rPr lang="en-US" sz="1050" i="1">
                            <a:solidFill>
                              <a:schemeClr val="tx1"/>
                            </a:solidFill>
                            <a:latin typeface="Cambria Math" panose="02040503050406030204" pitchFamily="18" charset="0"/>
                          </a:rPr>
                          <m:t>𝑖</m:t>
                        </m:r>
                      </m:sub>
                    </m:sSub>
                    <m:r>
                      <a:rPr lang="en-US" sz="1050" i="1">
                        <a:solidFill>
                          <a:schemeClr val="tx1"/>
                        </a:solidFill>
                        <a:latin typeface="Cambria Math" panose="02040503050406030204" pitchFamily="18" charset="0"/>
                      </a:rPr>
                      <m:t> </m:t>
                    </m:r>
                  </m:oMath>
                </a14:m>
                <a:r>
                  <a:rPr lang="en-US" sz="900" dirty="0">
                    <a:solidFill>
                      <a:schemeClr val="tx1"/>
                    </a:solidFill>
                    <a:latin typeface="Calibri" panose="020F0502020204030204" pitchFamily="34" charset="0"/>
                    <a:cs typeface="Calibri" panose="020F0502020204030204" pitchFamily="34" charset="0"/>
                  </a:rPr>
                  <a:t>: equalizer taps at time </a:t>
                </a:r>
                <a14:m>
                  <m:oMath xmlns:m="http://schemas.openxmlformats.org/officeDocument/2006/math">
                    <m:r>
                      <a:rPr lang="en-US" sz="900" i="1">
                        <a:solidFill>
                          <a:schemeClr val="tx1"/>
                        </a:solidFill>
                        <a:latin typeface="Cambria Math" panose="02040503050406030204" pitchFamily="18" charset="0"/>
                        <a:cs typeface="Calibri" panose="020F0502020204030204" pitchFamily="34" charset="0"/>
                      </a:rPr>
                      <m:t>𝑖</m:t>
                    </m:r>
                  </m:oMath>
                </a14:m>
                <a:endParaRPr lang="en-US" sz="900" dirty="0">
                  <a:solidFill>
                    <a:schemeClr val="tx1"/>
                  </a:solidFill>
                  <a:latin typeface="Calibri" panose="020F0502020204030204" pitchFamily="34" charset="0"/>
                  <a:cs typeface="Calibri" panose="020F0502020204030204" pitchFamily="34" charset="0"/>
                </a:endParaRPr>
              </a:p>
              <a:p>
                <a14:m>
                  <m:oMath xmlns:m="http://schemas.openxmlformats.org/officeDocument/2006/math">
                    <m:sSub>
                      <m:sSubPr>
                        <m:ctrlPr>
                          <a:rPr lang="en-US" sz="900" i="1">
                            <a:solidFill>
                              <a:schemeClr val="tx1"/>
                            </a:solidFill>
                            <a:latin typeface="Cambria Math" panose="02040503050406030204" pitchFamily="18" charset="0"/>
                            <a:ea typeface="Cambria Math" panose="02040503050406030204" pitchFamily="18" charset="0"/>
                          </a:rPr>
                        </m:ctrlPr>
                      </m:sSubPr>
                      <m:e>
                        <m:r>
                          <a:rPr lang="en-US" sz="900" i="1">
                            <a:solidFill>
                              <a:schemeClr val="tx1"/>
                            </a:solidFill>
                            <a:latin typeface="Cambria Math" panose="02040503050406030204" pitchFamily="18" charset="0"/>
                            <a:ea typeface="Cambria Math" panose="02040503050406030204" pitchFamily="18" charset="0"/>
                          </a:rPr>
                          <m:t>𝑒</m:t>
                        </m:r>
                      </m:e>
                      <m:sub>
                        <m:r>
                          <a:rPr lang="en-US" sz="900" i="1">
                            <a:solidFill>
                              <a:schemeClr val="tx1"/>
                            </a:solidFill>
                            <a:latin typeface="Cambria Math" panose="02040503050406030204" pitchFamily="18" charset="0"/>
                            <a:ea typeface="Cambria Math" panose="02040503050406030204" pitchFamily="18" charset="0"/>
                          </a:rPr>
                          <m:t>𝑖</m:t>
                        </m:r>
                      </m:sub>
                    </m:sSub>
                    <m:sSub>
                      <m:sSubPr>
                        <m:ctrlPr>
                          <a:rPr lang="en-US" sz="900" i="1">
                            <a:solidFill>
                              <a:schemeClr val="tx1"/>
                            </a:solidFill>
                            <a:latin typeface="Cambria Math" panose="02040503050406030204" pitchFamily="18" charset="0"/>
                            <a:ea typeface="Cambria Math" panose="02040503050406030204" pitchFamily="18" charset="0"/>
                          </a:rPr>
                        </m:ctrlPr>
                      </m:sSubPr>
                      <m:e>
                        <m:r>
                          <a:rPr lang="en-US" sz="900" i="1">
                            <a:solidFill>
                              <a:schemeClr val="tx1"/>
                            </a:solidFill>
                            <a:latin typeface="Cambria Math" panose="02040503050406030204" pitchFamily="18" charset="0"/>
                            <a:ea typeface="Cambria Math" panose="02040503050406030204" pitchFamily="18" charset="0"/>
                          </a:rPr>
                          <m:t>= </m:t>
                        </m:r>
                        <m:r>
                          <a:rPr lang="en-US" sz="900" i="1">
                            <a:solidFill>
                              <a:schemeClr val="tx1"/>
                            </a:solidFill>
                            <a:latin typeface="Cambria Math" panose="02040503050406030204" pitchFamily="18" charset="0"/>
                            <a:ea typeface="Cambria Math" panose="02040503050406030204" pitchFamily="18" charset="0"/>
                          </a:rPr>
                          <m:t>𝑥</m:t>
                        </m:r>
                      </m:e>
                      <m:sub>
                        <m:r>
                          <a:rPr lang="en-US" sz="900" i="1">
                            <a:solidFill>
                              <a:schemeClr val="tx1"/>
                            </a:solidFill>
                            <a:latin typeface="Cambria Math" panose="02040503050406030204" pitchFamily="18" charset="0"/>
                            <a:ea typeface="Cambria Math" panose="02040503050406030204" pitchFamily="18" charset="0"/>
                          </a:rPr>
                          <m:t>𝑖</m:t>
                        </m:r>
                      </m:sub>
                    </m:sSub>
                    <m:r>
                      <a:rPr lang="en-US" sz="900" i="1">
                        <a:solidFill>
                          <a:schemeClr val="tx1"/>
                        </a:solidFill>
                        <a:latin typeface="Cambria Math" panose="02040503050406030204" pitchFamily="18" charset="0"/>
                        <a:ea typeface="Cambria Math" panose="02040503050406030204" pitchFamily="18" charset="0"/>
                      </a:rPr>
                      <m:t>−</m:t>
                    </m:r>
                    <m:sSubSup>
                      <m:sSubSupPr>
                        <m:ctrlPr>
                          <a:rPr lang="en-US" sz="900" i="1">
                            <a:solidFill>
                              <a:schemeClr val="tx1"/>
                            </a:solidFill>
                            <a:latin typeface="Cambria Math" panose="02040503050406030204" pitchFamily="18" charset="0"/>
                            <a:ea typeface="Cambria Math" panose="02040503050406030204" pitchFamily="18" charset="0"/>
                          </a:rPr>
                        </m:ctrlPr>
                      </m:sSubSupPr>
                      <m:e>
                        <m:r>
                          <a:rPr lang="en-US" sz="900" i="1">
                            <a:solidFill>
                              <a:schemeClr val="tx1"/>
                            </a:solidFill>
                            <a:latin typeface="Cambria Math" panose="02040503050406030204" pitchFamily="18" charset="0"/>
                            <a:ea typeface="Cambria Math" panose="02040503050406030204" pitchFamily="18" charset="0"/>
                          </a:rPr>
                          <m:t>𝑤</m:t>
                        </m:r>
                      </m:e>
                      <m:sub>
                        <m:r>
                          <a:rPr lang="en-US" sz="900" i="1">
                            <a:solidFill>
                              <a:schemeClr val="tx1"/>
                            </a:solidFill>
                            <a:latin typeface="Cambria Math" panose="02040503050406030204" pitchFamily="18" charset="0"/>
                            <a:ea typeface="Cambria Math" panose="02040503050406030204" pitchFamily="18" charset="0"/>
                          </a:rPr>
                          <m:t>𝑖</m:t>
                        </m:r>
                      </m:sub>
                      <m:sup>
                        <m:r>
                          <a:rPr lang="en-US" sz="900" i="1">
                            <a:solidFill>
                              <a:schemeClr val="tx1"/>
                            </a:solidFill>
                            <a:latin typeface="Cambria Math" panose="02040503050406030204" pitchFamily="18" charset="0"/>
                            <a:ea typeface="Cambria Math" panose="02040503050406030204" pitchFamily="18" charset="0"/>
                          </a:rPr>
                          <m:t>∗</m:t>
                        </m:r>
                      </m:sup>
                    </m:sSubSup>
                    <m:sSub>
                      <m:sSubPr>
                        <m:ctrlPr>
                          <a:rPr lang="en-US" sz="900" i="1">
                            <a:solidFill>
                              <a:schemeClr val="tx1"/>
                            </a:solidFill>
                            <a:latin typeface="Cambria Math" panose="02040503050406030204" pitchFamily="18" charset="0"/>
                            <a:ea typeface="Cambria Math" panose="02040503050406030204" pitchFamily="18" charset="0"/>
                          </a:rPr>
                        </m:ctrlPr>
                      </m:sSubPr>
                      <m:e>
                        <m:r>
                          <a:rPr lang="en-US" sz="900" i="1">
                            <a:solidFill>
                              <a:schemeClr val="tx1"/>
                            </a:solidFill>
                            <a:latin typeface="Cambria Math" panose="02040503050406030204" pitchFamily="18" charset="0"/>
                            <a:ea typeface="Cambria Math" panose="02040503050406030204" pitchFamily="18" charset="0"/>
                          </a:rPr>
                          <m:t>𝑦</m:t>
                        </m:r>
                      </m:e>
                      <m:sub>
                        <m:r>
                          <a:rPr lang="en-US" sz="900" i="1">
                            <a:solidFill>
                              <a:schemeClr val="tx1"/>
                            </a:solidFill>
                            <a:latin typeface="Cambria Math" panose="02040503050406030204" pitchFamily="18" charset="0"/>
                            <a:ea typeface="Cambria Math" panose="02040503050406030204" pitchFamily="18" charset="0"/>
                          </a:rPr>
                          <m:t>𝑖</m:t>
                        </m:r>
                      </m:sub>
                    </m:sSub>
                  </m:oMath>
                </a14:m>
                <a:r>
                  <a:rPr lang="en-US" sz="900" dirty="0">
                    <a:solidFill>
                      <a:schemeClr val="tx1"/>
                    </a:solidFill>
                    <a:latin typeface="Calibri" panose="020F0502020204030204" pitchFamily="34" charset="0"/>
                    <a:cs typeface="Calibri" panose="020F0502020204030204" pitchFamily="34" charset="0"/>
                  </a:rPr>
                  <a:t> : scalar estimation error</a:t>
                </a:r>
              </a:p>
              <a:p>
                <a:pPr marL="170260" indent="-170260"/>
                <a14:m>
                  <m:oMath xmlns:m="http://schemas.openxmlformats.org/officeDocument/2006/math">
                    <m:r>
                      <a:rPr lang="en-US" sz="1050" i="1">
                        <a:solidFill>
                          <a:schemeClr val="tx1"/>
                        </a:solidFill>
                        <a:latin typeface="Cambria Math" panose="02040503050406030204" pitchFamily="18" charset="0"/>
                        <a:ea typeface="Cambria Math" panose="02040503050406030204" pitchFamily="18" charset="0"/>
                      </a:rPr>
                      <m:t>𝜇</m:t>
                    </m:r>
                    <m:r>
                      <a:rPr lang="en-US" sz="1050" i="1">
                        <a:solidFill>
                          <a:schemeClr val="tx1"/>
                        </a:solidFill>
                        <a:latin typeface="Cambria Math" panose="02040503050406030204" pitchFamily="18" charset="0"/>
                        <a:ea typeface="Cambria Math" panose="02040503050406030204" pitchFamily="18" charset="0"/>
                      </a:rPr>
                      <m:t> </m:t>
                    </m:r>
                  </m:oMath>
                </a14:m>
                <a:r>
                  <a:rPr lang="en-US" sz="900" dirty="0">
                    <a:solidFill>
                      <a:schemeClr val="tx1"/>
                    </a:solidFill>
                    <a:latin typeface="Calibri" panose="020F0502020204030204" pitchFamily="34" charset="0"/>
                    <a:cs typeface="Calibri" panose="020F0502020204030204" pitchFamily="34" charset="0"/>
                  </a:rPr>
                  <a:t>: update step-size </a:t>
                </a:r>
              </a:p>
            </p:txBody>
          </p:sp>
        </mc:Choice>
        <mc:Fallback xmlns="">
          <p:sp>
            <p:nvSpPr>
              <p:cNvPr id="22" name="TextBox 21">
                <a:extLst>
                  <a:ext uri="{FF2B5EF4-FFF2-40B4-BE49-F238E27FC236}">
                    <a16:creationId xmlns:a16="http://schemas.microsoft.com/office/drawing/2014/main" id="{9FBAF72D-912B-48A6-A839-9F6149984860}"/>
                  </a:ext>
                </a:extLst>
              </p:cNvPr>
              <p:cNvSpPr txBox="1">
                <a:spLocks noRot="1" noChangeAspect="1" noMove="1" noResize="1" noEditPoints="1" noAdjustHandles="1" noChangeArrowheads="1" noChangeShapeType="1" noTextEdit="1"/>
              </p:cNvSpPr>
              <p:nvPr/>
            </p:nvSpPr>
            <p:spPr>
              <a:xfrm>
                <a:off x="5492162" y="4913667"/>
                <a:ext cx="3429770" cy="546688"/>
              </a:xfrm>
              <a:prstGeom prst="rect">
                <a:avLst/>
              </a:prstGeom>
              <a:blipFill>
                <a:blip r:embed="rId7"/>
                <a:stretch>
                  <a:fillRect b="-3261"/>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4233305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405CF-B39E-4798-A8D6-50B07B3BCC77}"/>
              </a:ext>
            </a:extLst>
          </p:cNvPr>
          <p:cNvSpPr>
            <a:spLocks noGrp="1"/>
          </p:cNvSpPr>
          <p:nvPr>
            <p:ph type="title"/>
          </p:nvPr>
        </p:nvSpPr>
        <p:spPr/>
        <p:txBody>
          <a:bodyPr/>
          <a:lstStyle/>
          <a:p>
            <a:r>
              <a:rPr lang="en-US" dirty="0"/>
              <a:t>Simulation Assumptions</a:t>
            </a:r>
          </a:p>
        </p:txBody>
      </p:sp>
      <p:sp>
        <p:nvSpPr>
          <p:cNvPr id="3" name="Content Placeholder 2">
            <a:extLst>
              <a:ext uri="{FF2B5EF4-FFF2-40B4-BE49-F238E27FC236}">
                <a16:creationId xmlns:a16="http://schemas.microsoft.com/office/drawing/2014/main" id="{81ECE919-6272-4101-84F8-BDC63393FA69}"/>
              </a:ext>
            </a:extLst>
          </p:cNvPr>
          <p:cNvSpPr>
            <a:spLocks noGrp="1"/>
          </p:cNvSpPr>
          <p:nvPr>
            <p:ph idx="1"/>
          </p:nvPr>
        </p:nvSpPr>
        <p:spPr/>
        <p:txBody>
          <a:bodyPr/>
          <a:lstStyle/>
          <a:p>
            <a:pPr marL="457200" indent="-457200">
              <a:buFont typeface="Arial" panose="020B0604020202020204" pitchFamily="34" charset="0"/>
              <a:buChar char="•"/>
            </a:pPr>
            <a:r>
              <a:rPr lang="en-US" sz="2400" dirty="0"/>
              <a:t>127 byte data payload</a:t>
            </a:r>
          </a:p>
          <a:p>
            <a:pPr marL="457200" indent="-457200">
              <a:buFont typeface="Arial" panose="020B0604020202020204" pitchFamily="34" charset="0"/>
              <a:buChar char="•"/>
            </a:pPr>
            <a:r>
              <a:rPr lang="en-US" sz="2400" dirty="0"/>
              <a:t>Root raised cosine pulse shape with roll-off factor = 0.45</a:t>
            </a:r>
          </a:p>
          <a:p>
            <a:pPr marL="457200" indent="-457200">
              <a:buFont typeface="Arial" panose="020B0604020202020204" pitchFamily="34" charset="0"/>
              <a:buChar char="•"/>
            </a:pPr>
            <a:r>
              <a:rPr lang="en-US" sz="2400" dirty="0"/>
              <a:t>SYNC Preamble Code 9 (length 127)</a:t>
            </a:r>
          </a:p>
          <a:p>
            <a:pPr marL="457200" indent="-457200">
              <a:buFont typeface="Arial" panose="020B0604020202020204" pitchFamily="34" charset="0"/>
              <a:buChar char="•"/>
            </a:pPr>
            <a:r>
              <a:rPr lang="en-US" sz="2400" dirty="0"/>
              <a:t>32 Sync symbols to estimate channel</a:t>
            </a:r>
          </a:p>
          <a:p>
            <a:pPr marL="457200" indent="-457200">
              <a:buFont typeface="Arial" panose="020B0604020202020204" pitchFamily="34" charset="0"/>
              <a:buChar char="•"/>
            </a:pPr>
            <a:r>
              <a:rPr lang="en-US" sz="2400" dirty="0"/>
              <a:t>No frequency offset and perfect timing</a:t>
            </a:r>
          </a:p>
          <a:p>
            <a:pPr marL="457200" indent="-457200">
              <a:buFont typeface="Arial" panose="020B0604020202020204" pitchFamily="34" charset="0"/>
              <a:buChar char="•"/>
            </a:pPr>
            <a:r>
              <a:rPr lang="en-US" sz="2400" dirty="0"/>
              <a:t>Assume (for now) RS is present with CL3 (Constraint Length 3).  CL7 does not have RS.</a:t>
            </a:r>
          </a:p>
          <a:p>
            <a:pPr marL="857250" lvl="1" indent="-457200">
              <a:buFont typeface="Arial" panose="020B0604020202020204" pitchFamily="34" charset="0"/>
              <a:buChar char="•"/>
            </a:pPr>
            <a:r>
              <a:rPr lang="en-US" sz="2000" dirty="0"/>
              <a:t>Without RS, CL7 achieves higher rate (e.g., 31.2 vs 27.2)</a:t>
            </a:r>
          </a:p>
          <a:p>
            <a:pPr marL="457200" indent="-457200">
              <a:buFont typeface="Arial" panose="020B0604020202020204" pitchFamily="34" charset="0"/>
              <a:buChar char="•"/>
            </a:pPr>
            <a:r>
              <a:rPr lang="en-US" sz="2400" dirty="0"/>
              <a:t>No fixed bit-width ADC</a:t>
            </a:r>
          </a:p>
          <a:p>
            <a:endParaRPr lang="en-US" dirty="0"/>
          </a:p>
        </p:txBody>
      </p:sp>
      <p:sp>
        <p:nvSpPr>
          <p:cNvPr id="4" name="Slide Number Placeholder 3">
            <a:extLst>
              <a:ext uri="{FF2B5EF4-FFF2-40B4-BE49-F238E27FC236}">
                <a16:creationId xmlns:a16="http://schemas.microsoft.com/office/drawing/2014/main" id="{DD046899-BD09-4581-8DA5-D0BF3163A02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1861329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E3503-F59C-413B-A302-D92C869F7CF0}"/>
              </a:ext>
            </a:extLst>
          </p:cNvPr>
          <p:cNvSpPr>
            <a:spLocks noGrp="1"/>
          </p:cNvSpPr>
          <p:nvPr>
            <p:ph type="title"/>
          </p:nvPr>
        </p:nvSpPr>
        <p:spPr/>
        <p:txBody>
          <a:bodyPr/>
          <a:lstStyle/>
          <a:p>
            <a:r>
              <a:rPr lang="en-US" dirty="0"/>
              <a:t>PER in AWGN</a:t>
            </a:r>
          </a:p>
        </p:txBody>
      </p:sp>
      <p:sp>
        <p:nvSpPr>
          <p:cNvPr id="4" name="Slide Number Placeholder 3">
            <a:extLst>
              <a:ext uri="{FF2B5EF4-FFF2-40B4-BE49-F238E27FC236}">
                <a16:creationId xmlns:a16="http://schemas.microsoft.com/office/drawing/2014/main" id="{E8EF61BE-1C86-42A9-8DAA-CC82AFC27694}"/>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8</a:t>
            </a:fld>
            <a:endParaRPr lang="en-US" altLang="en-US" dirty="0"/>
          </a:p>
        </p:txBody>
      </p:sp>
      <p:pic>
        <p:nvPicPr>
          <p:cNvPr id="5" name="Picture 4">
            <a:extLst>
              <a:ext uri="{FF2B5EF4-FFF2-40B4-BE49-F238E27FC236}">
                <a16:creationId xmlns:a16="http://schemas.microsoft.com/office/drawing/2014/main" id="{B8A31D18-BEDF-4995-9877-49EAC6309196}"/>
              </a:ext>
            </a:extLst>
          </p:cNvPr>
          <p:cNvPicPr>
            <a:picLocks noChangeAspect="1"/>
          </p:cNvPicPr>
          <p:nvPr/>
        </p:nvPicPr>
        <p:blipFill>
          <a:blip r:embed="rId2"/>
          <a:stretch>
            <a:fillRect/>
          </a:stretch>
        </p:blipFill>
        <p:spPr>
          <a:xfrm>
            <a:off x="2069929" y="1438877"/>
            <a:ext cx="6192688" cy="3940801"/>
          </a:xfrm>
          <a:prstGeom prst="rect">
            <a:avLst/>
          </a:prstGeom>
        </p:spPr>
      </p:pic>
      <p:graphicFrame>
        <p:nvGraphicFramePr>
          <p:cNvPr id="6" name="Table 5">
            <a:extLst>
              <a:ext uri="{FF2B5EF4-FFF2-40B4-BE49-F238E27FC236}">
                <a16:creationId xmlns:a16="http://schemas.microsoft.com/office/drawing/2014/main" id="{81E659D3-D51F-4EE2-808B-B0DD384B8678}"/>
              </a:ext>
            </a:extLst>
          </p:cNvPr>
          <p:cNvGraphicFramePr>
            <a:graphicFrameLocks noGrp="1"/>
          </p:cNvGraphicFramePr>
          <p:nvPr>
            <p:extLst>
              <p:ext uri="{D42A27DB-BD31-4B8C-83A1-F6EECF244321}">
                <p14:modId xmlns:p14="http://schemas.microsoft.com/office/powerpoint/2010/main" val="2333706427"/>
              </p:ext>
            </p:extLst>
          </p:nvPr>
        </p:nvGraphicFramePr>
        <p:xfrm>
          <a:off x="881384" y="5524852"/>
          <a:ext cx="7381233" cy="651510"/>
        </p:xfrm>
        <a:graphic>
          <a:graphicData uri="http://schemas.openxmlformats.org/drawingml/2006/table">
            <a:tbl>
              <a:tblPr firstRow="1" bandRow="1">
                <a:tableStyleId>{2D5ABB26-0587-4C30-8999-92F81FD0307C}</a:tableStyleId>
              </a:tblPr>
              <a:tblGrid>
                <a:gridCol w="820137">
                  <a:extLst>
                    <a:ext uri="{9D8B030D-6E8A-4147-A177-3AD203B41FA5}">
                      <a16:colId xmlns:a16="http://schemas.microsoft.com/office/drawing/2014/main" val="1273889919"/>
                    </a:ext>
                  </a:extLst>
                </a:gridCol>
                <a:gridCol w="820137">
                  <a:extLst>
                    <a:ext uri="{9D8B030D-6E8A-4147-A177-3AD203B41FA5}">
                      <a16:colId xmlns:a16="http://schemas.microsoft.com/office/drawing/2014/main" val="1428780169"/>
                    </a:ext>
                  </a:extLst>
                </a:gridCol>
                <a:gridCol w="820137">
                  <a:extLst>
                    <a:ext uri="{9D8B030D-6E8A-4147-A177-3AD203B41FA5}">
                      <a16:colId xmlns:a16="http://schemas.microsoft.com/office/drawing/2014/main" val="2082540157"/>
                    </a:ext>
                  </a:extLst>
                </a:gridCol>
                <a:gridCol w="820137">
                  <a:extLst>
                    <a:ext uri="{9D8B030D-6E8A-4147-A177-3AD203B41FA5}">
                      <a16:colId xmlns:a16="http://schemas.microsoft.com/office/drawing/2014/main" val="454938073"/>
                    </a:ext>
                  </a:extLst>
                </a:gridCol>
                <a:gridCol w="820137">
                  <a:extLst>
                    <a:ext uri="{9D8B030D-6E8A-4147-A177-3AD203B41FA5}">
                      <a16:colId xmlns:a16="http://schemas.microsoft.com/office/drawing/2014/main" val="2216833655"/>
                    </a:ext>
                  </a:extLst>
                </a:gridCol>
                <a:gridCol w="820137">
                  <a:extLst>
                    <a:ext uri="{9D8B030D-6E8A-4147-A177-3AD203B41FA5}">
                      <a16:colId xmlns:a16="http://schemas.microsoft.com/office/drawing/2014/main" val="13061680"/>
                    </a:ext>
                  </a:extLst>
                </a:gridCol>
                <a:gridCol w="820137">
                  <a:extLst>
                    <a:ext uri="{9D8B030D-6E8A-4147-A177-3AD203B41FA5}">
                      <a16:colId xmlns:a16="http://schemas.microsoft.com/office/drawing/2014/main" val="2758200947"/>
                    </a:ext>
                  </a:extLst>
                </a:gridCol>
                <a:gridCol w="820137">
                  <a:extLst>
                    <a:ext uri="{9D8B030D-6E8A-4147-A177-3AD203B41FA5}">
                      <a16:colId xmlns:a16="http://schemas.microsoft.com/office/drawing/2014/main" val="1377751969"/>
                    </a:ext>
                  </a:extLst>
                </a:gridCol>
                <a:gridCol w="820137">
                  <a:extLst>
                    <a:ext uri="{9D8B030D-6E8A-4147-A177-3AD203B41FA5}">
                      <a16:colId xmlns:a16="http://schemas.microsoft.com/office/drawing/2014/main" val="3724507491"/>
                    </a:ext>
                  </a:extLst>
                </a:gridCol>
              </a:tblGrid>
              <a:tr h="143937">
                <a:tc>
                  <a:txBody>
                    <a:bodyPr/>
                    <a:lstStyle/>
                    <a:p>
                      <a:pPr algn="ctr"/>
                      <a:r>
                        <a:rPr lang="en-US" sz="1000" b="1" dirty="0"/>
                        <a:t>6.8 Mbps (BPRF)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6.8 Mbps (HPRF)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7.8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27.2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31.2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54.5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62.4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109.0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124.8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1993552"/>
                  </a:ext>
                </a:extLst>
              </a:tr>
              <a:tr h="278130">
                <a:tc>
                  <a:txBody>
                    <a:bodyPr/>
                    <a:lstStyle/>
                    <a:p>
                      <a:pPr algn="ctr"/>
                      <a:r>
                        <a:rPr lang="en-US" sz="1000" dirty="0"/>
                        <a:t>-14.9dB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-14.9dB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-14.5dB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-9.2dB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-8.8dB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-6.2dB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-5.7dB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-3.2dB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-2.8dB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8017542"/>
                  </a:ext>
                </a:extLst>
              </a:tr>
            </a:tbl>
          </a:graphicData>
        </a:graphic>
      </p:graphicFrame>
      <p:sp>
        <p:nvSpPr>
          <p:cNvPr id="7" name="TextBox 6">
            <a:extLst>
              <a:ext uri="{FF2B5EF4-FFF2-40B4-BE49-F238E27FC236}">
                <a16:creationId xmlns:a16="http://schemas.microsoft.com/office/drawing/2014/main" id="{D0415178-FF18-4A30-8EAB-384AA26573C6}"/>
              </a:ext>
            </a:extLst>
          </p:cNvPr>
          <p:cNvSpPr txBox="1"/>
          <p:nvPr/>
        </p:nvSpPr>
        <p:spPr>
          <a:xfrm>
            <a:off x="822686" y="5220223"/>
            <a:ext cx="7433539" cy="230832"/>
          </a:xfrm>
          <a:prstGeom prst="rect">
            <a:avLst/>
          </a:prstGeom>
          <a:noFill/>
        </p:spPr>
        <p:txBody>
          <a:bodyPr wrap="square" rtlCol="0">
            <a:spAutoFit/>
          </a:bodyPr>
          <a:lstStyle/>
          <a:p>
            <a:r>
              <a:rPr lang="en-US" altLang="zh-CN" sz="900" dirty="0">
                <a:solidFill>
                  <a:schemeClr val="tx1"/>
                </a:solidFill>
              </a:rPr>
              <a:t>Required SNR for 10% PER </a:t>
            </a:r>
          </a:p>
        </p:txBody>
      </p:sp>
    </p:spTree>
    <p:extLst>
      <p:ext uri="{BB962C8B-B14F-4D97-AF65-F5344CB8AC3E}">
        <p14:creationId xmlns:p14="http://schemas.microsoft.com/office/powerpoint/2010/main" val="1716459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DBE67-E05A-4057-93E6-BA2F14AA2A38}"/>
              </a:ext>
            </a:extLst>
          </p:cNvPr>
          <p:cNvSpPr>
            <a:spLocks noGrp="1"/>
          </p:cNvSpPr>
          <p:nvPr>
            <p:ph type="title"/>
          </p:nvPr>
        </p:nvSpPr>
        <p:spPr/>
        <p:txBody>
          <a:bodyPr/>
          <a:lstStyle/>
          <a:p>
            <a:r>
              <a:rPr lang="en-US" dirty="0"/>
              <a:t>PER in CM1 (“Exact” equalizer)</a:t>
            </a:r>
          </a:p>
        </p:txBody>
      </p:sp>
      <p:sp>
        <p:nvSpPr>
          <p:cNvPr id="4" name="Slide Number Placeholder 3">
            <a:extLst>
              <a:ext uri="{FF2B5EF4-FFF2-40B4-BE49-F238E27FC236}">
                <a16:creationId xmlns:a16="http://schemas.microsoft.com/office/drawing/2014/main"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pic>
        <p:nvPicPr>
          <p:cNvPr id="5" name="Picture 4">
            <a:extLst>
              <a:ext uri="{FF2B5EF4-FFF2-40B4-BE49-F238E27FC236}">
                <a16:creationId xmlns:a16="http://schemas.microsoft.com/office/drawing/2014/main" id="{2A40912B-8BAC-4341-9657-BA5F6173D251}"/>
              </a:ext>
            </a:extLst>
          </p:cNvPr>
          <p:cNvPicPr>
            <a:picLocks noChangeAspect="1"/>
          </p:cNvPicPr>
          <p:nvPr/>
        </p:nvPicPr>
        <p:blipFill>
          <a:blip r:embed="rId2"/>
          <a:stretch>
            <a:fillRect/>
          </a:stretch>
        </p:blipFill>
        <p:spPr>
          <a:xfrm>
            <a:off x="1998030" y="1469494"/>
            <a:ext cx="6196148" cy="3943003"/>
          </a:xfrm>
          <a:prstGeom prst="rect">
            <a:avLst/>
          </a:prstGeom>
        </p:spPr>
      </p:pic>
      <p:graphicFrame>
        <p:nvGraphicFramePr>
          <p:cNvPr id="6" name="Table 5">
            <a:extLst>
              <a:ext uri="{FF2B5EF4-FFF2-40B4-BE49-F238E27FC236}">
                <a16:creationId xmlns:a16="http://schemas.microsoft.com/office/drawing/2014/main" id="{A1166695-5B54-4478-8AB9-44EB37E0B1CF}"/>
              </a:ext>
            </a:extLst>
          </p:cNvPr>
          <p:cNvGraphicFramePr>
            <a:graphicFrameLocks noGrp="1"/>
          </p:cNvGraphicFramePr>
          <p:nvPr>
            <p:extLst>
              <p:ext uri="{D42A27DB-BD31-4B8C-83A1-F6EECF244321}">
                <p14:modId xmlns:p14="http://schemas.microsoft.com/office/powerpoint/2010/main" val="3898933636"/>
              </p:ext>
            </p:extLst>
          </p:nvPr>
        </p:nvGraphicFramePr>
        <p:xfrm>
          <a:off x="881383" y="5442128"/>
          <a:ext cx="7381233" cy="651510"/>
        </p:xfrm>
        <a:graphic>
          <a:graphicData uri="http://schemas.openxmlformats.org/drawingml/2006/table">
            <a:tbl>
              <a:tblPr firstRow="1" bandRow="1">
                <a:tableStyleId>{2D5ABB26-0587-4C30-8999-92F81FD0307C}</a:tableStyleId>
              </a:tblPr>
              <a:tblGrid>
                <a:gridCol w="820137">
                  <a:extLst>
                    <a:ext uri="{9D8B030D-6E8A-4147-A177-3AD203B41FA5}">
                      <a16:colId xmlns:a16="http://schemas.microsoft.com/office/drawing/2014/main" val="1273889919"/>
                    </a:ext>
                  </a:extLst>
                </a:gridCol>
                <a:gridCol w="820137">
                  <a:extLst>
                    <a:ext uri="{9D8B030D-6E8A-4147-A177-3AD203B41FA5}">
                      <a16:colId xmlns:a16="http://schemas.microsoft.com/office/drawing/2014/main" val="1428780169"/>
                    </a:ext>
                  </a:extLst>
                </a:gridCol>
                <a:gridCol w="820137">
                  <a:extLst>
                    <a:ext uri="{9D8B030D-6E8A-4147-A177-3AD203B41FA5}">
                      <a16:colId xmlns:a16="http://schemas.microsoft.com/office/drawing/2014/main" val="2082540157"/>
                    </a:ext>
                  </a:extLst>
                </a:gridCol>
                <a:gridCol w="820137">
                  <a:extLst>
                    <a:ext uri="{9D8B030D-6E8A-4147-A177-3AD203B41FA5}">
                      <a16:colId xmlns:a16="http://schemas.microsoft.com/office/drawing/2014/main" val="454938073"/>
                    </a:ext>
                  </a:extLst>
                </a:gridCol>
                <a:gridCol w="820137">
                  <a:extLst>
                    <a:ext uri="{9D8B030D-6E8A-4147-A177-3AD203B41FA5}">
                      <a16:colId xmlns:a16="http://schemas.microsoft.com/office/drawing/2014/main" val="2216833655"/>
                    </a:ext>
                  </a:extLst>
                </a:gridCol>
                <a:gridCol w="820137">
                  <a:extLst>
                    <a:ext uri="{9D8B030D-6E8A-4147-A177-3AD203B41FA5}">
                      <a16:colId xmlns:a16="http://schemas.microsoft.com/office/drawing/2014/main" val="13061680"/>
                    </a:ext>
                  </a:extLst>
                </a:gridCol>
                <a:gridCol w="820137">
                  <a:extLst>
                    <a:ext uri="{9D8B030D-6E8A-4147-A177-3AD203B41FA5}">
                      <a16:colId xmlns:a16="http://schemas.microsoft.com/office/drawing/2014/main" val="2758200947"/>
                    </a:ext>
                  </a:extLst>
                </a:gridCol>
                <a:gridCol w="820137">
                  <a:extLst>
                    <a:ext uri="{9D8B030D-6E8A-4147-A177-3AD203B41FA5}">
                      <a16:colId xmlns:a16="http://schemas.microsoft.com/office/drawing/2014/main" val="1377751969"/>
                    </a:ext>
                  </a:extLst>
                </a:gridCol>
                <a:gridCol w="820137">
                  <a:extLst>
                    <a:ext uri="{9D8B030D-6E8A-4147-A177-3AD203B41FA5}">
                      <a16:colId xmlns:a16="http://schemas.microsoft.com/office/drawing/2014/main" val="3724507491"/>
                    </a:ext>
                  </a:extLst>
                </a:gridCol>
              </a:tblGrid>
              <a:tr h="365760">
                <a:tc>
                  <a:txBody>
                    <a:bodyPr/>
                    <a:lstStyle/>
                    <a:p>
                      <a:pPr algn="ctr"/>
                      <a:r>
                        <a:rPr lang="en-US" sz="1000" b="1" dirty="0"/>
                        <a:t>6.8 Mbps (BPRF)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6.8 Mbps (HPRF)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7.8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27.2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31.2 Mbps</a:t>
                      </a:r>
                    </a:p>
                    <a:p>
                      <a:pPr algn="ctr"/>
                      <a:r>
                        <a:rPr lang="en-US" sz="1000" b="1" dirty="0"/>
                        <a:t>(HPRF)</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54.5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62.4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109.0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a:t>124.8 Mbps</a:t>
                      </a:r>
                    </a:p>
                    <a:p>
                      <a:pPr algn="ctr"/>
                      <a:r>
                        <a:rPr lang="en-US" sz="1000" b="1" dirty="0"/>
                        <a:t>(proposed)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1993552"/>
                  </a:ext>
                </a:extLst>
              </a:tr>
              <a:tr h="278130">
                <a:tc>
                  <a:txBody>
                    <a:bodyPr/>
                    <a:lstStyle/>
                    <a:p>
                      <a:pPr algn="ctr"/>
                      <a:r>
                        <a:rPr lang="en-US" sz="1000" dirty="0"/>
                        <a:t>-14.6dB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-14.7dB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-14.3dB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-8.7dB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-8.2dB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-5.2dB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-4.7dB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-1.5dB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-1.0dB</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8017542"/>
                  </a:ext>
                </a:extLst>
              </a:tr>
            </a:tbl>
          </a:graphicData>
        </a:graphic>
      </p:graphicFrame>
      <p:sp>
        <p:nvSpPr>
          <p:cNvPr id="7" name="TextBox 6">
            <a:extLst>
              <a:ext uri="{FF2B5EF4-FFF2-40B4-BE49-F238E27FC236}">
                <a16:creationId xmlns:a16="http://schemas.microsoft.com/office/drawing/2014/main" id="{DE3C86D8-9322-4ACF-868E-F327D8F1C14E}"/>
              </a:ext>
            </a:extLst>
          </p:cNvPr>
          <p:cNvSpPr txBox="1"/>
          <p:nvPr/>
        </p:nvSpPr>
        <p:spPr>
          <a:xfrm>
            <a:off x="792687" y="5211296"/>
            <a:ext cx="7433539" cy="230832"/>
          </a:xfrm>
          <a:prstGeom prst="rect">
            <a:avLst/>
          </a:prstGeom>
          <a:noFill/>
        </p:spPr>
        <p:txBody>
          <a:bodyPr wrap="square" rtlCol="0">
            <a:spAutoFit/>
          </a:bodyPr>
          <a:lstStyle/>
          <a:p>
            <a:r>
              <a:rPr lang="en-US" altLang="zh-CN" sz="900" dirty="0">
                <a:solidFill>
                  <a:schemeClr val="tx1"/>
                </a:solidFill>
              </a:rPr>
              <a:t>Required SNR for 10% PER </a:t>
            </a:r>
          </a:p>
        </p:txBody>
      </p:sp>
      <p:sp>
        <p:nvSpPr>
          <p:cNvPr id="8" name="TextBox 7">
            <a:extLst>
              <a:ext uri="{FF2B5EF4-FFF2-40B4-BE49-F238E27FC236}">
                <a16:creationId xmlns:a16="http://schemas.microsoft.com/office/drawing/2014/main" id="{DF620B6A-F9DE-4E87-A008-0F2843B0B582}"/>
              </a:ext>
            </a:extLst>
          </p:cNvPr>
          <p:cNvSpPr txBox="1"/>
          <p:nvPr/>
        </p:nvSpPr>
        <p:spPr>
          <a:xfrm>
            <a:off x="2882786" y="6170324"/>
            <a:ext cx="3378425" cy="307777"/>
          </a:xfrm>
          <a:prstGeom prst="rect">
            <a:avLst/>
          </a:prstGeom>
          <a:noFill/>
        </p:spPr>
        <p:txBody>
          <a:bodyPr wrap="none" rtlCol="0">
            <a:spAutoFit/>
          </a:bodyPr>
          <a:lstStyle/>
          <a:p>
            <a:pPr marL="171450" indent="-171450">
              <a:buFont typeface="Arial" panose="020B0604020202020204" pitchFamily="34" charset="0"/>
              <a:buChar char="•"/>
            </a:pPr>
            <a:r>
              <a:rPr lang="en-US" sz="1400" b="1" dirty="0">
                <a:solidFill>
                  <a:schemeClr val="tx1"/>
                </a:solidFill>
              </a:rPr>
              <a:t>CM1 results within 1.8 dB from AWGN</a:t>
            </a:r>
          </a:p>
        </p:txBody>
      </p:sp>
    </p:spTree>
    <p:extLst>
      <p:ext uri="{BB962C8B-B14F-4D97-AF65-F5344CB8AC3E}">
        <p14:creationId xmlns:p14="http://schemas.microsoft.com/office/powerpoint/2010/main" val="27288682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1098</Words>
  <Application>Microsoft Office PowerPoint</Application>
  <PresentationFormat>On-screen Show (4:3)</PresentationFormat>
  <Paragraphs>215</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Technical Guidance [1]</vt:lpstr>
      <vt:lpstr>Related Submissions</vt:lpstr>
      <vt:lpstr>HPRF Data Communications– Review</vt:lpstr>
      <vt:lpstr>Proposed Modulation, pulse grid</vt:lpstr>
      <vt:lpstr>Equalizer Block Diagram</vt:lpstr>
      <vt:lpstr>Simulation Assumptions</vt:lpstr>
      <vt:lpstr>PER in AWGN</vt:lpstr>
      <vt:lpstr>PER in CM1 (“Exact” equalizer)</vt:lpstr>
      <vt:lpstr>PER in CM1 (Equalizer w/ LMS)</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2021-11-16T21:16:52Z</dcterms:modified>
  <cp:category/>
</cp:coreProperties>
</file>