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448" r:id="rId2"/>
    <p:sldId id="449" r:id="rId3"/>
    <p:sldId id="451" r:id="rId4"/>
    <p:sldId id="452" r:id="rId5"/>
    <p:sldId id="467" r:id="rId6"/>
    <p:sldId id="459" r:id="rId7"/>
    <p:sldId id="477" r:id="rId8"/>
    <p:sldId id="4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95" autoAdjust="0"/>
    <p:restoredTop sz="94771" autoAdjust="0"/>
  </p:normalViewPr>
  <p:slideViewPr>
    <p:cSldViewPr>
      <p:cViewPr varScale="1">
        <p:scale>
          <a:sx n="122" d="100"/>
          <a:sy n="122" d="100"/>
        </p:scale>
        <p:origin x="1592" y="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6</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November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November 2021</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802.15-21/609r00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1/15-21-0609-00-0000-p802-15-4aa-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November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2021-11-17</a:t>
            </a:r>
          </a:p>
        </p:txBody>
      </p:sp>
      <p:graphicFrame>
        <p:nvGraphicFramePr>
          <p:cNvPr id="10" name="Object 11"/>
          <p:cNvGraphicFramePr>
            <a:graphicFrameLocks noChangeAspect="1"/>
          </p:cNvGraphicFramePr>
          <p:nvPr>
            <p:extLst>
              <p:ext uri="{D42A27DB-BD31-4B8C-83A1-F6EECF244321}">
                <p14:modId xmlns:p14="http://schemas.microsoft.com/office/powerpoint/2010/main" val="3733336268"/>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669"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P802.15.4aa Report to EC on Unconditional Approval to forward draft 10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P802.15.4aa Draft 10.0 to RevCom.</a:t>
            </a:r>
          </a:p>
          <a:p>
            <a:r>
              <a:rPr lang="en-GB" sz="1800" dirty="0">
                <a:ea typeface="ＭＳ Ｐゴシック" pitchFamily="34" charset="-128"/>
              </a:rPr>
              <a:t>The 802 EC motion is on Slide 8.</a:t>
            </a: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P802.15.4aa</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618508150"/>
              </p:ext>
            </p:extLst>
          </p:nvPr>
        </p:nvGraphicFramePr>
        <p:xfrm>
          <a:off x="1066800" y="1737361"/>
          <a:ext cx="7162800" cy="25450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520022">
                  <a:extLst>
                    <a:ext uri="{9D8B030D-6E8A-4147-A177-3AD203B41FA5}">
                      <a16:colId xmlns:a16="http://schemas.microsoft.com/office/drawing/2014/main" val="20001"/>
                    </a:ext>
                  </a:extLst>
                </a:gridCol>
                <a:gridCol w="466619">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 Aug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P802.15.4aa draft 8.0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24 Sept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P802.15.4aa draft 9.0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18</a:t>
                      </a:r>
                      <a:r>
                        <a:rPr lang="en-CA" sz="1400" baseline="0" dirty="0">
                          <a:latin typeface="Arial" pitchFamily="34" charset="0"/>
                          <a:cs typeface="Arial" pitchFamily="34" charset="0"/>
                        </a:rPr>
                        <a:t> Oct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P802.4aa draft 10.0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71</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lang="en-CA" sz="1400" dirty="0">
                          <a:latin typeface="Arial" pitchFamily="34" charset="0"/>
                          <a:cs typeface="Arial" pitchFamily="34" charset="0"/>
                        </a:rPr>
                        <a:t>62</a:t>
                      </a:r>
                    </a:p>
                  </a:txBody>
                  <a:tcPr/>
                </a:tc>
                <a:tc>
                  <a:txBody>
                    <a:bodyPr/>
                    <a:lstStyle/>
                    <a:p>
                      <a:r>
                        <a:rPr lang="en-CA" sz="1400" dirty="0">
                          <a:latin typeface="Arial" pitchFamily="34" charset="0"/>
                          <a:cs typeface="Arial" pitchFamily="34" charset="0"/>
                        </a:rPr>
                        <a:t>87</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61</a:t>
                      </a:r>
                    </a:p>
                  </a:txBody>
                  <a:tcPr/>
                </a:tc>
                <a:tc>
                  <a:txBody>
                    <a:bodyPr/>
                    <a:lstStyle/>
                    <a:p>
                      <a:r>
                        <a:rPr lang="en-CA" sz="1400" dirty="0">
                          <a:latin typeface="Arial" pitchFamily="34" charset="0"/>
                          <a:cs typeface="Arial" pitchFamily="34" charset="0"/>
                        </a:rPr>
                        <a:t>0</a:t>
                      </a:r>
                    </a:p>
                  </a:txBody>
                  <a:tcPr/>
                </a:tc>
                <a:tc>
                  <a:txBody>
                    <a:bodyPr/>
                    <a:lstStyle/>
                    <a:p>
                      <a:r>
                        <a:rPr lang="en-CA" sz="1400" dirty="0">
                          <a:latin typeface="Arial" pitchFamily="34" charset="0"/>
                          <a:cs typeface="Arial" pitchFamily="34" charset="0"/>
                        </a:rPr>
                        <a:t>100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P802.15.4aa</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57188299"/>
              </p:ext>
            </p:extLst>
          </p:nvPr>
        </p:nvGraphicFramePr>
        <p:xfrm>
          <a:off x="1293091" y="1676400"/>
          <a:ext cx="6631708" cy="262340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 Aug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P802.15.4aa draft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  (2 T, 2 E, 1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24 Sept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P802.15.4aa draft 9.0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4 (0 T, 4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18</a:t>
                      </a:r>
                      <a:r>
                        <a:rPr lang="en-CA" sz="1400" baseline="0" dirty="0">
                          <a:latin typeface="Arial" pitchFamily="34" charset="0"/>
                          <a:cs typeface="Arial" pitchFamily="34" charset="0"/>
                        </a:rPr>
                        <a:t> Oct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P802.4aa draft 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3416520784"/>
              </p:ext>
            </p:extLst>
          </p:nvPr>
        </p:nvGraphicFramePr>
        <p:xfrm>
          <a:off x="323528" y="1066800"/>
          <a:ext cx="8618864" cy="3505043"/>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42672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838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Tero Kivinen</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 </a:t>
                      </a:r>
                      <a:r>
                        <a:rPr lang="en-US" sz="1200" b="0" i="0" u="none" strike="noStrike" kern="1200" dirty="0">
                          <a:solidFill>
                            <a:schemeClr val="tx1"/>
                          </a:solidFill>
                          <a:effectLst/>
                          <a:latin typeface="+mn-lt"/>
                          <a:ea typeface="+mn-ea"/>
                          <a:cs typeface="+mn-cs"/>
                        </a:rPr>
                        <a:t>This text says that SUN FSK Modes #5, #6, #7, and #8 use the text </a:t>
                      </a:r>
                      <a:r>
                        <a:rPr lang="en-US" sz="1200" b="0" i="0" u="none" strike="noStrike" kern="1200" dirty="0" err="1">
                          <a:solidFill>
                            <a:schemeClr val="tx1"/>
                          </a:solidFill>
                          <a:effectLst/>
                          <a:latin typeface="+mn-lt"/>
                          <a:ea typeface="+mn-ea"/>
                          <a:cs typeface="+mn-cs"/>
                        </a:rPr>
                        <a:t>specied</a:t>
                      </a:r>
                      <a:r>
                        <a:rPr lang="en-US" sz="1200" b="0" i="0" u="none" strike="noStrike" kern="1200" dirty="0">
                          <a:solidFill>
                            <a:schemeClr val="tx1"/>
                          </a:solidFill>
                          <a:effectLst/>
                          <a:latin typeface="+mn-lt"/>
                          <a:ea typeface="+mn-ea"/>
                          <a:cs typeface="+mn-cs"/>
                        </a:rPr>
                        <a:t> below, which then uses table 10-14 to specify </a:t>
                      </a:r>
                      <a:r>
                        <a:rPr lang="en-US" sz="1200" b="0" i="0" u="none" strike="noStrike" kern="1200" dirty="0" err="1">
                          <a:solidFill>
                            <a:schemeClr val="tx1"/>
                          </a:solidFill>
                          <a:effectLst/>
                          <a:latin typeface="+mn-lt"/>
                          <a:ea typeface="+mn-ea"/>
                          <a:cs typeface="+mn-cs"/>
                        </a:rPr>
                        <a:t>ChanSpacing</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TotalNumChan</a:t>
                      </a:r>
                      <a:r>
                        <a:rPr lang="en-US" sz="1200" b="0" i="0" u="none" strike="noStrike" kern="1200" dirty="0">
                          <a:solidFill>
                            <a:schemeClr val="tx1"/>
                          </a:solidFill>
                          <a:effectLst/>
                          <a:latin typeface="+mn-lt"/>
                          <a:ea typeface="+mn-ea"/>
                          <a:cs typeface="+mn-cs"/>
                        </a:rPr>
                        <a:t> and ChanCenterFreq0, but the table 10-14 does not contain entries for 920 </a:t>
                      </a:r>
                      <a:r>
                        <a:rPr lang="en-US" sz="1200" b="0" i="0" u="none" strike="noStrike" kern="1200" dirty="0" err="1">
                          <a:solidFill>
                            <a:schemeClr val="tx1"/>
                          </a:solidFill>
                          <a:effectLst/>
                          <a:latin typeface="+mn-lt"/>
                          <a:ea typeface="+mn-ea"/>
                          <a:cs typeface="+mn-cs"/>
                        </a:rPr>
                        <a:t>Mhz</a:t>
                      </a:r>
                      <a:r>
                        <a:rPr lang="en-US" sz="1200" b="0" i="0" u="none" strike="noStrike" kern="1200" dirty="0">
                          <a:solidFill>
                            <a:schemeClr val="tx1"/>
                          </a:solidFill>
                          <a:effectLst/>
                          <a:latin typeface="+mn-lt"/>
                          <a:ea typeface="+mn-ea"/>
                          <a:cs typeface="+mn-cs"/>
                        </a:rPr>
                        <a:t> Band Designator for SUN FSK operating modes #5, #6, #7, or #8.</a:t>
                      </a:r>
                      <a:endParaRPr kumimoji="0" lang="en-US" sz="1200" b="0" i="0" u="none" strike="noStrike" kern="1200" cap="none" normalizeH="0" baseline="0" dirty="0">
                        <a:ln>
                          <a:noFill/>
                        </a:ln>
                        <a:solidFill>
                          <a:schemeClr val="tx1"/>
                        </a:solidFill>
                        <a:effectLst/>
                        <a:latin typeface="+mn-lt"/>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447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CRG Response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REVISED;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 Table 10-14 for Band Designator 920, Operating mode #5, #6, #7 to be included "SUN FSK operating mode #2" in 802.15.4-2020.It will become "SUN FSK operating mode #2, #5, #6, and #7".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Operating mode #8 to be included "SUN FSK operating mode #3 and #4" in 802.15.4-2020.  It will become "SUN FSK operating mode #3, #4, and #8"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6</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955066057"/>
              </p:ext>
            </p:extLst>
          </p:nvPr>
        </p:nvGraphicFramePr>
        <p:xfrm>
          <a:off x="250606" y="1444851"/>
          <a:ext cx="8543925" cy="4208089"/>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D09</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4 October 2021</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t>P802.15.4aa Timeline</a:t>
            </a:r>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November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694826744"/>
              </p:ext>
            </p:extLst>
          </p:nvPr>
        </p:nvGraphicFramePr>
        <p:xfrm>
          <a:off x="400050" y="1150420"/>
          <a:ext cx="8420100" cy="2226641"/>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18 Nov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 Dec 2021</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25 Jan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800" b="0" i="0" u="none" strike="noStrike" kern="1200" cap="none" normalizeH="0" baseline="0" dirty="0">
                          <a:ln>
                            <a:noFill/>
                          </a:ln>
                          <a:solidFill>
                            <a:schemeClr val="tx1"/>
                          </a:solidFill>
                          <a:effectLst/>
                          <a:latin typeface="Arial" charset="0"/>
                          <a:ea typeface="+mn-ea"/>
                          <a:cs typeface="+mn-cs"/>
                        </a:rPr>
                        <a:t>SASB meeting</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23 Mar 2022</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Tree>
    <p:extLst>
      <p:ext uri="{BB962C8B-B14F-4D97-AF65-F5344CB8AC3E}">
        <p14:creationId xmlns:p14="http://schemas.microsoft.com/office/powerpoint/2010/main" val="2185433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1066800"/>
          </a:xfrm>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November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8</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3785652"/>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P802.15.4aa to RevCom </a:t>
            </a:r>
          </a:p>
          <a:p>
            <a:pPr>
              <a:spcBef>
                <a:spcPts val="0"/>
              </a:spcBef>
              <a:spcAft>
                <a:spcPts val="0"/>
              </a:spcAft>
            </a:pPr>
            <a:r>
              <a:rPr lang="en-US" sz="1600" dirty="0">
                <a:solidFill>
                  <a:srgbClr val="1F497D"/>
                </a:solidFill>
                <a:latin typeface="Calibri" panose="020F0502020204030204" pitchFamily="34" charset="0"/>
              </a:rPr>
              <a:t>Approve sending P802.15.4aa-D10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Approve CSD documentation:  </a:t>
            </a:r>
            <a:r>
              <a:rPr lang="en-US" sz="1600" b="1" dirty="0">
                <a:solidFill>
                  <a:srgbClr val="000000"/>
                </a:solidFill>
                <a:latin typeface="Calibri" panose="020F0502020204030204" pitchFamily="34" charset="0"/>
                <a:hlinkClick r:id="rId2"/>
              </a:rPr>
              <a:t>https://mentor.ieee.org/802-ec/dcn/21/ec-21-0194-00-ACSD-p802-15-4aa.pdf </a:t>
            </a:r>
            <a:endParaRPr lang="en-US" sz="1600" b="1"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a:t>
            </a:r>
            <a:r>
              <a:rPr lang="en-US" sz="1600" dirty="0">
                <a:solidFill>
                  <a:srgbClr val="000000"/>
                </a:solidFill>
                <a:latin typeface="Calibri" panose="020F0502020204030204" pitchFamily="34" charset="0"/>
              </a:rPr>
              <a:t>  </a:t>
            </a:r>
            <a:r>
              <a:rPr lang="en-US" sz="1600" dirty="0">
                <a:solidFill>
                  <a:srgbClr val="000000"/>
                </a:solidFill>
                <a:latin typeface="Calibri" panose="020F0502020204030204" pitchFamily="34" charset="0"/>
                <a:hlinkClick r:id="rId3"/>
              </a:rPr>
              <a:t>https://</a:t>
            </a:r>
            <a:r>
              <a:rPr lang="en-US" sz="1600" dirty="0" err="1">
                <a:solidFill>
                  <a:srgbClr val="000000"/>
                </a:solidFill>
                <a:latin typeface="Calibri" panose="020F0502020204030204" pitchFamily="34" charset="0"/>
                <a:hlinkClick r:id="rId3"/>
              </a:rPr>
              <a:t>mentor.ieee.org</a:t>
            </a:r>
            <a:r>
              <a:rPr lang="en-US" sz="1600" dirty="0">
                <a:solidFill>
                  <a:srgbClr val="000000"/>
                </a:solidFill>
                <a:latin typeface="Calibri" panose="020F0502020204030204" pitchFamily="34" charset="0"/>
                <a:hlinkClick r:id="rId3"/>
              </a:rPr>
              <a:t>/802.15/</a:t>
            </a:r>
            <a:r>
              <a:rPr lang="en-US" sz="1600" dirty="0" err="1">
                <a:solidFill>
                  <a:srgbClr val="000000"/>
                </a:solidFill>
                <a:latin typeface="Calibri" panose="020F0502020204030204" pitchFamily="34" charset="0"/>
                <a:hlinkClick r:id="rId3"/>
              </a:rPr>
              <a:t>dcn</a:t>
            </a:r>
            <a:r>
              <a:rPr lang="en-US" sz="1600" dirty="0">
                <a:solidFill>
                  <a:srgbClr val="000000"/>
                </a:solidFill>
                <a:latin typeface="Calibri" panose="020F0502020204030204" pitchFamily="34" charset="0"/>
                <a:hlinkClick r:id="rId3"/>
              </a:rPr>
              <a:t>/21/15-21-0609-00-0000-p802-15-4aa-report-to-ec-on-unconditional-approval-to-forward-draft-to-revcom.pptx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motion/vote results (17 November, 2021)</a:t>
            </a:r>
          </a:p>
          <a:p>
            <a:pPr>
              <a:spcBef>
                <a:spcPts val="0"/>
              </a:spcBef>
              <a:spcAft>
                <a:spcPts val="0"/>
              </a:spcAft>
            </a:pPr>
            <a:r>
              <a:rPr lang="en-US" sz="1600" dirty="0">
                <a:solidFill>
                  <a:srgbClr val="1F497D"/>
                </a:solidFill>
                <a:latin typeface="Calibri" panose="020F0502020204030204" pitchFamily="34" charset="0"/>
              </a:rPr>
              <a:t>WG motion:</a:t>
            </a:r>
            <a:r>
              <a:rPr lang="en-US" sz="1600" i="1" dirty="0">
                <a:solidFill>
                  <a:srgbClr val="1F497D"/>
                </a:solidFill>
                <a:latin typeface="Calibri" panose="020F0502020204030204" pitchFamily="34" charset="0"/>
              </a:rPr>
              <a:t> that 802.15 WG has reviewed and approves the CSD [ec-20-0194-00-ACSD-p802-15-4aa] and requests approval from the EC to submit P802.15.4aa-D10 to RevCom </a:t>
            </a:r>
          </a:p>
          <a:p>
            <a:pPr>
              <a:spcBef>
                <a:spcPts val="0"/>
              </a:spcBef>
              <a:spcAft>
                <a:spcPts val="0"/>
              </a:spcAft>
            </a:pPr>
            <a:r>
              <a:rPr lang="en-US" sz="1600" dirty="0">
                <a:solidFill>
                  <a:srgbClr val="1F497D"/>
                </a:solidFill>
                <a:latin typeface="Calibri" panose="020F0502020204030204" pitchFamily="34" charset="0"/>
              </a:rPr>
              <a:t>Vote results </a:t>
            </a:r>
            <a:r>
              <a:rPr lang="en-US" sz="1600" i="1" dirty="0">
                <a:solidFill>
                  <a:srgbClr val="1F497D"/>
                </a:solidFill>
                <a:latin typeface="Calibri" panose="020F0502020204030204" pitchFamily="34" charset="0"/>
              </a:rPr>
              <a:t>(Y,N,A)</a:t>
            </a:r>
            <a:r>
              <a:rPr lang="en-US" sz="1600" dirty="0">
                <a:solidFill>
                  <a:srgbClr val="1F497D"/>
                </a:solidFill>
                <a:latin typeface="Calibri" panose="020F0502020204030204" pitchFamily="34" charset="0"/>
              </a:rPr>
              <a:t>:  __/__/__</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119449</TotalTime>
  <Words>861</Words>
  <Application>Microsoft Macintosh PowerPoint</Application>
  <PresentationFormat>On-screen Show (4:3)</PresentationFormat>
  <Paragraphs>175</Paragraphs>
  <Slides>8</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open_sansregular</vt:lpstr>
      <vt:lpstr>Times New Roman</vt:lpstr>
      <vt:lpstr>802-11-Submission</vt:lpstr>
      <vt:lpstr>Document</vt:lpstr>
      <vt:lpstr>PowerPoint Presentation</vt:lpstr>
      <vt:lpstr>Introduction</vt:lpstr>
      <vt:lpstr>Standards Association (SA) Ballot Results – P802.15.4aa</vt:lpstr>
      <vt:lpstr>SA Ballot Comments – P802.15.4aa</vt:lpstr>
      <vt:lpstr>MBS comments by commenter</vt:lpstr>
      <vt:lpstr>Mandatory Coordination</vt:lpstr>
      <vt:lpstr>P802.15.4aa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P802.15.4aa SA Ballot Report to EC for RevCom</dc:title>
  <dc:subject/>
  <dc:creator>Pat Kinney</dc:creator>
  <cp:keywords>November 2021</cp:keywords>
  <dc:description/>
  <cp:lastModifiedBy>Pat Kinney</cp:lastModifiedBy>
  <cp:revision>2989</cp:revision>
  <cp:lastPrinted>1998-02-10T13:28:06Z</cp:lastPrinted>
  <dcterms:created xsi:type="dcterms:W3CDTF">2007-04-17T18:10:23Z</dcterms:created>
  <dcterms:modified xsi:type="dcterms:W3CDTF">2021-11-16T01:35:41Z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