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64" r:id="rId3"/>
    <p:sldId id="260" r:id="rId4"/>
    <p:sldId id="271" r:id="rId5"/>
    <p:sldId id="262" r:id="rId6"/>
    <p:sldId id="275" r:id="rId7"/>
    <p:sldId id="273" r:id="rId8"/>
    <p:sldId id="272" r:id="rId9"/>
    <p:sldId id="274" r:id="rId10"/>
    <p:sldId id="27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46"/>
    <p:restoredTop sz="95915"/>
  </p:normalViewPr>
  <p:slideViewPr>
    <p:cSldViewPr>
      <p:cViewPr varScale="1">
        <p:scale>
          <a:sx n="112" d="100"/>
          <a:sy n="112" d="100"/>
        </p:scale>
        <p:origin x="2112"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54858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49251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8652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95528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9</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92773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2021</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a:t>Yong Liu, et. al. (Apple Inc.)</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2021</a:t>
            </a:r>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a:t>(Apple)</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9097E8-D028-BC43-80ED-369224A52583}"/>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p:txBody>
          <a:bodyPr/>
          <a:lstStyle>
            <a:lvl1pPr>
              <a:defRPr/>
            </a:lvl1pPr>
          </a:lstStyle>
          <a:p>
            <a:r>
              <a:rPr lang="en-US" altLang="en-US"/>
              <a:t>July 2021</a:t>
            </a:r>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a:t>(Apple)</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p:txBody>
          <a:bodyPr/>
          <a:lstStyle>
            <a:lvl1pPr>
              <a:defRPr/>
            </a:lvl1pPr>
          </a:lstStyle>
          <a:p>
            <a:r>
              <a:rPr lang="en-US" altLang="en-US"/>
              <a:t>July 2021</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a:t>Yong Liu, et. al. (Apple Inc.)</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2021</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a:t>Yong Liu, et. al. (Apple Inc.)</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2021</a:t>
            </a:r>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a:t>Yong Liu, et. al. (Apple Inc.)</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2021</a:t>
            </a:r>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a:t>Yong Liu, et. al. (Apple Inc.)</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2021</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a:t>Yong Liu, et. al. (Apple Inc.)</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2021</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Yong Liu, et. al. (Apple Inc.)</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2021</a:t>
            </a:r>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a:t>Yong Liu, et. al. (Apple Inc.)</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2021</a:t>
            </a:r>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a:t>Yong Liu, et. al. (Apple Inc.)</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2021</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Yong Liu, et. al. (Apple Inc.)</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15-21-0605-00-04ab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NBA-MMS-UWB</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F0B2C05-F7E7-3546-93D4-1806C431AB9E}"/>
              </a:ext>
            </a:extLst>
          </p:cNvPr>
          <p:cNvSpPr>
            <a:spLocks noGrp="1"/>
          </p:cNvSpPr>
          <p:nvPr>
            <p:ph type="dt" sz="half" idx="10"/>
          </p:nvPr>
        </p:nvSpPr>
        <p:spPr/>
        <p:txBody>
          <a:bodyPr/>
          <a:lstStyle/>
          <a:p>
            <a:r>
              <a:rPr lang="en-US" altLang="en-US" dirty="0"/>
              <a:t>November 2021</a:t>
            </a:r>
          </a:p>
        </p:txBody>
      </p:sp>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dirty="0"/>
              <a:t>Slide </a:t>
            </a:r>
            <a:fld id="{E83CCBC5-88D4-8345-8D58-8C5C23A594C7}" type="slidenum">
              <a:rPr lang="en-US" altLang="en-US"/>
              <a:pPr/>
              <a:t>1</a:t>
            </a:fld>
            <a:endParaRPr lang="en-US" altLang="en-US" dirty="0"/>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76200" y="838200"/>
            <a:ext cx="8991600" cy="40882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NBA-MMS-UWB MAC Considerations	</a:t>
            </a:r>
          </a:p>
          <a:p>
            <a:r>
              <a:rPr lang="en-US" altLang="en-US" sz="1600" b="1" dirty="0">
                <a:solidFill>
                  <a:schemeClr val="tx2"/>
                </a:solidFill>
              </a:rPr>
              <a:t>Date Submitted: </a:t>
            </a:r>
            <a:r>
              <a:rPr lang="en-US" altLang="en-US" sz="1600" dirty="0">
                <a:solidFill>
                  <a:schemeClr val="tx2"/>
                </a:solidFill>
              </a:rPr>
              <a:t>Nov. 15, 2021	</a:t>
            </a:r>
          </a:p>
          <a:p>
            <a:r>
              <a:rPr lang="en-US" altLang="en-US" sz="1600" b="1" dirty="0">
                <a:solidFill>
                  <a:schemeClr val="tx2"/>
                </a:solidFill>
              </a:rPr>
              <a:t>Source:</a:t>
            </a:r>
            <a:r>
              <a:rPr lang="en-US" altLang="en-US" sz="1600" dirty="0">
                <a:solidFill>
                  <a:schemeClr val="tx2"/>
                </a:solidFill>
              </a:rPr>
              <a:t> Yong Liu, Santhosh Kumar Mani, Sam </a:t>
            </a:r>
            <a:r>
              <a:rPr lang="en-US" altLang="en-US" sz="1600" dirty="0" err="1">
                <a:solidFill>
                  <a:schemeClr val="tx2"/>
                </a:solidFill>
              </a:rPr>
              <a:t>Schaevitz</a:t>
            </a:r>
            <a:r>
              <a:rPr lang="en-US" altLang="en-US" sz="1600" dirty="0">
                <a:solidFill>
                  <a:schemeClr val="tx2"/>
                </a:solidFill>
              </a:rPr>
              <a:t>, Robert Golshan (Apple Inc.)</a:t>
            </a: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 </a:t>
            </a:r>
            <a:r>
              <a:rPr lang="en-US" altLang="en-US" sz="1600" dirty="0" err="1">
                <a:solidFill>
                  <a:schemeClr val="tx2"/>
                </a:solidFill>
              </a:rPr>
              <a:t>yongliu@ieee.org</a:t>
            </a:r>
            <a:endParaRPr lang="en-US" altLang="en-US" sz="1600" dirty="0">
              <a:solidFill>
                <a:schemeClr val="tx2"/>
              </a:solidFill>
            </a:endParaRP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MAC design considerations for narrow-band assisted (NBA)-multi-millisecond (MMS)-UWB ranging protocols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
        <p:nvSpPr>
          <p:cNvPr id="7" name="Footer Placeholder 4">
            <a:extLst>
              <a:ext uri="{FF2B5EF4-FFF2-40B4-BE49-F238E27FC236}">
                <a16:creationId xmlns:a16="http://schemas.microsoft.com/office/drawing/2014/main" id="{8316E4B5-F091-2A44-AE8B-6361B2FDA1E2}"/>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F1E6D-A85D-BB4B-902E-F95CDC83F50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04D0F6F6-81D1-9D40-861C-636025EF03C4}"/>
              </a:ext>
            </a:extLst>
          </p:cNvPr>
          <p:cNvSpPr>
            <a:spLocks noGrp="1"/>
          </p:cNvSpPr>
          <p:nvPr>
            <p:ph idx="1"/>
          </p:nvPr>
        </p:nvSpPr>
        <p:spPr/>
        <p:txBody>
          <a:bodyPr/>
          <a:lstStyle/>
          <a:p>
            <a:r>
              <a:rPr lang="en-US" sz="1800" dirty="0"/>
              <a:t>15-21-0409-01-04ab-narrowband-assisted-multi-millisecond-uwb</a:t>
            </a:r>
          </a:p>
          <a:p>
            <a:r>
              <a:rPr lang="en-US" sz="1800" dirty="0"/>
              <a:t>15-21-0593-02-04ab-more-on-nba-mms.pptx</a:t>
            </a:r>
          </a:p>
        </p:txBody>
      </p:sp>
      <p:sp>
        <p:nvSpPr>
          <p:cNvPr id="4" name="Date Placeholder 3">
            <a:extLst>
              <a:ext uri="{FF2B5EF4-FFF2-40B4-BE49-F238E27FC236}">
                <a16:creationId xmlns:a16="http://schemas.microsoft.com/office/drawing/2014/main" id="{46CADBA7-0DA4-EB48-ADF0-8360A645B537}"/>
              </a:ext>
            </a:extLst>
          </p:cNvPr>
          <p:cNvSpPr>
            <a:spLocks noGrp="1"/>
          </p:cNvSpPr>
          <p:nvPr>
            <p:ph type="dt" sz="half" idx="10"/>
          </p:nvPr>
        </p:nvSpPr>
        <p:spPr>
          <a:xfrm>
            <a:off x="685800" y="378281"/>
            <a:ext cx="1600200" cy="215444"/>
          </a:xfrm>
        </p:spPr>
        <p:txBody>
          <a:bodyPr/>
          <a:lstStyle/>
          <a:p>
            <a:r>
              <a:rPr lang="en-US" altLang="en-US" dirty="0"/>
              <a:t>November 2021</a:t>
            </a:r>
          </a:p>
        </p:txBody>
      </p:sp>
      <p:sp>
        <p:nvSpPr>
          <p:cNvPr id="6" name="Slide Number Placeholder 5">
            <a:extLst>
              <a:ext uri="{FF2B5EF4-FFF2-40B4-BE49-F238E27FC236}">
                <a16:creationId xmlns:a16="http://schemas.microsoft.com/office/drawing/2014/main" id="{2FF183DD-D113-3743-A39D-4302CFB023F9}"/>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
        <p:nvSpPr>
          <p:cNvPr id="7" name="Footer Placeholder 4">
            <a:extLst>
              <a:ext uri="{FF2B5EF4-FFF2-40B4-BE49-F238E27FC236}">
                <a16:creationId xmlns:a16="http://schemas.microsoft.com/office/drawing/2014/main" id="{042660A0-4443-AA40-A6DE-93628B6F6729}"/>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Tree>
    <p:extLst>
      <p:ext uri="{BB962C8B-B14F-4D97-AF65-F5344CB8AC3E}">
        <p14:creationId xmlns:p14="http://schemas.microsoft.com/office/powerpoint/2010/main" val="3874870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a:xfrm>
            <a:off x="685800" y="378281"/>
            <a:ext cx="1600200" cy="215444"/>
          </a:xfrm>
        </p:spPr>
        <p:txBody>
          <a:bodyPr/>
          <a:lstStyle/>
          <a:p>
            <a:r>
              <a:rPr lang="en-US" altLang="en-US" dirty="0"/>
              <a:t>November 2021</a:t>
            </a:r>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2571441249"/>
              </p:ext>
            </p:extLst>
          </p:nvPr>
        </p:nvGraphicFramePr>
        <p:xfrm>
          <a:off x="457200" y="1066800"/>
          <a:ext cx="8382000" cy="502920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Use coordinated PHY signaling (NB and UWB) to improve link budget and/or to reduce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Off-loading of functionality to lower-complexity/power NB PHY helps reduce complexity of “heavier” UWB sub-system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Exploit tightly coupled concurrent operation of NB to help UWB</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a:effectLst/>
                        </a:rPr>
                        <a:t>Enhanced native discovery and connection setup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7" name="Footer Placeholder 4">
            <a:extLst>
              <a:ext uri="{FF2B5EF4-FFF2-40B4-BE49-F238E27FC236}">
                <a16:creationId xmlns:a16="http://schemas.microsoft.com/office/drawing/2014/main" id="{AFBB1520-A27F-6E43-A2DC-D9F5E0DEA819}"/>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a:xfrm>
            <a:off x="685800" y="378281"/>
            <a:ext cx="1600200" cy="215444"/>
          </a:xfrm>
        </p:spPr>
        <p:txBody>
          <a:bodyPr/>
          <a:lstStyle/>
          <a:p>
            <a:r>
              <a:rPr lang="en-US" altLang="en-US" dirty="0"/>
              <a:t>November 2021</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419100" y="1905000"/>
            <a:ext cx="8496300" cy="4495800"/>
          </a:xfrm>
          <a:ln/>
        </p:spPr>
        <p:txBody>
          <a:bodyPr/>
          <a:lstStyle/>
          <a:p>
            <a:pPr>
              <a:lnSpc>
                <a:spcPct val="110000"/>
              </a:lnSpc>
              <a:spcBef>
                <a:spcPts val="1500"/>
              </a:spcBef>
              <a:buFont typeface="Arial" panose="020B0604020202020204" pitchFamily="34" charset="0"/>
              <a:buChar char="•"/>
            </a:pPr>
            <a:r>
              <a:rPr lang="en-US" sz="2000" dirty="0"/>
              <a:t>Motivations</a:t>
            </a:r>
            <a:endParaRPr lang="en-US" sz="2000" i="1" dirty="0"/>
          </a:p>
          <a:p>
            <a:pPr>
              <a:lnSpc>
                <a:spcPct val="110000"/>
              </a:lnSpc>
              <a:spcBef>
                <a:spcPts val="1500"/>
              </a:spcBef>
              <a:buFont typeface="Arial" panose="020B0604020202020204" pitchFamily="34" charset="0"/>
              <a:buChar char="•"/>
            </a:pPr>
            <a:r>
              <a:rPr lang="en-US" sz="2000" dirty="0"/>
              <a:t>High Level NBA-MMS-UWB Protocol</a:t>
            </a:r>
          </a:p>
          <a:p>
            <a:pPr>
              <a:lnSpc>
                <a:spcPct val="110000"/>
              </a:lnSpc>
              <a:spcBef>
                <a:spcPts val="1500"/>
              </a:spcBef>
              <a:buFont typeface="Arial" panose="020B0604020202020204" pitchFamily="34" charset="0"/>
              <a:buChar char="•"/>
            </a:pPr>
            <a:r>
              <a:rPr lang="en-US" sz="2000" dirty="0"/>
              <a:t>NB MAC Considerations </a:t>
            </a:r>
          </a:p>
          <a:p>
            <a:pPr>
              <a:lnSpc>
                <a:spcPct val="110000"/>
              </a:lnSpc>
              <a:spcBef>
                <a:spcPts val="1500"/>
              </a:spcBef>
              <a:buFont typeface="Arial" panose="020B0604020202020204" pitchFamily="34" charset="0"/>
              <a:buChar char="•"/>
            </a:pPr>
            <a:r>
              <a:rPr lang="en-US" sz="2000" dirty="0"/>
              <a:t>Conclusions</a:t>
            </a:r>
            <a:endParaRPr lang="en-US" sz="2000" i="1" dirty="0"/>
          </a:p>
        </p:txBody>
      </p:sp>
      <p:sp>
        <p:nvSpPr>
          <p:cNvPr id="7" name="Footer Placeholder 4">
            <a:extLst>
              <a:ext uri="{FF2B5EF4-FFF2-40B4-BE49-F238E27FC236}">
                <a16:creationId xmlns:a16="http://schemas.microsoft.com/office/drawing/2014/main" id="{C6CF24D0-4EF9-CF4B-AFF7-DF94A46B7973}"/>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a:xfrm>
            <a:off x="685800" y="378281"/>
            <a:ext cx="1600200" cy="215444"/>
          </a:xfrm>
        </p:spPr>
        <p:txBody>
          <a:bodyPr/>
          <a:lstStyle/>
          <a:p>
            <a:r>
              <a:rPr lang="en-US" altLang="en-US" dirty="0"/>
              <a:t>November 2021</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Motivation</a:t>
            </a:r>
          </a:p>
        </p:txBody>
      </p:sp>
      <p:sp>
        <p:nvSpPr>
          <p:cNvPr id="7" name="Rectangle 3">
            <a:extLst>
              <a:ext uri="{FF2B5EF4-FFF2-40B4-BE49-F238E27FC236}">
                <a16:creationId xmlns:a16="http://schemas.microsoft.com/office/drawing/2014/main" id="{D77430E3-52CF-174B-B663-D7F0C11FC6B3}"/>
              </a:ext>
            </a:extLst>
          </p:cNvPr>
          <p:cNvSpPr txBox="1">
            <a:spLocks noChangeArrowheads="1"/>
          </p:cNvSpPr>
          <p:nvPr/>
        </p:nvSpPr>
        <p:spPr bwMode="auto">
          <a:xfrm>
            <a:off x="428978" y="3615446"/>
            <a:ext cx="81534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000"/>
              </a:spcBef>
            </a:pPr>
            <a:r>
              <a:rPr lang="en-US" sz="1600" u="sng" dirty="0"/>
              <a:t>15-21-0409-01-04ab-narrowband-assisted-multi-millisecond-uwb:</a:t>
            </a:r>
          </a:p>
          <a:p>
            <a:pPr lvl="1">
              <a:spcBef>
                <a:spcPts val="1000"/>
              </a:spcBef>
            </a:pPr>
            <a:r>
              <a:rPr lang="en-US" sz="1400" dirty="0"/>
              <a:t>Distribute UWB over short bursts (“fragments”) spanning N milliseconds, providing an emissions budget of up to N*37 </a:t>
            </a:r>
            <a:r>
              <a:rPr lang="en-US" sz="1400" dirty="0" err="1"/>
              <a:t>nJ</a:t>
            </a:r>
            <a:r>
              <a:rPr lang="en-US" sz="1400" dirty="0"/>
              <a:t> </a:t>
            </a:r>
          </a:p>
          <a:p>
            <a:pPr lvl="1">
              <a:spcBef>
                <a:spcPts val="1000"/>
              </a:spcBef>
            </a:pPr>
            <a:r>
              <a:rPr lang="en-US" sz="1400" dirty="0"/>
              <a:t>Reuse high-performance 802.15.4 NB companion link to “anchor” the subsequent fragmented UWB transmissions – providing time (T) and frequency (F) sync &amp; thereby allowing </a:t>
            </a:r>
            <a:r>
              <a:rPr lang="en-US" sz="1400" i="1" dirty="0"/>
              <a:t>low-complexity, high-performance </a:t>
            </a:r>
            <a:r>
              <a:rPr lang="en-US" sz="1400" dirty="0"/>
              <a:t>UWB processing to integrate energies at Rx</a:t>
            </a:r>
          </a:p>
          <a:p>
            <a:pPr lvl="1">
              <a:spcBef>
                <a:spcPts val="1000"/>
              </a:spcBef>
            </a:pPr>
            <a:r>
              <a:rPr lang="en-US" sz="1400" u="sng" dirty="0"/>
              <a:t>Example</a:t>
            </a:r>
            <a:r>
              <a:rPr lang="en-US" sz="1400" dirty="0"/>
              <a:t>: UWB fragments contain CIR training sequences while sync and (control) data are offloaded to NB =&gt; Link Budget improvement for ranging use case amounting to </a:t>
            </a:r>
            <a:r>
              <a:rPr lang="en-US" sz="1400" i="1" dirty="0"/>
              <a:t>more than 10*log</a:t>
            </a:r>
            <a:r>
              <a:rPr lang="en-US" sz="1400" i="1" baseline="-25000" dirty="0"/>
              <a:t>10</a:t>
            </a:r>
            <a:r>
              <a:rPr lang="en-US" sz="1400" i="1" dirty="0"/>
              <a:t>(N) dB</a:t>
            </a:r>
          </a:p>
          <a:p>
            <a:pPr lvl="1">
              <a:spcBef>
                <a:spcPts val="1000"/>
              </a:spcBef>
            </a:pPr>
            <a:r>
              <a:rPr lang="en-US" sz="1400" dirty="0"/>
              <a:t>Tight coupling (e.g., shared XO &amp; MAC timer) between NB and UWB is required</a:t>
            </a:r>
          </a:p>
          <a:p>
            <a:pPr>
              <a:spcBef>
                <a:spcPts val="1000"/>
              </a:spcBef>
            </a:pPr>
            <a:endParaRPr lang="en-US" sz="1600" dirty="0"/>
          </a:p>
        </p:txBody>
      </p:sp>
      <p:pic>
        <p:nvPicPr>
          <p:cNvPr id="8" name="Picture 7">
            <a:extLst>
              <a:ext uri="{FF2B5EF4-FFF2-40B4-BE49-F238E27FC236}">
                <a16:creationId xmlns:a16="http://schemas.microsoft.com/office/drawing/2014/main" id="{D1AF42F5-0973-8F46-B12A-EFFD869A1849}"/>
              </a:ext>
            </a:extLst>
          </p:cNvPr>
          <p:cNvPicPr>
            <a:picLocks noChangeAspect="1"/>
          </p:cNvPicPr>
          <p:nvPr/>
        </p:nvPicPr>
        <p:blipFill>
          <a:blip r:embed="rId3"/>
          <a:stretch>
            <a:fillRect/>
          </a:stretch>
        </p:blipFill>
        <p:spPr>
          <a:xfrm>
            <a:off x="533400" y="1447800"/>
            <a:ext cx="8077200" cy="2036936"/>
          </a:xfrm>
          <a:prstGeom prst="rect">
            <a:avLst/>
          </a:prstGeom>
        </p:spPr>
      </p:pic>
      <p:sp>
        <p:nvSpPr>
          <p:cNvPr id="9" name="Footer Placeholder 4">
            <a:extLst>
              <a:ext uri="{FF2B5EF4-FFF2-40B4-BE49-F238E27FC236}">
                <a16:creationId xmlns:a16="http://schemas.microsoft.com/office/drawing/2014/main" id="{875A5551-987A-9848-B2DE-B151EDD04842}"/>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Tree>
    <p:extLst>
      <p:ext uri="{BB962C8B-B14F-4D97-AF65-F5344CB8AC3E}">
        <p14:creationId xmlns:p14="http://schemas.microsoft.com/office/powerpoint/2010/main" val="1212800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A1EB0-8F82-BA4C-BC75-D20403F8199E}"/>
              </a:ext>
            </a:extLst>
          </p:cNvPr>
          <p:cNvSpPr>
            <a:spLocks noGrp="1"/>
          </p:cNvSpPr>
          <p:nvPr>
            <p:ph type="title"/>
          </p:nvPr>
        </p:nvSpPr>
        <p:spPr>
          <a:xfrm>
            <a:off x="685800" y="685800"/>
            <a:ext cx="7924800" cy="609600"/>
          </a:xfrm>
        </p:spPr>
        <p:txBody>
          <a:bodyPr/>
          <a:lstStyle/>
          <a:p>
            <a:r>
              <a:rPr lang="en-US" dirty="0"/>
              <a:t>Protocol Perspective (Example)</a:t>
            </a:r>
          </a:p>
        </p:txBody>
      </p:sp>
      <p:sp>
        <p:nvSpPr>
          <p:cNvPr id="4" name="Date Placeholder 3">
            <a:extLst>
              <a:ext uri="{FF2B5EF4-FFF2-40B4-BE49-F238E27FC236}">
                <a16:creationId xmlns:a16="http://schemas.microsoft.com/office/drawing/2014/main" id="{DA2091E2-483F-8849-962D-23F3A85B5D9E}"/>
              </a:ext>
            </a:extLst>
          </p:cNvPr>
          <p:cNvSpPr>
            <a:spLocks noGrp="1"/>
          </p:cNvSpPr>
          <p:nvPr>
            <p:ph type="dt" sz="half" idx="10"/>
          </p:nvPr>
        </p:nvSpPr>
        <p:spPr>
          <a:xfrm>
            <a:off x="685800" y="378281"/>
            <a:ext cx="1600200" cy="215444"/>
          </a:xfrm>
        </p:spPr>
        <p:txBody>
          <a:bodyPr/>
          <a:lstStyle/>
          <a:p>
            <a:r>
              <a:rPr lang="en-US" altLang="en-US" dirty="0"/>
              <a:t>November 2021</a:t>
            </a:r>
          </a:p>
        </p:txBody>
      </p:sp>
      <p:sp>
        <p:nvSpPr>
          <p:cNvPr id="6" name="Slide Number Placeholder 5">
            <a:extLst>
              <a:ext uri="{FF2B5EF4-FFF2-40B4-BE49-F238E27FC236}">
                <a16:creationId xmlns:a16="http://schemas.microsoft.com/office/drawing/2014/main" id="{7AA4333C-C7D2-4E4D-8B4F-7D14436ADF54}"/>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pic>
        <p:nvPicPr>
          <p:cNvPr id="3" name="Picture 2">
            <a:extLst>
              <a:ext uri="{FF2B5EF4-FFF2-40B4-BE49-F238E27FC236}">
                <a16:creationId xmlns:a16="http://schemas.microsoft.com/office/drawing/2014/main" id="{F6C975BB-0E2A-AB41-B945-99547E825ADE}"/>
              </a:ext>
            </a:extLst>
          </p:cNvPr>
          <p:cNvPicPr>
            <a:picLocks noChangeAspect="1"/>
          </p:cNvPicPr>
          <p:nvPr/>
        </p:nvPicPr>
        <p:blipFill>
          <a:blip r:embed="rId2"/>
          <a:stretch>
            <a:fillRect/>
          </a:stretch>
        </p:blipFill>
        <p:spPr>
          <a:xfrm>
            <a:off x="1370082" y="1981200"/>
            <a:ext cx="6403835" cy="4438710"/>
          </a:xfrm>
          <a:prstGeom prst="rect">
            <a:avLst/>
          </a:prstGeom>
        </p:spPr>
      </p:pic>
      <p:sp>
        <p:nvSpPr>
          <p:cNvPr id="8" name="TextBox 7">
            <a:extLst>
              <a:ext uri="{FF2B5EF4-FFF2-40B4-BE49-F238E27FC236}">
                <a16:creationId xmlns:a16="http://schemas.microsoft.com/office/drawing/2014/main" id="{AF1BA351-8B33-0E41-8FC1-D89142822BE3}"/>
              </a:ext>
            </a:extLst>
          </p:cNvPr>
          <p:cNvSpPr txBox="1"/>
          <p:nvPr/>
        </p:nvSpPr>
        <p:spPr>
          <a:xfrm>
            <a:off x="1143000" y="1276290"/>
            <a:ext cx="7085012" cy="400110"/>
          </a:xfrm>
          <a:prstGeom prst="rect">
            <a:avLst/>
          </a:prstGeom>
          <a:noFill/>
        </p:spPr>
        <p:txBody>
          <a:bodyPr wrap="square">
            <a:spAutoFit/>
          </a:bodyPr>
          <a:lstStyle/>
          <a:p>
            <a:r>
              <a:rPr lang="en-US" sz="2000" u="sng" dirty="0"/>
              <a:t>15-21-0409-01-04ab-narrowband-assisted-multi-millisecond-uwb</a:t>
            </a:r>
            <a:endParaRPr lang="en-US" sz="2000" dirty="0"/>
          </a:p>
        </p:txBody>
      </p:sp>
      <p:sp>
        <p:nvSpPr>
          <p:cNvPr id="9" name="Footer Placeholder 4">
            <a:extLst>
              <a:ext uri="{FF2B5EF4-FFF2-40B4-BE49-F238E27FC236}">
                <a16:creationId xmlns:a16="http://schemas.microsoft.com/office/drawing/2014/main" id="{4EBF82E8-F490-D34C-9079-DBB32F1AC03D}"/>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Tree>
    <p:extLst>
      <p:ext uri="{BB962C8B-B14F-4D97-AF65-F5344CB8AC3E}">
        <p14:creationId xmlns:p14="http://schemas.microsoft.com/office/powerpoint/2010/main" val="3153953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a:xfrm>
            <a:off x="685800" y="378281"/>
            <a:ext cx="1600200" cy="215444"/>
          </a:xfrm>
        </p:spPr>
        <p:txBody>
          <a:bodyPr/>
          <a:lstStyle/>
          <a:p>
            <a:r>
              <a:rPr lang="en-US" altLang="en-US" dirty="0"/>
              <a:t>November 2021</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802.15.4z Ranging Session</a:t>
            </a:r>
          </a:p>
        </p:txBody>
      </p:sp>
      <p:pic>
        <p:nvPicPr>
          <p:cNvPr id="2" name="Picture 1">
            <a:extLst>
              <a:ext uri="{FF2B5EF4-FFF2-40B4-BE49-F238E27FC236}">
                <a16:creationId xmlns:a16="http://schemas.microsoft.com/office/drawing/2014/main" id="{2C84903E-5C2E-7441-A69C-3525BFE638C9}"/>
              </a:ext>
            </a:extLst>
          </p:cNvPr>
          <p:cNvPicPr>
            <a:picLocks noChangeAspect="1"/>
          </p:cNvPicPr>
          <p:nvPr/>
        </p:nvPicPr>
        <p:blipFill>
          <a:blip r:embed="rId3"/>
          <a:stretch>
            <a:fillRect/>
          </a:stretch>
        </p:blipFill>
        <p:spPr>
          <a:xfrm>
            <a:off x="266700" y="1871404"/>
            <a:ext cx="8610600" cy="4148396"/>
          </a:xfrm>
          <a:prstGeom prst="rect">
            <a:avLst/>
          </a:prstGeom>
        </p:spPr>
      </p:pic>
      <p:sp>
        <p:nvSpPr>
          <p:cNvPr id="7" name="Footer Placeholder 4">
            <a:extLst>
              <a:ext uri="{FF2B5EF4-FFF2-40B4-BE49-F238E27FC236}">
                <a16:creationId xmlns:a16="http://schemas.microsoft.com/office/drawing/2014/main" id="{D70A5E4A-CEFC-2841-A17F-BE2736BC7E08}"/>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Tree>
    <p:extLst>
      <p:ext uri="{BB962C8B-B14F-4D97-AF65-F5344CB8AC3E}">
        <p14:creationId xmlns:p14="http://schemas.microsoft.com/office/powerpoint/2010/main" val="1898364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a:xfrm>
            <a:off x="685800" y="378281"/>
            <a:ext cx="1600200" cy="215444"/>
          </a:xfrm>
        </p:spPr>
        <p:txBody>
          <a:bodyPr/>
          <a:lstStyle/>
          <a:p>
            <a:r>
              <a:rPr lang="en-US" altLang="en-US" dirty="0"/>
              <a:t>November 2021</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NBA-MMS-UWB Ranging Session (Example)</a:t>
            </a:r>
          </a:p>
        </p:txBody>
      </p:sp>
      <p:pic>
        <p:nvPicPr>
          <p:cNvPr id="7" name="Picture 6">
            <a:extLst>
              <a:ext uri="{FF2B5EF4-FFF2-40B4-BE49-F238E27FC236}">
                <a16:creationId xmlns:a16="http://schemas.microsoft.com/office/drawing/2014/main" id="{C8B56522-08CC-5A49-B4EC-B1DE67077D3F}"/>
              </a:ext>
            </a:extLst>
          </p:cNvPr>
          <p:cNvPicPr>
            <a:picLocks noChangeAspect="1"/>
          </p:cNvPicPr>
          <p:nvPr/>
        </p:nvPicPr>
        <p:blipFill>
          <a:blip r:embed="rId3"/>
          <a:stretch>
            <a:fillRect/>
          </a:stretch>
        </p:blipFill>
        <p:spPr>
          <a:xfrm>
            <a:off x="266700" y="1825878"/>
            <a:ext cx="8610600" cy="4193922"/>
          </a:xfrm>
          <a:prstGeom prst="rect">
            <a:avLst/>
          </a:prstGeom>
        </p:spPr>
      </p:pic>
      <p:sp>
        <p:nvSpPr>
          <p:cNvPr id="8" name="Footer Placeholder 4">
            <a:extLst>
              <a:ext uri="{FF2B5EF4-FFF2-40B4-BE49-F238E27FC236}">
                <a16:creationId xmlns:a16="http://schemas.microsoft.com/office/drawing/2014/main" id="{E1E34DC3-6A52-E842-8E68-88DA622B8E36}"/>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Tree>
    <p:extLst>
      <p:ext uri="{BB962C8B-B14F-4D97-AF65-F5344CB8AC3E}">
        <p14:creationId xmlns:p14="http://schemas.microsoft.com/office/powerpoint/2010/main" val="2313533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a:xfrm>
            <a:off x="685800" y="378281"/>
            <a:ext cx="1600200" cy="215444"/>
          </a:xfrm>
        </p:spPr>
        <p:txBody>
          <a:bodyPr/>
          <a:lstStyle/>
          <a:p>
            <a:r>
              <a:rPr lang="en-US" altLang="en-US" dirty="0"/>
              <a:t>November 2021</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NB MAC Considerations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323850" y="1905000"/>
            <a:ext cx="8496300" cy="4267200"/>
          </a:xfrm>
          <a:ln/>
        </p:spPr>
        <p:txBody>
          <a:bodyPr/>
          <a:lstStyle/>
          <a:p>
            <a:pPr>
              <a:lnSpc>
                <a:spcPct val="110000"/>
              </a:lnSpc>
              <a:spcBef>
                <a:spcPts val="300"/>
              </a:spcBef>
              <a:buFont typeface="Arial" panose="020B0604020202020204" pitchFamily="34" charset="0"/>
              <a:buChar char="•"/>
            </a:pPr>
            <a:r>
              <a:rPr lang="en-US" sz="2000" u="sng" dirty="0"/>
              <a:t>Low power</a:t>
            </a:r>
          </a:p>
          <a:p>
            <a:pPr lvl="1">
              <a:lnSpc>
                <a:spcPct val="110000"/>
              </a:lnSpc>
              <a:spcBef>
                <a:spcPts val="300"/>
              </a:spcBef>
              <a:buFont typeface="Arial" panose="020B0604020202020204" pitchFamily="34" charset="0"/>
              <a:buChar char="•"/>
            </a:pPr>
            <a:r>
              <a:rPr lang="en-US" sz="1600" dirty="0"/>
              <a:t>Contention free channel access (no LBT)</a:t>
            </a:r>
          </a:p>
          <a:p>
            <a:pPr lvl="1">
              <a:lnSpc>
                <a:spcPct val="110000"/>
              </a:lnSpc>
              <a:spcBef>
                <a:spcPts val="300"/>
              </a:spcBef>
              <a:buFont typeface="Arial" panose="020B0604020202020204" pitchFamily="34" charset="0"/>
              <a:buChar char="•"/>
            </a:pPr>
            <a:r>
              <a:rPr lang="en-US" sz="1600" dirty="0"/>
              <a:t>Small protocol overhead</a:t>
            </a:r>
          </a:p>
          <a:p>
            <a:pPr lvl="1">
              <a:lnSpc>
                <a:spcPct val="110000"/>
              </a:lnSpc>
              <a:spcBef>
                <a:spcPts val="300"/>
              </a:spcBef>
              <a:buFont typeface="Arial" panose="020B0604020202020204" pitchFamily="34" charset="0"/>
              <a:buChar char="•"/>
            </a:pPr>
            <a:r>
              <a:rPr lang="en-US" sz="1600" dirty="0"/>
              <a:t>Short NB packets</a:t>
            </a:r>
          </a:p>
          <a:p>
            <a:pPr marL="457200" lvl="1" indent="0">
              <a:lnSpc>
                <a:spcPct val="110000"/>
              </a:lnSpc>
              <a:spcBef>
                <a:spcPts val="300"/>
              </a:spcBef>
              <a:buNone/>
            </a:pPr>
            <a:endParaRPr lang="en-US" sz="1600" dirty="0"/>
          </a:p>
          <a:p>
            <a:pPr>
              <a:lnSpc>
                <a:spcPct val="110000"/>
              </a:lnSpc>
              <a:spcBef>
                <a:spcPts val="300"/>
              </a:spcBef>
              <a:buFont typeface="Arial" panose="020B0604020202020204" pitchFamily="34" charset="0"/>
              <a:buChar char="•"/>
            </a:pPr>
            <a:r>
              <a:rPr lang="en-US" sz="2000" u="sng" dirty="0"/>
              <a:t>Channel congestion / fading mitigation</a:t>
            </a:r>
          </a:p>
          <a:p>
            <a:pPr lvl="1">
              <a:lnSpc>
                <a:spcPct val="110000"/>
              </a:lnSpc>
              <a:spcBef>
                <a:spcPts val="300"/>
              </a:spcBef>
              <a:buFont typeface="Arial" panose="020B0604020202020204" pitchFamily="34" charset="0"/>
              <a:buChar char="•"/>
            </a:pPr>
            <a:r>
              <a:rPr lang="en-US" sz="1600" dirty="0"/>
              <a:t>UNII-3 @ 5GHz band (refer to 15-21-0593-02-04ab-more-on-nba-mms)</a:t>
            </a:r>
            <a:endParaRPr lang="en-US" sz="1200" dirty="0"/>
          </a:p>
          <a:p>
            <a:pPr lvl="1">
              <a:lnSpc>
                <a:spcPct val="110000"/>
              </a:lnSpc>
              <a:spcBef>
                <a:spcPts val="300"/>
              </a:spcBef>
              <a:buFont typeface="Arial" panose="020B0604020202020204" pitchFamily="34" charset="0"/>
              <a:buChar char="•"/>
            </a:pPr>
            <a:r>
              <a:rPr lang="en-US" sz="1600" dirty="0"/>
              <a:t>Channel hopping every ranging round</a:t>
            </a:r>
          </a:p>
          <a:p>
            <a:pPr lvl="1">
              <a:lnSpc>
                <a:spcPct val="110000"/>
              </a:lnSpc>
              <a:spcBef>
                <a:spcPts val="300"/>
              </a:spcBef>
              <a:buFont typeface="Arial" panose="020B0604020202020204" pitchFamily="34" charset="0"/>
              <a:buChar char="•"/>
            </a:pPr>
            <a:endParaRPr lang="en-US" sz="1600" dirty="0"/>
          </a:p>
          <a:p>
            <a:pPr>
              <a:lnSpc>
                <a:spcPct val="110000"/>
              </a:lnSpc>
              <a:spcBef>
                <a:spcPts val="300"/>
              </a:spcBef>
              <a:buFont typeface="Arial" panose="020B0604020202020204" pitchFamily="34" charset="0"/>
              <a:buChar char="•"/>
            </a:pPr>
            <a:r>
              <a:rPr lang="en-US" sz="2000" u="sng" dirty="0"/>
              <a:t>Adaptive configuration</a:t>
            </a:r>
            <a:endParaRPr lang="en-US" sz="2000" i="1" u="sng" dirty="0"/>
          </a:p>
          <a:p>
            <a:pPr lvl="1">
              <a:lnSpc>
                <a:spcPct val="110000"/>
              </a:lnSpc>
              <a:spcBef>
                <a:spcPts val="300"/>
              </a:spcBef>
              <a:buFont typeface="Arial" panose="020B0604020202020204" pitchFamily="34" charset="0"/>
              <a:buChar char="•"/>
            </a:pPr>
            <a:r>
              <a:rPr lang="en-US" sz="1600" dirty="0"/>
              <a:t>Configurable ranging block/round, # of UWB fragments per round, ranging report methods, etc.</a:t>
            </a:r>
          </a:p>
        </p:txBody>
      </p:sp>
      <p:sp>
        <p:nvSpPr>
          <p:cNvPr id="7" name="Footer Placeholder 4">
            <a:extLst>
              <a:ext uri="{FF2B5EF4-FFF2-40B4-BE49-F238E27FC236}">
                <a16:creationId xmlns:a16="http://schemas.microsoft.com/office/drawing/2014/main" id="{95970DE7-9A22-B24D-9670-933EAC73EDA4}"/>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Tree>
    <p:extLst>
      <p:ext uri="{BB962C8B-B14F-4D97-AF65-F5344CB8AC3E}">
        <p14:creationId xmlns:p14="http://schemas.microsoft.com/office/powerpoint/2010/main" val="3464701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a:xfrm>
            <a:off x="685800" y="378281"/>
            <a:ext cx="1600200" cy="215444"/>
          </a:xfrm>
        </p:spPr>
        <p:txBody>
          <a:bodyPr/>
          <a:lstStyle/>
          <a:p>
            <a:r>
              <a:rPr lang="en-US" altLang="en-US" dirty="0"/>
              <a:t>November 2021</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9</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Conclusions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419100" y="1905000"/>
            <a:ext cx="8496300" cy="4495800"/>
          </a:xfrm>
          <a:ln/>
        </p:spPr>
        <p:txBody>
          <a:bodyPr/>
          <a:lstStyle/>
          <a:p>
            <a:pPr>
              <a:lnSpc>
                <a:spcPct val="110000"/>
              </a:lnSpc>
              <a:spcBef>
                <a:spcPts val="1500"/>
              </a:spcBef>
              <a:buFont typeface="Arial" panose="020B0604020202020204" pitchFamily="34" charset="0"/>
              <a:buChar char="•"/>
            </a:pPr>
            <a:r>
              <a:rPr lang="en-US" sz="2000" dirty="0"/>
              <a:t>NB assisted MMS UWB can provide substantial link budget gains.</a:t>
            </a:r>
          </a:p>
          <a:p>
            <a:pPr>
              <a:lnSpc>
                <a:spcPct val="110000"/>
              </a:lnSpc>
              <a:spcBef>
                <a:spcPts val="1500"/>
              </a:spcBef>
              <a:buFont typeface="Arial" panose="020B0604020202020204" pitchFamily="34" charset="0"/>
              <a:buChar char="•"/>
            </a:pPr>
            <a:r>
              <a:rPr lang="en-US" sz="2000" dirty="0"/>
              <a:t>Ranging block/round defined in 802.15.4z can be extended to support the NBA-MMS-UWB ranging sequence.</a:t>
            </a:r>
          </a:p>
          <a:p>
            <a:pPr>
              <a:lnSpc>
                <a:spcPct val="110000"/>
              </a:lnSpc>
              <a:spcBef>
                <a:spcPts val="1500"/>
              </a:spcBef>
              <a:buFont typeface="Arial" panose="020B0604020202020204" pitchFamily="34" charset="0"/>
              <a:buChar char="•"/>
            </a:pPr>
            <a:r>
              <a:rPr lang="en-US" sz="2000" dirty="0"/>
              <a:t>NB MAC designs should consider power optimization, channel congestion / fading mitigation, adaptive configuration etc.</a:t>
            </a:r>
          </a:p>
          <a:p>
            <a:pPr>
              <a:lnSpc>
                <a:spcPct val="110000"/>
              </a:lnSpc>
              <a:spcBef>
                <a:spcPts val="1500"/>
              </a:spcBef>
              <a:buFont typeface="Arial" panose="020B0604020202020204" pitchFamily="34" charset="0"/>
              <a:buChar char="•"/>
            </a:pPr>
            <a:endParaRPr lang="en-US" sz="2000" dirty="0"/>
          </a:p>
          <a:p>
            <a:pPr>
              <a:lnSpc>
                <a:spcPct val="110000"/>
              </a:lnSpc>
              <a:spcBef>
                <a:spcPts val="1500"/>
              </a:spcBef>
              <a:buFont typeface="Arial" panose="020B0604020202020204" pitchFamily="34" charset="0"/>
              <a:buChar char="•"/>
            </a:pPr>
            <a:endParaRPr lang="en-US" sz="2000" dirty="0"/>
          </a:p>
        </p:txBody>
      </p:sp>
      <p:sp>
        <p:nvSpPr>
          <p:cNvPr id="7" name="Footer Placeholder 4">
            <a:extLst>
              <a:ext uri="{FF2B5EF4-FFF2-40B4-BE49-F238E27FC236}">
                <a16:creationId xmlns:a16="http://schemas.microsoft.com/office/drawing/2014/main" id="{61F256C5-180B-AA42-B49A-BAA3A4D23677}"/>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Tree>
    <p:extLst>
      <p:ext uri="{BB962C8B-B14F-4D97-AF65-F5344CB8AC3E}">
        <p14:creationId xmlns:p14="http://schemas.microsoft.com/office/powerpoint/2010/main" val="422364640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2950</TotalTime>
  <Words>897</Words>
  <Application>Microsoft Macintosh PowerPoint</Application>
  <PresentationFormat>On-screen Show (4:3)</PresentationFormat>
  <Paragraphs>130</Paragraphs>
  <Slides>10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PowerPoint Presentation</vt:lpstr>
      <vt:lpstr>PowerPoint Presentation</vt:lpstr>
      <vt:lpstr>Contents</vt:lpstr>
      <vt:lpstr>Motivation</vt:lpstr>
      <vt:lpstr>Protocol Perspective (Example)</vt:lpstr>
      <vt:lpstr>802.15.4z Ranging Session</vt:lpstr>
      <vt:lpstr>NBA-MMS-UWB Ranging Session (Example)</vt:lpstr>
      <vt:lpstr>NB MAC Considerations</vt:lpstr>
      <vt:lpstr>Conclusions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Yong Liu</cp:lastModifiedBy>
  <cp:revision>184</cp:revision>
  <cp:lastPrinted>1998-02-10T13:28:06Z</cp:lastPrinted>
  <dcterms:created xsi:type="dcterms:W3CDTF">2021-07-16T20:39:58Z</dcterms:created>
  <dcterms:modified xsi:type="dcterms:W3CDTF">2021-11-15T18:30:26Z</dcterms:modified>
</cp:coreProperties>
</file>