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11"/>
  </p:notesMasterIdLst>
  <p:handoutMasterIdLst>
    <p:handoutMasterId r:id="rId12"/>
  </p:handoutMasterIdLst>
  <p:sldIdLst>
    <p:sldId id="318" r:id="rId2"/>
    <p:sldId id="311" r:id="rId3"/>
    <p:sldId id="312" r:id="rId4"/>
    <p:sldId id="313" r:id="rId5"/>
    <p:sldId id="314" r:id="rId6"/>
    <p:sldId id="315" r:id="rId7"/>
    <p:sldId id="316" r:id="rId8"/>
    <p:sldId id="310" r:id="rId9"/>
    <p:sldId id="317" r:id="rId10"/>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86" d="100"/>
          <a:sy n="86" d="100"/>
        </p:scale>
        <p:origin x="1354" y="72"/>
      </p:cViewPr>
      <p:guideLst/>
    </p:cSldViewPr>
  </p:slideViewPr>
  <p:notesTextViewPr>
    <p:cViewPr>
      <p:scale>
        <a:sx n="1" d="1"/>
        <a:sy n="1" d="1"/>
      </p:scale>
      <p:origin x="0" y="0"/>
    </p:cViewPr>
  </p:notesTextViewPr>
  <p:notesViewPr>
    <p:cSldViewPr snapToGrid="0">
      <p:cViewPr varScale="1">
        <p:scale>
          <a:sx n="86" d="100"/>
          <a:sy n="86" d="100"/>
        </p:scale>
        <p:origin x="2050" y="5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E8E14A-DB35-4EDA-99AC-A284492A3B58}"/>
              </a:ext>
            </a:extLst>
          </p:cNvPr>
          <p:cNvSpPr>
            <a:spLocks noGrp="1"/>
          </p:cNvSpPr>
          <p:nvPr>
            <p:ph type="hdr" sz="quarter"/>
          </p:nvPr>
        </p:nvSpPr>
        <p:spPr>
          <a:xfrm>
            <a:off x="0" y="0"/>
            <a:ext cx="4021138" cy="347663"/>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9A62DC3-88A1-4D38-969C-ECFD2B4011AE}"/>
              </a:ext>
            </a:extLst>
          </p:cNvPr>
          <p:cNvSpPr>
            <a:spLocks noGrp="1"/>
          </p:cNvSpPr>
          <p:nvPr>
            <p:ph type="dt" sz="quarter" idx="1"/>
          </p:nvPr>
        </p:nvSpPr>
        <p:spPr>
          <a:xfrm>
            <a:off x="5256213" y="0"/>
            <a:ext cx="4022725" cy="347663"/>
          </a:xfrm>
          <a:prstGeom prst="rect">
            <a:avLst/>
          </a:prstGeom>
        </p:spPr>
        <p:txBody>
          <a:bodyPr vert="horz" lIns="91440" tIns="45720" rIns="91440" bIns="45720" rtlCol="0"/>
          <a:lstStyle>
            <a:lvl1pPr algn="r">
              <a:defRPr sz="1200"/>
            </a:lvl1pPr>
          </a:lstStyle>
          <a:p>
            <a:fld id="{407CA491-4F8B-4044-B1D7-0068276E1294}" type="datetimeFigureOut">
              <a:rPr lang="en-US" smtClean="0"/>
              <a:t>11/16/2021</a:t>
            </a:fld>
            <a:endParaRPr lang="en-US"/>
          </a:p>
        </p:txBody>
      </p:sp>
      <p:sp>
        <p:nvSpPr>
          <p:cNvPr id="4" name="Footer Placeholder 3">
            <a:extLst>
              <a:ext uri="{FF2B5EF4-FFF2-40B4-BE49-F238E27FC236}">
                <a16:creationId xmlns:a16="http://schemas.microsoft.com/office/drawing/2014/main" id="{0DF9C27F-5959-4DC2-8EBC-85DF39F6DEDE}"/>
              </a:ext>
            </a:extLst>
          </p:cNvPr>
          <p:cNvSpPr>
            <a:spLocks noGrp="1"/>
          </p:cNvSpPr>
          <p:nvPr>
            <p:ph type="ftr" sz="quarter" idx="2"/>
          </p:nvPr>
        </p:nvSpPr>
        <p:spPr>
          <a:xfrm>
            <a:off x="0" y="6586538"/>
            <a:ext cx="4021138" cy="34766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5EF5C0C-C136-4EB4-B082-E9E0D8506DE8}"/>
              </a:ext>
            </a:extLst>
          </p:cNvPr>
          <p:cNvSpPr>
            <a:spLocks noGrp="1"/>
          </p:cNvSpPr>
          <p:nvPr>
            <p:ph type="sldNum" sz="quarter" idx="3"/>
          </p:nvPr>
        </p:nvSpPr>
        <p:spPr>
          <a:xfrm>
            <a:off x="5256213" y="6586538"/>
            <a:ext cx="4022725" cy="347662"/>
          </a:xfrm>
          <a:prstGeom prst="rect">
            <a:avLst/>
          </a:prstGeom>
        </p:spPr>
        <p:txBody>
          <a:bodyPr vert="horz" lIns="91440" tIns="45720" rIns="91440" bIns="45720" rtlCol="0" anchor="b"/>
          <a:lstStyle>
            <a:lvl1pPr algn="r">
              <a:defRPr sz="1200"/>
            </a:lvl1pPr>
          </a:lstStyle>
          <a:p>
            <a:fld id="{533E2E68-3C56-4FE2-AEF7-F9359AB56D85}" type="slidenum">
              <a:rPr lang="en-US" smtClean="0"/>
              <a:t>‹#›</a:t>
            </a:fld>
            <a:endParaRPr lang="en-US"/>
          </a:p>
        </p:txBody>
      </p:sp>
    </p:spTree>
    <p:extLst>
      <p:ext uri="{BB962C8B-B14F-4D97-AF65-F5344CB8AC3E}">
        <p14:creationId xmlns:p14="http://schemas.microsoft.com/office/powerpoint/2010/main" val="40678249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36" name="Google Shape;36;p4"/>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430577"/>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16" name="Google Shape;16;p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P802.15-21-0604-01-6a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sz="1400" b="1" i="0" u="none" strike="noStrike" cap="none">
                <a:solidFill>
                  <a:schemeClr val="dk1"/>
                </a:solidFill>
                <a:latin typeface="Times New Roman"/>
                <a:ea typeface="Times New Roman"/>
                <a:cs typeface="Times New Roman"/>
                <a:sym typeface="Times New Roman"/>
              </a:rPr>
              <a:t>November 2021</a:t>
            </a:r>
            <a:endParaRPr dirty="0"/>
          </a:p>
        </p:txBody>
      </p:sp>
      <p:sp>
        <p:nvSpPr>
          <p:cNvPr id="175" name="Google Shape;175;p25"/>
          <p:cNvSpPr txBox="1">
            <a:spLocks noGrp="1"/>
          </p:cNvSpPr>
          <p:nvPr>
            <p:ph type="ftr" idx="11"/>
          </p:nvPr>
        </p:nvSpPr>
        <p:spPr>
          <a:xfrm>
            <a:off x="5486400" y="6475413"/>
            <a:ext cx="312420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a:solidFill>
                  <a:schemeClr val="dk1"/>
                </a:solidFill>
                <a:latin typeface="Times New Roman"/>
                <a:ea typeface="Times New Roman"/>
                <a:cs typeface="Times New Roman"/>
                <a:sym typeface="Times New Roman"/>
              </a:rPr>
              <a:t>Hernandez, Kohno, Kobayashi, Kim (YNU)</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lang="en-US" sz="1600" b="0"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Join session 15.6a, 15.4ab, 15.14 November Plenary Meeting 	</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Nove</a:t>
            </a:r>
            <a:r>
              <a:rPr lang="en-US" sz="1600" dirty="0">
                <a:solidFill>
                  <a:schemeClr val="dk2"/>
                </a:solidFill>
                <a:latin typeface="Times New Roman"/>
                <a:ea typeface="Times New Roman"/>
                <a:cs typeface="Times New Roman"/>
                <a:sym typeface="Times New Roman"/>
              </a:rPr>
              <a:t>mber</a:t>
            </a:r>
            <a:r>
              <a:rPr lang="en-US" sz="1600" b="0" i="0" u="none" strike="noStrike" cap="none" dirty="0">
                <a:solidFill>
                  <a:schemeClr val="dk2"/>
                </a:solidFill>
                <a:latin typeface="Times New Roman"/>
                <a:ea typeface="Times New Roman"/>
                <a:cs typeface="Times New Roman"/>
                <a:sym typeface="Times New Roman"/>
              </a:rPr>
              <a:t> 15th, 2021 </a:t>
            </a:r>
            <a:r>
              <a:rPr lang="en-US" dirty="0">
                <a:solidFill>
                  <a:schemeClr val="dk2"/>
                </a:solidFill>
                <a:latin typeface="Times New Roman"/>
                <a:ea typeface="Times New Roman"/>
                <a:cs typeface="Times New Roman"/>
                <a:sym typeface="Times New Roman"/>
              </a:rPr>
              <a:t>Marco Hernandez</a:t>
            </a:r>
            <a:r>
              <a:rPr lang="en-US" baseline="30000" dirty="0">
                <a:solidFill>
                  <a:schemeClr val="dk2"/>
                </a:solidFill>
                <a:latin typeface="Times New Roman"/>
                <a:ea typeface="Times New Roman"/>
                <a:cs typeface="Times New Roman"/>
                <a:sym typeface="Times New Roman"/>
              </a:rPr>
              <a:t>1</a:t>
            </a:r>
            <a:r>
              <a:rPr lang="en-US" dirty="0">
                <a:solidFill>
                  <a:schemeClr val="dk2"/>
                </a:solidFill>
                <a:latin typeface="Times New Roman"/>
                <a:ea typeface="Times New Roman"/>
                <a:cs typeface="Times New Roman"/>
                <a:sym typeface="Times New Roman"/>
              </a:rPr>
              <a:t>, Ryuji Kohno</a:t>
            </a:r>
            <a:r>
              <a:rPr lang="en-US" baseline="30000" dirty="0">
                <a:solidFill>
                  <a:schemeClr val="dk2"/>
                </a:solidFill>
                <a:latin typeface="Times New Roman"/>
                <a:ea typeface="Times New Roman"/>
                <a:cs typeface="Times New Roman"/>
                <a:sym typeface="Times New Roman"/>
              </a:rPr>
              <a:t>1,2</a:t>
            </a:r>
            <a:r>
              <a:rPr lang="en-US" dirty="0">
                <a:solidFill>
                  <a:schemeClr val="dk2"/>
                </a:solidFill>
                <a:latin typeface="Times New Roman"/>
                <a:ea typeface="Times New Roman"/>
                <a:cs typeface="Times New Roman"/>
                <a:sym typeface="Times New Roman"/>
              </a:rPr>
              <a:t>, Takumi Kobayashi</a:t>
            </a:r>
            <a:r>
              <a:rPr lang="en-US" baseline="30000" dirty="0">
                <a:solidFill>
                  <a:schemeClr val="dk2"/>
                </a:solidFill>
                <a:latin typeface="Times New Roman"/>
                <a:ea typeface="Times New Roman"/>
                <a:cs typeface="Times New Roman"/>
                <a:sym typeface="Times New Roman"/>
              </a:rPr>
              <a:t>1,2</a:t>
            </a:r>
            <a:r>
              <a:rPr lang="en-US" dirty="0">
                <a:solidFill>
                  <a:schemeClr val="dk2"/>
                </a:solidFill>
                <a:latin typeface="Times New Roman"/>
                <a:ea typeface="Times New Roman"/>
                <a:cs typeface="Times New Roman"/>
                <a:sym typeface="Times New Roman"/>
              </a:rPr>
              <a:t>, Minsoo Kim</a:t>
            </a:r>
            <a:r>
              <a:rPr lang="en-US" baseline="30000" dirty="0">
                <a:solidFill>
                  <a:schemeClr val="dk2"/>
                </a:solidFill>
                <a:latin typeface="Times New Roman"/>
                <a:ea typeface="Times New Roman"/>
                <a:cs typeface="Times New Roman"/>
                <a:sym typeface="Times New Roman"/>
              </a:rPr>
              <a:t>1</a:t>
            </a:r>
            <a:r>
              <a:rPr lang="en-US" dirty="0">
                <a:solidFill>
                  <a:srgbClr val="FF0000"/>
                </a:solidFill>
                <a:latin typeface="Times New Roman"/>
                <a:ea typeface="Times New Roman"/>
                <a:cs typeface="Times New Roman"/>
                <a:sym typeface="Times New Roman"/>
              </a:rPr>
              <a:t> </a:t>
            </a:r>
            <a:endParaRPr lang="en-US" dirty="0"/>
          </a:p>
          <a:p>
            <a:pPr>
              <a:buClr>
                <a:schemeClr val="dk2"/>
              </a:buClr>
            </a:pPr>
            <a:r>
              <a:rPr lang="en-US" sz="1600" b="1" i="0" u="none" strike="noStrike" cap="none" dirty="0">
                <a:solidFill>
                  <a:schemeClr val="dk2"/>
                </a:solidFill>
                <a:latin typeface="Times New Roman"/>
                <a:ea typeface="Times New Roman"/>
                <a:cs typeface="Times New Roman"/>
                <a:sym typeface="Times New Roman"/>
              </a:rPr>
              <a:t>Source:</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dirty="0">
                <a:solidFill>
                  <a:schemeClr val="dk1"/>
                </a:solidFill>
                <a:latin typeface="Times New Roman"/>
                <a:ea typeface="Times New Roman"/>
                <a:cs typeface="Times New Roman"/>
                <a:sym typeface="Times New Roman"/>
              </a:rPr>
              <a:t>Yokosuka Research Park International Alliance Institute (YRP-IAI), Japan;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Yokohama National University (YNU), Japan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Address: </a:t>
            </a:r>
            <a:r>
              <a:rPr lang="en-US" sz="1600" i="0" u="none" strike="noStrike" cap="none" baseline="30000" dirty="0">
                <a:solidFill>
                  <a:schemeClr val="dk2"/>
                </a:solidFill>
                <a:latin typeface="Times New Roman"/>
                <a:ea typeface="Times New Roman"/>
                <a:cs typeface="Times New Roman"/>
                <a:sym typeface="Times New Roman"/>
              </a:rPr>
              <a:t>1</a:t>
            </a:r>
            <a:r>
              <a:rPr lang="en-US" sz="1600" i="0" u="none" strike="noStrike" cap="none" dirty="0">
                <a:solidFill>
                  <a:schemeClr val="dk2"/>
                </a:solidFill>
                <a:latin typeface="Times New Roman"/>
                <a:ea typeface="Times New Roman"/>
                <a:cs typeface="Times New Roman"/>
                <a:sym typeface="Times New Roman"/>
              </a:rPr>
              <a:t>YRP 1, </a:t>
            </a:r>
            <a:r>
              <a:rPr lang="en-US" sz="1600" b="0" i="0" u="none" strike="noStrike" cap="none" dirty="0">
                <a:solidFill>
                  <a:schemeClr val="dk1"/>
                </a:solidFill>
                <a:latin typeface="Times New Roman"/>
                <a:ea typeface="Times New Roman"/>
                <a:cs typeface="Times New Roman"/>
                <a:sym typeface="Times New Roman"/>
              </a:rPr>
              <a:t>3-4 Hikarino-oka, Yokosuka, 239-0847, Japan</a:t>
            </a:r>
            <a:r>
              <a:rPr lang="en-US" sz="1600"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79-5 </a:t>
            </a:r>
            <a:r>
              <a:rPr lang="en-US" sz="1600" dirty="0" err="1">
                <a:solidFill>
                  <a:schemeClr val="dk1"/>
                </a:solidFill>
                <a:latin typeface="Times New Roman"/>
                <a:ea typeface="Times New Roman"/>
                <a:cs typeface="Times New Roman"/>
                <a:sym typeface="Times New Roman"/>
              </a:rPr>
              <a:t>Tokiwadai</a:t>
            </a:r>
            <a:r>
              <a:rPr lang="en-US" sz="1600" dirty="0">
                <a:solidFill>
                  <a:schemeClr val="dk1"/>
                </a:solidFill>
                <a:latin typeface="Times New Roman"/>
                <a:ea typeface="Times New Roman"/>
                <a:cs typeface="Times New Roman"/>
                <a:sym typeface="Times New Roman"/>
              </a:rPr>
              <a:t>, Hodogaya-</a:t>
            </a:r>
            <a:r>
              <a:rPr lang="en-US" sz="1600" dirty="0" err="1">
                <a:solidFill>
                  <a:schemeClr val="dk1"/>
                </a:solidFill>
                <a:latin typeface="Times New Roman"/>
                <a:ea typeface="Times New Roman"/>
                <a:cs typeface="Times New Roman"/>
                <a:sym typeface="Times New Roman"/>
              </a:rPr>
              <a:t>ku</a:t>
            </a:r>
            <a:r>
              <a:rPr lang="en-US" sz="1600" dirty="0">
                <a:solidFill>
                  <a:schemeClr val="dk1"/>
                </a:solidFill>
                <a:latin typeface="Times New Roman"/>
                <a:ea typeface="Times New Roman"/>
                <a:cs typeface="Times New Roman"/>
                <a:sym typeface="Times New Roman"/>
              </a:rPr>
              <a:t>, Yokohama, 240-8501 Japan</a:t>
            </a:r>
            <a:endParaRPr dirty="0"/>
          </a:p>
          <a:p>
            <a:pPr>
              <a:buClr>
                <a:schemeClr val="dk2"/>
              </a:buClr>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2</a:t>
            </a:r>
            <a:r>
              <a:rPr lang="en-US" sz="1600" b="0" i="0" u="none" strike="noStrike" cap="none" dirty="0">
                <a:solidFill>
                  <a:schemeClr val="dk1"/>
                </a:solidFill>
                <a:latin typeface="Times New Roman"/>
                <a:ea typeface="Times New Roman"/>
                <a:cs typeface="Times New Roman"/>
                <a:sym typeface="Times New Roman"/>
              </a:rPr>
              <a:t>+81 </a:t>
            </a:r>
            <a:r>
              <a:rPr lang="en-US" sz="1600" dirty="0">
                <a:solidFill>
                  <a:schemeClr val="dk1"/>
                </a:solidFill>
                <a:latin typeface="Times New Roman"/>
                <a:ea typeface="Times New Roman"/>
                <a:cs typeface="Times New Roman"/>
                <a:sym typeface="Times New Roman"/>
              </a:rPr>
              <a:t>90-5408-0611,</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Fax:</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baseline="30000" dirty="0">
                <a:solidFill>
                  <a:schemeClr val="dk2"/>
                </a:solidFill>
                <a:latin typeface="Times New Roman"/>
                <a:ea typeface="Times New Roman"/>
                <a:cs typeface="Times New Roman"/>
                <a:sym typeface="Times New Roman"/>
              </a:rPr>
              <a:t>2</a:t>
            </a:r>
            <a:r>
              <a:rPr lang="en-US" sz="1600" dirty="0">
                <a:solidFill>
                  <a:schemeClr val="dk2"/>
                </a:solidFill>
                <a:latin typeface="Times New Roman"/>
                <a:ea typeface="Times New Roman"/>
                <a:cs typeface="Times New Roman"/>
                <a:sym typeface="Times New Roman"/>
              </a:rPr>
              <a:t>+81-45-383-5528</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 </a:t>
            </a:r>
            <a:r>
              <a:rPr lang="en-US" sz="1600" dirty="0">
                <a:solidFill>
                  <a:schemeClr val="dk2"/>
                </a:solidFill>
                <a:latin typeface="Times New Roman"/>
                <a:ea typeface="Times New Roman"/>
                <a:cs typeface="Times New Roman"/>
                <a:sym typeface="Times New Roman"/>
              </a:rPr>
              <a:t>Marco.Hernandez@ieee.org; </a:t>
            </a:r>
            <a:r>
              <a:rPr lang="en-US" sz="1600" dirty="0">
                <a:solidFill>
                  <a:schemeClr val="dk2"/>
                </a:solidFill>
                <a:latin typeface="+mn-lt"/>
                <a:ea typeface="Times New Roman"/>
                <a:cs typeface="Times New Roman"/>
                <a:sym typeface="Times New Roman"/>
              </a:rPr>
              <a:t>kohno@ynu.ac.jp; </a:t>
            </a:r>
            <a:r>
              <a:rPr lang="es-MX" sz="1600" dirty="0">
                <a:latin typeface="+mn-lt"/>
              </a:rPr>
              <a:t>Kobayashi-Takumi-ch@ynu.ac.jp</a:t>
            </a:r>
            <a:r>
              <a:rPr lang="en-US" sz="1600" dirty="0">
                <a:latin typeface="+mn-lt"/>
              </a:rPr>
              <a:t>; Minsoo@minsookim.com</a:t>
            </a:r>
            <a:endParaRPr sz="1600" dirty="0">
              <a:latin typeface="+mn-lt"/>
            </a:endParaRPr>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Abstract</a:t>
            </a:r>
            <a:r>
              <a:rPr lang="en-US" sz="1600" b="1"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The presentation includes material for harmonization discussions of UWB technologies across UWB-based IEEE 802.15 Stds.</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Material for discussion.</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dirty="0">
                <a:solidFill>
                  <a:schemeClr val="dk2"/>
                </a:solidFill>
                <a:latin typeface="Times New Roman"/>
                <a:ea typeface="Times New Roman"/>
                <a:cs typeface="Times New Roman"/>
                <a:sym typeface="Times New Roman"/>
              </a:rPr>
              <a:t> </a:t>
            </a:r>
            <a:r>
              <a:rPr lang="en-US" sz="1600" b="0" i="0" u="none" strike="noStrike" cap="none" dirty="0">
                <a:solidFill>
                  <a:schemeClr val="dk2"/>
                </a:solidFill>
                <a:latin typeface="Times New Roman"/>
                <a:ea typeface="Times New Roman"/>
                <a:cs typeface="Times New Roman"/>
                <a:sym typeface="Times New Roman"/>
              </a:rPr>
              <a:t>This document has been prepared to assist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CD04D-7DAA-4CEF-A8C8-7498229E4C47}"/>
              </a:ext>
            </a:extLst>
          </p:cNvPr>
          <p:cNvSpPr>
            <a:spLocks noGrp="1"/>
          </p:cNvSpPr>
          <p:nvPr>
            <p:ph type="title"/>
          </p:nvPr>
        </p:nvSpPr>
        <p:spPr/>
        <p:txBody>
          <a:bodyPr/>
          <a:lstStyle/>
          <a:p>
            <a:r>
              <a:rPr lang="en-US" dirty="0"/>
              <a:t>From the September meeting</a:t>
            </a:r>
          </a:p>
        </p:txBody>
      </p:sp>
      <p:sp>
        <p:nvSpPr>
          <p:cNvPr id="3" name="Text Placeholder 2">
            <a:extLst>
              <a:ext uri="{FF2B5EF4-FFF2-40B4-BE49-F238E27FC236}">
                <a16:creationId xmlns:a16="http://schemas.microsoft.com/office/drawing/2014/main" id="{33285C34-F45A-4C57-B173-046938351697}"/>
              </a:ext>
            </a:extLst>
          </p:cNvPr>
          <p:cNvSpPr>
            <a:spLocks noGrp="1"/>
          </p:cNvSpPr>
          <p:nvPr>
            <p:ph type="body" idx="1"/>
          </p:nvPr>
        </p:nvSpPr>
        <p:spPr/>
        <p:txBody>
          <a:bodyPr/>
          <a:lstStyle/>
          <a:p>
            <a:r>
              <a:rPr lang="en-US" sz="2400" dirty="0">
                <a:latin typeface="+mn-lt"/>
              </a:rPr>
              <a:t>Agreement to merge 15.4ab &amp; 15.14 into one entity for baseline discussions. </a:t>
            </a:r>
          </a:p>
          <a:p>
            <a:r>
              <a:rPr lang="en-US" sz="2400" dirty="0">
                <a:latin typeface="+mn-lt"/>
              </a:rPr>
              <a:t>Identify minimal technical requirements for coexistence between 15.6a and 15.4ab&amp;15.14.</a:t>
            </a:r>
          </a:p>
          <a:p>
            <a:r>
              <a:rPr lang="en-US" sz="2400" dirty="0">
                <a:latin typeface="+mn-lt"/>
                <a:cs typeface="Times New Roman" panose="02020603050405020304" pitchFamily="18" charset="0"/>
              </a:rPr>
              <a:t>A starting point was about common channel models for evaluation of proposals.</a:t>
            </a:r>
          </a:p>
        </p:txBody>
      </p:sp>
      <p:sp>
        <p:nvSpPr>
          <p:cNvPr id="4" name="Date Placeholder 3">
            <a:extLst>
              <a:ext uri="{FF2B5EF4-FFF2-40B4-BE49-F238E27FC236}">
                <a16:creationId xmlns:a16="http://schemas.microsoft.com/office/drawing/2014/main" id="{6CB65B52-723B-42D2-A637-61A231847495}"/>
              </a:ext>
            </a:extLst>
          </p:cNvPr>
          <p:cNvSpPr>
            <a:spLocks noGrp="1"/>
          </p:cNvSpPr>
          <p:nvPr>
            <p:ph type="dt" idx="10"/>
          </p:nvPr>
        </p:nvSpPr>
        <p:spPr/>
        <p:txBody>
          <a:bodyPr/>
          <a:lstStyle/>
          <a:p>
            <a:r>
              <a:rPr lang="en-US"/>
              <a:t>November 2021</a:t>
            </a:r>
            <a:endParaRPr lang="en-US" dirty="0"/>
          </a:p>
        </p:txBody>
      </p:sp>
      <p:sp>
        <p:nvSpPr>
          <p:cNvPr id="5" name="Footer Placeholder 4">
            <a:extLst>
              <a:ext uri="{FF2B5EF4-FFF2-40B4-BE49-F238E27FC236}">
                <a16:creationId xmlns:a16="http://schemas.microsoft.com/office/drawing/2014/main" id="{D6278CE2-7384-4479-A819-5DDA91812C88}"/>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0F10F1C4-A902-4CD2-9402-9CE51C2E5E9D}"/>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Tree>
    <p:extLst>
      <p:ext uri="{BB962C8B-B14F-4D97-AF65-F5344CB8AC3E}">
        <p14:creationId xmlns:p14="http://schemas.microsoft.com/office/powerpoint/2010/main" val="2526315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B54C7-5ED4-4E27-B9A1-94D2E72CFEF4}"/>
              </a:ext>
            </a:extLst>
          </p:cNvPr>
          <p:cNvSpPr>
            <a:spLocks noGrp="1"/>
          </p:cNvSpPr>
          <p:nvPr>
            <p:ph type="title"/>
          </p:nvPr>
        </p:nvSpPr>
        <p:spPr/>
        <p:txBody>
          <a:bodyPr/>
          <a:lstStyle/>
          <a:p>
            <a:r>
              <a:rPr lang="en-US" dirty="0"/>
              <a:t>Novel UWB channel models</a:t>
            </a:r>
          </a:p>
        </p:txBody>
      </p:sp>
      <p:sp>
        <p:nvSpPr>
          <p:cNvPr id="3" name="Text Placeholder 2">
            <a:extLst>
              <a:ext uri="{FF2B5EF4-FFF2-40B4-BE49-F238E27FC236}">
                <a16:creationId xmlns:a16="http://schemas.microsoft.com/office/drawing/2014/main" id="{ABD8F98B-5EA4-4E00-8E47-8FEB8A29A15C}"/>
              </a:ext>
            </a:extLst>
          </p:cNvPr>
          <p:cNvSpPr>
            <a:spLocks noGrp="1"/>
          </p:cNvSpPr>
          <p:nvPr>
            <p:ph type="body" idx="1"/>
          </p:nvPr>
        </p:nvSpPr>
        <p:spPr/>
        <p:txBody>
          <a:bodyPr/>
          <a:lstStyle/>
          <a:p>
            <a:r>
              <a:rPr lang="en-US" sz="2400" dirty="0">
                <a:latin typeface="+mn-lt"/>
              </a:rPr>
              <a:t>15.6a is working on UWB channel models for VBAN</a:t>
            </a:r>
          </a:p>
          <a:p>
            <a:pPr lvl="1"/>
            <a:r>
              <a:rPr lang="en-US" sz="2000" dirty="0">
                <a:latin typeface="+mn-lt"/>
              </a:rPr>
              <a:t>Includes impact of EMI from vehicle's electric and electronic systems</a:t>
            </a:r>
          </a:p>
          <a:p>
            <a:pPr lvl="1"/>
            <a:r>
              <a:rPr lang="en-US" sz="2000" dirty="0">
                <a:latin typeface="+mn-lt"/>
              </a:rPr>
              <a:t>Interference from other wireless systems operating on the UWB band. </a:t>
            </a:r>
          </a:p>
          <a:p>
            <a:pPr lvl="1"/>
            <a:r>
              <a:rPr lang="en-US" sz="2000" dirty="0">
                <a:latin typeface="+mn-lt"/>
              </a:rPr>
              <a:t>Classification of interference environments.</a:t>
            </a:r>
          </a:p>
          <a:p>
            <a:pPr lvl="1"/>
            <a:r>
              <a:rPr lang="en-US" sz="2000" dirty="0">
                <a:latin typeface="+mn-lt"/>
              </a:rPr>
              <a:t>Advances in 15-21-0560-00-06a.</a:t>
            </a:r>
          </a:p>
          <a:p>
            <a:pPr marL="508000" lvl="1" indent="0">
              <a:buNone/>
            </a:pPr>
            <a:endParaRPr lang="en-US" sz="2000" dirty="0">
              <a:latin typeface="+mn-lt"/>
            </a:endParaRPr>
          </a:p>
          <a:p>
            <a:r>
              <a:rPr lang="en-US" sz="2400" dirty="0">
                <a:latin typeface="+mn-lt"/>
              </a:rPr>
              <a:t>Reuse 15.4a and 15.6 channel models for other use cases.</a:t>
            </a:r>
          </a:p>
        </p:txBody>
      </p:sp>
      <p:sp>
        <p:nvSpPr>
          <p:cNvPr id="4" name="Date Placeholder 3">
            <a:extLst>
              <a:ext uri="{FF2B5EF4-FFF2-40B4-BE49-F238E27FC236}">
                <a16:creationId xmlns:a16="http://schemas.microsoft.com/office/drawing/2014/main" id="{E74855D8-5978-4FFA-9257-246EF6C2FAFA}"/>
              </a:ext>
            </a:extLst>
          </p:cNvPr>
          <p:cNvSpPr>
            <a:spLocks noGrp="1"/>
          </p:cNvSpPr>
          <p:nvPr>
            <p:ph type="dt" idx="10"/>
          </p:nvPr>
        </p:nvSpPr>
        <p:spPr/>
        <p:txBody>
          <a:bodyPr/>
          <a:lstStyle/>
          <a:p>
            <a:r>
              <a:rPr lang="en-US"/>
              <a:t>November 2021</a:t>
            </a:r>
            <a:endParaRPr lang="en-US" dirty="0"/>
          </a:p>
        </p:txBody>
      </p:sp>
      <p:sp>
        <p:nvSpPr>
          <p:cNvPr id="5" name="Footer Placeholder 4">
            <a:extLst>
              <a:ext uri="{FF2B5EF4-FFF2-40B4-BE49-F238E27FC236}">
                <a16:creationId xmlns:a16="http://schemas.microsoft.com/office/drawing/2014/main" id="{396305F5-A9AB-4214-A0E2-CB6ED4178E05}"/>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C5A9F084-DE37-431D-8458-5D0753A8F97E}"/>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Tree>
    <p:extLst>
      <p:ext uri="{BB962C8B-B14F-4D97-AF65-F5344CB8AC3E}">
        <p14:creationId xmlns:p14="http://schemas.microsoft.com/office/powerpoint/2010/main" val="3846020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B5389-4D87-4762-B188-7AF4FD26F4A8}"/>
              </a:ext>
            </a:extLst>
          </p:cNvPr>
          <p:cNvSpPr>
            <a:spLocks noGrp="1"/>
          </p:cNvSpPr>
          <p:nvPr>
            <p:ph type="title"/>
          </p:nvPr>
        </p:nvSpPr>
        <p:spPr/>
        <p:txBody>
          <a:bodyPr/>
          <a:lstStyle/>
          <a:p>
            <a:r>
              <a:rPr lang="en-US" dirty="0"/>
              <a:t>Potential common UWB PHY</a:t>
            </a:r>
          </a:p>
        </p:txBody>
      </p:sp>
      <p:sp>
        <p:nvSpPr>
          <p:cNvPr id="3" name="Text Placeholder 2">
            <a:extLst>
              <a:ext uri="{FF2B5EF4-FFF2-40B4-BE49-F238E27FC236}">
                <a16:creationId xmlns:a16="http://schemas.microsoft.com/office/drawing/2014/main" id="{69B79DD1-713A-43FD-8809-3AB980165332}"/>
              </a:ext>
            </a:extLst>
          </p:cNvPr>
          <p:cNvSpPr>
            <a:spLocks noGrp="1"/>
          </p:cNvSpPr>
          <p:nvPr>
            <p:ph type="body" idx="1"/>
          </p:nvPr>
        </p:nvSpPr>
        <p:spPr/>
        <p:txBody>
          <a:bodyPr/>
          <a:lstStyle/>
          <a:p>
            <a:r>
              <a:rPr lang="en-US" sz="2400" dirty="0">
                <a:latin typeface="+mn-lt"/>
              </a:rPr>
              <a:t>At the moment, 15.6a and 15.4ab are starting technical requirements for announcing a call for proposals</a:t>
            </a:r>
          </a:p>
          <a:p>
            <a:pPr lvl="1"/>
            <a:r>
              <a:rPr lang="en-US" sz="2000" dirty="0">
                <a:latin typeface="+mn-lt"/>
              </a:rPr>
              <a:t>Some technical contributions</a:t>
            </a:r>
          </a:p>
          <a:p>
            <a:pPr lvl="1"/>
            <a:r>
              <a:rPr lang="en-US" sz="2000" dirty="0">
                <a:latin typeface="+mn-lt"/>
              </a:rPr>
              <a:t>Some use cases contributions</a:t>
            </a:r>
          </a:p>
          <a:p>
            <a:pPr lvl="1"/>
            <a:r>
              <a:rPr lang="en-US" sz="2000" dirty="0">
                <a:latin typeface="+mn-lt"/>
              </a:rPr>
              <a:t>Technical Requirements Document (TRD)</a:t>
            </a:r>
          </a:p>
          <a:p>
            <a:pPr lvl="1"/>
            <a:r>
              <a:rPr lang="en-US" sz="2000" dirty="0">
                <a:latin typeface="+mn-lt"/>
              </a:rPr>
              <a:t>Technical Guidance Document (TGD)</a:t>
            </a:r>
          </a:p>
          <a:p>
            <a:pPr lvl="1"/>
            <a:endParaRPr lang="en-US" sz="2000" dirty="0">
              <a:latin typeface="+mn-lt"/>
            </a:endParaRPr>
          </a:p>
        </p:txBody>
      </p:sp>
      <p:sp>
        <p:nvSpPr>
          <p:cNvPr id="4" name="Date Placeholder 3">
            <a:extLst>
              <a:ext uri="{FF2B5EF4-FFF2-40B4-BE49-F238E27FC236}">
                <a16:creationId xmlns:a16="http://schemas.microsoft.com/office/drawing/2014/main" id="{B91B19A0-6A49-4B8A-B812-D72302144DB8}"/>
              </a:ext>
            </a:extLst>
          </p:cNvPr>
          <p:cNvSpPr>
            <a:spLocks noGrp="1"/>
          </p:cNvSpPr>
          <p:nvPr>
            <p:ph type="dt" idx="10"/>
          </p:nvPr>
        </p:nvSpPr>
        <p:spPr/>
        <p:txBody>
          <a:bodyPr/>
          <a:lstStyle/>
          <a:p>
            <a:r>
              <a:rPr lang="en-US"/>
              <a:t>November 2021</a:t>
            </a:r>
            <a:endParaRPr lang="en-US" dirty="0"/>
          </a:p>
        </p:txBody>
      </p:sp>
      <p:sp>
        <p:nvSpPr>
          <p:cNvPr id="5" name="Footer Placeholder 4">
            <a:extLst>
              <a:ext uri="{FF2B5EF4-FFF2-40B4-BE49-F238E27FC236}">
                <a16:creationId xmlns:a16="http://schemas.microsoft.com/office/drawing/2014/main" id="{B54D47C0-32D3-4A45-8064-D32DEBCB8669}"/>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E5A2FFC5-304B-477A-8B3C-F546C8B043C4}"/>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Tree>
    <p:extLst>
      <p:ext uri="{BB962C8B-B14F-4D97-AF65-F5344CB8AC3E}">
        <p14:creationId xmlns:p14="http://schemas.microsoft.com/office/powerpoint/2010/main" val="4103249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B49F9-73BE-4EF1-8577-22AC5FFE2DE9}"/>
              </a:ext>
            </a:extLst>
          </p:cNvPr>
          <p:cNvSpPr>
            <a:spLocks noGrp="1"/>
          </p:cNvSpPr>
          <p:nvPr>
            <p:ph type="title"/>
          </p:nvPr>
        </p:nvSpPr>
        <p:spPr/>
        <p:txBody>
          <a:bodyPr/>
          <a:lstStyle/>
          <a:p>
            <a:r>
              <a:rPr lang="en-US" dirty="0"/>
              <a:t>Preliminary discussions</a:t>
            </a:r>
          </a:p>
        </p:txBody>
      </p:sp>
      <p:sp>
        <p:nvSpPr>
          <p:cNvPr id="3" name="Text Placeholder 2">
            <a:extLst>
              <a:ext uri="{FF2B5EF4-FFF2-40B4-BE49-F238E27FC236}">
                <a16:creationId xmlns:a16="http://schemas.microsoft.com/office/drawing/2014/main" id="{A5D0E045-6796-4335-90F0-019D1286E8D4}"/>
              </a:ext>
            </a:extLst>
          </p:cNvPr>
          <p:cNvSpPr>
            <a:spLocks noGrp="1"/>
          </p:cNvSpPr>
          <p:nvPr>
            <p:ph type="body" idx="1"/>
          </p:nvPr>
        </p:nvSpPr>
        <p:spPr/>
        <p:txBody>
          <a:bodyPr/>
          <a:lstStyle/>
          <a:p>
            <a:r>
              <a:rPr lang="en-US" sz="2400" dirty="0">
                <a:latin typeface="+mn-lt"/>
              </a:rPr>
              <a:t>15.6a has a use case that requires the highest data rate with current technology (50 MB/s)</a:t>
            </a:r>
          </a:p>
          <a:p>
            <a:pPr lvl="1"/>
            <a:r>
              <a:rPr lang="en-US" sz="2000" dirty="0">
                <a:latin typeface="+mn-lt"/>
              </a:rPr>
              <a:t>Signals from a group of implant sensors on the brain concentrate in a fusion unit outside the skull. Such unit requires to transmit data information at 64 Mb/s using UWB radio interface.   </a:t>
            </a:r>
          </a:p>
          <a:p>
            <a:r>
              <a:rPr lang="en-US" sz="2400" dirty="0">
                <a:latin typeface="+mn-lt"/>
              </a:rPr>
              <a:t>It impacts the total throughput required for 15.6a: PHY and MAC mechanisms.</a:t>
            </a:r>
          </a:p>
        </p:txBody>
      </p:sp>
      <p:sp>
        <p:nvSpPr>
          <p:cNvPr id="4" name="Date Placeholder 3">
            <a:extLst>
              <a:ext uri="{FF2B5EF4-FFF2-40B4-BE49-F238E27FC236}">
                <a16:creationId xmlns:a16="http://schemas.microsoft.com/office/drawing/2014/main" id="{59899B5E-0CD4-4BFD-82C2-FAB411A58261}"/>
              </a:ext>
            </a:extLst>
          </p:cNvPr>
          <p:cNvSpPr>
            <a:spLocks noGrp="1"/>
          </p:cNvSpPr>
          <p:nvPr>
            <p:ph type="dt" idx="10"/>
          </p:nvPr>
        </p:nvSpPr>
        <p:spPr/>
        <p:txBody>
          <a:bodyPr/>
          <a:lstStyle/>
          <a:p>
            <a:r>
              <a:rPr lang="en-US"/>
              <a:t>November 2021</a:t>
            </a:r>
            <a:endParaRPr lang="en-US" dirty="0"/>
          </a:p>
        </p:txBody>
      </p:sp>
      <p:sp>
        <p:nvSpPr>
          <p:cNvPr id="5" name="Footer Placeholder 4">
            <a:extLst>
              <a:ext uri="{FF2B5EF4-FFF2-40B4-BE49-F238E27FC236}">
                <a16:creationId xmlns:a16="http://schemas.microsoft.com/office/drawing/2014/main" id="{550FEB7D-D5EA-480E-94F2-312F7DFB44FE}"/>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A34E5290-F37E-4791-9B1B-E18B0E8DBBD3}"/>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spTree>
    <p:extLst>
      <p:ext uri="{BB962C8B-B14F-4D97-AF65-F5344CB8AC3E}">
        <p14:creationId xmlns:p14="http://schemas.microsoft.com/office/powerpoint/2010/main" val="3243552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7B348-1AD6-4438-9982-8C253A00AD47}"/>
              </a:ext>
            </a:extLst>
          </p:cNvPr>
          <p:cNvSpPr>
            <a:spLocks noGrp="1"/>
          </p:cNvSpPr>
          <p:nvPr>
            <p:ph type="title"/>
          </p:nvPr>
        </p:nvSpPr>
        <p:spPr/>
        <p:txBody>
          <a:bodyPr/>
          <a:lstStyle/>
          <a:p>
            <a:r>
              <a:rPr lang="en-US" dirty="0"/>
              <a:t>Preliminary discussions</a:t>
            </a:r>
          </a:p>
        </p:txBody>
      </p:sp>
      <p:sp>
        <p:nvSpPr>
          <p:cNvPr id="3" name="Text Placeholder 2">
            <a:extLst>
              <a:ext uri="{FF2B5EF4-FFF2-40B4-BE49-F238E27FC236}">
                <a16:creationId xmlns:a16="http://schemas.microsoft.com/office/drawing/2014/main" id="{3A779D7F-E7C4-4B82-BA12-250D05523A32}"/>
              </a:ext>
            </a:extLst>
          </p:cNvPr>
          <p:cNvSpPr>
            <a:spLocks noGrp="1"/>
          </p:cNvSpPr>
          <p:nvPr>
            <p:ph type="body" idx="1"/>
          </p:nvPr>
        </p:nvSpPr>
        <p:spPr/>
        <p:txBody>
          <a:bodyPr/>
          <a:lstStyle/>
          <a:p>
            <a:r>
              <a:rPr lang="en-US" sz="2400" dirty="0">
                <a:latin typeface="+mn-lt"/>
              </a:rPr>
              <a:t>In VBAN, HBAN scenarios, we require high dependability in terms of </a:t>
            </a:r>
          </a:p>
          <a:p>
            <a:pPr lvl="1"/>
            <a:r>
              <a:rPr lang="en-US" sz="2000" dirty="0">
                <a:latin typeface="+mn-lt"/>
              </a:rPr>
              <a:t>PDR (99%) and end-to-end latency (100msec, 250 msec) </a:t>
            </a:r>
          </a:p>
          <a:p>
            <a:pPr lvl="1"/>
            <a:r>
              <a:rPr lang="en-US" sz="2000" dirty="0">
                <a:latin typeface="+mn-lt"/>
              </a:rPr>
              <a:t>It impacts PHY and MAC design</a:t>
            </a:r>
          </a:p>
          <a:p>
            <a:r>
              <a:rPr lang="en-US" sz="2400" dirty="0">
                <a:latin typeface="+mn-lt"/>
              </a:rPr>
              <a:t>VBAN channel characterization </a:t>
            </a:r>
          </a:p>
          <a:p>
            <a:r>
              <a:rPr lang="en-US" sz="2400" dirty="0">
                <a:latin typeface="+mn-lt"/>
              </a:rPr>
              <a:t>Coordinator to coordinator framework</a:t>
            </a:r>
          </a:p>
          <a:p>
            <a:pPr lvl="1"/>
            <a:r>
              <a:rPr lang="en-US" sz="2000" dirty="0">
                <a:latin typeface="+mn-lt"/>
              </a:rPr>
              <a:t>2-layer star topology or P2P topology</a:t>
            </a:r>
          </a:p>
          <a:p>
            <a:pPr lvl="1"/>
            <a:r>
              <a:rPr lang="en-US" sz="2000" dirty="0">
                <a:latin typeface="+mn-lt"/>
              </a:rPr>
              <a:t>Control congestion and interference </a:t>
            </a:r>
          </a:p>
          <a:p>
            <a:r>
              <a:rPr lang="en-US" sz="2400" dirty="0">
                <a:latin typeface="+mn-lt"/>
              </a:rPr>
              <a:t>Finishing TRD</a:t>
            </a:r>
          </a:p>
        </p:txBody>
      </p:sp>
      <p:sp>
        <p:nvSpPr>
          <p:cNvPr id="4" name="Date Placeholder 3">
            <a:extLst>
              <a:ext uri="{FF2B5EF4-FFF2-40B4-BE49-F238E27FC236}">
                <a16:creationId xmlns:a16="http://schemas.microsoft.com/office/drawing/2014/main" id="{AD2A7609-BCA5-4AC5-89A8-E5BF015F656E}"/>
              </a:ext>
            </a:extLst>
          </p:cNvPr>
          <p:cNvSpPr>
            <a:spLocks noGrp="1"/>
          </p:cNvSpPr>
          <p:nvPr>
            <p:ph type="dt" idx="10"/>
          </p:nvPr>
        </p:nvSpPr>
        <p:spPr/>
        <p:txBody>
          <a:bodyPr/>
          <a:lstStyle/>
          <a:p>
            <a:r>
              <a:rPr lang="en-US"/>
              <a:t>November 2021</a:t>
            </a:r>
            <a:endParaRPr lang="en-US" dirty="0"/>
          </a:p>
        </p:txBody>
      </p:sp>
      <p:sp>
        <p:nvSpPr>
          <p:cNvPr id="5" name="Footer Placeholder 4">
            <a:extLst>
              <a:ext uri="{FF2B5EF4-FFF2-40B4-BE49-F238E27FC236}">
                <a16:creationId xmlns:a16="http://schemas.microsoft.com/office/drawing/2014/main" id="{D431FCEB-2EA7-48E4-915A-FC00579ED65E}"/>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43B09500-0DD3-4216-8861-7068E7EBECAC}"/>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Tree>
    <p:extLst>
      <p:ext uri="{BB962C8B-B14F-4D97-AF65-F5344CB8AC3E}">
        <p14:creationId xmlns:p14="http://schemas.microsoft.com/office/powerpoint/2010/main" val="3506590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0E190-8CB5-42C7-8FB3-1BA0F425AA16}"/>
              </a:ext>
            </a:extLst>
          </p:cNvPr>
          <p:cNvSpPr>
            <a:spLocks noGrp="1"/>
          </p:cNvSpPr>
          <p:nvPr>
            <p:ph type="title"/>
          </p:nvPr>
        </p:nvSpPr>
        <p:spPr/>
        <p:txBody>
          <a:bodyPr/>
          <a:lstStyle/>
          <a:p>
            <a:r>
              <a:rPr lang="en-US" dirty="0"/>
              <a:t>Preliminary discussions</a:t>
            </a:r>
          </a:p>
        </p:txBody>
      </p:sp>
      <p:sp>
        <p:nvSpPr>
          <p:cNvPr id="3" name="Text Placeholder 2">
            <a:extLst>
              <a:ext uri="{FF2B5EF4-FFF2-40B4-BE49-F238E27FC236}">
                <a16:creationId xmlns:a16="http://schemas.microsoft.com/office/drawing/2014/main" id="{62D59660-2058-49FC-ADE3-6C071A5FE16B}"/>
              </a:ext>
            </a:extLst>
          </p:cNvPr>
          <p:cNvSpPr>
            <a:spLocks noGrp="1"/>
          </p:cNvSpPr>
          <p:nvPr>
            <p:ph type="body" idx="1"/>
          </p:nvPr>
        </p:nvSpPr>
        <p:spPr/>
        <p:txBody>
          <a:bodyPr/>
          <a:lstStyle/>
          <a:p>
            <a:r>
              <a:rPr lang="en-US" sz="2400" dirty="0">
                <a:latin typeface="+mn-lt"/>
              </a:rPr>
              <a:t>In15.4ab, there are discussions on potential contributions: training sequences (M-sequences), capacity-achieving FEC, wake-up radio, aided NB radio, etc.  </a:t>
            </a:r>
          </a:p>
          <a:p>
            <a:pPr lvl="1"/>
            <a:r>
              <a:rPr lang="en-US" sz="2000" dirty="0">
                <a:latin typeface="+mn-lt"/>
              </a:rPr>
              <a:t>We can start checking performance</a:t>
            </a:r>
          </a:p>
          <a:p>
            <a:pPr lvl="1"/>
            <a:r>
              <a:rPr lang="en-US" sz="2000" dirty="0">
                <a:latin typeface="+mn-lt"/>
              </a:rPr>
              <a:t>Max packet size for 15.4 is 127 bytes, while for 15.6 is 264 bytes</a:t>
            </a:r>
          </a:p>
          <a:p>
            <a:r>
              <a:rPr lang="en-US" sz="2400" dirty="0">
                <a:latin typeface="+mn-lt"/>
              </a:rPr>
              <a:t>Is 15.4ab holding a call for proposals?</a:t>
            </a:r>
          </a:p>
        </p:txBody>
      </p:sp>
      <p:sp>
        <p:nvSpPr>
          <p:cNvPr id="4" name="Date Placeholder 3">
            <a:extLst>
              <a:ext uri="{FF2B5EF4-FFF2-40B4-BE49-F238E27FC236}">
                <a16:creationId xmlns:a16="http://schemas.microsoft.com/office/drawing/2014/main" id="{C094E8DE-E0A1-4096-90E2-E6EBB5A82EEE}"/>
              </a:ext>
            </a:extLst>
          </p:cNvPr>
          <p:cNvSpPr>
            <a:spLocks noGrp="1"/>
          </p:cNvSpPr>
          <p:nvPr>
            <p:ph type="dt" idx="10"/>
          </p:nvPr>
        </p:nvSpPr>
        <p:spPr/>
        <p:txBody>
          <a:bodyPr/>
          <a:lstStyle/>
          <a:p>
            <a:r>
              <a:rPr lang="en-US"/>
              <a:t>November 2021</a:t>
            </a:r>
            <a:endParaRPr lang="en-US" dirty="0"/>
          </a:p>
        </p:txBody>
      </p:sp>
      <p:sp>
        <p:nvSpPr>
          <p:cNvPr id="5" name="Footer Placeholder 4">
            <a:extLst>
              <a:ext uri="{FF2B5EF4-FFF2-40B4-BE49-F238E27FC236}">
                <a16:creationId xmlns:a16="http://schemas.microsoft.com/office/drawing/2014/main" id="{F27856AD-BECB-45A7-94D2-A906C34DF952}"/>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F4C539DD-BD7B-40AE-95BF-BC78524B584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spTree>
    <p:extLst>
      <p:ext uri="{BB962C8B-B14F-4D97-AF65-F5344CB8AC3E}">
        <p14:creationId xmlns:p14="http://schemas.microsoft.com/office/powerpoint/2010/main" val="2659219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5D18E-5876-48A9-8E82-8741D8D3D9F1}"/>
              </a:ext>
            </a:extLst>
          </p:cNvPr>
          <p:cNvSpPr>
            <a:spLocks noGrp="1"/>
          </p:cNvSpPr>
          <p:nvPr>
            <p:ph type="title"/>
          </p:nvPr>
        </p:nvSpPr>
        <p:spPr/>
        <p:txBody>
          <a:bodyPr/>
          <a:lstStyle/>
          <a:p>
            <a:r>
              <a:rPr lang="en-US" dirty="0"/>
              <a:t>Moving forward</a:t>
            </a:r>
          </a:p>
        </p:txBody>
      </p:sp>
      <p:sp>
        <p:nvSpPr>
          <p:cNvPr id="3" name="Text Placeholder 2">
            <a:extLst>
              <a:ext uri="{FF2B5EF4-FFF2-40B4-BE49-F238E27FC236}">
                <a16:creationId xmlns:a16="http://schemas.microsoft.com/office/drawing/2014/main" id="{DEA08C56-80B2-441D-9650-C42FBFF19B33}"/>
              </a:ext>
            </a:extLst>
          </p:cNvPr>
          <p:cNvSpPr>
            <a:spLocks noGrp="1"/>
          </p:cNvSpPr>
          <p:nvPr>
            <p:ph type="body" idx="1"/>
          </p:nvPr>
        </p:nvSpPr>
        <p:spPr/>
        <p:txBody>
          <a:bodyPr/>
          <a:lstStyle/>
          <a:p>
            <a:r>
              <a:rPr lang="en-US" sz="2400" dirty="0">
                <a:latin typeface="+mn-lt"/>
              </a:rPr>
              <a:t>Some potential PHY proposals in 15.4ab are promising, like capacity-achieving FEC.</a:t>
            </a:r>
          </a:p>
          <a:p>
            <a:r>
              <a:rPr lang="en-US" sz="2400" dirty="0">
                <a:latin typeface="+mn-lt"/>
              </a:rPr>
              <a:t>Some others need careful examination, like using 2 radios (UWB + NB), long training sequences.</a:t>
            </a:r>
          </a:p>
          <a:p>
            <a:r>
              <a:rPr lang="en-US" sz="2400" dirty="0">
                <a:latin typeface="+mn-lt"/>
              </a:rPr>
              <a:t>Is 15.4ab expecting MAC proposals?  </a:t>
            </a:r>
          </a:p>
          <a:p>
            <a:endParaRPr lang="en-US" sz="2400" dirty="0">
              <a:latin typeface="+mn-lt"/>
            </a:endParaRPr>
          </a:p>
          <a:p>
            <a:endParaRPr lang="en-US" dirty="0"/>
          </a:p>
        </p:txBody>
      </p:sp>
      <p:sp>
        <p:nvSpPr>
          <p:cNvPr id="4" name="Date Placeholder 3">
            <a:extLst>
              <a:ext uri="{FF2B5EF4-FFF2-40B4-BE49-F238E27FC236}">
                <a16:creationId xmlns:a16="http://schemas.microsoft.com/office/drawing/2014/main" id="{B5E9D782-8358-455E-9D52-237279478EDD}"/>
              </a:ext>
            </a:extLst>
          </p:cNvPr>
          <p:cNvSpPr>
            <a:spLocks noGrp="1"/>
          </p:cNvSpPr>
          <p:nvPr>
            <p:ph type="dt" idx="10"/>
          </p:nvPr>
        </p:nvSpPr>
        <p:spPr/>
        <p:txBody>
          <a:bodyPr/>
          <a:lstStyle/>
          <a:p>
            <a:r>
              <a:rPr lang="en-US"/>
              <a:t>November 2021</a:t>
            </a:r>
            <a:endParaRPr lang="en-US" dirty="0"/>
          </a:p>
        </p:txBody>
      </p:sp>
      <p:sp>
        <p:nvSpPr>
          <p:cNvPr id="5" name="Footer Placeholder 4">
            <a:extLst>
              <a:ext uri="{FF2B5EF4-FFF2-40B4-BE49-F238E27FC236}">
                <a16:creationId xmlns:a16="http://schemas.microsoft.com/office/drawing/2014/main" id="{50006BC6-84CE-4700-8406-85166CF1D224}"/>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E38709A4-9FF2-4D77-9725-BBDD21D2C3F4}"/>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8</a:t>
            </a:fld>
            <a:endParaRPr dirty="0"/>
          </a:p>
        </p:txBody>
      </p:sp>
    </p:spTree>
    <p:extLst>
      <p:ext uri="{BB962C8B-B14F-4D97-AF65-F5344CB8AC3E}">
        <p14:creationId xmlns:p14="http://schemas.microsoft.com/office/powerpoint/2010/main" val="107358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FB1DA-92DC-430C-8B96-9928FF069DBB}"/>
              </a:ext>
            </a:extLst>
          </p:cNvPr>
          <p:cNvSpPr>
            <a:spLocks noGrp="1"/>
          </p:cNvSpPr>
          <p:nvPr>
            <p:ph type="title"/>
          </p:nvPr>
        </p:nvSpPr>
        <p:spPr/>
        <p:txBody>
          <a:bodyPr/>
          <a:lstStyle/>
          <a:p>
            <a:r>
              <a:rPr lang="en-US" dirty="0"/>
              <a:t>Comments</a:t>
            </a:r>
          </a:p>
        </p:txBody>
      </p:sp>
      <p:sp>
        <p:nvSpPr>
          <p:cNvPr id="3" name="Text Placeholder 2">
            <a:extLst>
              <a:ext uri="{FF2B5EF4-FFF2-40B4-BE49-F238E27FC236}">
                <a16:creationId xmlns:a16="http://schemas.microsoft.com/office/drawing/2014/main" id="{592C2D05-34F9-4E59-95F8-509337F94065}"/>
              </a:ext>
            </a:extLst>
          </p:cNvPr>
          <p:cNvSpPr>
            <a:spLocks noGrp="1"/>
          </p:cNvSpPr>
          <p:nvPr>
            <p:ph type="body" idx="1"/>
          </p:nvPr>
        </p:nvSpPr>
        <p:spPr/>
        <p:txBody>
          <a:bodyPr/>
          <a:lstStyle/>
          <a:p>
            <a:r>
              <a:rPr lang="en-US" sz="2400" dirty="0">
                <a:latin typeface="+mn-lt"/>
              </a:rPr>
              <a:t>4z packet size 1k - 4k</a:t>
            </a:r>
          </a:p>
          <a:p>
            <a:r>
              <a:rPr lang="en-US" sz="2400" dirty="0">
                <a:latin typeface="+mn-lt"/>
              </a:rPr>
              <a:t>Adopt 15.4ab PHY as much as possible</a:t>
            </a:r>
          </a:p>
          <a:p>
            <a:r>
              <a:rPr lang="en-US" sz="2400" dirty="0">
                <a:latin typeface="+mn-lt"/>
              </a:rPr>
              <a:t>Provide information about 15.6 &amp; 15.6a use cases</a:t>
            </a:r>
          </a:p>
          <a:p>
            <a:r>
              <a:rPr lang="en-US" sz="2400" dirty="0">
                <a:latin typeface="+mn-lt"/>
              </a:rPr>
              <a:t>Advantages of adopting 15.4 UWB PHY in terms of operation</a:t>
            </a:r>
          </a:p>
          <a:p>
            <a:r>
              <a:rPr lang="en-US" sz="2400" dirty="0">
                <a:latin typeface="+mn-lt"/>
              </a:rPr>
              <a:t>New UWB channel models for new use cases</a:t>
            </a:r>
          </a:p>
          <a:p>
            <a:r>
              <a:rPr lang="en-US" sz="2400" dirty="0">
                <a:latin typeface="+mn-lt"/>
              </a:rPr>
              <a:t>Coexistence with other wireless systems </a:t>
            </a:r>
          </a:p>
          <a:p>
            <a:r>
              <a:rPr lang="en-US" sz="2400" dirty="0">
                <a:latin typeface="+mn-lt"/>
              </a:rPr>
              <a:t>Goals before the January meeting: keep discussing to identify commonalities.</a:t>
            </a:r>
          </a:p>
          <a:p>
            <a:endParaRPr lang="en-US" sz="2400" dirty="0"/>
          </a:p>
        </p:txBody>
      </p:sp>
      <p:sp>
        <p:nvSpPr>
          <p:cNvPr id="4" name="Date Placeholder 3">
            <a:extLst>
              <a:ext uri="{FF2B5EF4-FFF2-40B4-BE49-F238E27FC236}">
                <a16:creationId xmlns:a16="http://schemas.microsoft.com/office/drawing/2014/main" id="{43775693-F40F-4B41-B096-843CAB70BDBE}"/>
              </a:ext>
            </a:extLst>
          </p:cNvPr>
          <p:cNvSpPr>
            <a:spLocks noGrp="1"/>
          </p:cNvSpPr>
          <p:nvPr>
            <p:ph type="dt" idx="10"/>
          </p:nvPr>
        </p:nvSpPr>
        <p:spPr/>
        <p:txBody>
          <a:bodyPr/>
          <a:lstStyle/>
          <a:p>
            <a:r>
              <a:rPr lang="en-US"/>
              <a:t>November 2021</a:t>
            </a:r>
            <a:endParaRPr lang="en-US" dirty="0"/>
          </a:p>
        </p:txBody>
      </p:sp>
      <p:sp>
        <p:nvSpPr>
          <p:cNvPr id="5" name="Footer Placeholder 4">
            <a:extLst>
              <a:ext uri="{FF2B5EF4-FFF2-40B4-BE49-F238E27FC236}">
                <a16:creationId xmlns:a16="http://schemas.microsoft.com/office/drawing/2014/main" id="{0578F3A5-045D-4B3B-918C-64331B3E7A28}"/>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7B32DEC8-5CCD-4C92-899B-2E43AE9035A3}"/>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9</a:t>
            </a:fld>
            <a:endParaRPr dirty="0"/>
          </a:p>
        </p:txBody>
      </p:sp>
    </p:spTree>
    <p:extLst>
      <p:ext uri="{BB962C8B-B14F-4D97-AF65-F5344CB8AC3E}">
        <p14:creationId xmlns:p14="http://schemas.microsoft.com/office/powerpoint/2010/main" val="1747789126"/>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6209</TotalTime>
  <Words>581</Words>
  <Application>Microsoft Office PowerPoint</Application>
  <PresentationFormat>On-screen Show (4:3)</PresentationFormat>
  <Paragraphs>92</Paragraphs>
  <Slides>9</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Times New Roman</vt:lpstr>
      <vt:lpstr>Default Design</vt:lpstr>
      <vt:lpstr>PowerPoint Presentation</vt:lpstr>
      <vt:lpstr>From the September meeting</vt:lpstr>
      <vt:lpstr>Novel UWB channel models</vt:lpstr>
      <vt:lpstr>Potential common UWB PHY</vt:lpstr>
      <vt:lpstr>Preliminary discussions</vt:lpstr>
      <vt:lpstr>Preliminary discussions</vt:lpstr>
      <vt:lpstr>Preliminary discussions</vt:lpstr>
      <vt:lpstr>Moving forward</vt:lpstr>
      <vt:lpstr>Comments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 Hernandez</cp:lastModifiedBy>
  <cp:revision>347</cp:revision>
  <dcterms:modified xsi:type="dcterms:W3CDTF">2021-11-16T14:50:05Z</dcterms:modified>
</cp:coreProperties>
</file>