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275" r:id="rId4"/>
    <p:sldId id="276" r:id="rId5"/>
    <p:sldId id="277" r:id="rId6"/>
    <p:sldId id="271" r:id="rId7"/>
    <p:sldId id="268" r:id="rId8"/>
    <p:sldId id="269" r:id="rId9"/>
    <p:sldId id="267" r:id="rId10"/>
    <p:sldId id="270" r:id="rId11"/>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varScale="1">
        <p:scale>
          <a:sx n="52" d="100"/>
          <a:sy n="52" d="100"/>
        </p:scale>
        <p:origin x="1220" y="44"/>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6</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30649915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7</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34320120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8</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3103879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9</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22632682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10</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2154302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802.15-21-0598-00-03ma-November_2021_Closing_Plenary_Slides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September 2021</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SG 3ma November  2021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15 November 2021</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SG 3ma  November 2021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10</a:t>
            </a:fld>
            <a:endParaRPr lang="en-US"/>
          </a:p>
        </p:txBody>
      </p:sp>
      <p:sp>
        <p:nvSpPr>
          <p:cNvPr id="4098" name="Rectangle 2"/>
          <p:cNvSpPr>
            <a:spLocks noGrp="1" noChangeArrowheads="1"/>
          </p:cNvSpPr>
          <p:nvPr>
            <p:ph type="title"/>
          </p:nvPr>
        </p:nvSpPr>
        <p:spPr>
          <a:ln/>
        </p:spPr>
        <p:txBody>
          <a:bodyPr/>
          <a:lstStyle/>
          <a:p>
            <a:r>
              <a:rPr lang="de-DE" sz="3200" dirty="0" smtClean="0"/>
              <a:t>WG </a:t>
            </a:r>
            <a:r>
              <a:rPr lang="de-DE" sz="3200" dirty="0"/>
              <a:t>Motion </a:t>
            </a:r>
            <a:r>
              <a:rPr lang="de-DE" sz="3200" dirty="0" smtClean="0"/>
              <a:t>on </a:t>
            </a:r>
            <a:r>
              <a:rPr lang="de-DE" sz="3200" dirty="0" err="1" smtClean="0"/>
              <a:t>extending</a:t>
            </a:r>
            <a:r>
              <a:rPr lang="de-DE" sz="3200" dirty="0" smtClean="0"/>
              <a:t> </a:t>
            </a:r>
            <a:r>
              <a:rPr lang="de-DE" sz="3200" dirty="0" err="1" smtClean="0"/>
              <a:t>the</a:t>
            </a:r>
            <a:r>
              <a:rPr lang="de-DE" sz="3200" dirty="0" smtClean="0"/>
              <a:t> </a:t>
            </a:r>
            <a:r>
              <a:rPr lang="de-DE" sz="3200" dirty="0" err="1" smtClean="0"/>
              <a:t>study</a:t>
            </a:r>
            <a:r>
              <a:rPr lang="de-DE" sz="3200" dirty="0" smtClean="0"/>
              <a:t> </a:t>
            </a:r>
            <a:r>
              <a:rPr lang="de-DE" sz="3200" dirty="0" err="1" smtClean="0"/>
              <a:t>group</a:t>
            </a:r>
            <a:endParaRPr lang="de-DE" sz="3200" dirty="0"/>
          </a:p>
        </p:txBody>
      </p:sp>
      <p:sp>
        <p:nvSpPr>
          <p:cNvPr id="4099" name="Rectangle 3"/>
          <p:cNvSpPr>
            <a:spLocks noGrp="1" noChangeArrowheads="1"/>
          </p:cNvSpPr>
          <p:nvPr>
            <p:ph type="body" idx="1"/>
          </p:nvPr>
        </p:nvSpPr>
        <p:spPr>
          <a:ln/>
        </p:spPr>
        <p:txBody>
          <a:bodyPr/>
          <a:lstStyle/>
          <a:p>
            <a:pPr marL="0" indent="0">
              <a:buNone/>
            </a:pPr>
            <a:r>
              <a:rPr lang="en-US" sz="2000" dirty="0" smtClean="0"/>
              <a:t>Motion: </a:t>
            </a:r>
            <a:r>
              <a:rPr lang="en-US" sz="2000" i="1" dirty="0" smtClean="0"/>
              <a:t>“</a:t>
            </a:r>
            <a:r>
              <a:rPr lang="en-US" sz="2000" i="1" dirty="0"/>
              <a:t>Move</a:t>
            </a:r>
            <a:r>
              <a:rPr lang="en-US" sz="2000" dirty="0"/>
              <a:t> </a:t>
            </a:r>
            <a:r>
              <a:rPr lang="en-US" sz="2000" i="1" dirty="0"/>
              <a:t>that the 802.15 Working Group seek approval from the 802 EC to extend the study group in 802.15 to develop the PAR and CSD documents for “</a:t>
            </a:r>
            <a:r>
              <a:rPr lang="en-US" sz="2000" i="1" dirty="0" smtClean="0"/>
              <a:t>SG15.3ma.”</a:t>
            </a:r>
            <a:endParaRPr lang="de-DE" sz="2000" dirty="0"/>
          </a:p>
          <a:p>
            <a:pPr marL="0" indent="0">
              <a:buNone/>
            </a:pPr>
            <a:endParaRPr lang="de-DE" sz="2000" dirty="0">
              <a:solidFill>
                <a:schemeClr val="tx1"/>
              </a:solidFill>
              <a:latin typeface="+mn-lt"/>
              <a:ea typeface="+mn-ea"/>
              <a:cs typeface="+mn-cs"/>
            </a:endParaRPr>
          </a:p>
          <a:p>
            <a:pPr marL="0" indent="0">
              <a:buNone/>
            </a:pPr>
            <a:r>
              <a:rPr lang="de-DE" sz="2000" dirty="0" err="1">
                <a:solidFill>
                  <a:schemeClr val="tx1"/>
                </a:solidFill>
                <a:latin typeface="+mn-lt"/>
                <a:ea typeface="+mn-ea"/>
                <a:cs typeface="+mn-cs"/>
              </a:rPr>
              <a:t>Moved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a:t>
            </a:r>
            <a:r>
              <a:rPr lang="de-DE" sz="2000" dirty="0" smtClean="0">
                <a:solidFill>
                  <a:schemeClr val="tx1"/>
                </a:solidFill>
                <a:latin typeface="+mn-lt"/>
                <a:ea typeface="+mn-ea"/>
                <a:cs typeface="+mn-cs"/>
              </a:rPr>
              <a:t>Thomas Kürner</a:t>
            </a:r>
          </a:p>
          <a:p>
            <a:pPr marL="0" indent="0">
              <a:buNone/>
            </a:pPr>
            <a:r>
              <a:rPr lang="de-DE" sz="2000" dirty="0" err="1" smtClean="0"/>
              <a:t>Seconded</a:t>
            </a:r>
            <a:r>
              <a:rPr lang="de-DE" sz="2000" dirty="0" smtClean="0"/>
              <a:t> </a:t>
            </a:r>
            <a:r>
              <a:rPr lang="de-DE" sz="2000" dirty="0" err="1" smtClean="0"/>
              <a:t>by</a:t>
            </a:r>
            <a:r>
              <a:rPr lang="de-DE" sz="2000" dirty="0" smtClean="0"/>
              <a:t>: xx</a:t>
            </a:r>
            <a:endParaRPr lang="de-DE" sz="2000" dirty="0">
              <a:solidFill>
                <a:schemeClr val="tx1"/>
              </a:solidFill>
              <a:latin typeface="+mn-lt"/>
              <a:ea typeface="+mn-ea"/>
              <a:cs typeface="+mn-cs"/>
            </a:endParaRPr>
          </a:p>
          <a:p>
            <a:pPr marL="0" indent="0">
              <a:buNone/>
            </a:pPr>
            <a:r>
              <a:rPr lang="de-DE" sz="2000" dirty="0" smtClean="0">
                <a:solidFill>
                  <a:schemeClr val="tx1"/>
                </a:solidFill>
                <a:latin typeface="+mn-lt"/>
                <a:ea typeface="+mn-ea"/>
                <a:cs typeface="+mn-cs"/>
              </a:rPr>
              <a:t>x / x / x</a:t>
            </a:r>
            <a:endParaRPr lang="de-DE" sz="2000" dirty="0">
              <a:solidFill>
                <a:schemeClr val="tx1"/>
              </a:solidFill>
              <a:latin typeface="+mn-lt"/>
              <a:ea typeface="+mn-ea"/>
              <a:cs typeface="+mn-cs"/>
            </a:endParaRPr>
          </a:p>
          <a:p>
            <a:endParaRPr lang="de-DE" sz="1800" dirty="0"/>
          </a:p>
        </p:txBody>
      </p:sp>
      <p:sp>
        <p:nvSpPr>
          <p:cNvPr id="7" name="Datumsplatzhalter 1"/>
          <p:cNvSpPr>
            <a:spLocks noGrp="1"/>
          </p:cNvSpPr>
          <p:nvPr>
            <p:ph type="dt" sz="half" idx="10"/>
          </p:nvPr>
        </p:nvSpPr>
        <p:spPr>
          <a:xfrm>
            <a:off x="685800" y="378281"/>
            <a:ext cx="1600200" cy="215444"/>
          </a:xfrm>
        </p:spPr>
        <p:txBody>
          <a:bodyPr/>
          <a:lstStyle/>
          <a:p>
            <a:r>
              <a:rPr lang="en-US" dirty="0" smtClean="0"/>
              <a:t>November 2021</a:t>
            </a:r>
            <a:endParaRPr lang="en-US" dirty="0"/>
          </a:p>
        </p:txBody>
      </p:sp>
    </p:spTree>
    <p:extLst>
      <p:ext uri="{BB962C8B-B14F-4D97-AF65-F5344CB8AC3E}">
        <p14:creationId xmlns:p14="http://schemas.microsoft.com/office/powerpoint/2010/main" val="12592060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SG 3ma November </a:t>
            </a:r>
            <a:br>
              <a:rPr lang="de-DE" dirty="0" smtClean="0"/>
            </a:br>
            <a:r>
              <a:rPr lang="de-DE" dirty="0" smtClean="0"/>
              <a:t>2021Closing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Sep 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2  </a:t>
            </a:r>
            <a:r>
              <a:rPr lang="de-DE" sz="1800" dirty="0" err="1" smtClean="0"/>
              <a:t>meeting</a:t>
            </a:r>
            <a:r>
              <a:rPr lang="de-DE" sz="1800" dirty="0" err="1"/>
              <a:t>s</a:t>
            </a:r>
            <a:r>
              <a:rPr lang="de-DE" sz="1800" dirty="0" smtClean="0"/>
              <a:t> on </a:t>
            </a:r>
            <a:r>
              <a:rPr lang="de-DE" sz="1800" dirty="0" err="1" smtClean="0"/>
              <a:t>Fri</a:t>
            </a:r>
            <a:r>
              <a:rPr lang="de-DE" sz="1800" dirty="0" smtClean="0"/>
              <a:t> AM1 (</a:t>
            </a:r>
            <a:r>
              <a:rPr lang="de-DE" sz="1800" dirty="0" err="1" smtClean="0"/>
              <a:t>as</a:t>
            </a:r>
            <a:r>
              <a:rPr lang="de-DE" sz="1800" dirty="0" smtClean="0"/>
              <a:t> a </a:t>
            </a:r>
            <a:r>
              <a:rPr lang="de-DE" sz="1800" dirty="0" err="1" smtClean="0"/>
              <a:t>joint</a:t>
            </a:r>
            <a:r>
              <a:rPr lang="de-DE" sz="1800" dirty="0" smtClean="0"/>
              <a:t> </a:t>
            </a:r>
            <a:r>
              <a:rPr lang="de-DE" sz="1800" dirty="0" err="1" smtClean="0"/>
              <a:t>meeting</a:t>
            </a:r>
            <a:r>
              <a:rPr lang="de-DE" sz="1800" dirty="0" smtClean="0"/>
              <a:t> </a:t>
            </a:r>
            <a:r>
              <a:rPr lang="de-DE" sz="1800" dirty="0" err="1" smtClean="0"/>
              <a:t>with</a:t>
            </a:r>
            <a:r>
              <a:rPr lang="de-DE" sz="1800" dirty="0" smtClean="0"/>
              <a:t> SC </a:t>
            </a:r>
            <a:r>
              <a:rPr lang="de-DE" sz="1800" dirty="0" err="1" smtClean="0"/>
              <a:t>THz</a:t>
            </a:r>
            <a:r>
              <a:rPr lang="de-DE" sz="1800" dirty="0" smtClean="0"/>
              <a:t>) and on Mon AM1</a:t>
            </a:r>
          </a:p>
          <a:p>
            <a:endParaRPr lang="de-DE" sz="1800" dirty="0" smtClean="0"/>
          </a:p>
          <a:p>
            <a:r>
              <a:rPr lang="de-DE" sz="1800" dirty="0" smtClean="0"/>
              <a:t>5 </a:t>
            </a:r>
            <a:r>
              <a:rPr lang="de-DE" sz="1800" dirty="0" err="1" smtClean="0"/>
              <a:t>contributions</a:t>
            </a:r>
            <a:endParaRPr lang="de-DE" sz="1800" dirty="0" smtClean="0"/>
          </a:p>
          <a:p>
            <a:pPr marL="901700"/>
            <a:r>
              <a:rPr lang="en-US" sz="1600" b="1" u="sng" dirty="0"/>
              <a:t>Contribution #1</a:t>
            </a:r>
            <a:r>
              <a:rPr lang="en-US" sz="1600" dirty="0"/>
              <a:t> </a:t>
            </a:r>
            <a:endParaRPr lang="de-DE" sz="1600" dirty="0"/>
          </a:p>
          <a:p>
            <a:pPr marL="558800" indent="0">
              <a:buNone/>
            </a:pPr>
            <a:r>
              <a:rPr lang="en-US" sz="1600" dirty="0" smtClean="0"/>
              <a:t>	Ke </a:t>
            </a:r>
            <a:r>
              <a:rPr lang="en-US" sz="1600" dirty="0"/>
              <a:t>Guan  (BJTU, China) “Towards 6G: Paradigm of Realistic Terahertz </a:t>
            </a:r>
            <a:r>
              <a:rPr lang="en-US" sz="1600" dirty="0" smtClean="0"/>
              <a:t>	Channel </a:t>
            </a:r>
            <a:r>
              <a:rPr lang="en-US" sz="1600" dirty="0"/>
              <a:t>Modeling (21/0550) </a:t>
            </a:r>
            <a:r>
              <a:rPr lang="en-US" sz="1600" dirty="0" smtClean="0"/>
              <a:t>”</a:t>
            </a:r>
            <a:endParaRPr lang="de-DE" sz="1600" dirty="0"/>
          </a:p>
          <a:p>
            <a:pPr marL="901700"/>
            <a:r>
              <a:rPr lang="en-US" sz="1600" b="1" u="sng" dirty="0"/>
              <a:t>Contribution #2</a:t>
            </a:r>
            <a:endParaRPr lang="de-DE" sz="1600" dirty="0"/>
          </a:p>
          <a:p>
            <a:pPr marL="901700" indent="0">
              <a:buNone/>
            </a:pPr>
            <a:r>
              <a:rPr lang="en-US" sz="1600" dirty="0"/>
              <a:t>Ahmet </a:t>
            </a:r>
            <a:r>
              <a:rPr lang="en-US" sz="1600" dirty="0" err="1"/>
              <a:t>Serdar</a:t>
            </a:r>
            <a:r>
              <a:rPr lang="en-US" sz="1600" dirty="0"/>
              <a:t> Tan (</a:t>
            </a:r>
            <a:r>
              <a:rPr lang="en-US" sz="1600" dirty="0" err="1"/>
              <a:t>InterDigital</a:t>
            </a:r>
            <a:r>
              <a:rPr lang="en-US" sz="1600" dirty="0"/>
              <a:t>, Europe) “A Study on Data-Driven Advanced Symbol Modulation (21/0591) </a:t>
            </a:r>
            <a:r>
              <a:rPr lang="en-US" sz="1600" dirty="0" smtClean="0"/>
              <a:t>”</a:t>
            </a:r>
            <a:endParaRPr lang="de-DE" sz="1600" dirty="0"/>
          </a:p>
          <a:p>
            <a:pPr marL="901700" indent="0">
              <a:buNone/>
            </a:pPr>
            <a:endParaRPr lang="de-DE" sz="1800" dirty="0"/>
          </a:p>
          <a:p>
            <a:pPr marL="457200" lvl="1" indent="0">
              <a:buNone/>
            </a:pPr>
            <a:endParaRPr lang="de-DE" sz="1600" b="1" dirty="0"/>
          </a:p>
        </p:txBody>
      </p:sp>
      <p:sp>
        <p:nvSpPr>
          <p:cNvPr id="2" name="Datumsplatzhalter 1"/>
          <p:cNvSpPr>
            <a:spLocks noGrp="1"/>
          </p:cNvSpPr>
          <p:nvPr>
            <p:ph type="dt" sz="half" idx="10"/>
          </p:nvPr>
        </p:nvSpPr>
        <p:spPr/>
        <p:txBody>
          <a:bodyPr/>
          <a:lstStyle/>
          <a:p>
            <a:r>
              <a:rPr lang="en-US" dirty="0" smtClean="0"/>
              <a:t>November 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extLst>
      <p:ext uri="{BB962C8B-B14F-4D97-AF65-F5344CB8AC3E}">
        <p14:creationId xmlns:p14="http://schemas.microsoft.com/office/powerpoint/2010/main" val="14937857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pPr marL="901700"/>
            <a:r>
              <a:rPr lang="en-US" sz="1600" b="1" u="sng" dirty="0" smtClean="0"/>
              <a:t>Contribution </a:t>
            </a:r>
            <a:r>
              <a:rPr lang="en-US" sz="1600" b="1" u="sng" dirty="0"/>
              <a:t>#3</a:t>
            </a:r>
            <a:r>
              <a:rPr lang="en-US" sz="1600" dirty="0"/>
              <a:t> </a:t>
            </a:r>
            <a:endParaRPr lang="de-DE" sz="1600" dirty="0"/>
          </a:p>
          <a:p>
            <a:pPr marL="901700">
              <a:buNone/>
            </a:pPr>
            <a:r>
              <a:rPr lang="en-US" sz="1600" dirty="0" smtClean="0"/>
              <a:t>	Thomas </a:t>
            </a:r>
            <a:r>
              <a:rPr lang="en-US" sz="1600" dirty="0"/>
              <a:t>Kürner (TU Braunschweig, Germany) “Received SG3ma PAR Comments (21/0588</a:t>
            </a:r>
            <a:r>
              <a:rPr lang="en-US" sz="1600" dirty="0" smtClean="0"/>
              <a:t>)”</a:t>
            </a:r>
            <a:endParaRPr lang="de-DE" sz="1600" dirty="0"/>
          </a:p>
          <a:p>
            <a:pPr marL="901700"/>
            <a:r>
              <a:rPr lang="en-US" sz="1600" b="1" u="sng" dirty="0"/>
              <a:t>Contribution #4</a:t>
            </a:r>
            <a:r>
              <a:rPr lang="en-US" sz="1600" dirty="0"/>
              <a:t> </a:t>
            </a:r>
            <a:endParaRPr lang="de-DE" sz="1600" dirty="0"/>
          </a:p>
          <a:p>
            <a:pPr marL="901700" indent="0">
              <a:buNone/>
            </a:pPr>
            <a:r>
              <a:rPr lang="en-US" sz="1600" dirty="0"/>
              <a:t>Ben Rolfes (Blind Creek Associates, USA) “Suggested Resolution to PAR comments (21/0569)”</a:t>
            </a:r>
            <a:r>
              <a:rPr lang="en-GB" sz="1800" dirty="0"/>
              <a:t> </a:t>
            </a:r>
            <a:endParaRPr lang="en-GB" sz="1800" dirty="0" smtClean="0"/>
          </a:p>
          <a:p>
            <a:pPr marL="901700"/>
            <a:r>
              <a:rPr lang="en-US" sz="1600" b="1" u="sng" dirty="0"/>
              <a:t>Contribution </a:t>
            </a:r>
            <a:r>
              <a:rPr lang="en-US" sz="1600" b="1" u="sng" dirty="0" smtClean="0"/>
              <a:t>#</a:t>
            </a:r>
            <a:r>
              <a:rPr lang="de-DE" sz="1600" b="1" u="sng" dirty="0" smtClean="0"/>
              <a:t>5</a:t>
            </a:r>
            <a:endParaRPr lang="de-DE" sz="1600" dirty="0"/>
          </a:p>
          <a:p>
            <a:pPr marL="901700">
              <a:buNone/>
            </a:pPr>
            <a:r>
              <a:rPr lang="en-US" sz="1600" dirty="0"/>
              <a:t>	Thomas Kürner (TU Braunschweig, Germany) </a:t>
            </a:r>
            <a:r>
              <a:rPr lang="en-US" sz="1600" dirty="0" smtClean="0"/>
              <a:t>“</a:t>
            </a:r>
            <a:r>
              <a:rPr lang="en-US" sz="1600" dirty="0" err="1" smtClean="0"/>
              <a:t>Commnet</a:t>
            </a:r>
            <a:r>
              <a:rPr lang="en-US" sz="1600" dirty="0" smtClean="0"/>
              <a:t> Resolution to 3ma PAR and CSD responses </a:t>
            </a:r>
            <a:r>
              <a:rPr lang="en-US" sz="1600" smtClean="0"/>
              <a:t>(</a:t>
            </a:r>
            <a:r>
              <a:rPr lang="en-US" sz="1600" smtClean="0"/>
              <a:t>21/0597r1)”</a:t>
            </a:r>
            <a:endParaRPr lang="de-DE" sz="1600" dirty="0"/>
          </a:p>
          <a:p>
            <a:pPr marL="901700" indent="0">
              <a:buNone/>
            </a:pPr>
            <a:endParaRPr lang="de-DE" sz="1800" dirty="0"/>
          </a:p>
          <a:p>
            <a:pPr marL="457200" lvl="1" indent="0">
              <a:buNone/>
            </a:pPr>
            <a:endParaRPr lang="de-DE" sz="1600" b="1" dirty="0"/>
          </a:p>
        </p:txBody>
      </p:sp>
      <p:sp>
        <p:nvSpPr>
          <p:cNvPr id="2" name="Datumsplatzhalter 1"/>
          <p:cNvSpPr>
            <a:spLocks noGrp="1"/>
          </p:cNvSpPr>
          <p:nvPr>
            <p:ph type="dt" sz="half" idx="10"/>
          </p:nvPr>
        </p:nvSpPr>
        <p:spPr/>
        <p:txBody>
          <a:bodyPr/>
          <a:lstStyle/>
          <a:p>
            <a:r>
              <a:rPr lang="en-US" dirty="0" smtClean="0"/>
              <a:t>November 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extLst>
      <p:ext uri="{BB962C8B-B14F-4D97-AF65-F5344CB8AC3E}">
        <p14:creationId xmlns:p14="http://schemas.microsoft.com/office/powerpoint/2010/main" val="3710830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smtClean="0"/>
              <a:t>Requested January meetings slots  for SG3ma / TG3ma</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en-US" sz="1800" dirty="0" smtClean="0"/>
              <a:t>Friday, 20 January 2021, AM1 3-5 pm CET </a:t>
            </a:r>
          </a:p>
          <a:p>
            <a:pPr marL="698500" lvl="2" indent="-266700">
              <a:spcAft>
                <a:spcPts val="0"/>
              </a:spcAft>
              <a:buFont typeface="Arial" pitchFamily="34" charset="0"/>
              <a:buChar char="•"/>
            </a:pPr>
            <a:r>
              <a:rPr lang="en-US" sz="1800" dirty="0" smtClean="0"/>
              <a:t>Monday, 24 January </a:t>
            </a:r>
            <a:r>
              <a:rPr lang="en-US" sz="1800" dirty="0"/>
              <a:t>2021, </a:t>
            </a:r>
            <a:r>
              <a:rPr lang="en-US" sz="1800" dirty="0" smtClean="0"/>
              <a:t>AM0 </a:t>
            </a:r>
            <a:r>
              <a:rPr lang="en-US" sz="1800" dirty="0"/>
              <a:t>1-3 pm CET </a:t>
            </a:r>
            <a:endParaRPr lang="de-DE" sz="1800" dirty="0"/>
          </a:p>
          <a:p>
            <a:pPr marL="698500" lvl="2" indent="-266700">
              <a:spcAft>
                <a:spcPts val="0"/>
              </a:spcAft>
              <a:buFont typeface="Arial" pitchFamily="34" charset="0"/>
              <a:buChar char="•"/>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November 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5</a:t>
            </a:fld>
            <a:endParaRPr lang="en-US"/>
          </a:p>
        </p:txBody>
      </p:sp>
    </p:spTree>
    <p:extLst>
      <p:ext uri="{BB962C8B-B14F-4D97-AF65-F5344CB8AC3E}">
        <p14:creationId xmlns:p14="http://schemas.microsoft.com/office/powerpoint/2010/main" val="34265161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6</a:t>
            </a:fld>
            <a:endParaRPr lang="en-US"/>
          </a:p>
        </p:txBody>
      </p:sp>
      <p:sp>
        <p:nvSpPr>
          <p:cNvPr id="4098" name="Rectangle 2"/>
          <p:cNvSpPr>
            <a:spLocks noGrp="1" noChangeArrowheads="1"/>
          </p:cNvSpPr>
          <p:nvPr>
            <p:ph type="title"/>
          </p:nvPr>
        </p:nvSpPr>
        <p:spPr>
          <a:ln/>
        </p:spPr>
        <p:txBody>
          <a:bodyPr/>
          <a:lstStyle/>
          <a:p>
            <a:r>
              <a:rPr lang="de-DE" sz="3200" dirty="0" smtClean="0"/>
              <a:t>SG </a:t>
            </a:r>
            <a:r>
              <a:rPr lang="de-DE" sz="3200" dirty="0"/>
              <a:t>Motion </a:t>
            </a:r>
            <a:r>
              <a:rPr lang="de-DE" sz="3200" dirty="0" smtClean="0"/>
              <a:t>on Comment </a:t>
            </a:r>
            <a:r>
              <a:rPr lang="de-DE" sz="3200" dirty="0" err="1" smtClean="0"/>
              <a:t>resolution</a:t>
            </a:r>
            <a:r>
              <a:rPr lang="de-DE" sz="3200" dirty="0" smtClean="0"/>
              <a:t> </a:t>
            </a:r>
            <a:r>
              <a:rPr lang="de-DE" sz="3200" dirty="0" err="1" smtClean="0"/>
              <a:t>for</a:t>
            </a:r>
            <a:r>
              <a:rPr lang="de-DE" sz="3200" dirty="0" smtClean="0"/>
              <a:t> 15.3ma PAR and CSD</a:t>
            </a:r>
            <a:endParaRPr lang="de-DE" sz="3200" dirty="0"/>
          </a:p>
        </p:txBody>
      </p:sp>
      <p:sp>
        <p:nvSpPr>
          <p:cNvPr id="4099" name="Rectangle 3"/>
          <p:cNvSpPr>
            <a:spLocks noGrp="1" noChangeArrowheads="1"/>
          </p:cNvSpPr>
          <p:nvPr>
            <p:ph type="body" idx="1"/>
          </p:nvPr>
        </p:nvSpPr>
        <p:spPr>
          <a:ln/>
        </p:spPr>
        <p:txBody>
          <a:bodyPr/>
          <a:lstStyle/>
          <a:p>
            <a:pPr marL="0" indent="0">
              <a:buNone/>
            </a:pPr>
            <a:r>
              <a:rPr lang="en-US" sz="2000" dirty="0" smtClean="0"/>
              <a:t>Motion: “</a:t>
            </a:r>
            <a:r>
              <a:rPr lang="en-US" sz="2000" i="1" dirty="0" smtClean="0"/>
              <a:t>Request </a:t>
            </a:r>
            <a:r>
              <a:rPr lang="en-US" sz="2000" i="1" dirty="0"/>
              <a:t>that comment resolutions from 802.3 </a:t>
            </a:r>
            <a:r>
              <a:rPr lang="en-US" sz="2000" i="1" dirty="0" smtClean="0"/>
              <a:t>and 802.11 as </a:t>
            </a:r>
            <a:r>
              <a:rPr lang="en-US" sz="2000" i="1" dirty="0"/>
              <a:t>contained in document  [</a:t>
            </a:r>
            <a:r>
              <a:rPr lang="en-US" sz="2000" i="1" dirty="0" smtClean="0"/>
              <a:t>15-21-0597-01] </a:t>
            </a:r>
            <a:r>
              <a:rPr lang="en-US" sz="2000" i="1" dirty="0"/>
              <a:t>be </a:t>
            </a:r>
            <a:r>
              <a:rPr lang="en-US" sz="2000" i="1" dirty="0" smtClean="0"/>
              <a:t>forwarded to the IEEE </a:t>
            </a:r>
            <a:r>
              <a:rPr lang="en-US" sz="2000" i="1" dirty="0"/>
              <a:t>802.15 WG </a:t>
            </a:r>
            <a:r>
              <a:rPr lang="en-US" sz="2000" i="1" dirty="0" smtClean="0"/>
              <a:t>for its approval and </a:t>
            </a:r>
            <a:r>
              <a:rPr lang="en-US" sz="2000" i="1" dirty="0"/>
              <a:t>that the PARs and CSDs be updated with those resolutions.</a:t>
            </a:r>
            <a:endParaRPr lang="de-DE" sz="2000" dirty="0"/>
          </a:p>
          <a:p>
            <a:pPr marL="0" indent="0">
              <a:buNone/>
            </a:pPr>
            <a:r>
              <a:rPr lang="en-US" sz="2000" i="1" dirty="0" smtClean="0"/>
              <a:t>”</a:t>
            </a:r>
            <a:endParaRPr lang="de-DE" sz="2000" dirty="0">
              <a:solidFill>
                <a:schemeClr val="tx1"/>
              </a:solidFill>
              <a:latin typeface="+mn-lt"/>
              <a:ea typeface="+mn-ea"/>
              <a:cs typeface="+mn-cs"/>
            </a:endParaRPr>
          </a:p>
          <a:p>
            <a:pPr marL="0" indent="0">
              <a:buNone/>
            </a:pPr>
            <a:r>
              <a:rPr lang="de-DE" sz="2000" dirty="0" err="1">
                <a:solidFill>
                  <a:schemeClr val="tx1"/>
                </a:solidFill>
                <a:latin typeface="+mn-lt"/>
                <a:ea typeface="+mn-ea"/>
                <a:cs typeface="+mn-cs"/>
              </a:rPr>
              <a:t>Moved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a:t>
            </a:r>
            <a:r>
              <a:rPr lang="de-DE" sz="2000" dirty="0" smtClean="0">
                <a:solidFill>
                  <a:schemeClr val="tx1"/>
                </a:solidFill>
                <a:latin typeface="+mn-lt"/>
                <a:ea typeface="+mn-ea"/>
                <a:cs typeface="+mn-cs"/>
              </a:rPr>
              <a:t>Iwao </a:t>
            </a:r>
            <a:r>
              <a:rPr lang="de-DE" sz="2000" dirty="0" err="1" smtClean="0">
                <a:solidFill>
                  <a:schemeClr val="tx1"/>
                </a:solidFill>
                <a:latin typeface="+mn-lt"/>
                <a:ea typeface="+mn-ea"/>
                <a:cs typeface="+mn-cs"/>
              </a:rPr>
              <a:t>Hosoko</a:t>
            </a:r>
            <a:endParaRPr lang="de-DE" sz="2000" dirty="0" smtClean="0">
              <a:solidFill>
                <a:schemeClr val="tx1"/>
              </a:solidFill>
              <a:latin typeface="+mn-lt"/>
              <a:ea typeface="+mn-ea"/>
              <a:cs typeface="+mn-cs"/>
            </a:endParaRPr>
          </a:p>
          <a:p>
            <a:pPr marL="0" indent="0">
              <a:buNone/>
            </a:pPr>
            <a:r>
              <a:rPr lang="de-DE" sz="2000" dirty="0" err="1" smtClean="0"/>
              <a:t>Seconded</a:t>
            </a:r>
            <a:r>
              <a:rPr lang="de-DE" sz="2000" dirty="0" smtClean="0"/>
              <a:t> </a:t>
            </a:r>
            <a:r>
              <a:rPr lang="de-DE" sz="2000" dirty="0" err="1" smtClean="0"/>
              <a:t>by</a:t>
            </a:r>
            <a:r>
              <a:rPr lang="de-DE" sz="2000" dirty="0" smtClean="0"/>
              <a:t>: </a:t>
            </a:r>
            <a:r>
              <a:rPr lang="de-DE" sz="2000" dirty="0" err="1" smtClean="0"/>
              <a:t>Ryuji</a:t>
            </a:r>
            <a:r>
              <a:rPr lang="de-DE" sz="2000" dirty="0" smtClean="0"/>
              <a:t> </a:t>
            </a:r>
            <a:r>
              <a:rPr lang="de-DE" sz="2000" dirty="0" err="1" smtClean="0"/>
              <a:t>Kohno</a:t>
            </a:r>
            <a:endParaRPr lang="de-DE" sz="2000" dirty="0" smtClean="0"/>
          </a:p>
          <a:p>
            <a:pPr marL="0" indent="0">
              <a:buNone/>
            </a:pPr>
            <a:endParaRPr lang="de-DE" sz="2000" dirty="0">
              <a:solidFill>
                <a:schemeClr val="tx1"/>
              </a:solidFill>
              <a:latin typeface="+mn-lt"/>
              <a:ea typeface="+mn-ea"/>
              <a:cs typeface="+mn-cs"/>
            </a:endParaRPr>
          </a:p>
          <a:p>
            <a:pPr marL="0" indent="0">
              <a:buNone/>
            </a:pPr>
            <a:r>
              <a:rPr lang="en-US" sz="2000" dirty="0"/>
              <a:t>Upon no discussion the vote was taken with </a:t>
            </a:r>
            <a:r>
              <a:rPr lang="en-US" sz="2000" dirty="0" smtClean="0"/>
              <a:t>unanimous </a:t>
            </a:r>
            <a:r>
              <a:rPr lang="en-US" sz="2000" dirty="0"/>
              <a:t>consent, motion carries.</a:t>
            </a:r>
            <a:endParaRPr lang="de-DE" sz="2000" dirty="0"/>
          </a:p>
          <a:p>
            <a:endParaRPr lang="de-DE" sz="1800" dirty="0"/>
          </a:p>
        </p:txBody>
      </p:sp>
    </p:spTree>
    <p:extLst>
      <p:ext uri="{BB962C8B-B14F-4D97-AF65-F5344CB8AC3E}">
        <p14:creationId xmlns:p14="http://schemas.microsoft.com/office/powerpoint/2010/main" val="3194924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7</a:t>
            </a:fld>
            <a:endParaRPr lang="en-US"/>
          </a:p>
        </p:txBody>
      </p:sp>
      <p:sp>
        <p:nvSpPr>
          <p:cNvPr id="4098" name="Rectangle 2"/>
          <p:cNvSpPr>
            <a:spLocks noGrp="1" noChangeArrowheads="1"/>
          </p:cNvSpPr>
          <p:nvPr>
            <p:ph type="title"/>
          </p:nvPr>
        </p:nvSpPr>
        <p:spPr>
          <a:ln/>
        </p:spPr>
        <p:txBody>
          <a:bodyPr/>
          <a:lstStyle/>
          <a:p>
            <a:r>
              <a:rPr lang="de-DE" sz="3200" dirty="0" smtClean="0"/>
              <a:t>SG </a:t>
            </a:r>
            <a:r>
              <a:rPr lang="de-DE" sz="3200" dirty="0"/>
              <a:t>Motion </a:t>
            </a:r>
            <a:r>
              <a:rPr lang="de-DE" sz="3200" dirty="0" smtClean="0"/>
              <a:t>on </a:t>
            </a:r>
            <a:r>
              <a:rPr lang="de-DE" sz="3200" dirty="0" err="1" smtClean="0"/>
              <a:t>submitting</a:t>
            </a:r>
            <a:r>
              <a:rPr lang="de-DE" sz="3200" dirty="0" smtClean="0"/>
              <a:t> PAR and CSD</a:t>
            </a:r>
            <a:endParaRPr lang="de-DE" sz="3200" dirty="0"/>
          </a:p>
        </p:txBody>
      </p:sp>
      <p:sp>
        <p:nvSpPr>
          <p:cNvPr id="4099" name="Rectangle 3"/>
          <p:cNvSpPr>
            <a:spLocks noGrp="1" noChangeArrowheads="1"/>
          </p:cNvSpPr>
          <p:nvPr>
            <p:ph type="body" idx="1"/>
          </p:nvPr>
        </p:nvSpPr>
        <p:spPr>
          <a:ln/>
        </p:spPr>
        <p:txBody>
          <a:bodyPr/>
          <a:lstStyle/>
          <a:p>
            <a:pPr marL="0" indent="0">
              <a:buNone/>
            </a:pPr>
            <a:r>
              <a:rPr lang="en-US" sz="2000" dirty="0" smtClean="0"/>
              <a:t>Motion: “</a:t>
            </a:r>
            <a:r>
              <a:rPr lang="en-US" sz="2000" i="1" dirty="0" smtClean="0"/>
              <a:t>Request </a:t>
            </a:r>
            <a:r>
              <a:rPr lang="en-US" sz="2000" i="1" dirty="0"/>
              <a:t>that the PAR and CSD contained in documents [</a:t>
            </a:r>
            <a:r>
              <a:rPr lang="en-US" sz="2000" i="1" dirty="0" smtClean="0"/>
              <a:t>15-21-0475-05] </a:t>
            </a:r>
            <a:r>
              <a:rPr lang="en-US" sz="2000" i="1" dirty="0"/>
              <a:t>and [</a:t>
            </a:r>
            <a:r>
              <a:rPr lang="en-US" sz="2000" i="1" dirty="0" smtClean="0"/>
              <a:t>15-21-0477-04], </a:t>
            </a:r>
            <a:r>
              <a:rPr lang="en-US" sz="2000" i="1" dirty="0"/>
              <a:t>respectively, be approved for submission to the WG for its approval and that the EC be requested to forward the PAR to </a:t>
            </a:r>
            <a:r>
              <a:rPr lang="en-US" sz="2000" i="1" dirty="0" err="1"/>
              <a:t>NesCom</a:t>
            </a:r>
            <a:r>
              <a:rPr lang="en-US" sz="2000" i="1" dirty="0"/>
              <a:t>.  The 802.15 working group chair and technical editor are authorized to make additional modifications to the PAR and CSD as needed to reflect EC discussion at its closing </a:t>
            </a:r>
            <a:r>
              <a:rPr lang="en-US" sz="2000" i="1" dirty="0" smtClean="0"/>
              <a:t>meeting.”</a:t>
            </a:r>
            <a:endParaRPr lang="de-DE" sz="2000" dirty="0">
              <a:solidFill>
                <a:schemeClr val="tx1"/>
              </a:solidFill>
              <a:latin typeface="+mn-lt"/>
              <a:ea typeface="+mn-ea"/>
              <a:cs typeface="+mn-cs"/>
            </a:endParaRPr>
          </a:p>
          <a:p>
            <a:pPr marL="0" indent="0">
              <a:buNone/>
            </a:pPr>
            <a:r>
              <a:rPr lang="de-DE" sz="2000" dirty="0" err="1">
                <a:solidFill>
                  <a:schemeClr val="tx1"/>
                </a:solidFill>
                <a:latin typeface="+mn-lt"/>
                <a:ea typeface="+mn-ea"/>
                <a:cs typeface="+mn-cs"/>
              </a:rPr>
              <a:t>Moved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a:t>
            </a:r>
            <a:r>
              <a:rPr lang="de-DE" sz="2000" dirty="0" smtClean="0">
                <a:solidFill>
                  <a:schemeClr val="tx1"/>
                </a:solidFill>
                <a:latin typeface="+mn-lt"/>
                <a:ea typeface="+mn-ea"/>
                <a:cs typeface="+mn-cs"/>
              </a:rPr>
              <a:t>Iwao </a:t>
            </a:r>
            <a:r>
              <a:rPr lang="de-DE" sz="2000" dirty="0" err="1" smtClean="0">
                <a:solidFill>
                  <a:schemeClr val="tx1"/>
                </a:solidFill>
                <a:latin typeface="+mn-lt"/>
                <a:ea typeface="+mn-ea"/>
                <a:cs typeface="+mn-cs"/>
              </a:rPr>
              <a:t>Hosoko</a:t>
            </a:r>
            <a:endParaRPr lang="de-DE" sz="2000" dirty="0" smtClean="0">
              <a:solidFill>
                <a:schemeClr val="tx1"/>
              </a:solidFill>
              <a:latin typeface="+mn-lt"/>
              <a:ea typeface="+mn-ea"/>
              <a:cs typeface="+mn-cs"/>
            </a:endParaRPr>
          </a:p>
          <a:p>
            <a:pPr marL="0" indent="0">
              <a:buNone/>
            </a:pPr>
            <a:r>
              <a:rPr lang="de-DE" sz="2000" dirty="0" err="1" smtClean="0"/>
              <a:t>Seconded</a:t>
            </a:r>
            <a:r>
              <a:rPr lang="de-DE" sz="2000" dirty="0" smtClean="0"/>
              <a:t> </a:t>
            </a:r>
            <a:r>
              <a:rPr lang="de-DE" sz="2000" dirty="0" err="1" smtClean="0"/>
              <a:t>by</a:t>
            </a:r>
            <a:r>
              <a:rPr lang="de-DE" sz="2000" dirty="0" smtClean="0"/>
              <a:t>: </a:t>
            </a:r>
            <a:r>
              <a:rPr lang="de-DE" sz="2000" dirty="0" err="1"/>
              <a:t>Ryuji</a:t>
            </a:r>
            <a:r>
              <a:rPr lang="de-DE" sz="2000" dirty="0"/>
              <a:t> </a:t>
            </a:r>
            <a:r>
              <a:rPr lang="de-DE" sz="2000" dirty="0" err="1" smtClean="0"/>
              <a:t>Kohno</a:t>
            </a:r>
            <a:endParaRPr lang="de-DE" sz="2000" dirty="0" smtClean="0"/>
          </a:p>
          <a:p>
            <a:pPr marL="0" indent="0">
              <a:buNone/>
            </a:pPr>
            <a:endParaRPr lang="de-DE" sz="2000" dirty="0">
              <a:solidFill>
                <a:schemeClr val="tx1"/>
              </a:solidFill>
              <a:latin typeface="+mn-lt"/>
              <a:ea typeface="+mn-ea"/>
              <a:cs typeface="+mn-cs"/>
            </a:endParaRPr>
          </a:p>
          <a:p>
            <a:pPr marL="0" indent="0">
              <a:buNone/>
            </a:pPr>
            <a:r>
              <a:rPr lang="en-US" sz="2000" dirty="0"/>
              <a:t>Upon no discussion the vote was taken with </a:t>
            </a:r>
            <a:r>
              <a:rPr lang="en-US" sz="2000" dirty="0"/>
              <a:t>unanimous</a:t>
            </a:r>
            <a:r>
              <a:rPr lang="en-US" sz="2000" dirty="0" smtClean="0"/>
              <a:t> </a:t>
            </a:r>
            <a:r>
              <a:rPr lang="en-US" sz="2000" dirty="0"/>
              <a:t>consent, motion carries.</a:t>
            </a:r>
            <a:endParaRPr lang="de-DE" sz="2000" dirty="0"/>
          </a:p>
          <a:p>
            <a:endParaRPr lang="de-DE" sz="1800" dirty="0"/>
          </a:p>
        </p:txBody>
      </p:sp>
      <p:sp>
        <p:nvSpPr>
          <p:cNvPr id="7" name="Datumsplatzhalter 1"/>
          <p:cNvSpPr>
            <a:spLocks noGrp="1"/>
          </p:cNvSpPr>
          <p:nvPr>
            <p:ph type="dt" sz="half" idx="10"/>
          </p:nvPr>
        </p:nvSpPr>
        <p:spPr>
          <a:xfrm>
            <a:off x="685800" y="378281"/>
            <a:ext cx="1600200" cy="215444"/>
          </a:xfrm>
        </p:spPr>
        <p:txBody>
          <a:bodyPr/>
          <a:lstStyle/>
          <a:p>
            <a:r>
              <a:rPr lang="en-US" dirty="0" smtClean="0"/>
              <a:t>November 2021</a:t>
            </a:r>
            <a:endParaRPr lang="en-US" dirty="0"/>
          </a:p>
        </p:txBody>
      </p:sp>
    </p:spTree>
    <p:extLst>
      <p:ext uri="{BB962C8B-B14F-4D97-AF65-F5344CB8AC3E}">
        <p14:creationId xmlns:p14="http://schemas.microsoft.com/office/powerpoint/2010/main" val="20636588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8</a:t>
            </a:fld>
            <a:endParaRPr lang="en-US"/>
          </a:p>
        </p:txBody>
      </p:sp>
      <p:sp>
        <p:nvSpPr>
          <p:cNvPr id="4098" name="Rectangle 2"/>
          <p:cNvSpPr>
            <a:spLocks noGrp="1" noChangeArrowheads="1"/>
          </p:cNvSpPr>
          <p:nvPr>
            <p:ph type="title"/>
          </p:nvPr>
        </p:nvSpPr>
        <p:spPr>
          <a:ln/>
        </p:spPr>
        <p:txBody>
          <a:bodyPr/>
          <a:lstStyle/>
          <a:p>
            <a:r>
              <a:rPr lang="de-DE" sz="3200" dirty="0"/>
              <a:t>W</a:t>
            </a:r>
            <a:r>
              <a:rPr lang="de-DE" sz="3200" dirty="0" smtClean="0"/>
              <a:t>G </a:t>
            </a:r>
            <a:r>
              <a:rPr lang="de-DE" sz="3200" dirty="0"/>
              <a:t>Motion </a:t>
            </a:r>
            <a:r>
              <a:rPr lang="de-DE" sz="3200" dirty="0" smtClean="0"/>
              <a:t>on </a:t>
            </a:r>
            <a:r>
              <a:rPr lang="de-DE" sz="3200" dirty="0" err="1" smtClean="0"/>
              <a:t>submitting</a:t>
            </a:r>
            <a:r>
              <a:rPr lang="de-DE" sz="3200" dirty="0" smtClean="0"/>
              <a:t> PAR and CSD</a:t>
            </a:r>
            <a:endParaRPr lang="de-DE" sz="3200" dirty="0"/>
          </a:p>
        </p:txBody>
      </p:sp>
      <p:sp>
        <p:nvSpPr>
          <p:cNvPr id="4099" name="Rectangle 3"/>
          <p:cNvSpPr>
            <a:spLocks noGrp="1" noChangeArrowheads="1"/>
          </p:cNvSpPr>
          <p:nvPr>
            <p:ph type="body" idx="1"/>
          </p:nvPr>
        </p:nvSpPr>
        <p:spPr>
          <a:ln/>
        </p:spPr>
        <p:txBody>
          <a:bodyPr/>
          <a:lstStyle/>
          <a:p>
            <a:pPr marL="0" indent="0">
              <a:buNone/>
            </a:pPr>
            <a:r>
              <a:rPr lang="en-US" sz="2000" dirty="0" smtClean="0"/>
              <a:t>Motion: “</a:t>
            </a:r>
            <a:r>
              <a:rPr lang="en-US" sz="2000" i="1" dirty="0"/>
              <a:t>Request that the PAR and CSD contained in documents [</a:t>
            </a:r>
            <a:r>
              <a:rPr lang="en-US" sz="2000" i="1" dirty="0" smtClean="0"/>
              <a:t>15-21-0475-05] </a:t>
            </a:r>
            <a:r>
              <a:rPr lang="en-US" sz="2000" i="1" dirty="0"/>
              <a:t>and [</a:t>
            </a:r>
            <a:r>
              <a:rPr lang="en-US" sz="2000" i="1" dirty="0" smtClean="0"/>
              <a:t>15-21-0477-04] </a:t>
            </a:r>
            <a:r>
              <a:rPr lang="en-US" sz="2000" i="1" dirty="0"/>
              <a:t>respectively, be approved by the IEEE 802.15 WG and that the EC be requested to forward the PAR to </a:t>
            </a:r>
            <a:r>
              <a:rPr lang="en-US" sz="2000" i="1" dirty="0" err="1"/>
              <a:t>NesCom</a:t>
            </a:r>
            <a:r>
              <a:rPr lang="en-US" sz="2000" i="1" dirty="0"/>
              <a:t>. The 802.15 working group chair and technical editor are authorized to make additional modifications to the PAR and CSD as needed to reflect EC discussion at its closing meeting.</a:t>
            </a:r>
            <a:endParaRPr lang="de-DE" sz="2000" dirty="0">
              <a:solidFill>
                <a:schemeClr val="tx1"/>
              </a:solidFill>
              <a:latin typeface="+mn-lt"/>
              <a:ea typeface="+mn-ea"/>
              <a:cs typeface="+mn-cs"/>
            </a:endParaRPr>
          </a:p>
          <a:p>
            <a:pPr marL="0" indent="0">
              <a:buNone/>
            </a:pPr>
            <a:r>
              <a:rPr lang="de-DE" sz="2000" dirty="0" err="1">
                <a:solidFill>
                  <a:schemeClr val="tx1"/>
                </a:solidFill>
                <a:latin typeface="+mn-lt"/>
                <a:ea typeface="+mn-ea"/>
                <a:cs typeface="+mn-cs"/>
              </a:rPr>
              <a:t>Moved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a:t>
            </a:r>
            <a:r>
              <a:rPr lang="de-DE" sz="2000" dirty="0" smtClean="0">
                <a:solidFill>
                  <a:schemeClr val="tx1"/>
                </a:solidFill>
                <a:latin typeface="+mn-lt"/>
                <a:ea typeface="+mn-ea"/>
                <a:cs typeface="+mn-cs"/>
              </a:rPr>
              <a:t>Thomas Kürner</a:t>
            </a:r>
          </a:p>
          <a:p>
            <a:pPr marL="0" indent="0">
              <a:buNone/>
            </a:pPr>
            <a:r>
              <a:rPr lang="de-DE" sz="2000" dirty="0" err="1" smtClean="0"/>
              <a:t>Seconded</a:t>
            </a:r>
            <a:r>
              <a:rPr lang="de-DE" sz="2000" dirty="0" smtClean="0"/>
              <a:t> </a:t>
            </a:r>
            <a:r>
              <a:rPr lang="de-DE" sz="2000" dirty="0" err="1" smtClean="0"/>
              <a:t>by</a:t>
            </a:r>
            <a:r>
              <a:rPr lang="de-DE" sz="2000" dirty="0" smtClean="0"/>
              <a:t>: xx</a:t>
            </a:r>
            <a:endParaRPr lang="de-DE" sz="2000" dirty="0">
              <a:solidFill>
                <a:schemeClr val="tx1"/>
              </a:solidFill>
              <a:latin typeface="+mn-lt"/>
              <a:ea typeface="+mn-ea"/>
              <a:cs typeface="+mn-cs"/>
            </a:endParaRPr>
          </a:p>
          <a:p>
            <a:pPr marL="0" indent="0">
              <a:buNone/>
            </a:pPr>
            <a:r>
              <a:rPr lang="de-DE" sz="2000" dirty="0" smtClean="0">
                <a:solidFill>
                  <a:schemeClr val="tx1"/>
                </a:solidFill>
                <a:latin typeface="+mn-lt"/>
                <a:ea typeface="+mn-ea"/>
                <a:cs typeface="+mn-cs"/>
              </a:rPr>
              <a:t>x / x / x</a:t>
            </a:r>
            <a:endParaRPr lang="de-DE" sz="2000" dirty="0">
              <a:solidFill>
                <a:schemeClr val="tx1"/>
              </a:solidFill>
              <a:latin typeface="+mn-lt"/>
              <a:ea typeface="+mn-ea"/>
              <a:cs typeface="+mn-cs"/>
            </a:endParaRPr>
          </a:p>
          <a:p>
            <a:endParaRPr lang="de-DE" sz="1800" dirty="0"/>
          </a:p>
        </p:txBody>
      </p:sp>
      <p:sp>
        <p:nvSpPr>
          <p:cNvPr id="7" name="Datumsplatzhalter 1"/>
          <p:cNvSpPr>
            <a:spLocks noGrp="1"/>
          </p:cNvSpPr>
          <p:nvPr>
            <p:ph type="dt" sz="half" idx="10"/>
          </p:nvPr>
        </p:nvSpPr>
        <p:spPr>
          <a:xfrm>
            <a:off x="685800" y="378281"/>
            <a:ext cx="1600200" cy="215444"/>
          </a:xfrm>
        </p:spPr>
        <p:txBody>
          <a:bodyPr/>
          <a:lstStyle/>
          <a:p>
            <a:r>
              <a:rPr lang="en-US" dirty="0" smtClean="0"/>
              <a:t>November 2021</a:t>
            </a:r>
            <a:endParaRPr lang="en-US" dirty="0"/>
          </a:p>
        </p:txBody>
      </p:sp>
    </p:spTree>
    <p:extLst>
      <p:ext uri="{BB962C8B-B14F-4D97-AF65-F5344CB8AC3E}">
        <p14:creationId xmlns:p14="http://schemas.microsoft.com/office/powerpoint/2010/main" val="27061731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9</a:t>
            </a:fld>
            <a:endParaRPr lang="en-US"/>
          </a:p>
        </p:txBody>
      </p:sp>
      <p:sp>
        <p:nvSpPr>
          <p:cNvPr id="4098" name="Rectangle 2"/>
          <p:cNvSpPr>
            <a:spLocks noGrp="1" noChangeArrowheads="1"/>
          </p:cNvSpPr>
          <p:nvPr>
            <p:ph type="title"/>
          </p:nvPr>
        </p:nvSpPr>
        <p:spPr>
          <a:ln/>
        </p:spPr>
        <p:txBody>
          <a:bodyPr/>
          <a:lstStyle/>
          <a:p>
            <a:r>
              <a:rPr lang="de-DE" sz="3200" dirty="0" smtClean="0"/>
              <a:t>SG </a:t>
            </a:r>
            <a:r>
              <a:rPr lang="de-DE" sz="3200" dirty="0"/>
              <a:t>Motion </a:t>
            </a:r>
            <a:r>
              <a:rPr lang="de-DE" sz="3200" dirty="0" smtClean="0"/>
              <a:t>on </a:t>
            </a:r>
            <a:r>
              <a:rPr lang="de-DE" sz="3200" dirty="0" err="1" smtClean="0"/>
              <a:t>extending</a:t>
            </a:r>
            <a:r>
              <a:rPr lang="de-DE" sz="3200" dirty="0" smtClean="0"/>
              <a:t> </a:t>
            </a:r>
            <a:r>
              <a:rPr lang="de-DE" sz="3200" dirty="0" err="1" smtClean="0"/>
              <a:t>the</a:t>
            </a:r>
            <a:r>
              <a:rPr lang="de-DE" sz="3200" dirty="0" smtClean="0"/>
              <a:t> </a:t>
            </a:r>
            <a:r>
              <a:rPr lang="de-DE" sz="3200" dirty="0" err="1" smtClean="0"/>
              <a:t>study</a:t>
            </a:r>
            <a:r>
              <a:rPr lang="de-DE" sz="3200" dirty="0" smtClean="0"/>
              <a:t> </a:t>
            </a:r>
            <a:r>
              <a:rPr lang="de-DE" sz="3200" dirty="0" err="1" smtClean="0"/>
              <a:t>group</a:t>
            </a:r>
            <a:endParaRPr lang="de-DE" sz="3200" dirty="0"/>
          </a:p>
        </p:txBody>
      </p:sp>
      <p:sp>
        <p:nvSpPr>
          <p:cNvPr id="4099" name="Rectangle 3"/>
          <p:cNvSpPr>
            <a:spLocks noGrp="1" noChangeArrowheads="1"/>
          </p:cNvSpPr>
          <p:nvPr>
            <p:ph type="body" idx="1"/>
          </p:nvPr>
        </p:nvSpPr>
        <p:spPr>
          <a:ln/>
        </p:spPr>
        <p:txBody>
          <a:bodyPr/>
          <a:lstStyle/>
          <a:p>
            <a:pPr marL="0" indent="0">
              <a:buNone/>
            </a:pPr>
            <a:r>
              <a:rPr lang="en-US" sz="2000" dirty="0" smtClean="0"/>
              <a:t>Motion: </a:t>
            </a:r>
            <a:r>
              <a:rPr lang="en-US" sz="2000" i="1" dirty="0" smtClean="0"/>
              <a:t>“</a:t>
            </a:r>
            <a:r>
              <a:rPr lang="en-US" sz="2000" i="1" dirty="0"/>
              <a:t>Move</a:t>
            </a:r>
            <a:r>
              <a:rPr lang="en-US" sz="2000" dirty="0"/>
              <a:t> </a:t>
            </a:r>
            <a:r>
              <a:rPr lang="en-US" sz="2000" i="1" dirty="0"/>
              <a:t>that the 802.15 Working </a:t>
            </a:r>
            <a:r>
              <a:rPr lang="en-US" sz="2000" i="1" dirty="0" smtClean="0"/>
              <a:t>Group is requested to </a:t>
            </a:r>
            <a:r>
              <a:rPr lang="en-US" sz="2000" i="1" dirty="0"/>
              <a:t>seek approval from the 802 EC to extend the study group in 802.15 to develop the PAR and CSD documents for </a:t>
            </a:r>
            <a:r>
              <a:rPr lang="en-US" sz="2000" i="1" dirty="0" smtClean="0"/>
              <a:t>SG15.3ma.”</a:t>
            </a:r>
            <a:endParaRPr lang="de-DE" sz="2000" dirty="0"/>
          </a:p>
          <a:p>
            <a:pPr marL="0" indent="0">
              <a:buNone/>
            </a:pPr>
            <a:endParaRPr lang="de-DE" sz="2000" dirty="0">
              <a:solidFill>
                <a:schemeClr val="tx1"/>
              </a:solidFill>
              <a:latin typeface="+mn-lt"/>
              <a:ea typeface="+mn-ea"/>
              <a:cs typeface="+mn-cs"/>
            </a:endParaRPr>
          </a:p>
          <a:p>
            <a:pPr marL="0" indent="0">
              <a:buNone/>
            </a:pPr>
            <a:r>
              <a:rPr lang="de-DE" sz="2000" dirty="0" err="1">
                <a:solidFill>
                  <a:schemeClr val="tx1"/>
                </a:solidFill>
                <a:latin typeface="+mn-lt"/>
                <a:ea typeface="+mn-ea"/>
                <a:cs typeface="+mn-cs"/>
              </a:rPr>
              <a:t>Moved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a:t>
            </a:r>
            <a:r>
              <a:rPr lang="de-DE" sz="2000" dirty="0" smtClean="0">
                <a:solidFill>
                  <a:schemeClr val="tx1"/>
                </a:solidFill>
                <a:latin typeface="+mn-lt"/>
                <a:ea typeface="+mn-ea"/>
                <a:cs typeface="+mn-cs"/>
              </a:rPr>
              <a:t>Iwao Hosako</a:t>
            </a:r>
          </a:p>
          <a:p>
            <a:pPr marL="0" indent="0">
              <a:buNone/>
            </a:pPr>
            <a:r>
              <a:rPr lang="de-DE" sz="2000" dirty="0" err="1" smtClean="0"/>
              <a:t>Seconded</a:t>
            </a:r>
            <a:r>
              <a:rPr lang="de-DE" sz="2000" dirty="0" smtClean="0"/>
              <a:t> </a:t>
            </a:r>
            <a:r>
              <a:rPr lang="de-DE" sz="2000" dirty="0" err="1" smtClean="0"/>
              <a:t>by</a:t>
            </a:r>
            <a:r>
              <a:rPr lang="de-DE" sz="2000" dirty="0" smtClean="0"/>
              <a:t>: </a:t>
            </a:r>
            <a:r>
              <a:rPr lang="de-DE" sz="2000" dirty="0" err="1"/>
              <a:t>Ryuji</a:t>
            </a:r>
            <a:r>
              <a:rPr lang="de-DE" sz="2000" dirty="0"/>
              <a:t> </a:t>
            </a:r>
            <a:r>
              <a:rPr lang="de-DE" sz="2000" dirty="0" err="1" smtClean="0"/>
              <a:t>Kohno</a:t>
            </a:r>
            <a:endParaRPr lang="de-DE" sz="2000" dirty="0" smtClean="0"/>
          </a:p>
          <a:p>
            <a:pPr marL="0" indent="0">
              <a:buNone/>
            </a:pPr>
            <a:endParaRPr lang="de-DE" sz="2000" dirty="0">
              <a:solidFill>
                <a:schemeClr val="tx1"/>
              </a:solidFill>
              <a:latin typeface="+mn-lt"/>
              <a:ea typeface="+mn-ea"/>
              <a:cs typeface="+mn-cs"/>
            </a:endParaRPr>
          </a:p>
          <a:p>
            <a:pPr marL="0" indent="0">
              <a:buNone/>
            </a:pPr>
            <a:r>
              <a:rPr lang="en-US" sz="2000" dirty="0"/>
              <a:t>Upon no discussion the vote was taken with </a:t>
            </a:r>
            <a:r>
              <a:rPr lang="en-US" sz="2000" dirty="0"/>
              <a:t>unanimous</a:t>
            </a:r>
            <a:r>
              <a:rPr lang="en-US" sz="2000" dirty="0" smtClean="0"/>
              <a:t> </a:t>
            </a:r>
            <a:r>
              <a:rPr lang="en-US" sz="2000" dirty="0"/>
              <a:t>consent, motion carries.</a:t>
            </a:r>
            <a:endParaRPr lang="de-DE" sz="2000" dirty="0"/>
          </a:p>
          <a:p>
            <a:endParaRPr lang="de-DE" sz="1800" dirty="0"/>
          </a:p>
        </p:txBody>
      </p:sp>
      <p:sp>
        <p:nvSpPr>
          <p:cNvPr id="7" name="Datumsplatzhalter 1"/>
          <p:cNvSpPr>
            <a:spLocks noGrp="1"/>
          </p:cNvSpPr>
          <p:nvPr>
            <p:ph type="dt" sz="half" idx="10"/>
          </p:nvPr>
        </p:nvSpPr>
        <p:spPr>
          <a:xfrm>
            <a:off x="685800" y="378281"/>
            <a:ext cx="1600200" cy="215444"/>
          </a:xfrm>
        </p:spPr>
        <p:txBody>
          <a:bodyPr/>
          <a:lstStyle/>
          <a:p>
            <a:r>
              <a:rPr lang="en-US" dirty="0" smtClean="0"/>
              <a:t>November 2021</a:t>
            </a:r>
            <a:endParaRPr lang="en-US" dirty="0"/>
          </a:p>
        </p:txBody>
      </p:sp>
    </p:spTree>
    <p:extLst>
      <p:ext uri="{BB962C8B-B14F-4D97-AF65-F5344CB8AC3E}">
        <p14:creationId xmlns:p14="http://schemas.microsoft.com/office/powerpoint/2010/main" val="359892242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480</Words>
  <Application>Microsoft Office PowerPoint</Application>
  <PresentationFormat>Bildschirmpräsentation (4:3)</PresentationFormat>
  <Paragraphs>117</Paragraphs>
  <Slides>10</Slides>
  <Notes>5</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10</vt:i4>
      </vt:variant>
    </vt:vector>
  </HeadingPairs>
  <TitlesOfParts>
    <vt:vector size="13" baseType="lpstr">
      <vt:lpstr>Arial</vt:lpstr>
      <vt:lpstr>Times New Roman</vt:lpstr>
      <vt:lpstr>IEEE-P802_15</vt:lpstr>
      <vt:lpstr>PowerPoint-Präsentation</vt:lpstr>
      <vt:lpstr>SG 3ma November  2021Closing Report</vt:lpstr>
      <vt:lpstr>Meetings/Contributions</vt:lpstr>
      <vt:lpstr>Meetings/Contributions</vt:lpstr>
      <vt:lpstr>Next Meetings</vt:lpstr>
      <vt:lpstr>SG Motion on Comment resolution for 15.3ma PAR and CSD</vt:lpstr>
      <vt:lpstr>SG Motion on submitting PAR and CSD</vt:lpstr>
      <vt:lpstr>WG Motion on submitting PAR and CSD</vt:lpstr>
      <vt:lpstr>SG Motion on extending the study group</vt:lpstr>
      <vt:lpstr>WG Motion on extending the study group</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186</cp:revision>
  <cp:lastPrinted>1998-02-10T13:28:06Z</cp:lastPrinted>
  <dcterms:created xsi:type="dcterms:W3CDTF">2012-11-14T22:04:21Z</dcterms:created>
  <dcterms:modified xsi:type="dcterms:W3CDTF">2021-11-15T15:29:36Z</dcterms:modified>
</cp:coreProperties>
</file>