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slideLayouts/slideLayout39.xml" ContentType="application/vnd.openxmlformats-officedocument.presentationml.slideLayout+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37.xml" ContentType="application/vnd.openxmlformats-officedocument.presentationml.slideLayout+xml"/>
  <Override PartName="/ppt/slideLayouts/slideLayout7.xml" ContentType="application/vnd.openxmlformats-officedocument.presentationml.slideLayout+xml"/>
  <Override PartName="/ppt/slideLayouts/slideLayout38.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1"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3"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54"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8"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59"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160"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62"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63"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64"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66"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67"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68"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70"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171"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73"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74"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75"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176"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78"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179"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180"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181"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182"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183"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2480" cy="2034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802-15-21-0595-03</a:t>
            </a:r>
            <a:endParaRPr b="0" lang="fi-FI"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8720" cy="29520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8720" cy="29520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A7C46A1D-380D-4A82-9390-E9373D62E315}"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6" name="CustomShape 7"/>
          <p:cNvSpPr/>
          <p:nvPr/>
        </p:nvSpPr>
        <p:spPr>
          <a:xfrm>
            <a:off x="7040160" y="6490080"/>
            <a:ext cx="1728720" cy="29520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7" name="CustomShape 8"/>
          <p:cNvSpPr/>
          <p:nvPr/>
        </p:nvSpPr>
        <p:spPr>
          <a:xfrm>
            <a:off x="685800" y="365760"/>
            <a:ext cx="2564280" cy="20340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Nov 2021</a:t>
            </a:r>
            <a:endParaRPr b="0" lang="fi-FI"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2480" cy="2034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802-15-21-0595-03</a:t>
            </a:r>
            <a:endParaRPr b="0" lang="fi-FI"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8720" cy="29520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8720" cy="29520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D4B64F35-035E-4EC7-AC57-C2D311300164}"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52" name="CustomShape 7"/>
          <p:cNvSpPr/>
          <p:nvPr/>
        </p:nvSpPr>
        <p:spPr>
          <a:xfrm>
            <a:off x="7040160" y="6490080"/>
            <a:ext cx="1728720" cy="29520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53" name="CustomShape 8"/>
          <p:cNvSpPr/>
          <p:nvPr/>
        </p:nvSpPr>
        <p:spPr>
          <a:xfrm>
            <a:off x="685800" y="365760"/>
            <a:ext cx="2564280" cy="20340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Nov 2021</a:t>
            </a:r>
            <a:endParaRPr b="0" lang="fi-FI"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4280" cy="2052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802-15-21-0594-01</a:t>
            </a:r>
            <a:endParaRPr b="0" lang="fi-FI"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0520" cy="29700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0520" cy="29700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759A6CE2-5FE5-4535-9FE5-E9FC37E9978A}"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98" name="CustomShape 7"/>
          <p:cNvSpPr/>
          <p:nvPr/>
        </p:nvSpPr>
        <p:spPr>
          <a:xfrm>
            <a:off x="7040160" y="6490080"/>
            <a:ext cx="1730520" cy="29700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99" name="CustomShape 8"/>
          <p:cNvSpPr/>
          <p:nvPr/>
        </p:nvSpPr>
        <p:spPr>
          <a:xfrm>
            <a:off x="685800" y="365760"/>
            <a:ext cx="2566080" cy="20520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Nov 2021</a:t>
            </a:r>
            <a:endParaRPr b="0" lang="fi-FI"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52480" cy="2034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802-15-21-0595-03</a:t>
            </a:r>
            <a:endParaRPr b="0" lang="fi-FI" sz="1400" spc="-1" strike="noStrike">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0" name="CustomShape 3"/>
          <p:cNvSpPr/>
          <p:nvPr/>
        </p:nvSpPr>
        <p:spPr>
          <a:xfrm>
            <a:off x="685800" y="6475320"/>
            <a:ext cx="1728720" cy="29520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3" name="CustomShape 6"/>
          <p:cNvSpPr/>
          <p:nvPr/>
        </p:nvSpPr>
        <p:spPr>
          <a:xfrm>
            <a:off x="3749040" y="6475320"/>
            <a:ext cx="1728720" cy="29520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C60417C5-364F-415F-8807-3C8FF1F1AA13}"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144" name="CustomShape 7"/>
          <p:cNvSpPr/>
          <p:nvPr/>
        </p:nvSpPr>
        <p:spPr>
          <a:xfrm>
            <a:off x="7040160" y="6490080"/>
            <a:ext cx="1728720" cy="29520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145" name="CustomShape 8"/>
          <p:cNvSpPr/>
          <p:nvPr/>
        </p:nvSpPr>
        <p:spPr>
          <a:xfrm>
            <a:off x="685800" y="365760"/>
            <a:ext cx="2564280" cy="20340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Nov 2021</a:t>
            </a:r>
            <a:endParaRPr b="0" lang="fi-FI" sz="1400" spc="-1" strike="noStrike">
              <a:latin typeface="Arial"/>
            </a:endParaRPr>
          </a:p>
        </p:txBody>
      </p:sp>
      <p:sp>
        <p:nvSpPr>
          <p:cNvPr id="146"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147"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7.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1"/>
          <p:cNvSpPr/>
          <p:nvPr/>
        </p:nvSpPr>
        <p:spPr>
          <a:xfrm>
            <a:off x="152280" y="609480"/>
            <a:ext cx="8981640" cy="461628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fi-FI"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latin typeface="Arial"/>
            </a:endParaRPr>
          </a:p>
          <a:p>
            <a:pPr>
              <a:lnSpc>
                <a:spcPct val="100000"/>
              </a:lnSpc>
            </a:pPr>
            <a:endParaRPr b="0" lang="fi-FI" sz="1800" spc="-1" strike="noStrike">
              <a:latin typeface="Arial"/>
            </a:endParaRPr>
          </a:p>
          <a:p>
            <a:pPr>
              <a:lnSpc>
                <a:spcPct val="100000"/>
              </a:lnSpc>
            </a:pPr>
            <a:r>
              <a:rPr b="1" lang="fi-FI" sz="1600" spc="-1" strike="noStrike">
                <a:solidFill>
                  <a:srgbClr val="000000"/>
                </a:solidFill>
                <a:latin typeface="Times New Roman"/>
                <a:ea typeface="DejaVu Sans"/>
              </a:rPr>
              <a:t>Submission Title:</a:t>
            </a:r>
            <a:r>
              <a:rPr b="0" lang="fi-FI" sz="1600" spc="-1" strike="noStrike">
                <a:solidFill>
                  <a:srgbClr val="000000"/>
                </a:solidFill>
                <a:latin typeface="Times New Roman"/>
                <a:ea typeface="DejaVu Sans"/>
              </a:rPr>
              <a:t> TG4 2020 Cor1 Closing Report for November Meeting</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Date Submitted: 14th of November, 2021</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Source:</a:t>
            </a:r>
            <a:r>
              <a:rPr b="0" lang="fi-FI" sz="1600" spc="-1" strike="noStrike">
                <a:solidFill>
                  <a:srgbClr val="000000"/>
                </a:solidFill>
                <a:latin typeface="Times New Roman"/>
                <a:ea typeface="DejaVu Sans"/>
              </a:rPr>
              <a:t> Tero Kivinen</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Company -</a:t>
            </a:r>
            <a:endParaRPr b="0" lang="fi-FI" sz="1600" spc="-1" strike="noStrike">
              <a:latin typeface="Arial"/>
            </a:endParaRPr>
          </a:p>
          <a:p>
            <a:pPr>
              <a:lnSpc>
                <a:spcPct val="100000"/>
              </a:lnSpc>
            </a:pPr>
            <a:r>
              <a:rPr b="0" lang="fi-FI" sz="1600" spc="-1" strike="noStrike">
                <a:solidFill>
                  <a:srgbClr val="000000"/>
                </a:solidFill>
                <a:latin typeface="Times New Roman"/>
                <a:ea typeface="DejaVu Sans"/>
              </a:rPr>
              <a:t>E-Mail: kivinen@iki.fi</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Re:</a:t>
            </a:r>
            <a:r>
              <a:rPr b="0" lang="fi-FI" sz="1600" spc="-1" strike="noStrike">
                <a:solidFill>
                  <a:srgbClr val="000000"/>
                </a:solidFill>
                <a:latin typeface="Times New Roman"/>
                <a:ea typeface="DejaVu Sans"/>
              </a:rPr>
              <a:t> TG4 2020 Cor 1 Closing for November Meeting</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Abstract:</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0" lang="fi-FI" sz="1600" spc="-1" strike="noStrike">
                <a:solidFill>
                  <a:srgbClr val="000000"/>
                </a:solidFill>
                <a:latin typeface="Times New Roman"/>
                <a:ea typeface="DejaVu Sans"/>
              </a:rPr>
              <a:t>Closing Report for TG4 2020 Cor 1 meeting for November Meeting.</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Purpose: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Provide information which kind of changes are needed to the standard.</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Notice: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Release: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fi-FI" sz="1600" spc="-1" strike="noStrike">
                <a:solidFill>
                  <a:srgbClr val="000000"/>
                </a:solidFill>
                <a:latin typeface="Times New Roman"/>
                <a:ea typeface="DejaVu Sans"/>
              </a:rPr>
              <a:t>	</a:t>
            </a:r>
            <a:endParaRPr b="0" lang="fi-FI"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CustomShape 1"/>
          <p:cNvSpPr/>
          <p:nvPr/>
        </p:nvSpPr>
        <p:spPr>
          <a:xfrm>
            <a:off x="457200" y="582120"/>
            <a:ext cx="82238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for CRG</a:t>
            </a:r>
            <a:endParaRPr b="0" lang="fi-FI" sz="4400" spc="-1" strike="noStrike">
              <a:latin typeface="Arial"/>
            </a:endParaRPr>
          </a:p>
        </p:txBody>
      </p:sp>
      <p:sp>
        <p:nvSpPr>
          <p:cNvPr id="205" name="CustomShape 2"/>
          <p:cNvSpPr/>
          <p:nvPr/>
        </p:nvSpPr>
        <p:spPr>
          <a:xfrm>
            <a:off x="457200" y="1604520"/>
            <a:ext cx="8223840" cy="3971880"/>
          </a:xfrm>
          <a:prstGeom prst="rect">
            <a:avLst/>
          </a:prstGeom>
          <a:noFill/>
          <a:ln>
            <a:noFill/>
          </a:ln>
        </p:spPr>
        <p:style>
          <a:lnRef idx="0"/>
          <a:fillRef idx="0"/>
          <a:effectRef idx="0"/>
          <a:fontRef idx="minor"/>
        </p:style>
        <p:txBody>
          <a:bodyPr lIns="0" rIns="0" tIns="0" bIns="0">
            <a:normAutofit fontScale="26000"/>
          </a:bodyPr>
          <a:p>
            <a:pPr>
              <a:lnSpc>
                <a:spcPct val="100000"/>
              </a:lnSpc>
              <a:spcBef>
                <a:spcPts val="1417"/>
              </a:spcBef>
            </a:pPr>
            <a:r>
              <a:rPr b="0" lang="fi-FI" sz="3200" spc="-1" strike="noStrike">
                <a:solidFill>
                  <a:srgbClr val="000000"/>
                </a:solidFill>
                <a:latin typeface="Arial"/>
                <a:ea typeface="DejaVu Sans"/>
              </a:rPr>
              <a:t>Move that TG4 2020 Cor 1 formally requests that the 802.15 WG approve the formation of a Comment Resolution Group (CRG) for the WG balloting of the P802.15.4-2020-Cor1-D02 with the following membership: Tero Kivinen(Chair), Henk de Ruijter,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Don Sturek</a:t>
            </a:r>
            <a:endParaRPr b="0" lang="fi-FI"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Hiroshi Harada</a:t>
            </a:r>
            <a:endParaRPr b="0" lang="fi-FI"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CustomShape 1"/>
          <p:cNvSpPr/>
          <p:nvPr/>
        </p:nvSpPr>
        <p:spPr>
          <a:xfrm>
            <a:off x="457200" y="582120"/>
            <a:ext cx="82238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for CRG</a:t>
            </a:r>
            <a:endParaRPr b="0" lang="fi-FI" sz="4400" spc="-1" strike="noStrike">
              <a:latin typeface="Arial"/>
            </a:endParaRPr>
          </a:p>
        </p:txBody>
      </p:sp>
      <p:sp>
        <p:nvSpPr>
          <p:cNvPr id="207" name="CustomShape 2"/>
          <p:cNvSpPr/>
          <p:nvPr/>
        </p:nvSpPr>
        <p:spPr>
          <a:xfrm>
            <a:off x="457200" y="1604520"/>
            <a:ext cx="8223840" cy="3971880"/>
          </a:xfrm>
          <a:prstGeom prst="rect">
            <a:avLst/>
          </a:prstGeom>
          <a:noFill/>
          <a:ln>
            <a:noFill/>
          </a:ln>
        </p:spPr>
        <p:style>
          <a:lnRef idx="0"/>
          <a:fillRef idx="0"/>
          <a:effectRef idx="0"/>
          <a:fontRef idx="minor"/>
        </p:style>
        <p:txBody>
          <a:bodyPr lIns="0" rIns="0" tIns="0" bIns="0">
            <a:normAutofit fontScale="39000"/>
          </a:bodyPr>
          <a:p>
            <a:pPr>
              <a:lnSpc>
                <a:spcPct val="100000"/>
              </a:lnSpc>
              <a:spcBef>
                <a:spcPts val="1417"/>
              </a:spcBef>
            </a:pPr>
            <a:r>
              <a:rPr b="0" lang="fi-FI" sz="3200" spc="-1" strike="noStrike">
                <a:solidFill>
                  <a:srgbClr val="000000"/>
                </a:solidFill>
                <a:latin typeface="Arial"/>
                <a:ea typeface="DejaVu Sans"/>
              </a:rPr>
              <a:t>Move that 802.15 WG approve the formation of a Comment Resolution Group (CRG) for the WG balloting of the P802.15.4-2020-Cor1-D02 with the following membership: Tero Kivinen(Chair), Henk de Ruijter,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CustomShape 1"/>
          <p:cNvSpPr/>
          <p:nvPr/>
        </p:nvSpPr>
        <p:spPr>
          <a:xfrm>
            <a:off x="685800" y="685440"/>
            <a:ext cx="7762320" cy="1056960"/>
          </a:xfrm>
          <a:prstGeom prst="rect">
            <a:avLst/>
          </a:prstGeom>
          <a:noFill/>
          <a:ln>
            <a:noFill/>
          </a:ln>
        </p:spPr>
        <p:style>
          <a:lnRef idx="0"/>
          <a:fillRef idx="0"/>
          <a:effectRef idx="0"/>
          <a:fontRef idx="minor"/>
        </p:style>
      </p:sp>
      <p:sp>
        <p:nvSpPr>
          <p:cNvPr id="209" name="CustomShape 2"/>
          <p:cNvSpPr/>
          <p:nvPr/>
        </p:nvSpPr>
        <p:spPr>
          <a:xfrm>
            <a:off x="438120" y="602280"/>
            <a:ext cx="82209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Agenda for Next Meeting</a:t>
            </a:r>
            <a:endParaRPr b="0" lang="fi-FI" sz="4400" spc="-1" strike="noStrike">
              <a:latin typeface="Arial"/>
            </a:endParaRPr>
          </a:p>
        </p:txBody>
      </p:sp>
      <p:sp>
        <p:nvSpPr>
          <p:cNvPr id="210" name="CustomShape 3"/>
          <p:cNvSpPr/>
          <p:nvPr/>
        </p:nvSpPr>
        <p:spPr>
          <a:xfrm>
            <a:off x="457200" y="1604520"/>
            <a:ext cx="8220960" cy="3969000"/>
          </a:xfrm>
          <a:prstGeom prst="rect">
            <a:avLst/>
          </a:prstGeom>
          <a:noFill/>
          <a:ln>
            <a:noFill/>
          </a:ln>
        </p:spPr>
        <p:style>
          <a:lnRef idx="0"/>
          <a:fillRef idx="0"/>
          <a:effectRef idx="0"/>
          <a:fontRef idx="minor"/>
        </p:style>
        <p:txBody>
          <a:bodyPr lIns="0" rIns="0" tIns="0" bIns="0">
            <a:normAutofit/>
          </a:bodyPr>
          <a:p>
            <a:pPr marL="216000" indent="-212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Process recirculation letter ballot comments</a:t>
            </a:r>
            <a:endParaRPr b="0" lang="fi-FI" sz="3200" spc="-1" strike="noStrike">
              <a:latin typeface="Arial"/>
            </a:endParaRPr>
          </a:p>
          <a:p>
            <a:pPr marL="216000" indent="-212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Form a Standard association ballot pool</a:t>
            </a:r>
            <a:endParaRPr b="0" lang="fi-FI" sz="3200" spc="-1" strike="noStrike">
              <a:latin typeface="Arial"/>
            </a:endParaRPr>
          </a:p>
          <a:p>
            <a:pPr marL="216000" indent="-212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Get draft ready for Standard association ballot</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CustomShape 1"/>
          <p:cNvSpPr/>
          <p:nvPr/>
        </p:nvSpPr>
        <p:spPr>
          <a:xfrm>
            <a:off x="685800" y="685440"/>
            <a:ext cx="7762320" cy="1056960"/>
          </a:xfrm>
          <a:prstGeom prst="rect">
            <a:avLst/>
          </a:prstGeom>
          <a:noFill/>
          <a:ln>
            <a:noFill/>
          </a:ln>
        </p:spPr>
        <p:style>
          <a:lnRef idx="0"/>
          <a:fillRef idx="0"/>
          <a:effectRef idx="0"/>
          <a:fontRef idx="minor"/>
        </p:style>
      </p:sp>
      <p:sp>
        <p:nvSpPr>
          <p:cNvPr id="212" name="CustomShape 2"/>
          <p:cNvSpPr/>
          <p:nvPr/>
        </p:nvSpPr>
        <p:spPr>
          <a:xfrm>
            <a:off x="438120" y="602280"/>
            <a:ext cx="82209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CRG Conference Call</a:t>
            </a:r>
            <a:endParaRPr b="0" lang="fi-FI" sz="4400" spc="-1" strike="noStrike">
              <a:latin typeface="Arial"/>
            </a:endParaRPr>
          </a:p>
        </p:txBody>
      </p:sp>
      <p:graphicFrame>
        <p:nvGraphicFramePr>
          <p:cNvPr id="213" name="Table 3"/>
          <p:cNvGraphicFramePr/>
          <p:nvPr/>
        </p:nvGraphicFramePr>
        <p:xfrm>
          <a:off x="518760" y="1780920"/>
          <a:ext cx="8002080" cy="2098440"/>
        </p:xfrm>
        <a:graphic>
          <a:graphicData uri="http://schemas.openxmlformats.org/drawingml/2006/table">
            <a:tbl>
              <a:tblPr/>
              <a:tblGrid>
                <a:gridCol w="2268360"/>
                <a:gridCol w="3412800"/>
                <a:gridCol w="1055160"/>
                <a:gridCol w="1266120"/>
              </a:tblGrid>
              <a:tr h="322560">
                <a:tc>
                  <a:txBody>
                    <a:bodyPr lIns="90000" rIns="90000">
                      <a:noAutofit/>
                    </a:bodyPr>
                    <a:p>
                      <a:pPr>
                        <a:lnSpc>
                          <a:spcPct val="100000"/>
                        </a:lnSpc>
                      </a:pPr>
                      <a:r>
                        <a:rPr b="0" lang="fi-FI" sz="1300" spc="-1" strike="noStrike">
                          <a:latin typeface="Arial"/>
                        </a:rPr>
                        <a:t>Location</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Local Time</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Time Zone</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UTC Offset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487800">
                <a:tc>
                  <a:txBody>
                    <a:bodyPr lIns="90000" rIns="90000">
                      <a:noAutofit/>
                    </a:bodyPr>
                    <a:p>
                      <a:pPr>
                        <a:lnSpc>
                          <a:spcPct val="100000"/>
                        </a:lnSpc>
                      </a:pPr>
                      <a:r>
                        <a:rPr b="0" lang="fi-FI" sz="1300" spc="-1" strike="noStrike">
                          <a:latin typeface="Arial"/>
                        </a:rPr>
                        <a:t>Los Angeles (USA - California)</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Wednesday, 1 December, 2021, 15:00:00</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PST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UTC-8 hours</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oAutofit/>
                    </a:bodyPr>
                    <a:p>
                      <a:pPr>
                        <a:lnSpc>
                          <a:spcPct val="100000"/>
                        </a:lnSpc>
                      </a:pPr>
                      <a:r>
                        <a:rPr b="0" lang="fi-FI" sz="1300" spc="-1" strike="noStrike">
                          <a:latin typeface="Arial"/>
                        </a:rPr>
                        <a:t>Helsinki (Finland)</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Thursday, 2 December 2021, 01:00:00</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EET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UTC+2 hours</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2560">
                <a:tc>
                  <a:txBody>
                    <a:bodyPr lIns="90000" rIns="90000">
                      <a:noAutofit/>
                    </a:bodyPr>
                    <a:p>
                      <a:pPr>
                        <a:lnSpc>
                          <a:spcPct val="100000"/>
                        </a:lnSpc>
                      </a:pPr>
                      <a:r>
                        <a:rPr b="0" lang="fi-FI" sz="1300" spc="-1" strike="noStrike">
                          <a:latin typeface="Arial"/>
                        </a:rPr>
                        <a:t>Tokyo (Japan)</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Thursday, 2 December 2021, 08:00:00</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JST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UTC+9 hours</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oAutofit/>
                    </a:bodyPr>
                    <a:p>
                      <a:pPr>
                        <a:lnSpc>
                          <a:spcPct val="100000"/>
                        </a:lnSpc>
                      </a:pPr>
                      <a:r>
                        <a:rPr b="0" lang="fi-FI" sz="1300" spc="-1" strike="noStrike">
                          <a:latin typeface="Arial"/>
                        </a:rPr>
                        <a:t>New York (USA – New York)</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Wednesday, 1 December 2021, 18:00:00</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EST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UTC-5 hours</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0400">
                <a:tc>
                  <a:txBody>
                    <a:bodyPr lIns="90000" rIns="90000">
                      <a:noAutofit/>
                    </a:bodyPr>
                    <a:p>
                      <a:pPr>
                        <a:lnSpc>
                          <a:spcPct val="100000"/>
                        </a:lnSpc>
                      </a:pPr>
                      <a:r>
                        <a:rPr b="0" lang="fi-FI" sz="1300" spc="-1" strike="noStrike">
                          <a:latin typeface="Arial"/>
                        </a:rPr>
                        <a:t>UTC (GMT)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Wednesday, 1 December 2021, 23:00:00</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
        <p:nvSpPr>
          <p:cNvPr id="214" name="CustomShape 4"/>
          <p:cNvSpPr/>
          <p:nvPr/>
        </p:nvSpPr>
        <p:spPr>
          <a:xfrm>
            <a:off x="417960" y="4140000"/>
            <a:ext cx="8220960" cy="1274400"/>
          </a:xfrm>
          <a:prstGeom prst="rect">
            <a:avLst/>
          </a:prstGeom>
          <a:noFill/>
          <a:ln>
            <a:noFill/>
          </a:ln>
        </p:spPr>
        <p:style>
          <a:lnRef idx="0"/>
          <a:fillRef idx="0"/>
          <a:effectRef idx="0"/>
          <a:fontRef idx="minor"/>
        </p:style>
        <p:txBody>
          <a:bodyPr lIns="0" rIns="0" tIns="0" bIns="0">
            <a:normAutofit/>
          </a:bodyPr>
          <a:p>
            <a:pPr>
              <a:lnSpc>
                <a:spcPct val="100000"/>
              </a:lnSpc>
              <a:spcBef>
                <a:spcPts val="1417"/>
              </a:spcBef>
            </a:pPr>
            <a:r>
              <a:rPr b="0" lang="fi-FI" sz="3200" spc="-1" strike="noStrike">
                <a:solidFill>
                  <a:srgbClr val="000000"/>
                </a:solidFill>
                <a:latin typeface="Arial"/>
                <a:ea typeface="DejaVu Sans"/>
              </a:rPr>
              <a:t>Weekly meetings after that, unless canceled.</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5" name="CustomShape 1"/>
          <p:cNvSpPr/>
          <p:nvPr/>
        </p:nvSpPr>
        <p:spPr>
          <a:xfrm>
            <a:off x="685800" y="685440"/>
            <a:ext cx="7762320" cy="1056960"/>
          </a:xfrm>
          <a:prstGeom prst="rect">
            <a:avLst/>
          </a:prstGeom>
          <a:noFill/>
          <a:ln>
            <a:noFill/>
          </a:ln>
        </p:spPr>
        <p:style>
          <a:lnRef idx="0"/>
          <a:fillRef idx="0"/>
          <a:effectRef idx="0"/>
          <a:fontRef idx="minor"/>
        </p:style>
      </p:sp>
      <p:sp>
        <p:nvSpPr>
          <p:cNvPr id="216" name="CustomShape 2"/>
          <p:cNvSpPr/>
          <p:nvPr/>
        </p:nvSpPr>
        <p:spPr>
          <a:xfrm>
            <a:off x="438120" y="602280"/>
            <a:ext cx="82209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Timeline</a:t>
            </a:r>
            <a:endParaRPr b="0" lang="fi-FI" sz="4400" spc="-1" strike="noStrike">
              <a:latin typeface="Arial"/>
            </a:endParaRPr>
          </a:p>
        </p:txBody>
      </p:sp>
      <p:sp>
        <p:nvSpPr>
          <p:cNvPr id="217" name="CustomShape 3"/>
          <p:cNvSpPr/>
          <p:nvPr/>
        </p:nvSpPr>
        <p:spPr>
          <a:xfrm>
            <a:off x="457200" y="1604520"/>
            <a:ext cx="8220960" cy="3969000"/>
          </a:xfrm>
          <a:prstGeom prst="rect">
            <a:avLst/>
          </a:prstGeom>
          <a:noFill/>
          <a:ln>
            <a:noFill/>
          </a:ln>
        </p:spPr>
        <p:style>
          <a:lnRef idx="0"/>
          <a:fillRef idx="0"/>
          <a:effectRef idx="0"/>
          <a:fontRef idx="minor"/>
        </p:style>
      </p:sp>
      <p:graphicFrame>
        <p:nvGraphicFramePr>
          <p:cNvPr id="218" name="Table 4"/>
          <p:cNvGraphicFramePr/>
          <p:nvPr/>
        </p:nvGraphicFramePr>
        <p:xfrm>
          <a:off x="837720" y="1456200"/>
          <a:ext cx="7199280" cy="4759200"/>
        </p:xfrm>
        <a:graphic>
          <a:graphicData uri="http://schemas.openxmlformats.org/drawingml/2006/table">
            <a:tbl>
              <a:tblPr/>
              <a:tblGrid>
                <a:gridCol w="5246280"/>
                <a:gridCol w="1953360"/>
              </a:tblGrid>
              <a:tr h="366120">
                <a:tc>
                  <a:txBody>
                    <a:bodyPr lIns="90000" rIns="90000">
                      <a:noAutofit/>
                    </a:bodyPr>
                    <a:p>
                      <a:pPr>
                        <a:lnSpc>
                          <a:spcPct val="100000"/>
                        </a:lnSpc>
                      </a:pPr>
                      <a:r>
                        <a:rPr b="0" lang="fi-FI" sz="1800" spc="-1" strike="noStrike">
                          <a:latin typeface="Arial"/>
                        </a:rPr>
                        <a:t>TG formation</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800" spc="-1" strike="noStrike">
                          <a:latin typeface="Arial"/>
                        </a:rPr>
                        <a:t>Sep 2020</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66120">
                <a:tc>
                  <a:txBody>
                    <a:bodyPr lIns="90000" rIns="90000">
                      <a:noAutofit/>
                    </a:bodyPr>
                    <a:p>
                      <a:pPr>
                        <a:lnSpc>
                          <a:spcPct val="100000"/>
                        </a:lnSpc>
                      </a:pPr>
                      <a:r>
                        <a:rPr b="0" lang="fi-FI" sz="1800" spc="-1" strike="noStrike">
                          <a:latin typeface="Arial"/>
                        </a:rPr>
                        <a:t>Call for proposals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Oct 2020</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66120">
                <a:tc>
                  <a:txBody>
                    <a:bodyPr lIns="90000" rIns="90000">
                      <a:noAutofit/>
                    </a:bodyPr>
                    <a:p>
                      <a:pPr>
                        <a:lnSpc>
                          <a:spcPct val="100000"/>
                        </a:lnSpc>
                      </a:pPr>
                      <a:r>
                        <a:rPr b="0" lang="fi-FI" sz="1800" spc="-1" strike="noStrike">
                          <a:latin typeface="Arial"/>
                        </a:rPr>
                        <a:t>Presentation of proposals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Nov 2020</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66120">
                <a:tc>
                  <a:txBody>
                    <a:bodyPr lIns="90000" rIns="90000">
                      <a:noAutofit/>
                    </a:bodyPr>
                    <a:p>
                      <a:pPr>
                        <a:lnSpc>
                          <a:spcPct val="100000"/>
                        </a:lnSpc>
                      </a:pPr>
                      <a:r>
                        <a:rPr b="0" lang="fi-FI" sz="1800" spc="-1" strike="noStrike">
                          <a:latin typeface="Arial"/>
                        </a:rPr>
                        <a:t>Hear additional proposals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Jan 2021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66120">
                <a:tc>
                  <a:txBody>
                    <a:bodyPr lIns="90000" rIns="90000">
                      <a:noAutofit/>
                    </a:bodyPr>
                    <a:p>
                      <a:pPr>
                        <a:lnSpc>
                          <a:spcPct val="100000"/>
                        </a:lnSpc>
                      </a:pPr>
                      <a:r>
                        <a:rPr b="0" lang="fi-FI" sz="1800" spc="-1" strike="noStrike">
                          <a:latin typeface="Arial"/>
                        </a:rPr>
                        <a:t>Consolidate proposals and develop draft</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Mar 2021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66120">
                <a:tc>
                  <a:txBody>
                    <a:bodyPr lIns="90000" rIns="90000">
                      <a:noAutofit/>
                    </a:bodyPr>
                    <a:p>
                      <a:pPr>
                        <a:lnSpc>
                          <a:spcPct val="100000"/>
                        </a:lnSpc>
                      </a:pPr>
                      <a:r>
                        <a:rPr b="0" lang="fi-FI" sz="1800" spc="-1" strike="noStrike">
                          <a:latin typeface="Arial"/>
                        </a:rPr>
                        <a:t>Update PAR and hear proposals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May 2021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66120">
                <a:tc>
                  <a:txBody>
                    <a:bodyPr lIns="90000" rIns="90000">
                      <a:noAutofit/>
                    </a:bodyPr>
                    <a:p>
                      <a:pPr>
                        <a:lnSpc>
                          <a:spcPct val="100000"/>
                        </a:lnSpc>
                      </a:pPr>
                      <a:r>
                        <a:rPr b="0" lang="fi-FI" sz="1800" spc="-1" strike="noStrike">
                          <a:latin typeface="Arial"/>
                        </a:rPr>
                        <a:t>Resolve PAR comments and draft review</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July 2021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66120">
                <a:tc>
                  <a:txBody>
                    <a:bodyPr lIns="90000" rIns="90000">
                      <a:noAutofit/>
                    </a:bodyPr>
                    <a:p>
                      <a:pPr>
                        <a:lnSpc>
                          <a:spcPct val="100000"/>
                        </a:lnSpc>
                      </a:pPr>
                      <a:r>
                        <a:rPr b="0" lang="fi-FI" sz="1800" spc="-1" strike="noStrike">
                          <a:latin typeface="Arial"/>
                        </a:rPr>
                        <a:t>Review draft and initiate LB</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Sep 2021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66120">
                <a:tc>
                  <a:txBody>
                    <a:bodyPr lIns="90000" rIns="90000">
                      <a:noAutofit/>
                    </a:bodyPr>
                    <a:p>
                      <a:pPr>
                        <a:lnSpc>
                          <a:spcPct val="100000"/>
                        </a:lnSpc>
                      </a:pPr>
                      <a:r>
                        <a:rPr b="0" lang="fi-FI" sz="1800" spc="-1" strike="noStrike">
                          <a:latin typeface="Arial"/>
                        </a:rPr>
                        <a:t>LB comment resolution and start recirculation</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Nov 2021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66120">
                <a:tc>
                  <a:txBody>
                    <a:bodyPr lIns="90000" rIns="90000">
                      <a:noAutofit/>
                    </a:bodyPr>
                    <a:p>
                      <a:pPr>
                        <a:lnSpc>
                          <a:spcPct val="100000"/>
                        </a:lnSpc>
                      </a:pPr>
                      <a:r>
                        <a:rPr b="0" lang="fi-FI" sz="1800" spc="-1" strike="noStrike">
                          <a:latin typeface="Arial"/>
                        </a:rPr>
                        <a:t>Additional LB recirculation</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Dec 2021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66120">
                <a:tc>
                  <a:txBody>
                    <a:bodyPr lIns="90000" rIns="90000">
                      <a:noAutofit/>
                    </a:bodyPr>
                    <a:p>
                      <a:pPr>
                        <a:lnSpc>
                          <a:spcPct val="100000"/>
                        </a:lnSpc>
                      </a:pPr>
                      <a:r>
                        <a:rPr b="0" lang="fi-FI" sz="1800" spc="-1" strike="noStrike">
                          <a:latin typeface="Arial"/>
                        </a:rPr>
                        <a:t>Start Standard Association ballot</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Jan 2022</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66120">
                <a:tc>
                  <a:txBody>
                    <a:bodyPr lIns="90000" rIns="90000">
                      <a:noAutofit/>
                    </a:bodyPr>
                    <a:p>
                      <a:pPr>
                        <a:lnSpc>
                          <a:spcPct val="100000"/>
                        </a:lnSpc>
                      </a:pPr>
                      <a:r>
                        <a:rPr b="0" lang="fi-FI" sz="1800" spc="-1" strike="noStrike">
                          <a:latin typeface="Arial"/>
                        </a:rPr>
                        <a:t>SA ballot comment resolution and 2 recirculations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Mar 2022</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66120">
                <a:tc>
                  <a:txBody>
                    <a:bodyPr lIns="90000" rIns="90000">
                      <a:noAutofit/>
                    </a:bodyPr>
                    <a:p>
                      <a:pPr>
                        <a:lnSpc>
                          <a:spcPct val="100000"/>
                        </a:lnSpc>
                      </a:pPr>
                      <a:r>
                        <a:rPr b="0" lang="fi-FI" sz="1800" spc="-1" strike="noStrike">
                          <a:latin typeface="Arial"/>
                        </a:rPr>
                        <a:t>RevCom submission</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July 2022</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CustomShape 1"/>
          <p:cNvSpPr/>
          <p:nvPr/>
        </p:nvSpPr>
        <p:spPr>
          <a:xfrm>
            <a:off x="457200" y="273600"/>
            <a:ext cx="8221680" cy="1137240"/>
          </a:xfrm>
          <a:prstGeom prst="rect">
            <a:avLst/>
          </a:prstGeom>
          <a:noFill/>
          <a:ln>
            <a:noFill/>
          </a:ln>
        </p:spPr>
        <p:style>
          <a:lnRef idx="0"/>
          <a:fillRef idx="0"/>
          <a:effectRef idx="0"/>
          <a:fontRef idx="minor"/>
        </p:style>
      </p:sp>
      <p:sp>
        <p:nvSpPr>
          <p:cNvPr id="186" name="CustomShape 2"/>
          <p:cNvSpPr/>
          <p:nvPr/>
        </p:nvSpPr>
        <p:spPr>
          <a:xfrm>
            <a:off x="457200" y="2617560"/>
            <a:ext cx="8221680" cy="1949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3200" spc="-1" strike="noStrike">
                <a:solidFill>
                  <a:srgbClr val="000000"/>
                </a:solidFill>
                <a:latin typeface="Arial"/>
                <a:ea typeface="DejaVu Sans"/>
              </a:rPr>
              <a:t>Closing report for TG4 2020 Cor1</a:t>
            </a:r>
            <a:endParaRPr b="0" lang="fi-FI" sz="3200" spc="-1" strike="noStrike">
              <a:latin typeface="Arial"/>
            </a:endParaRPr>
          </a:p>
          <a:p>
            <a:pPr algn="ctr">
              <a:lnSpc>
                <a:spcPct val="100000"/>
              </a:lnSpc>
            </a:pPr>
            <a:endParaRPr b="0" lang="fi-FI" sz="3200" spc="-1" strike="noStrike">
              <a:latin typeface="Arial"/>
            </a:endParaRPr>
          </a:p>
          <a:p>
            <a:pPr algn="ctr">
              <a:lnSpc>
                <a:spcPct val="100000"/>
              </a:lnSpc>
            </a:pPr>
            <a:r>
              <a:rPr b="0" lang="fi-FI" sz="3200" spc="-1" strike="noStrike">
                <a:solidFill>
                  <a:srgbClr val="000000"/>
                </a:solidFill>
                <a:latin typeface="Arial"/>
                <a:ea typeface="DejaVu Sans"/>
              </a:rPr>
              <a:t>November 17, 2021</a:t>
            </a:r>
            <a:endParaRPr b="0" lang="fi-FI" sz="3200" spc="-1" strike="noStrike">
              <a:latin typeface="Arial"/>
            </a:endParaRPr>
          </a:p>
          <a:p>
            <a:pPr algn="ctr">
              <a:lnSpc>
                <a:spcPct val="100000"/>
              </a:lnSpc>
            </a:pPr>
            <a:r>
              <a:rPr b="0" lang="fi-FI" sz="3200" spc="-1" strike="noStrike">
                <a:solidFill>
                  <a:srgbClr val="000000"/>
                </a:solidFill>
                <a:latin typeface="Arial"/>
                <a:ea typeface="DejaVu Sans"/>
              </a:rPr>
              <a:t>Tero Kivinen</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685800" y="685440"/>
            <a:ext cx="7762320" cy="1056960"/>
          </a:xfrm>
          <a:prstGeom prst="rect">
            <a:avLst/>
          </a:prstGeom>
          <a:noFill/>
          <a:ln>
            <a:noFill/>
          </a:ln>
        </p:spPr>
        <p:style>
          <a:lnRef idx="0"/>
          <a:fillRef idx="0"/>
          <a:effectRef idx="0"/>
          <a:fontRef idx="minor"/>
        </p:style>
      </p:sp>
      <p:sp>
        <p:nvSpPr>
          <p:cNvPr id="188" name="CustomShape 2"/>
          <p:cNvSpPr/>
          <p:nvPr/>
        </p:nvSpPr>
        <p:spPr>
          <a:xfrm>
            <a:off x="438120" y="602280"/>
            <a:ext cx="82209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802.15.4 2020 Cor1 Scope</a:t>
            </a:r>
            <a:endParaRPr b="0" lang="fi-FI" sz="4400" spc="-1" strike="noStrike">
              <a:latin typeface="Arial"/>
            </a:endParaRPr>
          </a:p>
        </p:txBody>
      </p:sp>
      <p:sp>
        <p:nvSpPr>
          <p:cNvPr id="189" name="CustomShape 3"/>
          <p:cNvSpPr/>
          <p:nvPr/>
        </p:nvSpPr>
        <p:spPr>
          <a:xfrm>
            <a:off x="457200" y="1604520"/>
            <a:ext cx="8220960" cy="3969000"/>
          </a:xfrm>
          <a:prstGeom prst="rect">
            <a:avLst/>
          </a:prstGeom>
          <a:noFill/>
          <a:ln>
            <a:noFill/>
          </a:ln>
        </p:spPr>
        <p:style>
          <a:lnRef idx="0"/>
          <a:fillRef idx="0"/>
          <a:effectRef idx="0"/>
          <a:fontRef idx="minor"/>
        </p:style>
        <p:txBody>
          <a:bodyPr lIns="0" rIns="0" tIns="0" bIns="0">
            <a:normAutofit/>
          </a:bodyPr>
          <a:p>
            <a:pPr marL="432000" indent="-316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Project:</a:t>
            </a:r>
            <a:endParaRPr b="0" lang="fi-FI"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This corrigendum addresses significant errors found in IEEE Std 802.15.4-2020 and its amendments.</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CustomShape 1"/>
          <p:cNvSpPr/>
          <p:nvPr/>
        </p:nvSpPr>
        <p:spPr>
          <a:xfrm>
            <a:off x="685800" y="685440"/>
            <a:ext cx="7762320" cy="1056960"/>
          </a:xfrm>
          <a:prstGeom prst="rect">
            <a:avLst/>
          </a:prstGeom>
          <a:noFill/>
          <a:ln>
            <a:noFill/>
          </a:ln>
        </p:spPr>
        <p:style>
          <a:lnRef idx="0"/>
          <a:fillRef idx="0"/>
          <a:effectRef idx="0"/>
          <a:fontRef idx="minor"/>
        </p:style>
      </p:sp>
      <p:sp>
        <p:nvSpPr>
          <p:cNvPr id="191" name="CustomShape 2"/>
          <p:cNvSpPr/>
          <p:nvPr/>
        </p:nvSpPr>
        <p:spPr>
          <a:xfrm>
            <a:off x="438120" y="602280"/>
            <a:ext cx="82209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Meeting Achievements</a:t>
            </a:r>
            <a:endParaRPr b="0" lang="fi-FI" sz="4400" spc="-1" strike="noStrike">
              <a:latin typeface="Arial"/>
            </a:endParaRPr>
          </a:p>
        </p:txBody>
      </p:sp>
      <p:sp>
        <p:nvSpPr>
          <p:cNvPr id="192" name="CustomShape 3"/>
          <p:cNvSpPr/>
          <p:nvPr/>
        </p:nvSpPr>
        <p:spPr>
          <a:xfrm>
            <a:off x="457200" y="1604520"/>
            <a:ext cx="8220960" cy="3969000"/>
          </a:xfrm>
          <a:prstGeom prst="rect">
            <a:avLst/>
          </a:prstGeom>
          <a:noFill/>
          <a:ln>
            <a:noFill/>
          </a:ln>
        </p:spPr>
        <p:style>
          <a:lnRef idx="0"/>
          <a:fillRef idx="0"/>
          <a:effectRef idx="0"/>
          <a:fontRef idx="minor"/>
        </p:style>
        <p:txBody>
          <a:bodyPr lIns="0" rIns="0" tIns="0" bIns="0">
            <a:normAutofit fontScale="80000"/>
          </a:bodyPr>
          <a:p>
            <a:pPr marL="432000" indent="-316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Approved agenda, and minutes, confirmed officers. </a:t>
            </a:r>
            <a:endParaRPr b="0" lang="fi-FI" sz="3200" spc="-1" strike="noStrike">
              <a:latin typeface="Arial"/>
            </a:endParaRPr>
          </a:p>
          <a:p>
            <a:pPr marL="432000" indent="-316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Resolved all LB187 comments</a:t>
            </a:r>
            <a:endParaRPr b="0" lang="fi-FI" sz="3200" spc="-1" strike="noStrike">
              <a:latin typeface="Arial"/>
            </a:endParaRPr>
          </a:p>
          <a:p>
            <a:pPr marL="432000" indent="-316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Created new draft for review</a:t>
            </a:r>
            <a:endParaRPr b="0" lang="fi-FI" sz="3200" spc="-1" strike="noStrike">
              <a:latin typeface="Arial"/>
            </a:endParaRPr>
          </a:p>
          <a:p>
            <a:pPr marL="432000" indent="-316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Requesting recirculation after draft has been edited based on comment resultions</a:t>
            </a:r>
            <a:endParaRPr b="0" lang="fi-FI" sz="3200" spc="-1" strike="noStrike">
              <a:latin typeface="Arial"/>
            </a:endParaRPr>
          </a:p>
          <a:p>
            <a:pPr marL="432000" indent="-316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Formed a CRG</a:t>
            </a:r>
            <a:endParaRPr b="0" lang="fi-FI" sz="3200" spc="-1" strike="noStrike">
              <a:latin typeface="Arial"/>
            </a:endParaRPr>
          </a:p>
          <a:p>
            <a:pPr marL="432000" indent="-316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Updated timeline</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CustomShape 1"/>
          <p:cNvSpPr/>
          <p:nvPr/>
        </p:nvSpPr>
        <p:spPr>
          <a:xfrm>
            <a:off x="457200" y="273600"/>
            <a:ext cx="8227440" cy="114300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fi-FI" sz="4400" spc="-1" strike="noStrike">
                <a:solidFill>
                  <a:srgbClr val="000000"/>
                </a:solidFill>
                <a:latin typeface="Arial"/>
                <a:ea typeface="DejaVu Sans"/>
              </a:rPr>
              <a:t>LB187 results</a:t>
            </a:r>
            <a:endParaRPr b="0" lang="fi-FI" sz="4400" spc="-1" strike="noStrike">
              <a:latin typeface="Arial"/>
            </a:endParaRPr>
          </a:p>
        </p:txBody>
      </p:sp>
      <p:sp>
        <p:nvSpPr>
          <p:cNvPr id="194" name="CustomShape 2"/>
          <p:cNvSpPr/>
          <p:nvPr/>
        </p:nvSpPr>
        <p:spPr>
          <a:xfrm>
            <a:off x="457200" y="1604520"/>
            <a:ext cx="8227440" cy="217368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LB Started Monday 27th of September, 2021</a:t>
            </a:r>
            <a:endParaRPr b="0" lang="fi-FI" sz="2800" spc="-1" strike="noStrike">
              <a:latin typeface="Arial"/>
            </a:endParaRPr>
          </a:p>
          <a:p>
            <a:pPr marL="432000" indent="-32292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LB closed Monday 15th of November, 2021</a:t>
            </a:r>
            <a:endParaRPr b="0" lang="fi-FI" sz="2800" spc="-1" strike="noStrike">
              <a:latin typeface="Arial"/>
            </a:endParaRPr>
          </a:p>
          <a:p>
            <a:pPr>
              <a:lnSpc>
                <a:spcPct val="100000"/>
              </a:lnSpc>
              <a:spcBef>
                <a:spcPts val="1417"/>
              </a:spcBef>
            </a:pPr>
            <a:endParaRPr b="0" lang="fi-FI" sz="2800" spc="-1" strike="noStrike">
              <a:latin typeface="Arial"/>
            </a:endParaRPr>
          </a:p>
        </p:txBody>
      </p:sp>
      <p:graphicFrame>
        <p:nvGraphicFramePr>
          <p:cNvPr id="195" name="Table 3"/>
          <p:cNvGraphicFramePr/>
          <p:nvPr/>
        </p:nvGraphicFramePr>
        <p:xfrm>
          <a:off x="1953360" y="3123720"/>
          <a:ext cx="4828680" cy="30535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fi-FI" sz="1800" spc="-1" strike="noStrike">
                          <a:latin typeface="Arial"/>
                        </a:rPr>
                        <a:t>Voters: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fi-FI" sz="1800" spc="-1" strike="noStrike">
                          <a:latin typeface="Arial"/>
                        </a:rPr>
                        <a:t>115</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fi-FI" sz="1800" spc="-1" strike="noStrike">
                          <a:latin typeface="Arial"/>
                        </a:rPr>
                        <a:t>Voted:</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67</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58%</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Non-Responsive:</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48</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Yes: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62</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98%</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Abstain:</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4</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6%</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No</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Comments: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Technical</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Editorial</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2</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29</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196" name="CustomShape 1"/>
          <p:cNvSpPr/>
          <p:nvPr/>
        </p:nvSpPr>
        <p:spPr>
          <a:xfrm>
            <a:off x="457200" y="582120"/>
            <a:ext cx="82238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for LB recirculation</a:t>
            </a:r>
            <a:endParaRPr b="0" lang="fi-FI" sz="4400" spc="-1" strike="noStrike">
              <a:latin typeface="Arial"/>
            </a:endParaRPr>
          </a:p>
        </p:txBody>
      </p:sp>
      <p:sp>
        <p:nvSpPr>
          <p:cNvPr id="197" name="CustomShape 2"/>
          <p:cNvSpPr/>
          <p:nvPr/>
        </p:nvSpPr>
        <p:spPr>
          <a:xfrm>
            <a:off x="457200" y="1604520"/>
            <a:ext cx="8223840" cy="3971880"/>
          </a:xfrm>
          <a:prstGeom prst="rect">
            <a:avLst/>
          </a:prstGeom>
          <a:noFill/>
          <a:ln>
            <a:noFill/>
          </a:ln>
        </p:spPr>
        <p:style>
          <a:lnRef idx="0"/>
          <a:fillRef idx="0"/>
          <a:effectRef idx="0"/>
          <a:fontRef idx="minor"/>
        </p:style>
        <p:txBody>
          <a:bodyPr lIns="0" rIns="0" tIns="0" bIns="0">
            <a:normAutofit fontScale="78000"/>
          </a:bodyPr>
          <a:p>
            <a:pPr>
              <a:lnSpc>
                <a:spcPct val="100000"/>
              </a:lnSpc>
              <a:spcBef>
                <a:spcPts val="1417"/>
              </a:spcBef>
            </a:pPr>
            <a:r>
              <a:rPr b="0" lang="fi-FI" sz="3200" spc="-1" strike="noStrike">
                <a:solidFill>
                  <a:srgbClr val="000000"/>
                </a:solidFill>
                <a:latin typeface="Arial"/>
                <a:ea typeface="DejaVu Sans"/>
              </a:rPr>
              <a:t>Move that TG4 2020 Cor 1 formally request that the 802.15 WG start a WG recirculation requesting approval of P802.15.4-2020-Cor1_D02 and to forward document P802.15.4-2020-Cor1_D02, to Standards Association ballot </a:t>
            </a:r>
            <a:endParaRPr b="0" lang="fi-FI"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xxx</a:t>
            </a:r>
            <a:endParaRPr b="0" lang="fi-FI"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xxx</a:t>
            </a:r>
            <a:endParaRPr b="0" lang="fi-FI"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CustomShape 1"/>
          <p:cNvSpPr/>
          <p:nvPr/>
        </p:nvSpPr>
        <p:spPr>
          <a:xfrm>
            <a:off x="457200" y="582120"/>
            <a:ext cx="82238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for LB recirculation</a:t>
            </a:r>
            <a:endParaRPr b="0" lang="fi-FI" sz="4400" spc="-1" strike="noStrike">
              <a:latin typeface="Arial"/>
            </a:endParaRPr>
          </a:p>
        </p:txBody>
      </p:sp>
      <p:sp>
        <p:nvSpPr>
          <p:cNvPr id="199" name="CustomShape 2"/>
          <p:cNvSpPr/>
          <p:nvPr/>
        </p:nvSpPr>
        <p:spPr>
          <a:xfrm>
            <a:off x="457200" y="1604520"/>
            <a:ext cx="8223840" cy="3971880"/>
          </a:xfrm>
          <a:prstGeom prst="rect">
            <a:avLst/>
          </a:prstGeom>
          <a:noFill/>
          <a:ln>
            <a:noFill/>
          </a:ln>
        </p:spPr>
        <p:style>
          <a:lnRef idx="0"/>
          <a:fillRef idx="0"/>
          <a:effectRef idx="0"/>
          <a:fontRef idx="minor"/>
        </p:style>
        <p:txBody>
          <a:bodyPr lIns="0" rIns="0" tIns="0" bIns="0">
            <a:normAutofit fontScale="42000"/>
          </a:bodyPr>
          <a:p>
            <a:pPr>
              <a:lnSpc>
                <a:spcPct val="100000"/>
              </a:lnSpc>
              <a:spcBef>
                <a:spcPts val="1417"/>
              </a:spcBef>
            </a:pPr>
            <a:r>
              <a:rPr b="0" lang="fi-FI" sz="3200" spc="-1" strike="noStrike">
                <a:solidFill>
                  <a:srgbClr val="000000"/>
                </a:solidFill>
                <a:latin typeface="Arial"/>
                <a:ea typeface="DejaVu Sans"/>
              </a:rPr>
              <a:t>Move that TG4 2020 Cor 1 formally request that the 802.15 WG start a WG recirculation requesting approval of P802.15.4-2020-Cor1_D02 (as edited in accordance with the instructions in the document 15-21-0555-04-Cor2) and to forward document P802.15.4-2020-Cor1_D02, as edited accordance with the instructions in document 15-21-0555-04-Cor2 to Standards Association ballot pending the completion and inclusing of the edits in the draft</a:t>
            </a:r>
            <a:endParaRPr b="0" lang="fi-FI"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Don Sturek</a:t>
            </a:r>
            <a:endParaRPr b="0" lang="fi-FI"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Hiroshi Harada</a:t>
            </a:r>
            <a:endParaRPr b="0" lang="fi-FI"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200" name="CustomShape 1"/>
          <p:cNvSpPr/>
          <p:nvPr/>
        </p:nvSpPr>
        <p:spPr>
          <a:xfrm>
            <a:off x="457200" y="582120"/>
            <a:ext cx="82238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for LB recirculation</a:t>
            </a:r>
            <a:endParaRPr b="0" lang="fi-FI" sz="4400" spc="-1" strike="noStrike">
              <a:latin typeface="Arial"/>
            </a:endParaRPr>
          </a:p>
        </p:txBody>
      </p:sp>
      <p:sp>
        <p:nvSpPr>
          <p:cNvPr id="201" name="CustomShape 2"/>
          <p:cNvSpPr/>
          <p:nvPr/>
        </p:nvSpPr>
        <p:spPr>
          <a:xfrm>
            <a:off x="457200" y="1604520"/>
            <a:ext cx="8223840" cy="3971880"/>
          </a:xfrm>
          <a:prstGeom prst="rect">
            <a:avLst/>
          </a:prstGeom>
          <a:noFill/>
          <a:ln>
            <a:noFill/>
          </a:ln>
        </p:spPr>
        <p:style>
          <a:lnRef idx="0"/>
          <a:fillRef idx="0"/>
          <a:effectRef idx="0"/>
          <a:fontRef idx="minor"/>
        </p:style>
        <p:txBody>
          <a:bodyPr lIns="0" rIns="0" tIns="0" bIns="0">
            <a:normAutofit fontScale="70000"/>
          </a:bodyPr>
          <a:p>
            <a:pPr>
              <a:lnSpc>
                <a:spcPct val="100000"/>
              </a:lnSpc>
              <a:spcBef>
                <a:spcPts val="1417"/>
              </a:spcBef>
            </a:pPr>
            <a:r>
              <a:rPr b="0" lang="fi-FI" sz="3200" spc="-1" strike="noStrike">
                <a:solidFill>
                  <a:srgbClr val="000000"/>
                </a:solidFill>
                <a:latin typeface="Arial"/>
                <a:ea typeface="DejaVu Sans"/>
              </a:rPr>
              <a:t>Move that 802.15 WG start a WG recirculation requesting approval of P802.15.4-2020-Cor1_D02 (as edited in accordance with the instructions in the document 15-21-0555-04-Cor2) and to forward document P802.15.4-2020-Cor1_D02, as edited accordance with the instructions in document 15-21-0555-04-Cor2 to Standards Association ballot pending the completion and inclusing of the edits in the draft</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1"/>
          <p:cNvSpPr/>
          <p:nvPr/>
        </p:nvSpPr>
        <p:spPr>
          <a:xfrm>
            <a:off x="457200" y="582120"/>
            <a:ext cx="82238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for LB recirculation</a:t>
            </a:r>
            <a:endParaRPr b="0" lang="fi-FI" sz="4400" spc="-1" strike="noStrike">
              <a:latin typeface="Arial"/>
            </a:endParaRPr>
          </a:p>
        </p:txBody>
      </p:sp>
      <p:sp>
        <p:nvSpPr>
          <p:cNvPr id="203" name="CustomShape 2"/>
          <p:cNvSpPr/>
          <p:nvPr/>
        </p:nvSpPr>
        <p:spPr>
          <a:xfrm>
            <a:off x="457200" y="1604520"/>
            <a:ext cx="8223840" cy="3971880"/>
          </a:xfrm>
          <a:prstGeom prst="rect">
            <a:avLst/>
          </a:prstGeom>
          <a:noFill/>
          <a:ln>
            <a:noFill/>
          </a:ln>
        </p:spPr>
        <p:style>
          <a:lnRef idx="0"/>
          <a:fillRef idx="0"/>
          <a:effectRef idx="0"/>
          <a:fontRef idx="minor"/>
        </p:style>
        <p:txBody>
          <a:bodyPr lIns="0" rIns="0" tIns="0" bIns="0">
            <a:normAutofit/>
          </a:bodyPr>
          <a:p>
            <a:pPr>
              <a:lnSpc>
                <a:spcPct val="100000"/>
              </a:lnSpc>
              <a:spcBef>
                <a:spcPts val="1417"/>
              </a:spcBef>
            </a:pPr>
            <a:r>
              <a:rPr b="0" lang="fi-FI" sz="3200" spc="-1" strike="noStrike">
                <a:solidFill>
                  <a:srgbClr val="000000"/>
                </a:solidFill>
                <a:latin typeface="Arial"/>
                <a:ea typeface="DejaVu Sans"/>
              </a:rPr>
              <a:t>Move that 802.15 WG start a WG recirculation requesting approval of P802.15.4-2020-Cor1_D02 and to forward document P802.15.4-2020-Cor1_D02, to Standards Association ballot </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3163</TotalTime>
  <Application>LibreOffice/6.2.3.2$Windows_X86_64 LibreOffice_project/aecc05fe267cc68dde00352a451aa867b3b546ac</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2021-11-17T16:26:08Z</dcterms:modified>
  <cp:revision>102</cp:revision>
  <dc:subject>IEEE 802.15.9ma</dc:subject>
  <dc:title>Closing for November</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ies>
</file>