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802-15-21-0595-02</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23F0A5C-E500-4632-8C84-BCB9EE92781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802-15-21-0595-02</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01C78014-19FB-4215-9C20-E9A732F2529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802-15-21-0594-01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AFFD3BEE-FF36-4D63-8BB7-B19E2FB173A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802-15-21-0595-02</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D7D1F010-3799-4BC7-A028-5AD9C5E70DC6}"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2000" cy="46166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November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14th of November,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205"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WG balloting of the P802.15.4-2020-Cor1-D02 with the following membership: Tero Kivinen(Chair), Henk de Ruijter,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Hiroshi Harada</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207"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WG balloting of the P802.15.4-2020-Cor1-D02 with the following membership: Tero Kivinen(Chair), Henk de Ruijter,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2680" cy="1057320"/>
          </a:xfrm>
          <a:prstGeom prst="rect">
            <a:avLst/>
          </a:prstGeom>
          <a:noFill/>
          <a:ln>
            <a:noFill/>
          </a:ln>
        </p:spPr>
        <p:style>
          <a:lnRef idx="0"/>
          <a:fillRef idx="0"/>
          <a:effectRef idx="0"/>
          <a:fontRef idx="minor"/>
        </p:style>
      </p:sp>
      <p:sp>
        <p:nvSpPr>
          <p:cNvPr id="209"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10"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a:bodyPr>
          <a:p>
            <a:pPr marL="216000" indent="-212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recirculation letter ballot comments</a:t>
            </a:r>
            <a:endParaRPr b="0" lang="fi-FI" sz="3200" spc="-1" strike="noStrike">
              <a:latin typeface="Arial"/>
            </a:endParaRPr>
          </a:p>
          <a:p>
            <a:pPr marL="216000" indent="-212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a Standard association ballot pool</a:t>
            </a:r>
            <a:endParaRPr b="0" lang="fi-FI" sz="3200" spc="-1" strike="noStrike">
              <a:latin typeface="Arial"/>
            </a:endParaRPr>
          </a:p>
          <a:p>
            <a:pPr marL="216000" indent="-212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Get draft ready for Standard association ballot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2680" cy="1057320"/>
          </a:xfrm>
          <a:prstGeom prst="rect">
            <a:avLst/>
          </a:prstGeom>
          <a:noFill/>
          <a:ln>
            <a:noFill/>
          </a:ln>
        </p:spPr>
        <p:style>
          <a:lnRef idx="0"/>
          <a:fillRef idx="0"/>
          <a:effectRef idx="0"/>
          <a:fontRef idx="minor"/>
        </p:style>
      </p:sp>
      <p:sp>
        <p:nvSpPr>
          <p:cNvPr id="212"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fi-FI" sz="4400" spc="-1" strike="noStrike">
              <a:latin typeface="Arial"/>
            </a:endParaRPr>
          </a:p>
        </p:txBody>
      </p:sp>
      <p:graphicFrame>
        <p:nvGraphicFramePr>
          <p:cNvPr id="213" name="Table 3"/>
          <p:cNvGraphicFramePr/>
          <p:nvPr/>
        </p:nvGraphicFramePr>
        <p:xfrm>
          <a:off x="518760" y="1780920"/>
          <a:ext cx="8002080" cy="209880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1 December, 2021, 15:00:00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UTC-8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Thursday, 2 December 2021, 01:00:00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UTC+2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Thursday, 2 December 2021, 08:00:00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Wednesday, 1 December 2021, 18:00:00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UTC-5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760">
                <a:tc>
                  <a:txBody>
                    <a:bodyPr lIns="90000" rIns="90000">
                      <a:noAutofit/>
                    </a:bodyPr>
                    <a:p>
                      <a:pPr>
                        <a:lnSpc>
                          <a:spcPct val="100000"/>
                        </a:lnSpc>
                      </a:pPr>
                      <a:r>
                        <a:rPr b="0" lang="fi-FI" sz="1300" spc="-1" strike="noStrike">
                          <a:latin typeface="Arial"/>
                        </a:rPr>
                        <a:t>UTC (GMT)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1 December 2021, 23:00:00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14" name="CustomShape 4"/>
          <p:cNvSpPr/>
          <p:nvPr/>
        </p:nvSpPr>
        <p:spPr>
          <a:xfrm>
            <a:off x="417960" y="4140000"/>
            <a:ext cx="8221320" cy="127476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Weekly meetings after that, unless canceled.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685800" y="685440"/>
            <a:ext cx="7762680" cy="1057320"/>
          </a:xfrm>
          <a:prstGeom prst="rect">
            <a:avLst/>
          </a:prstGeom>
          <a:noFill/>
          <a:ln>
            <a:noFill/>
          </a:ln>
        </p:spPr>
        <p:style>
          <a:lnRef idx="0"/>
          <a:fillRef idx="0"/>
          <a:effectRef idx="0"/>
          <a:fontRef idx="minor"/>
        </p:style>
      </p:sp>
      <p:sp>
        <p:nvSpPr>
          <p:cNvPr id="216"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fi-FI" sz="4400" spc="-1" strike="noStrike">
              <a:latin typeface="Arial"/>
            </a:endParaRPr>
          </a:p>
        </p:txBody>
      </p:sp>
      <p:sp>
        <p:nvSpPr>
          <p:cNvPr id="217" name="CustomShape 3"/>
          <p:cNvSpPr/>
          <p:nvPr/>
        </p:nvSpPr>
        <p:spPr>
          <a:xfrm>
            <a:off x="457200" y="1604520"/>
            <a:ext cx="8221320" cy="3969360"/>
          </a:xfrm>
          <a:prstGeom prst="rect">
            <a:avLst/>
          </a:prstGeom>
          <a:noFill/>
          <a:ln>
            <a:noFill/>
          </a:ln>
        </p:spPr>
        <p:style>
          <a:lnRef idx="0"/>
          <a:fillRef idx="0"/>
          <a:effectRef idx="0"/>
          <a:fontRef idx="minor"/>
        </p:style>
      </p:sp>
      <p:graphicFrame>
        <p:nvGraphicFramePr>
          <p:cNvPr id="218" name="Table 4"/>
          <p:cNvGraphicFramePr/>
          <p:nvPr/>
        </p:nvGraphicFramePr>
        <p:xfrm>
          <a:off x="837720" y="1456200"/>
          <a:ext cx="7199280" cy="4759200"/>
        </p:xfrm>
        <a:graphic>
          <a:graphicData uri="http://schemas.openxmlformats.org/drawingml/2006/table">
            <a:tbl>
              <a:tblPr/>
              <a:tblGrid>
                <a:gridCol w="5246280"/>
                <a:gridCol w="1953360"/>
              </a:tblGrid>
              <a:tr h="366120">
                <a:tc>
                  <a:txBody>
                    <a:bodyPr lIns="90000" rIns="90000">
                      <a:noAutofit/>
                    </a:bodyPr>
                    <a:p>
                      <a:pPr>
                        <a:lnSpc>
                          <a:spcPct val="100000"/>
                        </a:lnSpc>
                      </a:pPr>
                      <a:r>
                        <a:rPr b="0" lang="fi-FI" sz="1800" spc="-1" strike="noStrike">
                          <a:latin typeface="Arial"/>
                        </a:rPr>
                        <a:t>TG formation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Sep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66120">
                <a:tc>
                  <a:txBody>
                    <a:bodyPr lIns="90000" rIns="90000">
                      <a:noAutofit/>
                    </a:bodyPr>
                    <a:p>
                      <a:pPr>
                        <a:lnSpc>
                          <a:spcPct val="100000"/>
                        </a:lnSpc>
                      </a:pPr>
                      <a:r>
                        <a:rPr b="0" lang="fi-FI" sz="1800" spc="-1" strike="noStrike">
                          <a:latin typeface="Arial"/>
                        </a:rPr>
                        <a:t>Call for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Oct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Presentation of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Nov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Hear additional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Jan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Consolidate proposals and develop draft</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Mar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Update PAR and hear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May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Resolve PAR comments and draft review</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July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Review draft and initiate LB</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Sep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LB comment resolution and start recirculation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Nov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Additional LB recirculation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Dec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Start Standard Association ballot</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Jan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SA ballot comment resolution and 2 recirculations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Mar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RevCom submission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July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2040" cy="1137600"/>
          </a:xfrm>
          <a:prstGeom prst="rect">
            <a:avLst/>
          </a:prstGeom>
          <a:noFill/>
          <a:ln>
            <a:noFill/>
          </a:ln>
        </p:spPr>
        <p:style>
          <a:lnRef idx="0"/>
          <a:fillRef idx="0"/>
          <a:effectRef idx="0"/>
          <a:fontRef idx="minor"/>
        </p:style>
      </p:sp>
      <p:sp>
        <p:nvSpPr>
          <p:cNvPr id="186" name="CustomShape 2"/>
          <p:cNvSpPr/>
          <p:nvPr/>
        </p:nvSpPr>
        <p:spPr>
          <a:xfrm>
            <a:off x="457200" y="2617560"/>
            <a:ext cx="822204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November 17,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2680" cy="1057320"/>
          </a:xfrm>
          <a:prstGeom prst="rect">
            <a:avLst/>
          </a:prstGeom>
          <a:noFill/>
          <a:ln>
            <a:noFill/>
          </a:ln>
        </p:spPr>
        <p:style>
          <a:lnRef idx="0"/>
          <a:fillRef idx="0"/>
          <a:effectRef idx="0"/>
          <a:fontRef idx="minor"/>
        </p:style>
      </p:sp>
      <p:sp>
        <p:nvSpPr>
          <p:cNvPr id="188"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fi-FI" sz="4400" spc="-1" strike="noStrike">
              <a:latin typeface="Arial"/>
            </a:endParaRPr>
          </a:p>
        </p:txBody>
      </p:sp>
      <p:sp>
        <p:nvSpPr>
          <p:cNvPr id="189"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2680" cy="1057320"/>
          </a:xfrm>
          <a:prstGeom prst="rect">
            <a:avLst/>
          </a:prstGeom>
          <a:noFill/>
          <a:ln>
            <a:noFill/>
          </a:ln>
        </p:spPr>
        <p:style>
          <a:lnRef idx="0"/>
          <a:fillRef idx="0"/>
          <a:effectRef idx="0"/>
          <a:fontRef idx="minor"/>
        </p:style>
      </p:sp>
      <p:sp>
        <p:nvSpPr>
          <p:cNvPr id="191"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92"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fontScale="80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confirmed officers. </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Resolved all LB187 comments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Created new draft for review</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Requesting recirculation after draft has been edited based on comment resultions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Updated timeline</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273600"/>
            <a:ext cx="8227800" cy="11433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fi-FI" sz="4400" spc="-1" strike="noStrike">
                <a:latin typeface="Arial"/>
              </a:rPr>
              <a:t>LB187 results</a:t>
            </a:r>
            <a:endParaRPr b="0" lang="fi-FI" sz="4400" spc="-1" strike="noStrike">
              <a:latin typeface="Arial"/>
            </a:endParaRPr>
          </a:p>
        </p:txBody>
      </p:sp>
      <p:sp>
        <p:nvSpPr>
          <p:cNvPr id="194" name="CustomShape 2"/>
          <p:cNvSpPr/>
          <p:nvPr/>
        </p:nvSpPr>
        <p:spPr>
          <a:xfrm>
            <a:off x="457200" y="1604520"/>
            <a:ext cx="8227800" cy="217404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i-FI" sz="2800" spc="-1" strike="noStrike">
                <a:latin typeface="Arial"/>
              </a:rPr>
              <a:t>LB Started Monday 27th of September, 2021</a:t>
            </a:r>
            <a:endParaRPr b="0" lang="fi-FI" sz="2800" spc="-1" strike="noStrike">
              <a:latin typeface="Arial"/>
            </a:endParaRPr>
          </a:p>
          <a:p>
            <a:pPr marL="432000" indent="-323280">
              <a:lnSpc>
                <a:spcPct val="100000"/>
              </a:lnSpc>
              <a:spcBef>
                <a:spcPts val="1417"/>
              </a:spcBef>
              <a:buClr>
                <a:srgbClr val="000000"/>
              </a:buClr>
              <a:buSzPct val="45000"/>
              <a:buFont typeface="Wingdings" charset="2"/>
              <a:buChar char=""/>
            </a:pPr>
            <a:r>
              <a:rPr b="0" lang="fi-FI" sz="2800" spc="-1" strike="noStrike">
                <a:latin typeface="Arial"/>
              </a:rPr>
              <a:t>LB closed Monday 15th of November, 2021</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195" name="Table 3"/>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67</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Non-Responsive: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Yes: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6"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LB recirculation</a:t>
            </a:r>
            <a:endParaRPr b="0" lang="fi-FI" sz="4400" spc="-1" strike="noStrike">
              <a:latin typeface="Arial"/>
            </a:endParaRPr>
          </a:p>
        </p:txBody>
      </p:sp>
      <p:sp>
        <p:nvSpPr>
          <p:cNvPr id="197"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78000"/>
          </a:bodyPr>
          <a:p>
            <a:pPr>
              <a:lnSpc>
                <a:spcPct val="100000"/>
              </a:lnSpc>
              <a:spcBef>
                <a:spcPts val="1417"/>
              </a:spcBef>
            </a:pPr>
            <a:r>
              <a:rPr b="0" lang="fi-FI" sz="3200" spc="-1" strike="noStrike">
                <a:solidFill>
                  <a:srgbClr val="000000"/>
                </a:solidFill>
                <a:latin typeface="Arial"/>
                <a:ea typeface="DejaVu Sans"/>
              </a:rPr>
              <a:t>Move that TG4 2020 Cor 1 formally request that the 802.15 WG start a WG recirculation requesting approval of P802.15.4-2020-Cor1_D02 and to forward document P802.15.4-2020-Cor1_D02, to Standards Association ballot </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xxx</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xxx</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8"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LB recirculation</a:t>
            </a:r>
            <a:endParaRPr b="0" lang="fi-FI" sz="4400" spc="-1" strike="noStrike">
              <a:latin typeface="Arial"/>
            </a:endParaRPr>
          </a:p>
        </p:txBody>
      </p:sp>
      <p:sp>
        <p:nvSpPr>
          <p:cNvPr id="199"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802.15 WG start a WG recirculation requesting approval of P802.15.4-2020-Cor1_D02 and to forward document P802.15.4-2020-Cor1_D02, to Standards Association ballot </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LB recirculation</a:t>
            </a:r>
            <a:endParaRPr b="0" lang="fi-FI" sz="4400" spc="-1" strike="noStrike">
              <a:latin typeface="Arial"/>
            </a:endParaRPr>
          </a:p>
        </p:txBody>
      </p:sp>
      <p:sp>
        <p:nvSpPr>
          <p:cNvPr id="201"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42000"/>
          </a:bodyPr>
          <a:p>
            <a:pPr>
              <a:lnSpc>
                <a:spcPct val="100000"/>
              </a:lnSpc>
              <a:spcBef>
                <a:spcPts val="1417"/>
              </a:spcBef>
            </a:pPr>
            <a:r>
              <a:rPr b="0" lang="fi-FI" sz="3200" spc="-1" strike="noStrike">
                <a:solidFill>
                  <a:srgbClr val="000000"/>
                </a:solidFill>
                <a:latin typeface="Arial"/>
                <a:ea typeface="DejaVu Sans"/>
              </a:rPr>
              <a:t>Move that TG4 2020 Cor 1 formally request that the 802.15 WG start a WG recirculation requesting approval of P802.15.4-2020-Cor1_D02 (as edited in accordance with the instructions in the document 15-21-0555-04-Cor2) and to forward document P802.15.4-2020-Cor1_D02, as edited accordance with the instructions in document 15-21-0555-04-Cor2 to Standards Association ballot pending the completion and inclusing of the edits in the draft</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Hiroshi Harada</a:t>
            </a:r>
            <a:endParaRPr b="0" lang="fi-FI"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LB recirculation</a:t>
            </a:r>
            <a:endParaRPr b="0" lang="fi-FI" sz="4400" spc="-1" strike="noStrike">
              <a:latin typeface="Arial"/>
            </a:endParaRPr>
          </a:p>
        </p:txBody>
      </p:sp>
      <p:sp>
        <p:nvSpPr>
          <p:cNvPr id="203"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70000"/>
          </a:bodyPr>
          <a:p>
            <a:pPr>
              <a:lnSpc>
                <a:spcPct val="100000"/>
              </a:lnSpc>
              <a:spcBef>
                <a:spcPts val="1417"/>
              </a:spcBef>
            </a:pPr>
            <a:r>
              <a:rPr b="0" lang="fi-FI" sz="3200" spc="-1" strike="noStrike">
                <a:solidFill>
                  <a:srgbClr val="000000"/>
                </a:solidFill>
                <a:latin typeface="Arial"/>
                <a:ea typeface="DejaVu Sans"/>
              </a:rPr>
              <a:t>Move that 802.15 WG start a WG recirculation requesting approval of P802.15.4-2020-Cor1_D02 (as edited in accordance with the instructions in the document 15-21-0555-04-Cor2) and to forward document P802.15.4-2020-Cor1_D02, as edited accordance with the instructions in document 15-21-0555-04-Cor2 to Standards Association ballot pending the completion and inclusing of the edits in the draft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3151</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2021-11-17T01:32:34Z</dcterms:modified>
  <cp:revision>101</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