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25.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6.xml.rels" ContentType="application/vnd.openxmlformats-package.relationships+xml"/>
  <Override PartName="/ppt/slideLayouts/_rels/slideLayout4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31.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6.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20.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29.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46.xml.rels" ContentType="application/vnd.openxmlformats-package.relationships+xml"/>
  <Override PartName="/ppt/slideLayouts/_rels/slideLayout48.xml.rels" ContentType="application/vnd.openxmlformats-package.relationships+xml"/>
  <Override PartName="/ppt/slideLayouts/_rels/slideLayout33.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22.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2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34.xml" ContentType="application/vnd.openxmlformats-officedocument.presentationml.slideLayout+xml"/>
  <Override PartName="/ppt/slideLayouts/slideLayout46.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presProps.xml" ContentType="application/vnd.openxmlformats-officedocument.presentationml.presProps+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49"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1"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5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5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6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4"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8"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70"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1"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7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6"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78"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9"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0"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1"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2"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3"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3920" cy="204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802-15-21-0595-01</a:t>
            </a:r>
            <a:endParaRPr b="0" lang="en-IE"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0160" cy="2966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0160" cy="2966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41F6243-1389-4217-9219-27432291384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6" name="CustomShape 7"/>
          <p:cNvSpPr/>
          <p:nvPr/>
        </p:nvSpPr>
        <p:spPr>
          <a:xfrm>
            <a:off x="7040160" y="6490080"/>
            <a:ext cx="1730160" cy="2966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7" name="CustomShape 8"/>
          <p:cNvSpPr/>
          <p:nvPr/>
        </p:nvSpPr>
        <p:spPr>
          <a:xfrm>
            <a:off x="685800" y="365760"/>
            <a:ext cx="2565720" cy="204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2021</a:t>
            </a:r>
            <a:endParaRPr b="0" lang="en-IE" sz="1400" spc="-1" strike="noStrike">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3920" cy="204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802-15-21-0595-01</a:t>
            </a:r>
            <a:endParaRPr b="0" lang="en-IE"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0160" cy="2966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0160" cy="2966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606B188-6345-455A-94C0-74357726106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52" name="CustomShape 7"/>
          <p:cNvSpPr/>
          <p:nvPr/>
        </p:nvSpPr>
        <p:spPr>
          <a:xfrm>
            <a:off x="7040160" y="6490080"/>
            <a:ext cx="1730160" cy="2966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53" name="CustomShape 8"/>
          <p:cNvSpPr/>
          <p:nvPr/>
        </p:nvSpPr>
        <p:spPr>
          <a:xfrm>
            <a:off x="685800" y="365760"/>
            <a:ext cx="2565720" cy="204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2021</a:t>
            </a:r>
            <a:endParaRPr b="0" lang="en-IE" sz="1400" spc="-1" strike="noStrike">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3920" cy="204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802-15-21-0595-01</a:t>
            </a:r>
            <a:endParaRPr b="0" lang="en-IE"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0160" cy="2966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0160" cy="2966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E90EDA2-C2D2-4786-A4D3-7D08BEE06ED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98" name="CustomShape 7"/>
          <p:cNvSpPr/>
          <p:nvPr/>
        </p:nvSpPr>
        <p:spPr>
          <a:xfrm>
            <a:off x="7040160" y="6490080"/>
            <a:ext cx="1730160" cy="2966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99" name="CustomShape 8"/>
          <p:cNvSpPr/>
          <p:nvPr/>
        </p:nvSpPr>
        <p:spPr>
          <a:xfrm>
            <a:off x="685800" y="365760"/>
            <a:ext cx="2565720" cy="204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2021</a:t>
            </a:r>
            <a:endParaRPr b="0" lang="en-IE" sz="1400" spc="-1" strike="noStrike">
              <a:latin typeface="Arial"/>
            </a:endParaRPr>
          </a:p>
        </p:txBody>
      </p:sp>
      <p:sp>
        <p:nvSpPr>
          <p:cNvPr id="10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r>
              <a:rPr b="0" lang="en-IE" sz="1800" spc="-1" strike="noStrike">
                <a:latin typeface="Arial"/>
              </a:rPr>
              <a:t>Click to edit the title text format</a:t>
            </a:r>
            <a:endParaRPr b="0" lang="en-IE" sz="1800" spc="-1" strike="noStrike">
              <a:latin typeface="Arial"/>
            </a:endParaRPr>
          </a:p>
        </p:txBody>
      </p:sp>
      <p:sp>
        <p:nvSpPr>
          <p:cNvPr id="101"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latin typeface="Arial"/>
              </a:rPr>
              <a:t>Click to edit the outline text format</a:t>
            </a:r>
            <a:endParaRPr b="0" lang="en-IE" sz="1800" spc="-1" strike="noStrike">
              <a:latin typeface="Arial"/>
            </a:endParaRPr>
          </a:p>
          <a:p>
            <a:pPr lvl="1" marL="864000" indent="-324000">
              <a:spcBef>
                <a:spcPts val="1134"/>
              </a:spcBef>
              <a:buClr>
                <a:srgbClr val="000000"/>
              </a:buClr>
              <a:buSzPct val="75000"/>
              <a:buFont typeface="Symbol" charset="2"/>
              <a:buChar char=""/>
            </a:pPr>
            <a:r>
              <a:rPr b="0" lang="en-IE" sz="1800" spc="-1" strike="noStrike">
                <a:latin typeface="Arial"/>
              </a:rPr>
              <a:t>Second Outline Level</a:t>
            </a:r>
            <a:endParaRPr b="0" lang="en-IE" sz="1800" spc="-1" strike="noStrike">
              <a:latin typeface="Arial"/>
            </a:endParaRPr>
          </a:p>
          <a:p>
            <a:pPr lvl="2" marL="1296000" indent="-288000">
              <a:spcBef>
                <a:spcPts val="850"/>
              </a:spcBef>
              <a:buClr>
                <a:srgbClr val="000000"/>
              </a:buClr>
              <a:buSzPct val="45000"/>
              <a:buFont typeface="Wingdings" charset="2"/>
              <a:buChar char=""/>
            </a:pPr>
            <a:r>
              <a:rPr b="0" lang="en-IE" sz="1800" spc="-1" strike="noStrike">
                <a:latin typeface="Arial"/>
              </a:rPr>
              <a:t>Third Outline Level</a:t>
            </a:r>
            <a:endParaRPr b="0" lang="en-IE" sz="1800" spc="-1" strike="noStrike">
              <a:latin typeface="Arial"/>
            </a:endParaRPr>
          </a:p>
          <a:p>
            <a:pPr lvl="3" marL="1728000" indent="-216000">
              <a:spcBef>
                <a:spcPts val="567"/>
              </a:spcBef>
              <a:buClr>
                <a:srgbClr val="000000"/>
              </a:buClr>
              <a:buSzPct val="75000"/>
              <a:buFont typeface="Symbol" charset="2"/>
              <a:buChar char=""/>
            </a:pPr>
            <a:r>
              <a:rPr b="0" lang="en-IE" sz="1800" spc="-1" strike="noStrike">
                <a:latin typeface="Arial"/>
              </a:rPr>
              <a:t>Fourth Outline Level</a:t>
            </a:r>
            <a:endParaRPr b="0" lang="en-IE" sz="1800" spc="-1" strike="noStrike">
              <a:latin typeface="Arial"/>
            </a:endParaRPr>
          </a:p>
          <a:p>
            <a:pPr lvl="4" marL="2160000" indent="-216000">
              <a:spcBef>
                <a:spcPts val="283"/>
              </a:spcBef>
              <a:buClr>
                <a:srgbClr val="000000"/>
              </a:buClr>
              <a:buSzPct val="45000"/>
              <a:buFont typeface="Wingdings" charset="2"/>
              <a:buChar char=""/>
            </a:pPr>
            <a:r>
              <a:rPr b="0" lang="en-IE" sz="1800" spc="-1" strike="noStrike">
                <a:latin typeface="Arial"/>
              </a:rPr>
              <a:t>Fifth Outline Level</a:t>
            </a:r>
            <a:endParaRPr b="0" lang="en-IE" sz="1800" spc="-1" strike="noStrike">
              <a:latin typeface="Arial"/>
            </a:endParaRPr>
          </a:p>
          <a:p>
            <a:pPr lvl="5" marL="2592000" indent="-216000">
              <a:spcBef>
                <a:spcPts val="283"/>
              </a:spcBef>
              <a:buClr>
                <a:srgbClr val="000000"/>
              </a:buClr>
              <a:buSzPct val="45000"/>
              <a:buFont typeface="Wingdings" charset="2"/>
              <a:buChar char=""/>
            </a:pPr>
            <a:r>
              <a:rPr b="0" lang="en-IE" sz="1800" spc="-1" strike="noStrike">
                <a:latin typeface="Arial"/>
              </a:rPr>
              <a:t>Sixth Outline Level</a:t>
            </a:r>
            <a:endParaRPr b="0" lang="en-IE" sz="1800" spc="-1" strike="noStrike">
              <a:latin typeface="Arial"/>
            </a:endParaRPr>
          </a:p>
          <a:p>
            <a:pPr lvl="6" marL="3024000" indent="-216000">
              <a:spcBef>
                <a:spcPts val="283"/>
              </a:spcBef>
              <a:buClr>
                <a:srgbClr val="000000"/>
              </a:buClr>
              <a:buSzPct val="45000"/>
              <a:buFont typeface="Wingdings" charset="2"/>
              <a:buChar char=""/>
            </a:pPr>
            <a:r>
              <a:rPr b="0" lang="en-IE" sz="1800" spc="-1" strike="noStrike">
                <a:latin typeface="Arial"/>
              </a:rPr>
              <a:t>Seventh Outline Level</a:t>
            </a:r>
            <a:endParaRPr b="0" lang="en-IE"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3920" cy="204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802-15-21-0595-01</a:t>
            </a:r>
            <a:endParaRPr b="0" lang="en-IE"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30160" cy="2966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30160" cy="2966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5AE0AA6-5A44-4595-B866-DCC6269BEAC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144" name="CustomShape 7"/>
          <p:cNvSpPr/>
          <p:nvPr/>
        </p:nvSpPr>
        <p:spPr>
          <a:xfrm>
            <a:off x="7040160" y="6490080"/>
            <a:ext cx="1730160" cy="2966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145" name="CustomShape 8"/>
          <p:cNvSpPr/>
          <p:nvPr/>
        </p:nvSpPr>
        <p:spPr>
          <a:xfrm>
            <a:off x="685800" y="365760"/>
            <a:ext cx="2565720" cy="204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2021</a:t>
            </a:r>
            <a:endParaRPr b="0" lang="en-IE" sz="1400" spc="-1" strike="noStrike">
              <a:latin typeface="Arial"/>
            </a:endParaRPr>
          </a:p>
        </p:txBody>
      </p:sp>
      <p:sp>
        <p:nvSpPr>
          <p:cNvPr id="1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147"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152280" y="609480"/>
            <a:ext cx="8983080" cy="46177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latin typeface="Arial"/>
            </a:endParaRPr>
          </a:p>
          <a:p>
            <a:pPr>
              <a:lnSpc>
                <a:spcPct val="100000"/>
              </a:lnSpc>
            </a:pPr>
            <a:endParaRPr b="0" lang="en-IE"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 2020 Cor1 Closing Report for November Meeting</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14000000">
                <a:solidFill>
                  <a:srgbClr val="000000"/>
                </a:solidFill>
                <a:latin typeface="Times New Roman"/>
                <a:ea typeface="DejaVu Sans"/>
              </a:rPr>
              <a:t>th</a:t>
            </a:r>
            <a:r>
              <a:rPr b="1" lang="en-IE" sz="1600" spc="-1" strike="noStrike">
                <a:solidFill>
                  <a:srgbClr val="000000"/>
                </a:solidFill>
                <a:latin typeface="Times New Roman"/>
                <a:ea typeface="DejaVu Sans"/>
              </a:rPr>
              <a:t> of November, 2021</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 2020 Cor 1 Closing for November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Closing Report for TG4 2020 Cor 1 meeting for November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205" name="CustomShape 17"/>
          <p:cNvSpPr/>
          <p:nvPr/>
        </p:nvSpPr>
        <p:spPr>
          <a:xfrm>
            <a:off x="457200" y="582120"/>
            <a:ext cx="82252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WG Motion for LB recirculation</a:t>
            </a:r>
            <a:endParaRPr b="0" lang="en-IE" sz="4400" spc="-1" strike="noStrike">
              <a:latin typeface="Arial"/>
            </a:endParaRPr>
          </a:p>
        </p:txBody>
      </p:sp>
      <p:sp>
        <p:nvSpPr>
          <p:cNvPr id="206" name="CustomShape 18"/>
          <p:cNvSpPr/>
          <p:nvPr/>
        </p:nvSpPr>
        <p:spPr>
          <a:xfrm>
            <a:off x="457200" y="1604520"/>
            <a:ext cx="8225280" cy="3973320"/>
          </a:xfrm>
          <a:prstGeom prst="rect">
            <a:avLst/>
          </a:prstGeom>
          <a:noFill/>
          <a:ln w="0">
            <a:noFill/>
          </a:ln>
        </p:spPr>
        <p:style>
          <a:lnRef idx="0"/>
          <a:fillRef idx="0"/>
          <a:effectRef idx="0"/>
          <a:fontRef idx="minor"/>
        </p:style>
        <p:txBody>
          <a:bodyPr lIns="0" rIns="0" tIns="0" bIns="0" anchor="t">
            <a:normAutofit fontScale="89000"/>
          </a:bodyPr>
          <a:p>
            <a:pPr>
              <a:lnSpc>
                <a:spcPct val="100000"/>
              </a:lnSpc>
              <a:spcBef>
                <a:spcPts val="1417"/>
              </a:spcBef>
            </a:pPr>
            <a:r>
              <a:rPr b="0" lang="en-IE" sz="3200" spc="-1" strike="noStrike">
                <a:solidFill>
                  <a:srgbClr val="000000"/>
                </a:solidFill>
                <a:latin typeface="Arial"/>
                <a:ea typeface="DejaVu Sans"/>
              </a:rPr>
              <a:t>Move that 802.15 WG start a WG recirculation requesting approval of P802.15.4-2020-Cor1_D02 (as edited in accordance with the instructions in the document 15-21-0555-02-Cor2) and to forward document P802.15.4-2020-Cor1_D02, as edited accordance with the instructions in document 15-21-0555-02-Cor2 to Standards Association ballot pending the completion and inclusing of the edits in the draft</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CustomShape 9"/>
          <p:cNvSpPr/>
          <p:nvPr/>
        </p:nvSpPr>
        <p:spPr>
          <a:xfrm>
            <a:off x="457200" y="582120"/>
            <a:ext cx="82252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TG Motion for CRG</a:t>
            </a:r>
            <a:endParaRPr b="0" lang="en-IE" sz="4400" spc="-1" strike="noStrike">
              <a:latin typeface="Arial"/>
            </a:endParaRPr>
          </a:p>
        </p:txBody>
      </p:sp>
      <p:sp>
        <p:nvSpPr>
          <p:cNvPr id="208" name="CustomShape 10"/>
          <p:cNvSpPr/>
          <p:nvPr/>
        </p:nvSpPr>
        <p:spPr>
          <a:xfrm>
            <a:off x="457200" y="1604520"/>
            <a:ext cx="8225280" cy="3973320"/>
          </a:xfrm>
          <a:prstGeom prst="rect">
            <a:avLst/>
          </a:prstGeom>
          <a:noFill/>
          <a:ln w="0">
            <a:noFill/>
          </a:ln>
        </p:spPr>
        <p:style>
          <a:lnRef idx="0"/>
          <a:fillRef idx="0"/>
          <a:effectRef idx="0"/>
          <a:fontRef idx="minor"/>
        </p:style>
        <p:txBody>
          <a:bodyPr lIns="0" rIns="0" tIns="0" bIns="0" anchor="t">
            <a:normAutofit fontScale="58000"/>
          </a:bodyPr>
          <a:p>
            <a:pPr>
              <a:lnSpc>
                <a:spcPct val="100000"/>
              </a:lnSpc>
              <a:spcBef>
                <a:spcPts val="1417"/>
              </a:spcBef>
            </a:pPr>
            <a:r>
              <a:rPr b="0" lang="en-IE" sz="3200" spc="-1" strike="noStrike">
                <a:solidFill>
                  <a:srgbClr val="000000"/>
                </a:solidFill>
                <a:latin typeface="Arial"/>
                <a:ea typeface="DejaVu Sans"/>
              </a:rPr>
              <a:t>Move that TG4 2020 Cor 1 formally requests that the 802.15 WG approve the formation of a Comment Resolution Group (CRG) for the WG balloting of the P802.15.4-2020-Cor1-D02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Moved by: xxx</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Seconded by: xxx</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Motion passed unanimously</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CustomShape 4"/>
          <p:cNvSpPr/>
          <p:nvPr/>
        </p:nvSpPr>
        <p:spPr>
          <a:xfrm>
            <a:off x="457200" y="582120"/>
            <a:ext cx="82252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WG Motion for CRG</a:t>
            </a:r>
            <a:endParaRPr b="0" lang="en-IE" sz="4400" spc="-1" strike="noStrike">
              <a:latin typeface="Arial"/>
            </a:endParaRPr>
          </a:p>
        </p:txBody>
      </p:sp>
      <p:sp>
        <p:nvSpPr>
          <p:cNvPr id="210" name="CustomShape 5"/>
          <p:cNvSpPr/>
          <p:nvPr/>
        </p:nvSpPr>
        <p:spPr>
          <a:xfrm>
            <a:off x="457200" y="1604520"/>
            <a:ext cx="8225280" cy="3973320"/>
          </a:xfrm>
          <a:prstGeom prst="rect">
            <a:avLst/>
          </a:prstGeom>
          <a:noFill/>
          <a:ln w="0">
            <a:noFill/>
          </a:ln>
        </p:spPr>
        <p:style>
          <a:lnRef idx="0"/>
          <a:fillRef idx="0"/>
          <a:effectRef idx="0"/>
          <a:fontRef idx="minor"/>
        </p:style>
        <p:txBody>
          <a:bodyPr lIns="0" rIns="0" tIns="0" bIns="0" anchor="t">
            <a:normAutofit fontScale="72000"/>
          </a:bodyPr>
          <a:p>
            <a:pPr>
              <a:lnSpc>
                <a:spcPct val="100000"/>
              </a:lnSpc>
              <a:spcBef>
                <a:spcPts val="1417"/>
              </a:spcBef>
            </a:pPr>
            <a:r>
              <a:rPr b="0" lang="en-IE" sz="3200" spc="-1" strike="noStrike">
                <a:solidFill>
                  <a:srgbClr val="000000"/>
                </a:solidFill>
                <a:latin typeface="Arial"/>
                <a:ea typeface="DejaVu Sans"/>
              </a:rPr>
              <a:t>Move that 802.15 WG approve the formation of a Comment Resolution Group (CRG) for the WG balloting of the P802.15.4-2020-Cor1-D02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CustomShape 1"/>
          <p:cNvSpPr/>
          <p:nvPr/>
        </p:nvSpPr>
        <p:spPr>
          <a:xfrm>
            <a:off x="685800" y="685440"/>
            <a:ext cx="7763760" cy="1058400"/>
          </a:xfrm>
          <a:prstGeom prst="rect">
            <a:avLst/>
          </a:prstGeom>
          <a:noFill/>
          <a:ln w="0">
            <a:noFill/>
          </a:ln>
        </p:spPr>
        <p:style>
          <a:lnRef idx="0"/>
          <a:fillRef idx="0"/>
          <a:effectRef idx="0"/>
          <a:fontRef idx="minor"/>
        </p:style>
      </p:sp>
      <p:sp>
        <p:nvSpPr>
          <p:cNvPr id="212" name="CustomShape 2"/>
          <p:cNvSpPr/>
          <p:nvPr/>
        </p:nvSpPr>
        <p:spPr>
          <a:xfrm>
            <a:off x="438120" y="602280"/>
            <a:ext cx="82224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Next Meeting</a:t>
            </a:r>
            <a:endParaRPr b="0" lang="en-IE" sz="4400" spc="-1" strike="noStrike">
              <a:latin typeface="Arial"/>
            </a:endParaRPr>
          </a:p>
        </p:txBody>
      </p:sp>
      <p:sp>
        <p:nvSpPr>
          <p:cNvPr id="213" name="CustomShape 3"/>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a:bodyPr>
          <a:p>
            <a:pPr marL="216000" indent="-213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Process recirculation letter ballot comments</a:t>
            </a:r>
            <a:endParaRPr b="0" lang="en-IE" sz="3200" spc="-1" strike="noStrike">
              <a:latin typeface="Arial"/>
            </a:endParaRPr>
          </a:p>
          <a:p>
            <a:pPr marL="216000" indent="-213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 a Standard association ballot pool</a:t>
            </a:r>
            <a:endParaRPr b="0" lang="en-IE" sz="3200" spc="-1" strike="noStrike">
              <a:latin typeface="Arial"/>
            </a:endParaRPr>
          </a:p>
          <a:p>
            <a:pPr marL="216000" indent="-213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Get draft ready for Standard association ballot</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CustomShape 19"/>
          <p:cNvSpPr/>
          <p:nvPr/>
        </p:nvSpPr>
        <p:spPr>
          <a:xfrm>
            <a:off x="685800" y="685440"/>
            <a:ext cx="7763760" cy="1058400"/>
          </a:xfrm>
          <a:prstGeom prst="rect">
            <a:avLst/>
          </a:prstGeom>
          <a:noFill/>
          <a:ln w="0">
            <a:noFill/>
          </a:ln>
        </p:spPr>
        <p:style>
          <a:lnRef idx="0"/>
          <a:fillRef idx="0"/>
          <a:effectRef idx="0"/>
          <a:fontRef idx="minor"/>
        </p:style>
      </p:sp>
      <p:sp>
        <p:nvSpPr>
          <p:cNvPr id="215" name="CustomShape 20"/>
          <p:cNvSpPr/>
          <p:nvPr/>
        </p:nvSpPr>
        <p:spPr>
          <a:xfrm>
            <a:off x="438120" y="602280"/>
            <a:ext cx="82224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CRG Conference Call</a:t>
            </a:r>
            <a:endParaRPr b="0" lang="en-IE" sz="4400" spc="-1" strike="noStrike">
              <a:latin typeface="Arial"/>
            </a:endParaRPr>
          </a:p>
        </p:txBody>
      </p:sp>
      <p:graphicFrame>
        <p:nvGraphicFramePr>
          <p:cNvPr id="216" name=""/>
          <p:cNvGraphicFramePr/>
          <p:nvPr/>
        </p:nvGraphicFramePr>
        <p:xfrm>
          <a:off x="518760" y="1780920"/>
          <a:ext cx="8002080" cy="2099160"/>
        </p:xfrm>
        <a:graphic>
          <a:graphicData uri="http://schemas.openxmlformats.org/drawingml/2006/table">
            <a:tbl>
              <a:tblPr/>
              <a:tblGrid>
                <a:gridCol w="2268360"/>
                <a:gridCol w="3412800"/>
                <a:gridCol w="1055160"/>
                <a:gridCol w="1266120"/>
              </a:tblGrid>
              <a:tr h="349920">
                <a:tc>
                  <a:txBody>
                    <a:bodyPr lIns="90000" rIns="90000" anchor="t">
                      <a:noAutofit/>
                    </a:bodyPr>
                    <a:p>
                      <a:pPr>
                        <a:lnSpc>
                          <a:spcPct val="100000"/>
                        </a:lnSpc>
                      </a:pPr>
                      <a:r>
                        <a:rPr b="0" lang="en-IE" sz="1300" spc="-1" strike="noStrike">
                          <a:latin typeface="Arial"/>
                        </a:rPr>
                        <a:t>Location</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IE" sz="1300" spc="-1" strike="noStrike">
                          <a:latin typeface="Arial"/>
                        </a:rPr>
                        <a:t>Local Time</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IE" sz="1300" spc="-1" strike="noStrike">
                          <a:latin typeface="Arial"/>
                        </a:rPr>
                        <a:t>Time Zone</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IE" sz="1300" spc="-1" strike="noStrike">
                          <a:latin typeface="Arial"/>
                        </a:rPr>
                        <a:t>UTC Offset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9920">
                <a:tc>
                  <a:txBody>
                    <a:bodyPr lIns="90000" rIns="90000" anchor="t">
                      <a:noAutofit/>
                    </a:bodyPr>
                    <a:p>
                      <a:pPr>
                        <a:lnSpc>
                          <a:spcPct val="100000"/>
                        </a:lnSpc>
                      </a:pPr>
                      <a:r>
                        <a:rPr b="0" lang="en-IE" sz="1300" spc="-1" strike="noStrike">
                          <a:latin typeface="Arial"/>
                        </a:rPr>
                        <a:t>Los Angeles (USA - California)</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IE" sz="1300" spc="-1" strike="noStrike">
                          <a:latin typeface="Arial"/>
                        </a:rPr>
                        <a:t>Wednesday, 8 December, 2021, 15:00:00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IE" sz="1300" spc="-1" strike="noStrike">
                          <a:latin typeface="Arial"/>
                        </a:rPr>
                        <a:t>PST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IE" sz="1300" spc="-1" strike="noStrike">
                          <a:latin typeface="Arial"/>
                        </a:rPr>
                        <a:t>UTC-8 hours</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920">
                <a:tc>
                  <a:txBody>
                    <a:bodyPr lIns="90000" rIns="90000" anchor="t">
                      <a:noAutofit/>
                    </a:bodyPr>
                    <a:p>
                      <a:pPr>
                        <a:lnSpc>
                          <a:spcPct val="100000"/>
                        </a:lnSpc>
                      </a:pPr>
                      <a:r>
                        <a:rPr b="0" lang="en-IE" sz="1300" spc="-1" strike="noStrike">
                          <a:latin typeface="Arial"/>
                        </a:rPr>
                        <a:t>Helsinki (Finland)</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IE" sz="1300" spc="-1" strike="noStrike">
                          <a:latin typeface="Arial"/>
                        </a:rPr>
                        <a:t>Thursday, 9 December 2021, 01:00:00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IE" sz="1300" spc="-1" strike="noStrike">
                          <a:latin typeface="Arial"/>
                        </a:rPr>
                        <a:t>EET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IE" sz="1300" spc="-1" strike="noStrike">
                          <a:latin typeface="Arial"/>
                        </a:rPr>
                        <a:t>UTC+2 hours</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en-IE" sz="1300" spc="-1" strike="noStrike">
                          <a:latin typeface="Arial"/>
                        </a:rPr>
                        <a:t>Tokyo (Japan)</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IE" sz="1300" spc="-1" strike="noStrike">
                          <a:latin typeface="Arial"/>
                        </a:rPr>
                        <a:t>Thursday, 9 December 2021, 08:00:00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IE" sz="1300" spc="-1" strike="noStrike">
                          <a:latin typeface="Arial"/>
                        </a:rPr>
                        <a:t>JST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IE" sz="1300" spc="-1" strike="noStrike">
                          <a:latin typeface="Arial"/>
                        </a:rPr>
                        <a:t>UTC+9 hours</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920">
                <a:tc>
                  <a:txBody>
                    <a:bodyPr lIns="90000" rIns="90000" anchor="t">
                      <a:noAutofit/>
                    </a:bodyPr>
                    <a:p>
                      <a:pPr>
                        <a:lnSpc>
                          <a:spcPct val="100000"/>
                        </a:lnSpc>
                      </a:pPr>
                      <a:r>
                        <a:rPr b="0" lang="en-IE" sz="1300" spc="-1" strike="noStrike">
                          <a:latin typeface="Arial"/>
                        </a:rPr>
                        <a:t>New York (USA – New York)</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IE" sz="1300" spc="-1" strike="noStrike">
                          <a:latin typeface="Arial"/>
                        </a:rPr>
                        <a:t>Wednesday, 8 December 2021, 18:00:00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IE" sz="1300" spc="-1" strike="noStrike">
                          <a:latin typeface="Arial"/>
                        </a:rPr>
                        <a:t>EST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IE" sz="1300" spc="-1" strike="noStrike">
                          <a:latin typeface="Arial"/>
                        </a:rPr>
                        <a:t>UTC-5 hours</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en-IE" sz="1300" spc="-1" strike="noStrike">
                          <a:latin typeface="Arial"/>
                        </a:rPr>
                        <a:t>UTC (GMT)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IE" sz="1300" spc="-1" strike="noStrike">
                          <a:latin typeface="Arial"/>
                        </a:rPr>
                        <a:t>Wednesday, 8 December 2021, 23:00:00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217" name="CustomShape 21"/>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IE" sz="1800" spc="-1" strike="noStrike">
              <a:latin typeface="Arial"/>
            </a:endParaRPr>
          </a:p>
          <a:p>
            <a:pPr>
              <a:lnSpc>
                <a:spcPct val="100000"/>
              </a:lnSpc>
              <a:spcBef>
                <a:spcPts val="1417"/>
              </a:spcBef>
            </a:pPr>
            <a:endParaRPr b="0" lang="en-IE" sz="1800" spc="-1" strike="noStrike">
              <a:latin typeface="Arial"/>
            </a:endParaRPr>
          </a:p>
          <a:p>
            <a:pPr>
              <a:lnSpc>
                <a:spcPct val="100000"/>
              </a:lnSpc>
              <a:spcBef>
                <a:spcPts val="1417"/>
              </a:spcBef>
            </a:pPr>
            <a:endParaRPr b="0" lang="en-IE" sz="1800" spc="-1" strike="noStrike">
              <a:latin typeface="Arial"/>
            </a:endParaRPr>
          </a:p>
          <a:p>
            <a:pPr>
              <a:lnSpc>
                <a:spcPct val="100000"/>
              </a:lnSpc>
              <a:spcBef>
                <a:spcPts val="1417"/>
              </a:spcBef>
            </a:pPr>
            <a:endParaRPr b="0" lang="en-IE" sz="1800" spc="-1" strike="noStrike">
              <a:latin typeface="Arial"/>
            </a:endParaRPr>
          </a:p>
          <a:p>
            <a:pPr marL="216000" indent="-213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Weekly meetings after that, unless canceled.</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CustomShape 22"/>
          <p:cNvSpPr/>
          <p:nvPr/>
        </p:nvSpPr>
        <p:spPr>
          <a:xfrm>
            <a:off x="685800" y="685440"/>
            <a:ext cx="7763760" cy="1058400"/>
          </a:xfrm>
          <a:prstGeom prst="rect">
            <a:avLst/>
          </a:prstGeom>
          <a:noFill/>
          <a:ln w="0">
            <a:noFill/>
          </a:ln>
        </p:spPr>
        <p:style>
          <a:lnRef idx="0"/>
          <a:fillRef idx="0"/>
          <a:effectRef idx="0"/>
          <a:fontRef idx="minor"/>
        </p:style>
      </p:sp>
      <p:sp>
        <p:nvSpPr>
          <p:cNvPr id="219" name="CustomShape 23"/>
          <p:cNvSpPr/>
          <p:nvPr/>
        </p:nvSpPr>
        <p:spPr>
          <a:xfrm>
            <a:off x="438120" y="602280"/>
            <a:ext cx="82224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Timeline</a:t>
            </a:r>
            <a:endParaRPr b="0" lang="en-IE" sz="4400" spc="-1" strike="noStrike">
              <a:latin typeface="Arial"/>
            </a:endParaRPr>
          </a:p>
        </p:txBody>
      </p:sp>
      <p:sp>
        <p:nvSpPr>
          <p:cNvPr id="220" name="CustomShape 24"/>
          <p:cNvSpPr/>
          <p:nvPr/>
        </p:nvSpPr>
        <p:spPr>
          <a:xfrm>
            <a:off x="457200" y="1604520"/>
            <a:ext cx="8222400" cy="3970440"/>
          </a:xfrm>
          <a:prstGeom prst="rect">
            <a:avLst/>
          </a:prstGeom>
          <a:noFill/>
          <a:ln w="0">
            <a:noFill/>
          </a:ln>
        </p:spPr>
        <p:style>
          <a:lnRef idx="0"/>
          <a:fillRef idx="0"/>
          <a:effectRef idx="0"/>
          <a:fontRef idx="minor"/>
        </p:style>
      </p:sp>
      <p:graphicFrame>
        <p:nvGraphicFramePr>
          <p:cNvPr id="221" name=""/>
          <p:cNvGraphicFramePr/>
          <p:nvPr/>
        </p:nvGraphicFramePr>
        <p:xfrm>
          <a:off x="837720" y="1456200"/>
          <a:ext cx="7199280" cy="4548600"/>
        </p:xfrm>
        <a:graphic>
          <a:graphicData uri="http://schemas.openxmlformats.org/drawingml/2006/table">
            <a:tbl>
              <a:tblPr/>
              <a:tblGrid>
                <a:gridCol w="5246280"/>
                <a:gridCol w="1953360"/>
              </a:tblGrid>
              <a:tr h="349920">
                <a:tc>
                  <a:txBody>
                    <a:bodyPr lIns="90000" rIns="90000" anchor="t">
                      <a:noAutofit/>
                    </a:bodyPr>
                    <a:p>
                      <a:pPr>
                        <a:lnSpc>
                          <a:spcPct val="100000"/>
                        </a:lnSpc>
                      </a:pPr>
                      <a:r>
                        <a:rPr b="0" lang="en-IE" sz="1800" spc="-1" strike="noStrike">
                          <a:latin typeface="Arial"/>
                        </a:rPr>
                        <a:t>TG formation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IE" sz="1800" spc="-1" strike="noStrike">
                          <a:latin typeface="Arial"/>
                        </a:rPr>
                        <a:t>Sep 2020</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9920">
                <a:tc>
                  <a:txBody>
                    <a:bodyPr lIns="90000" rIns="90000" anchor="t">
                      <a:noAutofit/>
                    </a:bodyPr>
                    <a:p>
                      <a:pPr>
                        <a:lnSpc>
                          <a:spcPct val="100000"/>
                        </a:lnSpc>
                      </a:pPr>
                      <a:r>
                        <a:rPr b="0" lang="en-IE" sz="1800" spc="-1" strike="noStrike">
                          <a:latin typeface="Arial"/>
                        </a:rPr>
                        <a:t>Call for proposals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IE" sz="1800" spc="-1" strike="noStrike">
                          <a:latin typeface="Arial"/>
                        </a:rPr>
                        <a:t>Oct 2020</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920">
                <a:tc>
                  <a:txBody>
                    <a:bodyPr lIns="90000" rIns="90000" anchor="t">
                      <a:noAutofit/>
                    </a:bodyPr>
                    <a:p>
                      <a:pPr>
                        <a:lnSpc>
                          <a:spcPct val="100000"/>
                        </a:lnSpc>
                      </a:pPr>
                      <a:r>
                        <a:rPr b="0" lang="en-IE" sz="1800" spc="-1" strike="noStrike">
                          <a:latin typeface="Arial"/>
                        </a:rPr>
                        <a:t>Presentation of proposals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IE" sz="1800" spc="-1" strike="noStrike">
                          <a:latin typeface="Arial"/>
                        </a:rPr>
                        <a:t>Nov 2020</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en-IE" sz="1800" spc="-1" strike="noStrike">
                          <a:latin typeface="Arial"/>
                        </a:rPr>
                        <a:t>Hear additional proposals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IE" sz="1800" spc="-1" strike="noStrike">
                          <a:latin typeface="Arial"/>
                        </a:rPr>
                        <a:t>Jan 2021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920">
                <a:tc>
                  <a:txBody>
                    <a:bodyPr lIns="90000" rIns="90000" anchor="t">
                      <a:noAutofit/>
                    </a:bodyPr>
                    <a:p>
                      <a:pPr>
                        <a:lnSpc>
                          <a:spcPct val="100000"/>
                        </a:lnSpc>
                      </a:pPr>
                      <a:r>
                        <a:rPr b="0" lang="en-IE" sz="1800" spc="-1" strike="noStrike">
                          <a:latin typeface="Arial"/>
                        </a:rPr>
                        <a:t>Consolidate proposals and develop draft</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IE" sz="1800" spc="-1" strike="noStrike">
                          <a:latin typeface="Arial"/>
                        </a:rPr>
                        <a:t>Mar 2021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en-IE" sz="1800" spc="-1" strike="noStrike">
                          <a:latin typeface="Arial"/>
                        </a:rPr>
                        <a:t>Update PAR and hear proposals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IE" sz="1800" spc="-1" strike="noStrike">
                          <a:latin typeface="Arial"/>
                        </a:rPr>
                        <a:t>May 2021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920">
                <a:tc>
                  <a:txBody>
                    <a:bodyPr lIns="90000" rIns="90000" anchor="t">
                      <a:noAutofit/>
                    </a:bodyPr>
                    <a:p>
                      <a:pPr>
                        <a:lnSpc>
                          <a:spcPct val="100000"/>
                        </a:lnSpc>
                      </a:pPr>
                      <a:r>
                        <a:rPr b="0" lang="en-IE" sz="1800" spc="-1" strike="noStrike">
                          <a:latin typeface="Arial"/>
                        </a:rPr>
                        <a:t>Resolve PAR comments and draft review</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IE" sz="1800" spc="-1" strike="noStrike">
                          <a:latin typeface="Arial"/>
                        </a:rPr>
                        <a:t>July 2021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en-IE" sz="1800" spc="-1" strike="noStrike">
                          <a:latin typeface="Arial"/>
                        </a:rPr>
                        <a:t>Review draft and initiate LB</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IE" sz="1800" spc="-1" strike="noStrike">
                          <a:latin typeface="Arial"/>
                        </a:rPr>
                        <a:t>Sep 2021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920">
                <a:tc>
                  <a:txBody>
                    <a:bodyPr lIns="90000" rIns="90000" anchor="t">
                      <a:noAutofit/>
                    </a:bodyPr>
                    <a:p>
                      <a:pPr>
                        <a:lnSpc>
                          <a:spcPct val="100000"/>
                        </a:lnSpc>
                      </a:pPr>
                      <a:r>
                        <a:rPr b="0" lang="en-IE" sz="1800" spc="-1" strike="noStrike">
                          <a:latin typeface="Arial"/>
                        </a:rPr>
                        <a:t>LB comment resolution and start recirculation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IE" sz="1800" spc="-1" strike="noStrike">
                          <a:latin typeface="Arial"/>
                        </a:rPr>
                        <a:t>Nov 2021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en-IE" sz="1800" spc="-1" strike="noStrike">
                          <a:latin typeface="Arial"/>
                        </a:rPr>
                        <a:t>Additional LB recirculation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IE" sz="1800" spc="-1" strike="noStrike">
                          <a:latin typeface="Arial"/>
                        </a:rPr>
                        <a:t>Dec 2021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920">
                <a:tc>
                  <a:txBody>
                    <a:bodyPr lIns="90000" rIns="90000" anchor="t">
                      <a:noAutofit/>
                    </a:bodyPr>
                    <a:p>
                      <a:pPr>
                        <a:lnSpc>
                          <a:spcPct val="100000"/>
                        </a:lnSpc>
                      </a:pPr>
                      <a:r>
                        <a:rPr b="0" lang="en-IE" sz="1800" spc="-1" strike="noStrike">
                          <a:latin typeface="Arial"/>
                        </a:rPr>
                        <a:t>Start Standard Association ballot</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IE" sz="1800" spc="-1" strike="noStrike">
                          <a:latin typeface="Arial"/>
                        </a:rPr>
                        <a:t>Jan 2022</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en-IE" sz="1800" spc="-1" strike="noStrike">
                          <a:latin typeface="Arial"/>
                        </a:rPr>
                        <a:t>SA ballot comment resolution and 2 recirculations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IE" sz="1800" spc="-1" strike="noStrike">
                          <a:latin typeface="Arial"/>
                        </a:rPr>
                        <a:t>Mar 2022</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920">
                <a:tc>
                  <a:txBody>
                    <a:bodyPr lIns="90000" rIns="90000" anchor="t">
                      <a:noAutofit/>
                    </a:bodyPr>
                    <a:p>
                      <a:pPr>
                        <a:lnSpc>
                          <a:spcPct val="100000"/>
                        </a:lnSpc>
                      </a:pPr>
                      <a:r>
                        <a:rPr b="0" lang="en-IE" sz="1800" spc="-1" strike="noStrike">
                          <a:latin typeface="Arial"/>
                        </a:rPr>
                        <a:t>RevCom submission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IE" sz="1800" spc="-1" strike="noStrike">
                          <a:latin typeface="Arial"/>
                        </a:rPr>
                        <a:t>July 2022</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CustomShape 1"/>
          <p:cNvSpPr/>
          <p:nvPr/>
        </p:nvSpPr>
        <p:spPr>
          <a:xfrm>
            <a:off x="457200" y="273600"/>
            <a:ext cx="8223120" cy="1138680"/>
          </a:xfrm>
          <a:prstGeom prst="rect">
            <a:avLst/>
          </a:prstGeom>
          <a:noFill/>
          <a:ln w="0">
            <a:noFill/>
          </a:ln>
        </p:spPr>
        <p:style>
          <a:lnRef idx="0"/>
          <a:fillRef idx="0"/>
          <a:effectRef idx="0"/>
          <a:fontRef idx="minor"/>
        </p:style>
      </p:sp>
      <p:sp>
        <p:nvSpPr>
          <p:cNvPr id="186" name="CustomShape 2"/>
          <p:cNvSpPr/>
          <p:nvPr/>
        </p:nvSpPr>
        <p:spPr>
          <a:xfrm>
            <a:off x="457200" y="2617560"/>
            <a:ext cx="8223120" cy="194904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Closing report for TG4 2020 Cor1</a:t>
            </a:r>
            <a:endParaRPr b="0" lang="en-IE" sz="3200" spc="-1" strike="noStrike">
              <a:latin typeface="Arial"/>
            </a:endParaRPr>
          </a:p>
          <a:p>
            <a:pPr algn="ctr">
              <a:lnSpc>
                <a:spcPct val="100000"/>
              </a:lnSpc>
            </a:pPr>
            <a:endParaRPr b="0" lang="en-IE" sz="3200" spc="-1" strike="noStrike">
              <a:latin typeface="Arial"/>
            </a:endParaRPr>
          </a:p>
          <a:p>
            <a:pPr algn="ctr">
              <a:lnSpc>
                <a:spcPct val="100000"/>
              </a:lnSpc>
            </a:pPr>
            <a:r>
              <a:rPr b="0" lang="en-IE" sz="3200" spc="-1" strike="noStrike">
                <a:solidFill>
                  <a:srgbClr val="000000"/>
                </a:solidFill>
                <a:latin typeface="Arial"/>
                <a:ea typeface="DejaVu Sans"/>
              </a:rPr>
              <a:t>November 17, 2021</a:t>
            </a:r>
            <a:endParaRPr b="0" lang="en-IE" sz="3200" spc="-1" strike="noStrike">
              <a:latin typeface="Arial"/>
            </a:endParaRPr>
          </a:p>
          <a:p>
            <a:pPr algn="ctr">
              <a:lnSpc>
                <a:spcPct val="100000"/>
              </a:lnSpc>
            </a:pPr>
            <a:r>
              <a:rPr b="0" lang="en-IE" sz="3200" spc="-1" strike="noStrike">
                <a:solidFill>
                  <a:srgbClr val="000000"/>
                </a:solidFill>
                <a:latin typeface="Arial"/>
                <a:ea typeface="DejaVu Sans"/>
              </a:rPr>
              <a:t>Tero Kivinen</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685800" y="685440"/>
            <a:ext cx="7763760" cy="1058400"/>
          </a:xfrm>
          <a:prstGeom prst="rect">
            <a:avLst/>
          </a:prstGeom>
          <a:noFill/>
          <a:ln w="0">
            <a:noFill/>
          </a:ln>
        </p:spPr>
        <p:style>
          <a:lnRef idx="0"/>
          <a:fillRef idx="0"/>
          <a:effectRef idx="0"/>
          <a:fontRef idx="minor"/>
        </p:style>
      </p:sp>
      <p:sp>
        <p:nvSpPr>
          <p:cNvPr id="188" name="CustomShape 2"/>
          <p:cNvSpPr/>
          <p:nvPr/>
        </p:nvSpPr>
        <p:spPr>
          <a:xfrm>
            <a:off x="438120" y="602280"/>
            <a:ext cx="82224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802.15.4 2020 Cor1 Scope</a:t>
            </a:r>
            <a:endParaRPr b="0" lang="en-IE" sz="4400" spc="-1" strike="noStrike">
              <a:latin typeface="Arial"/>
            </a:endParaRPr>
          </a:p>
        </p:txBody>
      </p:sp>
      <p:sp>
        <p:nvSpPr>
          <p:cNvPr id="189" name="CustomShape 3"/>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Project:</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This corrigendum addresses significant errors found in IEEE Std 802.15.4-2020 and its amendments.</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1"/>
          <p:cNvSpPr/>
          <p:nvPr/>
        </p:nvSpPr>
        <p:spPr>
          <a:xfrm>
            <a:off x="685800" y="685440"/>
            <a:ext cx="7763760" cy="1058400"/>
          </a:xfrm>
          <a:prstGeom prst="rect">
            <a:avLst/>
          </a:prstGeom>
          <a:noFill/>
          <a:ln w="0">
            <a:noFill/>
          </a:ln>
        </p:spPr>
        <p:style>
          <a:lnRef idx="0"/>
          <a:fillRef idx="0"/>
          <a:effectRef idx="0"/>
          <a:fontRef idx="minor"/>
        </p:style>
      </p:sp>
      <p:sp>
        <p:nvSpPr>
          <p:cNvPr id="191" name="CustomShape 2"/>
          <p:cNvSpPr/>
          <p:nvPr/>
        </p:nvSpPr>
        <p:spPr>
          <a:xfrm>
            <a:off x="438120" y="602280"/>
            <a:ext cx="82224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Meeting Achievements</a:t>
            </a:r>
            <a:endParaRPr b="0" lang="en-IE" sz="4400" spc="-1" strike="noStrike">
              <a:latin typeface="Arial"/>
            </a:endParaRPr>
          </a:p>
        </p:txBody>
      </p:sp>
      <p:sp>
        <p:nvSpPr>
          <p:cNvPr id="192" name="CustomShape 3"/>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Approved agenda, and minutes, confirmed officers. </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Resolved all LB187 comments</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Created new draft for recirculation</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Formed a CRG, started recirculation</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Updated timeline</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93" name="CustomShape 6"/>
          <p:cNvSpPr/>
          <p:nvPr/>
        </p:nvSpPr>
        <p:spPr>
          <a:xfrm>
            <a:off x="685800" y="685440"/>
            <a:ext cx="7763760" cy="1058400"/>
          </a:xfrm>
          <a:prstGeom prst="rect">
            <a:avLst/>
          </a:prstGeom>
          <a:noFill/>
          <a:ln w="0">
            <a:noFill/>
          </a:ln>
        </p:spPr>
        <p:style>
          <a:lnRef idx="0"/>
          <a:fillRef idx="0"/>
          <a:effectRef idx="0"/>
          <a:fontRef idx="minor"/>
        </p:style>
      </p:sp>
      <p:sp>
        <p:nvSpPr>
          <p:cNvPr id="194" name="CustomShape 7"/>
          <p:cNvSpPr/>
          <p:nvPr/>
        </p:nvSpPr>
        <p:spPr>
          <a:xfrm>
            <a:off x="438120" y="602280"/>
            <a:ext cx="82224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Meeting Achievements</a:t>
            </a:r>
            <a:endParaRPr b="0" lang="en-IE" sz="4400" spc="-1" strike="noStrike">
              <a:latin typeface="Arial"/>
            </a:endParaRPr>
          </a:p>
        </p:txBody>
      </p:sp>
      <p:sp>
        <p:nvSpPr>
          <p:cNvPr id="195" name="CustomShape 8"/>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fontScale="96000"/>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Approved agenda, and minutes, confirmed officers. </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Resolved all LB187 comments</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Created editing instructions for editing draft</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Formed a CRG, requested LB recirculation after editing draft</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Updated timeline</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lnSpc>
                <a:spcPct val="100000"/>
              </a:lnSpc>
            </a:pPr>
            <a:r>
              <a:rPr b="0" lang="en-IE" sz="4400" spc="-1" strike="noStrike">
                <a:latin typeface="Arial"/>
              </a:rPr>
              <a:t>LB187 results</a:t>
            </a:r>
            <a:endParaRPr b="0" lang="en-IE" sz="4400" spc="-1" strike="noStrike">
              <a:latin typeface="Arial"/>
            </a:endParaRPr>
          </a:p>
        </p:txBody>
      </p:sp>
      <p:sp>
        <p:nvSpPr>
          <p:cNvPr id="197" name="PlaceHolder 2"/>
          <p:cNvSpPr>
            <a:spLocks noGrp="1"/>
          </p:cNvSpPr>
          <p:nvPr>
            <p:ph/>
          </p:nvPr>
        </p:nvSpPr>
        <p:spPr>
          <a:xfrm>
            <a:off x="457200" y="1604520"/>
            <a:ext cx="8228880" cy="21751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IE" sz="3200" spc="-1" strike="noStrike">
                <a:latin typeface="Arial"/>
              </a:rPr>
              <a:t>LB Started Monday 27</a:t>
            </a:r>
            <a:r>
              <a:rPr b="0" lang="en-IE" sz="3200" spc="-1" strike="noStrike" baseline="14000000">
                <a:latin typeface="Arial"/>
              </a:rPr>
              <a:t>th</a:t>
            </a:r>
            <a:r>
              <a:rPr b="0" lang="en-IE" sz="3200" spc="-1" strike="noStrike">
                <a:latin typeface="Arial"/>
              </a:rPr>
              <a:t> of September, 2021</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LB closed XXX</a:t>
            </a:r>
            <a:endParaRPr b="0" lang="en-IE" sz="3200" spc="-1" strike="noStrike">
              <a:latin typeface="Arial"/>
            </a:endParaRPr>
          </a:p>
          <a:p>
            <a:pPr>
              <a:lnSpc>
                <a:spcPct val="100000"/>
              </a:lnSpc>
              <a:spcBef>
                <a:spcPts val="1417"/>
              </a:spcBef>
            </a:pPr>
            <a:endParaRPr b="0" lang="en-IE" sz="3200" spc="-1" strike="noStrike">
              <a:latin typeface="Arial"/>
            </a:endParaRPr>
          </a:p>
        </p:txBody>
      </p:sp>
      <p:graphicFrame>
        <p:nvGraphicFramePr>
          <p:cNvPr id="198" name=""/>
          <p:cNvGraphicFramePr/>
          <p:nvPr/>
        </p:nvGraphicFramePr>
        <p:xfrm>
          <a:off x="1953360" y="3123720"/>
          <a:ext cx="4828680" cy="3053520"/>
        </p:xfrm>
        <a:graphic>
          <a:graphicData uri="http://schemas.openxmlformats.org/drawingml/2006/table">
            <a:tbl>
              <a:tblPr/>
              <a:tblGrid>
                <a:gridCol w="2373120"/>
                <a:gridCol w="1217160"/>
                <a:gridCol w="1238760"/>
              </a:tblGrid>
              <a:tr h="381600">
                <a:tc>
                  <a:txBody>
                    <a:bodyPr lIns="90000" rIns="90000" anchor="t">
                      <a:noAutofit/>
                    </a:bodyPr>
                    <a:p>
                      <a:pPr algn="r">
                        <a:lnSpc>
                          <a:spcPct val="100000"/>
                        </a:lnSpc>
                      </a:pPr>
                      <a:r>
                        <a:rPr b="0" lang="en-IE" sz="1800" spc="-1" strike="noStrike">
                          <a:latin typeface="Arial"/>
                        </a:rPr>
                        <a:t>Voters: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pPr>
                      <a:r>
                        <a:rPr b="0" lang="en-IE" sz="1800" spc="-1" strike="noStrike">
                          <a:latin typeface="Arial"/>
                        </a:rPr>
                        <a:t>115</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chor="t">
                      <a:noAutofit/>
                    </a:bodyPr>
                    <a:p>
                      <a:pPr algn="r">
                        <a:lnSpc>
                          <a:spcPct val="100000"/>
                        </a:lnSpc>
                      </a:pPr>
                      <a:r>
                        <a:rPr b="0" lang="en-IE" sz="1800" spc="-1" strike="noStrike">
                          <a:latin typeface="Arial"/>
                        </a:rPr>
                        <a:t>Voted:</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64</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56%</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pPr>
                      <a:r>
                        <a:rPr b="0" lang="en-IE" sz="1800" spc="-1" strike="noStrike">
                          <a:latin typeface="Arial"/>
                        </a:rPr>
                        <a:t>Non-Responsive:</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58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chor="t">
                      <a:noAutofit/>
                    </a:bodyPr>
                    <a:p>
                      <a:pPr algn="r">
                        <a:lnSpc>
                          <a:spcPct val="100000"/>
                        </a:lnSpc>
                      </a:pPr>
                      <a:r>
                        <a:rPr b="0" lang="en-IE" sz="1800" spc="-1" strike="noStrike">
                          <a:latin typeface="Arial"/>
                        </a:rPr>
                        <a:t>Yes: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60</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98%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pPr>
                      <a:r>
                        <a:rPr b="0" lang="en-IE" sz="1800" spc="-1" strike="noStrike">
                          <a:latin typeface="Arial"/>
                        </a:rPr>
                        <a:t>Abstain: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3</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5%</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chor="t">
                      <a:noAutofit/>
                    </a:bodyPr>
                    <a:p>
                      <a:pPr algn="r">
                        <a:lnSpc>
                          <a:spcPct val="100000"/>
                        </a:lnSpc>
                      </a:pPr>
                      <a:r>
                        <a:rPr b="0" lang="en-IE" sz="1800" spc="-1" strike="noStrike">
                          <a:latin typeface="Arial"/>
                        </a:rPr>
                        <a:t>No</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pPr>
                      <a:r>
                        <a:rPr b="0" lang="en-IE" sz="1800" spc="-1" strike="noStrike">
                          <a:latin typeface="Arial"/>
                        </a:rPr>
                        <a:t>Comments: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Technical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Editorial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28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CustomShape 11"/>
          <p:cNvSpPr/>
          <p:nvPr/>
        </p:nvSpPr>
        <p:spPr>
          <a:xfrm>
            <a:off x="457200" y="582120"/>
            <a:ext cx="82252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TG Motion for LB recirculation</a:t>
            </a:r>
            <a:endParaRPr b="0" lang="en-IE" sz="4400" spc="-1" strike="noStrike">
              <a:latin typeface="Arial"/>
            </a:endParaRPr>
          </a:p>
        </p:txBody>
      </p:sp>
      <p:sp>
        <p:nvSpPr>
          <p:cNvPr id="200" name="CustomShape 13"/>
          <p:cNvSpPr/>
          <p:nvPr/>
        </p:nvSpPr>
        <p:spPr>
          <a:xfrm>
            <a:off x="457200" y="1604520"/>
            <a:ext cx="8225280" cy="3973320"/>
          </a:xfrm>
          <a:prstGeom prst="rect">
            <a:avLst/>
          </a:prstGeom>
          <a:noFill/>
          <a:ln w="0">
            <a:noFill/>
          </a:ln>
        </p:spPr>
        <p:style>
          <a:lnRef idx="0"/>
          <a:fillRef idx="0"/>
          <a:effectRef idx="0"/>
          <a:fontRef idx="minor"/>
        </p:style>
        <p:txBody>
          <a:bodyPr lIns="0" rIns="0" tIns="0" bIns="0" anchor="t">
            <a:normAutofit fontScale="89000"/>
          </a:bodyPr>
          <a:p>
            <a:pPr>
              <a:lnSpc>
                <a:spcPct val="100000"/>
              </a:lnSpc>
              <a:spcBef>
                <a:spcPts val="1417"/>
              </a:spcBef>
            </a:pPr>
            <a:r>
              <a:rPr b="0" lang="en-IE" sz="3200" spc="-1" strike="noStrike">
                <a:solidFill>
                  <a:srgbClr val="000000"/>
                </a:solidFill>
                <a:latin typeface="Arial"/>
                <a:ea typeface="DejaVu Sans"/>
              </a:rPr>
              <a:t>Move that TG4 2020 Cor 1 formally request that the 802.15 WG start a WG recirculation requesting approval of P802.15.4-2020-Cor1_D02 and to forward document P802.15.4-2020-Cor1_D02, to Standards Association ballot </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Moved by: xxx</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Seconded by: xxx</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Motion passed unanimously</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CustomShape 15"/>
          <p:cNvSpPr/>
          <p:nvPr/>
        </p:nvSpPr>
        <p:spPr>
          <a:xfrm>
            <a:off x="457200" y="582120"/>
            <a:ext cx="82252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WG Motion for LB recirculation</a:t>
            </a:r>
            <a:endParaRPr b="0" lang="en-IE" sz="4400" spc="-1" strike="noStrike">
              <a:latin typeface="Arial"/>
            </a:endParaRPr>
          </a:p>
        </p:txBody>
      </p:sp>
      <p:sp>
        <p:nvSpPr>
          <p:cNvPr id="202" name="CustomShape 16"/>
          <p:cNvSpPr/>
          <p:nvPr/>
        </p:nvSpPr>
        <p:spPr>
          <a:xfrm>
            <a:off x="457200" y="1604520"/>
            <a:ext cx="8225280" cy="397332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r>
              <a:rPr b="0" lang="en-IE" sz="3200" spc="-1" strike="noStrike">
                <a:solidFill>
                  <a:srgbClr val="000000"/>
                </a:solidFill>
                <a:latin typeface="Arial"/>
                <a:ea typeface="DejaVu Sans"/>
              </a:rPr>
              <a:t>Move that 802.15 WG start a WG recirculation requesting approval of P802.15.4-2020-Cor1_D02 and to forward document P802.15.4-2020-Cor1_D02, to Standards Association ballot </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203" name="CustomShape 12"/>
          <p:cNvSpPr/>
          <p:nvPr/>
        </p:nvSpPr>
        <p:spPr>
          <a:xfrm>
            <a:off x="457200" y="582120"/>
            <a:ext cx="82252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TG Motion for LB recirculation</a:t>
            </a:r>
            <a:endParaRPr b="0" lang="en-IE" sz="4400" spc="-1" strike="noStrike">
              <a:latin typeface="Arial"/>
            </a:endParaRPr>
          </a:p>
        </p:txBody>
      </p:sp>
      <p:sp>
        <p:nvSpPr>
          <p:cNvPr id="204" name="CustomShape 14"/>
          <p:cNvSpPr/>
          <p:nvPr/>
        </p:nvSpPr>
        <p:spPr>
          <a:xfrm>
            <a:off x="457200" y="1604520"/>
            <a:ext cx="8225280" cy="3973320"/>
          </a:xfrm>
          <a:prstGeom prst="rect">
            <a:avLst/>
          </a:prstGeom>
          <a:noFill/>
          <a:ln w="0">
            <a:noFill/>
          </a:ln>
        </p:spPr>
        <p:style>
          <a:lnRef idx="0"/>
          <a:fillRef idx="0"/>
          <a:effectRef idx="0"/>
          <a:fontRef idx="minor"/>
        </p:style>
        <p:txBody>
          <a:bodyPr lIns="0" rIns="0" tIns="0" bIns="0" anchor="t">
            <a:normAutofit fontScale="67000"/>
          </a:bodyPr>
          <a:p>
            <a:pPr>
              <a:lnSpc>
                <a:spcPct val="100000"/>
              </a:lnSpc>
              <a:spcBef>
                <a:spcPts val="1417"/>
              </a:spcBef>
            </a:pPr>
            <a:r>
              <a:rPr b="0" lang="en-IE" sz="3200" spc="-1" strike="noStrike">
                <a:solidFill>
                  <a:srgbClr val="000000"/>
                </a:solidFill>
                <a:latin typeface="Arial"/>
                <a:ea typeface="DejaVu Sans"/>
              </a:rPr>
              <a:t>Move that TG4 2020 Cor 1 formally request that the 802.15 WG start a WG recirculation requesting approval of P802.15.4-2020-Cor1_D02 (as edited in accordance with the instructions in the document 15-21-0555-02-Cor2) and to forward document P802.15.4-2020-Cor1_D02, as edited accordance with the instructions in document 15-21-0555-02-Cor2 to Standards Association ballot pending the completion and inclusing of the edits in the draft</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Moved by: xxx</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Seconded by: xxx</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Motion passed unanimously</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3097</TotalTime>
  <Application>LibreOffice/7.2.2.2$Linux_X86_64 LibreOffice_project/20$Build-2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2021-11-15T09:03:41Z</dcterms:modified>
  <cp:revision>94</cp:revision>
  <dc:subject>IEEE 802.15.9ma</dc:subject>
  <dc:title>Closing for November</dc:title>
</cp:coreProperties>
</file>

<file path=docProps/custom.xml><?xml version="1.0" encoding="utf-8"?>
<Properties xmlns="http://schemas.openxmlformats.org/officeDocument/2006/custom-properties" xmlns:vt="http://schemas.openxmlformats.org/officeDocument/2006/docPropsVTypes"/>
</file>