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4280" cy="205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802-15-21-0595-00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520" cy="297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520" cy="297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148553B-38ED-46EF-922E-06BA9AF12D6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0520" cy="297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6080" cy="205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4280" cy="205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802-15-21-0595-00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520" cy="297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520" cy="297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7F7A399-9C3B-49A7-91EC-4084B8A521D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0520" cy="297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6080" cy="205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4280" cy="205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802-15-21-0595-00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520" cy="297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520" cy="297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DB73885-CFFF-4F7F-9E88-8FAB9147476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30520" cy="297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6080" cy="205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3440" cy="46180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Closing Report for November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14000000">
                <a:solidFill>
                  <a:srgbClr val="000000"/>
                </a:solidFill>
                <a:latin typeface="Times New Roman"/>
                <a:ea typeface="DejaVu Sans"/>
              </a:rPr>
              <a:t>th</a:t>
            </a:r>
            <a:r>
              <a:rPr b="1" lang="en-IE" sz="1600" spc="-1" strike="noStrike">
                <a:solidFill>
                  <a:srgbClr val="000000"/>
                </a:solidFill>
                <a:latin typeface="Times New Roman"/>
                <a:ea typeface="DejaVu Sans"/>
              </a:rPr>
              <a:t> of November,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Closing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Closing Report for TG4 2020 Cor 1 meeting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59" name="CustomShape 17"/>
          <p:cNvSpPr/>
          <p:nvPr/>
        </p:nvSpPr>
        <p:spPr>
          <a:xfrm>
            <a:off x="457200" y="582120"/>
            <a:ext cx="8225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WG Motion for LB recirculation</a:t>
            </a:r>
            <a:endParaRPr b="0" lang="en-IE" sz="4400" spc="-1" strike="noStrike">
              <a:latin typeface="Arial"/>
            </a:endParaRPr>
          </a:p>
        </p:txBody>
      </p:sp>
      <p:sp>
        <p:nvSpPr>
          <p:cNvPr id="160" name="CustomShape 18"/>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fontScale="89000"/>
          </a:bodyPr>
          <a:p>
            <a:pPr>
              <a:lnSpc>
                <a:spcPct val="100000"/>
              </a:lnSpc>
              <a:spcBef>
                <a:spcPts val="1417"/>
              </a:spcBef>
            </a:pPr>
            <a:r>
              <a:rPr b="0" lang="en-IE" sz="3200" spc="-1" strike="noStrike">
                <a:solidFill>
                  <a:srgbClr val="000000"/>
                </a:solidFill>
                <a:latin typeface="Arial"/>
                <a:ea typeface="DejaVu Sans"/>
              </a:rPr>
              <a:t>Move that 802.15 WG start a WG recirculation requesting approval of P802.15.4-2020-Cor1_D02 (as edited in accordance with the instructions in the document 15-21-0555-02-Cor2) and to forward document </a:t>
            </a:r>
            <a:r>
              <a:rPr b="0" lang="en-IE" sz="3200" spc="-1" strike="noStrike">
                <a:solidFill>
                  <a:srgbClr val="000000"/>
                </a:solidFill>
                <a:latin typeface="Arial"/>
                <a:ea typeface="DejaVu Sans"/>
              </a:rPr>
              <a:t>P802.15.4-2020-Cor1_D02, as edited accordance with the instructions in document 15-21-0555-02-Cor2 to Standards Association ballot pending the completion and inclusing of the edits in the draft</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9"/>
          <p:cNvSpPr/>
          <p:nvPr/>
        </p:nvSpPr>
        <p:spPr>
          <a:xfrm>
            <a:off x="457200" y="582120"/>
            <a:ext cx="8225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 Motion for CRG</a:t>
            </a:r>
            <a:endParaRPr b="0" lang="en-IE" sz="4400" spc="-1" strike="noStrike">
              <a:latin typeface="Arial"/>
            </a:endParaRPr>
          </a:p>
        </p:txBody>
      </p:sp>
      <p:sp>
        <p:nvSpPr>
          <p:cNvPr id="162" name="CustomShape 10"/>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fontScale="58000"/>
          </a:bodyPr>
          <a:p>
            <a:pPr>
              <a:lnSpc>
                <a:spcPct val="100000"/>
              </a:lnSpc>
              <a:spcBef>
                <a:spcPts val="1417"/>
              </a:spcBef>
            </a:pPr>
            <a:r>
              <a:rPr b="0" lang="en-IE" sz="3200" spc="-1" strike="noStrike">
                <a:solidFill>
                  <a:srgbClr val="000000"/>
                </a:solidFill>
                <a:latin typeface="Arial"/>
                <a:ea typeface="DejaVu Sans"/>
              </a:rPr>
              <a:t>Move that TG4 2020 Cor 1 formally requests that the 802.15 WG approve the formation of a Comment Resolution Group (CRG) for the WG balloting of the P802.15.4-2020-Cor1-D02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Seconded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4"/>
          <p:cNvSpPr/>
          <p:nvPr/>
        </p:nvSpPr>
        <p:spPr>
          <a:xfrm>
            <a:off x="457200" y="582120"/>
            <a:ext cx="8225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WG Motion for CRG</a:t>
            </a:r>
            <a:endParaRPr b="0" lang="en-IE" sz="4400" spc="-1" strike="noStrike">
              <a:latin typeface="Arial"/>
            </a:endParaRPr>
          </a:p>
        </p:txBody>
      </p:sp>
      <p:sp>
        <p:nvSpPr>
          <p:cNvPr id="164" name="CustomShape 5"/>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fontScale="72000"/>
          </a:bodyPr>
          <a:p>
            <a:pPr>
              <a:lnSpc>
                <a:spcPct val="100000"/>
              </a:lnSpc>
              <a:spcBef>
                <a:spcPts val="1417"/>
              </a:spcBef>
            </a:pPr>
            <a:r>
              <a:rPr b="0" lang="en-IE" sz="3200" spc="-1" strike="noStrike">
                <a:solidFill>
                  <a:srgbClr val="000000"/>
                </a:solidFill>
                <a:latin typeface="Arial"/>
                <a:ea typeface="DejaVu Sans"/>
              </a:rPr>
              <a:t>Move that 802.15 WG approve the formation of a Comment Resolution Group (CRG) for the WG balloting of the P802.15.4-2020-Cor1-D02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685440"/>
            <a:ext cx="7764120" cy="1058760"/>
          </a:xfrm>
          <a:prstGeom prst="rect">
            <a:avLst/>
          </a:prstGeom>
          <a:noFill/>
          <a:ln w="0">
            <a:noFill/>
          </a:ln>
        </p:spPr>
        <p:style>
          <a:lnRef idx="0"/>
          <a:fillRef idx="0"/>
          <a:effectRef idx="0"/>
          <a:fontRef idx="minor"/>
        </p:style>
      </p:sp>
      <p:sp>
        <p:nvSpPr>
          <p:cNvPr id="166" name="CustomShape 2"/>
          <p:cNvSpPr/>
          <p:nvPr/>
        </p:nvSpPr>
        <p:spPr>
          <a:xfrm>
            <a:off x="438120" y="60228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Next Meeting</a:t>
            </a:r>
            <a:endParaRPr b="0" lang="en-IE" sz="4400" spc="-1" strike="noStrike">
              <a:latin typeface="Arial"/>
            </a:endParaRPr>
          </a:p>
        </p:txBody>
      </p:sp>
      <p:sp>
        <p:nvSpPr>
          <p:cNvPr id="167" name="CustomShape 3"/>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Process recirculation letter ballot comments</a:t>
            </a:r>
            <a:endParaRPr b="0" lang="en-IE" sz="3200" spc="-1" strike="noStrike">
              <a:latin typeface="Arial"/>
            </a:endParaRPr>
          </a:p>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Standard association ballot pool</a:t>
            </a:r>
            <a:endParaRPr b="0" lang="en-IE" sz="3200" spc="-1" strike="noStrike">
              <a:latin typeface="Arial"/>
            </a:endParaRPr>
          </a:p>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Get draft ready for Standard association ballot</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9"/>
          <p:cNvSpPr/>
          <p:nvPr/>
        </p:nvSpPr>
        <p:spPr>
          <a:xfrm>
            <a:off x="685800" y="685440"/>
            <a:ext cx="7764120" cy="1058760"/>
          </a:xfrm>
          <a:prstGeom prst="rect">
            <a:avLst/>
          </a:prstGeom>
          <a:noFill/>
          <a:ln w="0">
            <a:noFill/>
          </a:ln>
        </p:spPr>
        <p:style>
          <a:lnRef idx="0"/>
          <a:fillRef idx="0"/>
          <a:effectRef idx="0"/>
          <a:fontRef idx="minor"/>
        </p:style>
      </p:sp>
      <p:sp>
        <p:nvSpPr>
          <p:cNvPr id="169" name="CustomShape 20"/>
          <p:cNvSpPr/>
          <p:nvPr/>
        </p:nvSpPr>
        <p:spPr>
          <a:xfrm>
            <a:off x="438120" y="60228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CRG Conference Call</a:t>
            </a:r>
            <a:endParaRPr b="0" lang="en-IE" sz="4400" spc="-1" strike="noStrike">
              <a:latin typeface="Arial"/>
            </a:endParaRPr>
          </a:p>
        </p:txBody>
      </p:sp>
      <p:graphicFrame>
        <p:nvGraphicFramePr>
          <p:cNvPr id="170" name=""/>
          <p:cNvGraphicFramePr/>
          <p:nvPr/>
        </p:nvGraphicFramePr>
        <p:xfrm>
          <a:off x="518760" y="1780920"/>
          <a:ext cx="8002440" cy="2099160"/>
        </p:xfrm>
        <a:graphic>
          <a:graphicData uri="http://schemas.openxmlformats.org/drawingml/2006/table">
            <a:tbl>
              <a:tblPr/>
              <a:tblGrid>
                <a:gridCol w="2268360"/>
                <a:gridCol w="3412800"/>
                <a:gridCol w="1055160"/>
                <a:gridCol w="1266120"/>
              </a:tblGrid>
              <a:tr h="349920">
                <a:tc>
                  <a:txBody>
                    <a:bodyPr lIns="90000" rIns="90000" tIns="46800" bIns="46800" anchor="t">
                      <a:noAutofit/>
                    </a:bodyPr>
                    <a:p>
                      <a:r>
                        <a:rPr b="0" lang="en-IE" sz="1300" spc="-1" strike="noStrike">
                          <a:latin typeface="Arial"/>
                        </a:rPr>
                        <a:t>Location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0" lang="en-IE" sz="1300" spc="-1" strike="noStrike">
                          <a:latin typeface="Arial"/>
                        </a:rPr>
                        <a:t>Local Time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0" lang="en-IE" sz="1300" spc="-1" strike="noStrike">
                          <a:latin typeface="Arial"/>
                        </a:rPr>
                        <a:t>Time Zone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0" lang="en-IE" sz="1300" spc="-1" strike="noStrike">
                          <a:latin typeface="Arial"/>
                        </a:rPr>
                        <a:t>UTC Offset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9920">
                <a:tc>
                  <a:txBody>
                    <a:bodyPr lIns="90000" rIns="90000" tIns="46800" bIns="46800" anchor="t">
                      <a:noAutofit/>
                    </a:bodyPr>
                    <a:p>
                      <a:r>
                        <a:rPr b="0" lang="en-IE" sz="1300" spc="-1" strike="noStrike">
                          <a:latin typeface="Arial"/>
                        </a:rPr>
                        <a:t>Los Angeles (USA - California)</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300" spc="-1" strike="noStrike">
                          <a:latin typeface="Arial"/>
                        </a:rPr>
                        <a:t>Wednesday, 8 December, 2021, 15:00:00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300" spc="-1" strike="noStrike">
                          <a:latin typeface="Arial"/>
                        </a:rPr>
                        <a:t>PST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300" spc="-1" strike="noStrike">
                          <a:latin typeface="Arial"/>
                        </a:rPr>
                        <a:t>UTC-8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300" spc="-1" strike="noStrike">
                          <a:latin typeface="Arial"/>
                        </a:rPr>
                        <a:t>Helsinki (Finland)</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300" spc="-1" strike="noStrike">
                          <a:latin typeface="Arial"/>
                        </a:rPr>
                        <a:t>Thursday, 9 December 2021, 01:00:00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300" spc="-1" strike="noStrike">
                          <a:latin typeface="Arial"/>
                        </a:rPr>
                        <a:t>EET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300" spc="-1" strike="noStrike">
                          <a:latin typeface="Arial"/>
                        </a:rPr>
                        <a:t>UTC+2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en-IE" sz="1300" spc="-1" strike="noStrike">
                          <a:latin typeface="Arial"/>
                        </a:rPr>
                        <a:t>Tokyo (Japan)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300" spc="-1" strike="noStrike">
                          <a:latin typeface="Arial"/>
                        </a:rPr>
                        <a:t>Thursday, 9 December 2021, 08:00:00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300" spc="-1" strike="noStrike">
                          <a:latin typeface="Arial"/>
                        </a:rPr>
                        <a:t>JST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300" spc="-1" strike="noStrike">
                          <a:latin typeface="Arial"/>
                        </a:rPr>
                        <a:t>UTC+9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300" spc="-1" strike="noStrike">
                          <a:latin typeface="Arial"/>
                        </a:rPr>
                        <a:t>New York (USA – New York)</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300" spc="-1" strike="noStrike">
                          <a:latin typeface="Arial"/>
                        </a:rPr>
                        <a:t>Wednesday, 8 December 2021, 18:00:00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300" spc="-1" strike="noStrike">
                          <a:latin typeface="Arial"/>
                        </a:rPr>
                        <a:t>EST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300" spc="-1" strike="noStrike">
                          <a:latin typeface="Arial"/>
                        </a:rPr>
                        <a:t>UTC-5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en-IE" sz="1300" spc="-1" strike="noStrike">
                          <a:latin typeface="Arial"/>
                        </a:rPr>
                        <a:t>UTC (GMT)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300" spc="-1" strike="noStrike">
                          <a:latin typeface="Arial"/>
                        </a:rPr>
                        <a:t>Wednesday, 8 December 2021, 23:00:00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171" name="CustomShape 21"/>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marL="216000" indent="-213120">
              <a:lnSpc>
                <a:spcPct val="100000"/>
              </a:lnSpc>
              <a:spcBef>
                <a:spcPts val="1417"/>
              </a:spcBef>
              <a:buClr>
                <a:srgbClr val="000000"/>
              </a:buClr>
              <a:buSzPct val="45000"/>
              <a:buFont typeface="Wingdings" charset="2"/>
              <a:buChar char=""/>
            </a:pPr>
            <a:endParaRPr b="0" lang="en-IE" sz="1800" spc="-1" strike="noStrike">
              <a:latin typeface="Arial"/>
            </a:endParaRPr>
          </a:p>
          <a:p>
            <a:pPr marL="216000" indent="-213120">
              <a:lnSpc>
                <a:spcPct val="100000"/>
              </a:lnSpc>
              <a:spcBef>
                <a:spcPts val="1417"/>
              </a:spcBef>
              <a:buClr>
                <a:srgbClr val="000000"/>
              </a:buClr>
              <a:buSzPct val="45000"/>
              <a:buFont typeface="Wingdings" charset="2"/>
              <a:buChar char=""/>
            </a:pPr>
            <a:endParaRPr b="0" lang="en-IE" sz="1800" spc="-1" strike="noStrike">
              <a:latin typeface="Arial"/>
            </a:endParaRPr>
          </a:p>
          <a:p>
            <a:pPr marL="216000" indent="-213120">
              <a:lnSpc>
                <a:spcPct val="100000"/>
              </a:lnSpc>
              <a:spcBef>
                <a:spcPts val="1417"/>
              </a:spcBef>
              <a:buClr>
                <a:srgbClr val="000000"/>
              </a:buClr>
              <a:buSzPct val="45000"/>
              <a:buFont typeface="Wingdings" charset="2"/>
              <a:buChar char=""/>
            </a:pPr>
            <a:endParaRPr b="0" lang="en-IE" sz="1800" spc="-1" strike="noStrike">
              <a:latin typeface="Arial"/>
            </a:endParaRPr>
          </a:p>
          <a:p>
            <a:pPr marL="216000" indent="-213120">
              <a:lnSpc>
                <a:spcPct val="100000"/>
              </a:lnSpc>
              <a:spcBef>
                <a:spcPts val="1417"/>
              </a:spcBef>
              <a:buClr>
                <a:srgbClr val="000000"/>
              </a:buClr>
              <a:buSzPct val="45000"/>
              <a:buFont typeface="Wingdings" charset="2"/>
              <a:buChar char=""/>
            </a:pPr>
            <a:endParaRPr b="0" lang="en-IE" sz="1800" spc="-1" strike="noStrike">
              <a:latin typeface="Arial"/>
            </a:endParaRPr>
          </a:p>
          <a:p>
            <a:pPr marL="216000" indent="-213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Weekly meetings after that, unless canceled.</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CustomShape 22"/>
          <p:cNvSpPr/>
          <p:nvPr/>
        </p:nvSpPr>
        <p:spPr>
          <a:xfrm>
            <a:off x="685800" y="685440"/>
            <a:ext cx="7764120" cy="1058760"/>
          </a:xfrm>
          <a:prstGeom prst="rect">
            <a:avLst/>
          </a:prstGeom>
          <a:noFill/>
          <a:ln w="0">
            <a:noFill/>
          </a:ln>
        </p:spPr>
        <p:style>
          <a:lnRef idx="0"/>
          <a:fillRef idx="0"/>
          <a:effectRef idx="0"/>
          <a:fontRef idx="minor"/>
        </p:style>
      </p:sp>
      <p:sp>
        <p:nvSpPr>
          <p:cNvPr id="173" name="CustomShape 23"/>
          <p:cNvSpPr/>
          <p:nvPr/>
        </p:nvSpPr>
        <p:spPr>
          <a:xfrm>
            <a:off x="438120" y="60228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Timeline</a:t>
            </a:r>
            <a:endParaRPr b="0" lang="en-IE" sz="4400" spc="-1" strike="noStrike">
              <a:latin typeface="Arial"/>
            </a:endParaRPr>
          </a:p>
        </p:txBody>
      </p:sp>
      <p:sp>
        <p:nvSpPr>
          <p:cNvPr id="174" name="CustomShape 24"/>
          <p:cNvSpPr/>
          <p:nvPr/>
        </p:nvSpPr>
        <p:spPr>
          <a:xfrm>
            <a:off x="457200" y="1604520"/>
            <a:ext cx="8222760" cy="3970800"/>
          </a:xfrm>
          <a:prstGeom prst="rect">
            <a:avLst/>
          </a:prstGeom>
          <a:noFill/>
          <a:ln w="0">
            <a:noFill/>
          </a:ln>
        </p:spPr>
        <p:style>
          <a:lnRef idx="0"/>
          <a:fillRef idx="0"/>
          <a:effectRef idx="0"/>
          <a:fontRef idx="minor"/>
        </p:style>
      </p:sp>
      <p:graphicFrame>
        <p:nvGraphicFramePr>
          <p:cNvPr id="175" name=""/>
          <p:cNvGraphicFramePr/>
          <p:nvPr/>
        </p:nvGraphicFramePr>
        <p:xfrm>
          <a:off x="837720" y="1456200"/>
          <a:ext cx="7199640" cy="699480"/>
        </p:xfrm>
        <a:graphic>
          <a:graphicData uri="http://schemas.openxmlformats.org/drawingml/2006/table">
            <a:tbl>
              <a:tblPr/>
              <a:tblGrid>
                <a:gridCol w="5246280"/>
                <a:gridCol w="1953360"/>
              </a:tblGrid>
              <a:tr h="349920">
                <a:tc>
                  <a:txBody>
                    <a:bodyPr lIns="90000" rIns="90000" tIns="46800" bIns="46800" anchor="t">
                      <a:noAutofit/>
                    </a:bodyPr>
                    <a:p>
                      <a:r>
                        <a:rPr b="0" lang="en-IE" sz="1800" spc="-1" strike="noStrike">
                          <a:latin typeface="Arial"/>
                        </a:rPr>
                        <a:t>TG formation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0" lang="en-IE" sz="1800" spc="-1" strike="noStrike">
                          <a:latin typeface="Arial"/>
                        </a:rPr>
                        <a:t>Sep 2020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9920">
                <a:tc>
                  <a:txBody>
                    <a:bodyPr lIns="90000" rIns="90000" tIns="46800" bIns="46800" anchor="t">
                      <a:noAutofit/>
                    </a:bodyPr>
                    <a:p>
                      <a:r>
                        <a:rPr b="0" lang="en-IE" sz="1800" spc="-1" strike="noStrike">
                          <a:latin typeface="Arial"/>
                        </a:rPr>
                        <a:t>Call for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800" spc="-1" strike="noStrike">
                          <a:latin typeface="Arial"/>
                        </a:rPr>
                        <a:t>Oct 2020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800" spc="-1" strike="noStrike">
                          <a:latin typeface="Arial"/>
                        </a:rPr>
                        <a:t>Presentation of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800" spc="-1" strike="noStrike">
                          <a:latin typeface="Arial"/>
                        </a:rPr>
                        <a:t>Nov 2020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en-IE" sz="1800" spc="-1" strike="noStrike">
                          <a:latin typeface="Arial"/>
                        </a:rPr>
                        <a:t>Hear additional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800" spc="-1" strike="noStrike">
                          <a:latin typeface="Arial"/>
                        </a:rPr>
                        <a:t>Jan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800" spc="-1" strike="noStrike">
                          <a:latin typeface="Arial"/>
                        </a:rPr>
                        <a:t>Consolidate proposals and develop draft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800" spc="-1" strike="noStrike">
                          <a:latin typeface="Arial"/>
                        </a:rPr>
                        <a:t>Mar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en-IE" sz="1800" spc="-1" strike="noStrike">
                          <a:latin typeface="Arial"/>
                        </a:rPr>
                        <a:t>Update PAR and hear proposals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800" spc="-1" strike="noStrike">
                          <a:latin typeface="Arial"/>
                        </a:rPr>
                        <a:t>May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800" spc="-1" strike="noStrike">
                          <a:latin typeface="Arial"/>
                        </a:rPr>
                        <a:t>Resolve PAR comments and draft review</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800" spc="-1" strike="noStrike">
                          <a:latin typeface="Arial"/>
                        </a:rPr>
                        <a:t>July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en-IE" sz="1800" spc="-1" strike="noStrike">
                          <a:latin typeface="Arial"/>
                        </a:rPr>
                        <a:t>Review draft and initiate LB</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800" spc="-1" strike="noStrike">
                          <a:latin typeface="Arial"/>
                        </a:rPr>
                        <a:t>Sep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800" spc="-1" strike="noStrike">
                          <a:latin typeface="Arial"/>
                        </a:rPr>
                        <a:t>LB comment resolution and start recirculation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800" spc="-1" strike="noStrike">
                          <a:latin typeface="Arial"/>
                        </a:rPr>
                        <a:t>Nov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en-IE" sz="1800" spc="-1" strike="noStrike">
                          <a:latin typeface="Arial"/>
                        </a:rPr>
                        <a:t>Additional LB recirculation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800" spc="-1" strike="noStrike">
                          <a:latin typeface="Arial"/>
                        </a:rPr>
                        <a:t>Dec 2021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800" spc="-1" strike="noStrike">
                          <a:latin typeface="Arial"/>
                        </a:rPr>
                        <a:t>Start Standard Association ballot</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800" spc="-1" strike="noStrike">
                          <a:latin typeface="Arial"/>
                        </a:rPr>
                        <a:t>Jan 2022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tIns="46800" bIns="46800" anchor="t">
                      <a:noAutofit/>
                    </a:bodyPr>
                    <a:p>
                      <a:r>
                        <a:rPr b="0" lang="en-IE" sz="1800" spc="-1" strike="noStrike">
                          <a:latin typeface="Arial"/>
                        </a:rPr>
                        <a:t>SA ballot comment resolution and 2 recirculations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IE" sz="1800" spc="-1" strike="noStrike">
                          <a:latin typeface="Arial"/>
                        </a:rPr>
                        <a:t>Mar 2022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920">
                <a:tc>
                  <a:txBody>
                    <a:bodyPr lIns="90000" rIns="90000" tIns="46800" bIns="46800" anchor="t">
                      <a:noAutofit/>
                    </a:bodyPr>
                    <a:p>
                      <a:r>
                        <a:rPr b="0" lang="en-IE" sz="1800" spc="-1" strike="noStrike">
                          <a:latin typeface="Arial"/>
                        </a:rPr>
                        <a:t>RevCom submission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IE" sz="1800" spc="-1" strike="noStrike">
                          <a:latin typeface="Arial"/>
                        </a:rPr>
                        <a:t>July 2022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3480" cy="1139040"/>
          </a:xfrm>
          <a:prstGeom prst="rect">
            <a:avLst/>
          </a:prstGeom>
          <a:noFill/>
          <a:ln w="0">
            <a:noFill/>
          </a:ln>
        </p:spPr>
        <p:style>
          <a:lnRef idx="0"/>
          <a:fillRef idx="0"/>
          <a:effectRef idx="0"/>
          <a:fontRef idx="minor"/>
        </p:style>
      </p:sp>
      <p:sp>
        <p:nvSpPr>
          <p:cNvPr id="140" name="CustomShape 2"/>
          <p:cNvSpPr/>
          <p:nvPr/>
        </p:nvSpPr>
        <p:spPr>
          <a:xfrm>
            <a:off x="457200" y="2617560"/>
            <a:ext cx="822348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3200" spc="-1" strike="noStrike">
                <a:solidFill>
                  <a:srgbClr val="000000"/>
                </a:solidFill>
                <a:latin typeface="Arial"/>
                <a:ea typeface="DejaVu Sans"/>
              </a:rPr>
              <a:t>Closing report for TG4 2020 Cor1</a:t>
            </a:r>
            <a:endParaRPr b="0" lang="en-IE" sz="3200" spc="-1" strike="noStrike">
              <a:latin typeface="Arial"/>
            </a:endParaRPr>
          </a:p>
          <a:p>
            <a:pPr algn="ctr">
              <a:lnSpc>
                <a:spcPct val="100000"/>
              </a:lnSpc>
            </a:pPr>
            <a:endParaRPr b="0" lang="en-IE" sz="3200" spc="-1" strike="noStrike">
              <a:latin typeface="Arial"/>
            </a:endParaRPr>
          </a:p>
          <a:p>
            <a:pPr algn="ctr">
              <a:lnSpc>
                <a:spcPct val="100000"/>
              </a:lnSpc>
            </a:pPr>
            <a:r>
              <a:rPr b="0" lang="en-IE" sz="3200" spc="-1" strike="noStrike">
                <a:solidFill>
                  <a:srgbClr val="000000"/>
                </a:solidFill>
                <a:latin typeface="Arial"/>
                <a:ea typeface="DejaVu Sans"/>
              </a:rPr>
              <a:t>November 17, 2021</a:t>
            </a:r>
            <a:endParaRPr b="0" lang="en-IE" sz="3200" spc="-1" strike="noStrike">
              <a:latin typeface="Arial"/>
            </a:endParaRPr>
          </a:p>
          <a:p>
            <a:pPr algn="ctr">
              <a:lnSpc>
                <a:spcPct val="100000"/>
              </a:lnSpc>
            </a:pPr>
            <a:r>
              <a:rPr b="0" lang="en-IE" sz="3200" spc="-1" strike="noStrike">
                <a:solidFill>
                  <a:srgbClr val="000000"/>
                </a:solidFill>
                <a:latin typeface="Arial"/>
                <a:ea typeface="DejaVu Sans"/>
              </a:rPr>
              <a:t>Tero Kivinen</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4120" cy="1058760"/>
          </a:xfrm>
          <a:prstGeom prst="rect">
            <a:avLst/>
          </a:prstGeom>
          <a:noFill/>
          <a:ln w="0">
            <a:noFill/>
          </a:ln>
        </p:spPr>
        <p:style>
          <a:lnRef idx="0"/>
          <a:fillRef idx="0"/>
          <a:effectRef idx="0"/>
          <a:fontRef idx="minor"/>
        </p:style>
      </p:sp>
      <p:sp>
        <p:nvSpPr>
          <p:cNvPr id="142" name="CustomShape 2"/>
          <p:cNvSpPr/>
          <p:nvPr/>
        </p:nvSpPr>
        <p:spPr>
          <a:xfrm>
            <a:off x="438120" y="60228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802.15.4 2020 Cor1 Scope</a:t>
            </a:r>
            <a:endParaRPr b="0" lang="en-IE" sz="4400" spc="-1" strike="noStrike">
              <a:latin typeface="Arial"/>
            </a:endParaRPr>
          </a:p>
        </p:txBody>
      </p:sp>
      <p:sp>
        <p:nvSpPr>
          <p:cNvPr id="143" name="CustomShape 3"/>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Project:</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This corrigendum addresses significant errors found in IEEE Std 802.15.4-2020 and its amendments.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4120" cy="1058760"/>
          </a:xfrm>
          <a:prstGeom prst="rect">
            <a:avLst/>
          </a:prstGeom>
          <a:noFill/>
          <a:ln w="0">
            <a:noFill/>
          </a:ln>
        </p:spPr>
        <p:style>
          <a:lnRef idx="0"/>
          <a:fillRef idx="0"/>
          <a:effectRef idx="0"/>
          <a:fontRef idx="minor"/>
        </p:style>
      </p:sp>
      <p:sp>
        <p:nvSpPr>
          <p:cNvPr id="145" name="CustomShape 2"/>
          <p:cNvSpPr/>
          <p:nvPr/>
        </p:nvSpPr>
        <p:spPr>
          <a:xfrm>
            <a:off x="438120" y="60228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Meeting Achievements</a:t>
            </a:r>
            <a:endParaRPr b="0" lang="en-IE" sz="4400" spc="-1" strike="noStrike">
              <a:latin typeface="Arial"/>
            </a:endParaRPr>
          </a:p>
        </p:txBody>
      </p:sp>
      <p:sp>
        <p:nvSpPr>
          <p:cNvPr id="146" name="CustomShape 3"/>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Approved agenda, and minutes, confirmed officers. </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Resolved all LB187 comments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Created new draft for recirculation</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Formed a CRG, started recirculation</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47" name="CustomShape 6"/>
          <p:cNvSpPr/>
          <p:nvPr/>
        </p:nvSpPr>
        <p:spPr>
          <a:xfrm>
            <a:off x="685800" y="685440"/>
            <a:ext cx="7764120" cy="1058760"/>
          </a:xfrm>
          <a:prstGeom prst="rect">
            <a:avLst/>
          </a:prstGeom>
          <a:noFill/>
          <a:ln w="0">
            <a:noFill/>
          </a:ln>
        </p:spPr>
        <p:style>
          <a:lnRef idx="0"/>
          <a:fillRef idx="0"/>
          <a:effectRef idx="0"/>
          <a:fontRef idx="minor"/>
        </p:style>
      </p:sp>
      <p:sp>
        <p:nvSpPr>
          <p:cNvPr id="148" name="CustomShape 7"/>
          <p:cNvSpPr/>
          <p:nvPr/>
        </p:nvSpPr>
        <p:spPr>
          <a:xfrm>
            <a:off x="438120" y="602280"/>
            <a:ext cx="8222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Meeting Achievements</a:t>
            </a:r>
            <a:endParaRPr b="0" lang="en-IE" sz="4400" spc="-1" strike="noStrike">
              <a:latin typeface="Arial"/>
            </a:endParaRPr>
          </a:p>
        </p:txBody>
      </p:sp>
      <p:sp>
        <p:nvSpPr>
          <p:cNvPr id="149" name="CustomShape 8"/>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fontScale="96000"/>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Approved agenda, and minutes, confirmed officers. </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Resolved all LB187 comments</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Created editing instructions for editing draft</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Formed a CRG, requested LB recirculation after editing draft</a:t>
            </a:r>
            <a:endParaRPr b="0" lang="en-IE"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Updated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LB187 results</a:t>
            </a:r>
            <a:endParaRPr b="0" lang="en-IE" sz="4400" spc="-1" strike="noStrike">
              <a:latin typeface="Arial"/>
            </a:endParaRPr>
          </a:p>
        </p:txBody>
      </p:sp>
      <p:sp>
        <p:nvSpPr>
          <p:cNvPr id="151" name="PlaceHolder 2"/>
          <p:cNvSpPr>
            <a:spLocks noGrp="1"/>
          </p:cNvSpPr>
          <p:nvPr>
            <p:ph/>
          </p:nvPr>
        </p:nvSpPr>
        <p:spPr>
          <a:xfrm>
            <a:off x="457200" y="1604520"/>
            <a:ext cx="8229240" cy="21754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LB Started Monday 27</a:t>
            </a:r>
            <a:r>
              <a:rPr b="0" lang="en-IE" sz="3200" spc="-1" strike="noStrike" baseline="14000000">
                <a:latin typeface="Arial"/>
              </a:rPr>
              <a:t>th</a:t>
            </a:r>
            <a:r>
              <a:rPr b="0" lang="en-IE" sz="3200" spc="-1" strike="noStrike">
                <a:latin typeface="Arial"/>
              </a:rPr>
              <a:t> of September, 2021</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LB closed XXX</a:t>
            </a:r>
            <a:endParaRPr b="0" lang="en-IE" sz="3200" spc="-1" strike="noStrike">
              <a:latin typeface="Arial"/>
            </a:endParaRPr>
          </a:p>
          <a:p>
            <a:pPr marL="432000" indent="-324000">
              <a:spcBef>
                <a:spcPts val="1417"/>
              </a:spcBef>
              <a:buClr>
                <a:srgbClr val="000000"/>
              </a:buClr>
              <a:buSzPct val="45000"/>
              <a:buFont typeface="Wingdings" charset="2"/>
              <a:buChar char=""/>
            </a:pPr>
            <a:endParaRPr b="0" lang="en-IE" sz="3200" spc="-1" strike="noStrike">
              <a:latin typeface="Arial"/>
            </a:endParaRPr>
          </a:p>
        </p:txBody>
      </p:sp>
      <p:graphicFrame>
        <p:nvGraphicFramePr>
          <p:cNvPr id="152" name=""/>
          <p:cNvGraphicFramePr/>
          <p:nvPr/>
        </p:nvGraphicFramePr>
        <p:xfrm>
          <a:off x="1953360" y="3123720"/>
          <a:ext cx="4828680" cy="2915640"/>
        </p:xfrm>
        <a:graphic>
          <a:graphicData uri="http://schemas.openxmlformats.org/drawingml/2006/table">
            <a:tbl>
              <a:tblPr/>
              <a:tblGrid>
                <a:gridCol w="2373120"/>
                <a:gridCol w="1217160"/>
                <a:gridCol w="1238760"/>
              </a:tblGrid>
              <a:tr h="381600">
                <a:tc>
                  <a:txBody>
                    <a:bodyPr lIns="90000" rIns="90000" tIns="46800" bIns="46800" anchor="t">
                      <a:noAutofit/>
                    </a:bodyPr>
                    <a:p>
                      <a:pPr algn="r"/>
                      <a:r>
                        <a:rPr b="0" lang="en-IE"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pPr algn="ctr"/>
                      <a:r>
                        <a:rPr b="0" lang="en-IE" sz="1800" spc="-1" strike="noStrike">
                          <a:latin typeface="Arial"/>
                        </a:rPr>
                        <a:t>115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tIns="46800" bIns="46800" anchor="t">
                      <a:noAutofit/>
                    </a:bodyPr>
                    <a:p>
                      <a:pPr algn="r"/>
                      <a:r>
                        <a:rPr b="0" lang="en-IE"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63</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55%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tIns="46800" bIns="46800" anchor="t">
                      <a:noAutofit/>
                    </a:bodyPr>
                    <a:p>
                      <a:pPr algn="r"/>
                      <a:r>
                        <a:rPr b="0" lang="en-IE" sz="1800" spc="-1" strike="noStrike">
                          <a:latin typeface="Arial"/>
                        </a:rPr>
                        <a:t>Non-Responsive:</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58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tIns="46800" bIns="46800" anchor="t">
                      <a:noAutofit/>
                    </a:bodyPr>
                    <a:p>
                      <a:pPr algn="r"/>
                      <a:r>
                        <a:rPr b="0" lang="en-IE"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59</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98%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tIns="46800" bIns="46800" anchor="t">
                      <a:noAutofit/>
                    </a:bodyPr>
                    <a:p>
                      <a:pPr algn="r"/>
                      <a:r>
                        <a:rPr b="0" lang="en-IE"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3</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tIns="46800" bIns="46800" anchor="t">
                      <a:noAutofit/>
                    </a:bodyPr>
                    <a:p>
                      <a:pPr algn="r"/>
                      <a:r>
                        <a:rPr b="0" lang="en-IE"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tIns="46800" bIns="46800" anchor="t">
                      <a:noAutofit/>
                    </a:bodyPr>
                    <a:p>
                      <a:pPr algn="r"/>
                      <a:r>
                        <a:rPr b="0" lang="en-IE"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28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1"/>
          <p:cNvSpPr/>
          <p:nvPr/>
        </p:nvSpPr>
        <p:spPr>
          <a:xfrm>
            <a:off x="457200" y="582120"/>
            <a:ext cx="8225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 Motion for LB recirculation</a:t>
            </a:r>
            <a:endParaRPr b="0" lang="en-IE" sz="4400" spc="-1" strike="noStrike">
              <a:latin typeface="Arial"/>
            </a:endParaRPr>
          </a:p>
        </p:txBody>
      </p:sp>
      <p:sp>
        <p:nvSpPr>
          <p:cNvPr id="154" name="CustomShape 13"/>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fontScale="89000"/>
          </a:bodyPr>
          <a:p>
            <a:pPr>
              <a:lnSpc>
                <a:spcPct val="100000"/>
              </a:lnSpc>
              <a:spcBef>
                <a:spcPts val="1417"/>
              </a:spcBef>
            </a:pPr>
            <a:r>
              <a:rPr b="0" lang="en-IE" sz="3200" spc="-1" strike="noStrike">
                <a:solidFill>
                  <a:srgbClr val="000000"/>
                </a:solidFill>
                <a:latin typeface="Arial"/>
                <a:ea typeface="DejaVu Sans"/>
              </a:rPr>
              <a:t>Move that TG4 2020 Cor 1 formally request that the 802.15 WG start a WG recirculation requesting approval of P802.15.4-2020-Cor1_D02 and to forward document </a:t>
            </a:r>
            <a:r>
              <a:rPr b="0" lang="en-IE" sz="3200" spc="-1" strike="noStrike">
                <a:solidFill>
                  <a:srgbClr val="000000"/>
                </a:solidFill>
                <a:latin typeface="Arial"/>
                <a:ea typeface="DejaVu Sans"/>
              </a:rPr>
              <a:t>P802.15.4-2020-Cor1_D02, to Standards Association ballot </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Seconded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5"/>
          <p:cNvSpPr/>
          <p:nvPr/>
        </p:nvSpPr>
        <p:spPr>
          <a:xfrm>
            <a:off x="457200" y="582120"/>
            <a:ext cx="8225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WG Motion for LB recirculation</a:t>
            </a:r>
            <a:endParaRPr b="0" lang="en-IE" sz="4400" spc="-1" strike="noStrike">
              <a:latin typeface="Arial"/>
            </a:endParaRPr>
          </a:p>
        </p:txBody>
      </p:sp>
      <p:sp>
        <p:nvSpPr>
          <p:cNvPr id="156" name="CustomShape 16"/>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r>
              <a:rPr b="0" lang="en-IE" sz="3200" spc="-1" strike="noStrike">
                <a:solidFill>
                  <a:srgbClr val="000000"/>
                </a:solidFill>
                <a:latin typeface="Arial"/>
                <a:ea typeface="DejaVu Sans"/>
              </a:rPr>
              <a:t>Move that 802.15 WG start a WG recirculation requesting approval of P802.15.4-2020-Cor1_D02 and to forward document </a:t>
            </a:r>
            <a:r>
              <a:rPr b="0" lang="en-IE" sz="3200" spc="-1" strike="noStrike">
                <a:solidFill>
                  <a:srgbClr val="000000"/>
                </a:solidFill>
                <a:latin typeface="Arial"/>
                <a:ea typeface="DejaVu Sans"/>
              </a:rPr>
              <a:t>P802.15.4-2020-Cor1_D02, to Standards Association ballot </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57" name="CustomShape 12"/>
          <p:cNvSpPr/>
          <p:nvPr/>
        </p:nvSpPr>
        <p:spPr>
          <a:xfrm>
            <a:off x="457200" y="582120"/>
            <a:ext cx="82256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 Motion for LB recirculation</a:t>
            </a:r>
            <a:endParaRPr b="0" lang="en-IE" sz="4400" spc="-1" strike="noStrike">
              <a:latin typeface="Arial"/>
            </a:endParaRPr>
          </a:p>
        </p:txBody>
      </p:sp>
      <p:sp>
        <p:nvSpPr>
          <p:cNvPr id="158" name="CustomShape 14"/>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fontScale="67000"/>
          </a:bodyPr>
          <a:p>
            <a:pPr>
              <a:lnSpc>
                <a:spcPct val="100000"/>
              </a:lnSpc>
              <a:spcBef>
                <a:spcPts val="1417"/>
              </a:spcBef>
            </a:pPr>
            <a:r>
              <a:rPr b="0" lang="en-IE" sz="3200" spc="-1" strike="noStrike">
                <a:solidFill>
                  <a:srgbClr val="000000"/>
                </a:solidFill>
                <a:latin typeface="Arial"/>
                <a:ea typeface="DejaVu Sans"/>
              </a:rPr>
              <a:t>Move that TG4 2020 Cor 1 formally request that the 802.15 WG start a WG recirculation requesting approval of P802.15.4-2020-Cor1_D02 (as edited in accordance with the instructions in the document 15-21-0555-02-Cor2) and to forward document </a:t>
            </a:r>
            <a:r>
              <a:rPr b="0" lang="en-IE" sz="3200" spc="-1" strike="noStrike">
                <a:solidFill>
                  <a:srgbClr val="000000"/>
                </a:solidFill>
                <a:latin typeface="Arial"/>
                <a:ea typeface="DejaVu Sans"/>
              </a:rPr>
              <a:t>P802.15.4-2020-Cor1_D02, as edited accordance with the instructions in document 15-21-0555-02-Cor2 to Standards Association ballot pending the completion and inclusing of the edits in the draft</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Moved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Seconded by: xxx</a:t>
            </a:r>
            <a:endParaRPr b="0" lang="en-IE"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3094</TotalTime>
  <Application>LibreOffice/7.2.2.2$Linux_X86_64 LibreOffice_project/20$Build-2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2021-11-14T22:12:25Z</dcterms:modified>
  <cp:revision>92</cp:revision>
  <dc:subject>IEEE 802.15.9ma</dc:subject>
  <dc:title>Closing for November</dc:title>
</cp:coreProperties>
</file>