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59" r:id="rId2"/>
    <p:sldId id="264" r:id="rId3"/>
    <p:sldId id="261" r:id="rId4"/>
    <p:sldId id="270" r:id="rId5"/>
    <p:sldId id="263" r:id="rId6"/>
    <p:sldId id="271" r:id="rId7"/>
    <p:sldId id="267" r:id="rId8"/>
    <p:sldId id="272" r:id="rId9"/>
    <p:sldId id="273"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0976"/>
    <p:restoredTop sz="95915"/>
  </p:normalViewPr>
  <p:slideViewPr>
    <p:cSldViewPr>
      <p:cViewPr varScale="1">
        <p:scale>
          <a:sx n="115" d="100"/>
          <a:sy n="115" d="100"/>
        </p:scale>
        <p:origin x="1824" y="208"/>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802.15-&lt;15-21-0593-00-04ab&gt;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802.15-&lt;15-21-0593-00-04ab&gt;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F7F96AE-9515-2748-B04C-7EA372D2B741}"/>
              </a:ext>
            </a:extLst>
          </p:cNvPr>
          <p:cNvSpPr>
            <a:spLocks noGrp="1" noChangeArrowheads="1"/>
          </p:cNvSpPr>
          <p:nvPr>
            <p:ph type="hdr" sz="quarter"/>
          </p:nvPr>
        </p:nvSpPr>
        <p:spPr>
          <a:ln/>
        </p:spPr>
        <p:txBody>
          <a:bodyPr/>
          <a:lstStyle/>
          <a:p>
            <a:r>
              <a:rPr lang="en-US" altLang="en-US"/>
              <a:t>doc.: IEEE 802.15-&lt;15-21-0593-00-04ab&gt;</a:t>
            </a:r>
          </a:p>
        </p:txBody>
      </p:sp>
      <p:sp>
        <p:nvSpPr>
          <p:cNvPr id="5" name="Rectangle 3">
            <a:extLst>
              <a:ext uri="{FF2B5EF4-FFF2-40B4-BE49-F238E27FC236}">
                <a16:creationId xmlns:a16="http://schemas.microsoft.com/office/drawing/2014/main" id="{A1B008DF-CC56-994D-9821-3E44AFB315F3}"/>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B8F2699B-F7E8-9140-A502-2BECF50C5256}"/>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6074D865-F0A1-A24D-835D-78C1F4DD8175}"/>
              </a:ext>
            </a:extLst>
          </p:cNvPr>
          <p:cNvSpPr>
            <a:spLocks noGrp="1" noChangeArrowheads="1"/>
          </p:cNvSpPr>
          <p:nvPr>
            <p:ph type="sldNum" sz="quarter" idx="5"/>
          </p:nvPr>
        </p:nvSpPr>
        <p:spPr>
          <a:ln/>
        </p:spPr>
        <p:txBody>
          <a:bodyPr/>
          <a:lstStyle/>
          <a:p>
            <a:r>
              <a:rPr lang="en-US" altLang="en-US"/>
              <a:t>Page </a:t>
            </a:r>
            <a:fld id="{A5473540-375A-5E41-AC23-98043598D1A0}" type="slidenum">
              <a:rPr lang="en-US" altLang="en-US"/>
              <a:pPr/>
              <a:t>2</a:t>
            </a:fld>
            <a:endParaRPr lang="en-US" altLang="en-US"/>
          </a:p>
        </p:txBody>
      </p:sp>
      <p:sp>
        <p:nvSpPr>
          <p:cNvPr id="24578" name="Rectangle 2">
            <a:extLst>
              <a:ext uri="{FF2B5EF4-FFF2-40B4-BE49-F238E27FC236}">
                <a16:creationId xmlns:a16="http://schemas.microsoft.com/office/drawing/2014/main" id="{D6A957E6-9014-654B-B1BC-A8592CB8257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3B927F5E-F62F-CE40-98ED-7FD9428EEF0D}"/>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34881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802.15-&lt;15-21-0593-00-04ab&gt;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3</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571679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802.15-&lt;15-21-0593-00-04ab&gt;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4</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88598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Nov 2021</a:t>
            </a:r>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E. Ekrem, et. al. (Apple Inc.)</a:t>
            </a:r>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Nov 2021</a:t>
            </a:r>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E. Ekrem, et. al. (Apple Inc.)</a:t>
            </a:r>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9097E8-D028-BC43-80ED-369224A52583}"/>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p:txBody>
          <a:bodyPr/>
          <a:lstStyle>
            <a:lvl1pPr>
              <a:defRPr/>
            </a:lvl1pPr>
          </a:lstStyle>
          <a:p>
            <a:r>
              <a:rPr lang="en-US" altLang="en-US"/>
              <a:t>Nov 2021</a:t>
            </a:r>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E. Ekrem, et. al. (Apple Inc.)</a:t>
            </a:r>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p:txBody>
          <a:bodyPr/>
          <a:lstStyle>
            <a:lvl1pPr>
              <a:defRPr/>
            </a:lvl1pPr>
          </a:lstStyle>
          <a:p>
            <a:r>
              <a:rPr lang="en-US" altLang="en-US"/>
              <a:t>Nov 2021</a:t>
            </a:r>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E. Ekrem, et. al. (Apple Inc.)</a:t>
            </a:r>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Nov 2021</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E. Ekrem, et. al. (Apple Inc.)</a:t>
            </a:r>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Nov 2021</a:t>
            </a:r>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E. Ekrem, et. al. (Apple Inc.)</a:t>
            </a:r>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Nov 2021</a:t>
            </a:r>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E. Ekrem, et. al. (Apple Inc.)</a:t>
            </a:r>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Nov 2021</a:t>
            </a:r>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E. Ekrem, et. al. (Apple Inc.)</a:t>
            </a:r>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Nov 2021</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E. Ekrem, et. al. (Apple Inc.)</a:t>
            </a:r>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Nov 2021</a:t>
            </a:r>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E. Ekrem, et. al. (Apple Inc.)</a:t>
            </a:r>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Nov 2021</a:t>
            </a:r>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E. Ekrem, et. al. (Apple Inc.)</a:t>
            </a:r>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Nov 2021</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E. Ekrem, et. al. (Apple Inc.)</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15-21-0593-01-04ab-1</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057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More on … </a:t>
            </a:r>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5F0B2C05-F7E7-3546-93D4-1806C431AB9E}"/>
              </a:ext>
            </a:extLst>
          </p:cNvPr>
          <p:cNvSpPr>
            <a:spLocks noGrp="1"/>
          </p:cNvSpPr>
          <p:nvPr>
            <p:ph type="dt" sz="half" idx="10"/>
          </p:nvPr>
        </p:nvSpPr>
        <p:spPr/>
        <p:txBody>
          <a:bodyPr/>
          <a:lstStyle/>
          <a:p>
            <a:r>
              <a:rPr lang="en-US" altLang="en-US"/>
              <a:t>Nov 2021</a:t>
            </a:r>
            <a:endParaRPr lang="en-US" altLang="en-US" dirty="0"/>
          </a:p>
        </p:txBody>
      </p:sp>
      <p:sp>
        <p:nvSpPr>
          <p:cNvPr id="6" name="Slide Number Placeholder 3">
            <a:extLst>
              <a:ext uri="{FF2B5EF4-FFF2-40B4-BE49-F238E27FC236}">
                <a16:creationId xmlns:a16="http://schemas.microsoft.com/office/drawing/2014/main" id="{1EFAE4B7-777C-CA4F-B984-133C43F93028}"/>
              </a:ext>
            </a:extLst>
          </p:cNvPr>
          <p:cNvSpPr>
            <a:spLocks noGrp="1"/>
          </p:cNvSpPr>
          <p:nvPr>
            <p:ph type="sldNum" sz="quarter" idx="12"/>
          </p:nvPr>
        </p:nvSpPr>
        <p:spPr/>
        <p:txBody>
          <a:bodyPr/>
          <a:lstStyle/>
          <a:p>
            <a:r>
              <a:rPr lang="en-US" altLang="en-US"/>
              <a:t>Slide </a:t>
            </a:r>
            <a:fld id="{E83CCBC5-88D4-8345-8D58-8C5C23A594C7}" type="slidenum">
              <a:rPr lang="en-US" altLang="en-US"/>
              <a:pPr/>
              <a:t>1</a:t>
            </a:fld>
            <a:endParaRPr lang="en-US" altLang="en-US"/>
          </a:p>
        </p:txBody>
      </p:sp>
      <p:sp>
        <p:nvSpPr>
          <p:cNvPr id="27651" name="Rectangle 3">
            <a:extLst>
              <a:ext uri="{FF2B5EF4-FFF2-40B4-BE49-F238E27FC236}">
                <a16:creationId xmlns:a16="http://schemas.microsoft.com/office/drawing/2014/main" id="{B26BE74D-F64D-6D40-B661-9C698E439112}"/>
              </a:ext>
            </a:extLst>
          </p:cNvPr>
          <p:cNvSpPr>
            <a:spLocks noChangeArrowheads="1"/>
          </p:cNvSpPr>
          <p:nvPr/>
        </p:nvSpPr>
        <p:spPr bwMode="auto">
          <a:xfrm>
            <a:off x="147181" y="838200"/>
            <a:ext cx="8991600" cy="38420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More on narrowband assisted multi-millisecond UWB	</a:t>
            </a:r>
          </a:p>
          <a:p>
            <a:r>
              <a:rPr lang="en-US" altLang="en-US" sz="1600" b="1" dirty="0">
                <a:solidFill>
                  <a:schemeClr val="tx2"/>
                </a:solidFill>
              </a:rPr>
              <a:t>Date Submitted: </a:t>
            </a:r>
            <a:r>
              <a:rPr lang="en-US" altLang="en-US" sz="1600" dirty="0">
                <a:solidFill>
                  <a:schemeClr val="tx2"/>
                </a:solidFill>
              </a:rPr>
              <a:t>12 November, 2021	</a:t>
            </a:r>
          </a:p>
          <a:p>
            <a:r>
              <a:rPr lang="en-US" altLang="en-US" sz="1600" b="1" dirty="0">
                <a:solidFill>
                  <a:schemeClr val="tx2"/>
                </a:solidFill>
              </a:rPr>
              <a:t>Source:</a:t>
            </a:r>
            <a:r>
              <a:rPr lang="en-US" altLang="en-US" sz="1600" dirty="0">
                <a:solidFill>
                  <a:schemeClr val="tx2"/>
                </a:solidFill>
              </a:rPr>
              <a:t> </a:t>
            </a:r>
            <a:r>
              <a:rPr lang="en-US" altLang="en-US" sz="1600" dirty="0" err="1">
                <a:solidFill>
                  <a:schemeClr val="tx2"/>
                </a:solidFill>
              </a:rPr>
              <a:t>Ersen</a:t>
            </a:r>
            <a:r>
              <a:rPr lang="en-US" altLang="en-US" sz="1600" dirty="0">
                <a:solidFill>
                  <a:schemeClr val="tx2"/>
                </a:solidFill>
              </a:rPr>
              <a:t> </a:t>
            </a:r>
            <a:r>
              <a:rPr lang="en-US" altLang="en-US" sz="1600" dirty="0" err="1">
                <a:solidFill>
                  <a:schemeClr val="tx2"/>
                </a:solidFill>
              </a:rPr>
              <a:t>Ekrem</a:t>
            </a:r>
            <a:r>
              <a:rPr lang="en-US" altLang="en-US" sz="1600" dirty="0">
                <a:solidFill>
                  <a:schemeClr val="tx2"/>
                </a:solidFill>
              </a:rPr>
              <a:t>, </a:t>
            </a:r>
            <a:r>
              <a:rPr lang="en-US" altLang="en-US" sz="1600" dirty="0" err="1">
                <a:solidFill>
                  <a:schemeClr val="tx2"/>
                </a:solidFill>
              </a:rPr>
              <a:t>Ido</a:t>
            </a:r>
            <a:r>
              <a:rPr lang="en-US" altLang="en-US" sz="1600" dirty="0">
                <a:solidFill>
                  <a:schemeClr val="tx2"/>
                </a:solidFill>
              </a:rPr>
              <a:t> </a:t>
            </a:r>
            <a:r>
              <a:rPr lang="en-US" altLang="en-US" sz="1600" dirty="0" err="1">
                <a:solidFill>
                  <a:schemeClr val="tx2"/>
                </a:solidFill>
              </a:rPr>
              <a:t>Bettesh</a:t>
            </a:r>
            <a:r>
              <a:rPr lang="en-US" altLang="en-US" sz="1600" dirty="0">
                <a:solidFill>
                  <a:schemeClr val="tx2"/>
                </a:solidFill>
              </a:rPr>
              <a:t>, and Moche Cohen (Apple Inc.)</a:t>
            </a:r>
          </a:p>
          <a:p>
            <a:r>
              <a:rPr lang="en-US" altLang="en-US" sz="1600" b="1" dirty="0">
                <a:solidFill>
                  <a:schemeClr val="tx2"/>
                </a:solidFill>
              </a:rPr>
              <a:t>Address</a:t>
            </a:r>
            <a:r>
              <a:rPr lang="en-US" altLang="en-US" sz="1600" dirty="0">
                <a:solidFill>
                  <a:schemeClr val="tx2"/>
                </a:solidFill>
              </a:rPr>
              <a:t>: One Apple Park Way, Cupertino, CA 95104, USA</a:t>
            </a:r>
          </a:p>
          <a:p>
            <a:r>
              <a:rPr lang="en-US" altLang="en-US" sz="1600" b="1" dirty="0">
                <a:solidFill>
                  <a:schemeClr val="tx2"/>
                </a:solidFill>
              </a:rPr>
              <a:t>E-Mail</a:t>
            </a:r>
            <a:r>
              <a:rPr lang="en-US" altLang="en-US" sz="1600" dirty="0">
                <a:solidFill>
                  <a:schemeClr val="tx2"/>
                </a:solidFill>
              </a:rPr>
              <a:t>:</a:t>
            </a:r>
            <a:r>
              <a:rPr lang="en-US" altLang="en-US" sz="1600" dirty="0">
                <a:solidFill>
                  <a:schemeClr val="tx2"/>
                </a:solidFill>
                <a:hlinkClick r:id="rId2"/>
              </a:rPr>
              <a:t> </a:t>
            </a:r>
            <a:r>
              <a:rPr lang="en-US" altLang="en-US" sz="1600" dirty="0" err="1">
                <a:solidFill>
                  <a:schemeClr val="tx2"/>
                </a:solidFill>
              </a:rPr>
              <a:t>ersenek@gmail.com</a:t>
            </a:r>
            <a:endParaRPr lang="en-US" altLang="en-US" sz="1600" dirty="0">
              <a:solidFill>
                <a:schemeClr val="tx2"/>
              </a:solidFill>
            </a:endParaRPr>
          </a:p>
          <a:p>
            <a:pPr>
              <a:spcBef>
                <a:spcPts val="100"/>
              </a:spcBef>
              <a:spcAft>
                <a:spcPts val="100"/>
              </a:spcAft>
            </a:pP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Discussion of how NB and UWB signaling can cooperate to improve the UWB link budget.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Illustrate NB/UWB coordination to improve the operating range of UWB ranging use cases.</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authoring individual(s) or organization(s). The material in this document is subject to change in form and content after further study. The authors(s) reserve(s) the right to add, amend or withdraw material contained herein.</a:t>
            </a:r>
          </a:p>
        </p:txBody>
      </p:sp>
      <p:sp>
        <p:nvSpPr>
          <p:cNvPr id="7" name="Footer Placeholder 4">
            <a:extLst>
              <a:ext uri="{FF2B5EF4-FFF2-40B4-BE49-F238E27FC236}">
                <a16:creationId xmlns:a16="http://schemas.microsoft.com/office/drawing/2014/main" id="{8316E4B5-F091-2A44-AE8B-6361B2FDA1E2}"/>
              </a:ext>
            </a:extLst>
          </p:cNvPr>
          <p:cNvSpPr>
            <a:spLocks noGrp="1"/>
          </p:cNvSpPr>
          <p:nvPr>
            <p:ph type="ftr" sz="quarter" idx="11"/>
          </p:nvPr>
        </p:nvSpPr>
        <p:spPr>
          <a:xfrm>
            <a:off x="5486400" y="6475413"/>
            <a:ext cx="3124200" cy="184666"/>
          </a:xfrm>
        </p:spPr>
        <p:txBody>
          <a:bodyPr/>
          <a:lstStyle/>
          <a:p>
            <a:r>
              <a:rPr lang="en-US" altLang="en-US"/>
              <a:t>E. Ekrem, et. al. (Apple Inc.)</a:t>
            </a:r>
            <a:endParaRPr lang="en-US"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3DF34AD-D261-1147-8151-E298A68564AE}"/>
              </a:ext>
            </a:extLst>
          </p:cNvPr>
          <p:cNvSpPr>
            <a:spLocks noGrp="1"/>
          </p:cNvSpPr>
          <p:nvPr>
            <p:ph type="dt" sz="half" idx="10"/>
          </p:nvPr>
        </p:nvSpPr>
        <p:spPr>
          <a:xfrm>
            <a:off x="685800" y="378281"/>
            <a:ext cx="1600200" cy="215444"/>
          </a:xfrm>
        </p:spPr>
        <p:txBody>
          <a:bodyPr/>
          <a:lstStyle/>
          <a:p>
            <a:r>
              <a:rPr lang="en-US" altLang="en-US"/>
              <a:t>Nov 2021</a:t>
            </a:r>
            <a:endParaRPr lang="en-US" altLang="en-US" dirty="0"/>
          </a:p>
        </p:txBody>
      </p:sp>
      <p:sp>
        <p:nvSpPr>
          <p:cNvPr id="5" name="Footer Placeholder 4">
            <a:extLst>
              <a:ext uri="{FF2B5EF4-FFF2-40B4-BE49-F238E27FC236}">
                <a16:creationId xmlns:a16="http://schemas.microsoft.com/office/drawing/2014/main" id="{0BDAB2DA-8FFE-4949-8A1B-B725DBCE019C}"/>
              </a:ext>
            </a:extLst>
          </p:cNvPr>
          <p:cNvSpPr>
            <a:spLocks noGrp="1"/>
          </p:cNvSpPr>
          <p:nvPr>
            <p:ph type="ftr" sz="quarter" idx="11"/>
          </p:nvPr>
        </p:nvSpPr>
        <p:spPr>
          <a:xfrm>
            <a:off x="5486400" y="6475413"/>
            <a:ext cx="3124200" cy="184666"/>
          </a:xfrm>
        </p:spPr>
        <p:txBody>
          <a:bodyPr/>
          <a:lstStyle/>
          <a:p>
            <a:r>
              <a:rPr lang="en-US" altLang="en-US"/>
              <a:t>E. Ekrem, et. al. (Apple Inc.)</a:t>
            </a:r>
            <a:endParaRPr lang="en-US" altLang="en-US" dirty="0"/>
          </a:p>
        </p:txBody>
      </p:sp>
      <p:sp>
        <p:nvSpPr>
          <p:cNvPr id="6" name="Slide Number Placeholder 5">
            <a:extLst>
              <a:ext uri="{FF2B5EF4-FFF2-40B4-BE49-F238E27FC236}">
                <a16:creationId xmlns:a16="http://schemas.microsoft.com/office/drawing/2014/main" id="{58F87CEB-3C80-3347-8B52-8E6E669AF6BA}"/>
              </a:ext>
            </a:extLst>
          </p:cNvPr>
          <p:cNvSpPr>
            <a:spLocks noGrp="1"/>
          </p:cNvSpPr>
          <p:nvPr>
            <p:ph type="sldNum" sz="quarter" idx="12"/>
          </p:nvPr>
        </p:nvSpPr>
        <p:spPr/>
        <p:txBody>
          <a:bodyPr/>
          <a:lstStyle/>
          <a:p>
            <a:r>
              <a:rPr lang="en-US" altLang="en-US"/>
              <a:t>Slide </a:t>
            </a:r>
            <a:fld id="{3E3DBFD7-C3B7-A740-8146-74DEC5825439}" type="slidenum">
              <a:rPr lang="en-US" altLang="en-US"/>
              <a:pPr/>
              <a:t>2</a:t>
            </a:fld>
            <a:endParaRPr lang="en-US" altLang="en-US"/>
          </a:p>
        </p:txBody>
      </p:sp>
      <p:graphicFrame>
        <p:nvGraphicFramePr>
          <p:cNvPr id="10" name="Table 6">
            <a:extLst>
              <a:ext uri="{FF2B5EF4-FFF2-40B4-BE49-F238E27FC236}">
                <a16:creationId xmlns:a16="http://schemas.microsoft.com/office/drawing/2014/main" id="{82907EB1-0FFD-2245-917F-1C34E1BFBD7B}"/>
              </a:ext>
            </a:extLst>
          </p:cNvPr>
          <p:cNvGraphicFramePr>
            <a:graphicFrameLocks noGrp="1"/>
          </p:cNvGraphicFramePr>
          <p:nvPr>
            <p:extLst>
              <p:ext uri="{D42A27DB-BD31-4B8C-83A1-F6EECF244321}">
                <p14:modId xmlns:p14="http://schemas.microsoft.com/office/powerpoint/2010/main" val="3036700870"/>
              </p:ext>
            </p:extLst>
          </p:nvPr>
        </p:nvGraphicFramePr>
        <p:xfrm>
          <a:off x="457200" y="1066800"/>
          <a:ext cx="8382000" cy="5029200"/>
        </p:xfrm>
        <a:graphic>
          <a:graphicData uri="http://schemas.openxmlformats.org/drawingml/2006/table">
            <a:tbl>
              <a:tblPr firstRow="1" bandRow="1">
                <a:tableStyleId>{5940675A-B579-460E-94D1-54222C63F5DA}</a:tableStyleId>
              </a:tblPr>
              <a:tblGrid>
                <a:gridCol w="4514626">
                  <a:extLst>
                    <a:ext uri="{9D8B030D-6E8A-4147-A177-3AD203B41FA5}">
                      <a16:colId xmlns:a16="http://schemas.microsoft.com/office/drawing/2014/main" val="1745747388"/>
                    </a:ext>
                  </a:extLst>
                </a:gridCol>
                <a:gridCol w="3867374">
                  <a:extLst>
                    <a:ext uri="{9D8B030D-6E8A-4147-A177-3AD203B41FA5}">
                      <a16:colId xmlns:a16="http://schemas.microsoft.com/office/drawing/2014/main" val="1336621721"/>
                    </a:ext>
                  </a:extLst>
                </a:gridCol>
              </a:tblGrid>
              <a:tr h="257877">
                <a:tc>
                  <a:txBody>
                    <a:bodyPr/>
                    <a:lstStyle/>
                    <a:p>
                      <a:pPr>
                        <a:lnSpc>
                          <a:spcPct val="107000"/>
                        </a:lnSpc>
                        <a:spcAft>
                          <a:spcPts val="800"/>
                        </a:spcAft>
                      </a:pPr>
                      <a:r>
                        <a:rPr lang="en-US" sz="1600" b="1" dirty="0">
                          <a:effectLst/>
                        </a:rPr>
                        <a:t>PAR Objective</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600" b="1" dirty="0">
                          <a:effectLst/>
                        </a:rPr>
                        <a:t>Proposed Solution (how addressed)</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364107">
                <a:tc>
                  <a:txBody>
                    <a:bodyPr/>
                    <a:lstStyle/>
                    <a:p>
                      <a:pPr>
                        <a:lnSpc>
                          <a:spcPct val="107000"/>
                        </a:lnSpc>
                        <a:spcAft>
                          <a:spcPts val="800"/>
                        </a:spcAft>
                      </a:pPr>
                      <a:r>
                        <a:rPr lang="en-US" sz="1100" dirty="0">
                          <a:effectLst/>
                        </a:rPr>
                        <a:t>Safeguards so that the high throughput data use cases will not cause significant disruption to low duty-cycle ranging use cases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64107">
                <a:tc>
                  <a:txBody>
                    <a:bodyPr/>
                    <a:lstStyle/>
                    <a:p>
                      <a:pPr>
                        <a:lnSpc>
                          <a:spcPct val="107000"/>
                        </a:lnSpc>
                        <a:spcAft>
                          <a:spcPts val="800"/>
                        </a:spcAft>
                      </a:pPr>
                      <a:r>
                        <a:rPr lang="en-US" sz="1100">
                          <a:effectLst/>
                        </a:rPr>
                        <a:t>Interference mitigation techniques to support higher density and higher traffic use cases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49433">
                <a:tc>
                  <a:txBody>
                    <a:bodyPr/>
                    <a:lstStyle/>
                    <a:p>
                      <a:pPr>
                        <a:lnSpc>
                          <a:spcPct val="107000"/>
                        </a:lnSpc>
                        <a:spcAft>
                          <a:spcPts val="800"/>
                        </a:spcAft>
                      </a:pPr>
                      <a:r>
                        <a:rPr lang="en-US" sz="1100">
                          <a:effectLst/>
                        </a:rPr>
                        <a:t>Other coexistence improvement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364107">
                <a:tc>
                  <a:txBody>
                    <a:bodyPr/>
                    <a:lstStyle/>
                    <a:p>
                      <a:pPr>
                        <a:lnSpc>
                          <a:spcPct val="107000"/>
                        </a:lnSpc>
                        <a:spcAft>
                          <a:spcPts val="800"/>
                        </a:spcAft>
                      </a:pPr>
                      <a:r>
                        <a:rPr lang="en-US" sz="1100" dirty="0">
                          <a:effectLst/>
                        </a:rPr>
                        <a:t>Backward compatibility with enhanced ranging capable devices (ERDEVs)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364107">
                <a:tc>
                  <a:txBody>
                    <a:bodyPr/>
                    <a:lstStyle/>
                    <a:p>
                      <a:pPr>
                        <a:lnSpc>
                          <a:spcPct val="107000"/>
                        </a:lnSpc>
                        <a:spcAft>
                          <a:spcPts val="800"/>
                        </a:spcAft>
                      </a:pPr>
                      <a:r>
                        <a:rPr lang="en-US" sz="1100" dirty="0">
                          <a:effectLst/>
                        </a:rPr>
                        <a:t>Improved link budget and/or reduced air-time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Use coordinated PHY signaling (NB and UWB) to improve link budget and/or to reduce air-time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49433">
                <a:tc>
                  <a:txBody>
                    <a:bodyPr/>
                    <a:lstStyle/>
                    <a:p>
                      <a:pPr>
                        <a:lnSpc>
                          <a:spcPct val="107000"/>
                        </a:lnSpc>
                        <a:spcAft>
                          <a:spcPts val="800"/>
                        </a:spcAft>
                      </a:pPr>
                      <a:r>
                        <a:rPr lang="en-US" sz="1100">
                          <a:effectLst/>
                        </a:rPr>
                        <a:t>Additional channels and operating frequencies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364107">
                <a:tc>
                  <a:txBody>
                    <a:bodyPr/>
                    <a:lstStyle/>
                    <a:p>
                      <a:pPr>
                        <a:lnSpc>
                          <a:spcPct val="107000"/>
                        </a:lnSpc>
                        <a:spcAft>
                          <a:spcPts val="800"/>
                        </a:spcAft>
                      </a:pPr>
                      <a:r>
                        <a:rPr lang="en-US" sz="1100">
                          <a:effectLst/>
                        </a:rPr>
                        <a:t>Improvements to accuracy / precision / reliability and interoperability for high-integrity ranging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364107">
                <a:tc>
                  <a:txBody>
                    <a:bodyPr/>
                    <a:lstStyle/>
                    <a:p>
                      <a:pPr>
                        <a:lnSpc>
                          <a:spcPct val="107000"/>
                        </a:lnSpc>
                        <a:spcAft>
                          <a:spcPts val="800"/>
                        </a:spcAft>
                      </a:pPr>
                      <a:r>
                        <a:rPr lang="en-US" sz="1100">
                          <a:effectLst/>
                        </a:rPr>
                        <a:t>Reduced complexity and power consumption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Off-loading of functionality to lower-complexity/power NB PHY helps reduce complexity of “heavier” UWB sub-system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61869">
                <a:tc>
                  <a:txBody>
                    <a:bodyPr/>
                    <a:lstStyle/>
                    <a:p>
                      <a:pPr>
                        <a:lnSpc>
                          <a:spcPct val="107000"/>
                        </a:lnSpc>
                        <a:spcAft>
                          <a:spcPts val="800"/>
                        </a:spcAft>
                      </a:pPr>
                      <a:r>
                        <a:rPr lang="en-US" sz="1100" b="0" dirty="0">
                          <a:effectLst/>
                        </a:rPr>
                        <a:t>Hybrid operation with narrowband signaling to assist UWB</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ea typeface="Calibri" panose="020F0502020204030204" pitchFamily="34" charset="0"/>
                          <a:cs typeface="Times New Roman" panose="02020603050405020304" pitchFamily="18" charset="0"/>
                        </a:rPr>
                        <a:t>Exploit tightly coupled concurrent operation of NB to help UWB</a:t>
                      </a:r>
                    </a:p>
                  </a:txBody>
                  <a:tcPr marL="62197" marR="62197" marT="0" marB="0"/>
                </a:tc>
                <a:extLst>
                  <a:ext uri="{0D108BD9-81ED-4DB2-BD59-A6C34878D82A}">
                    <a16:rowId xmlns:a16="http://schemas.microsoft.com/office/drawing/2014/main" val="1409934918"/>
                  </a:ext>
                </a:extLst>
              </a:tr>
              <a:tr h="249433">
                <a:tc>
                  <a:txBody>
                    <a:bodyPr/>
                    <a:lstStyle/>
                    <a:p>
                      <a:pPr>
                        <a:lnSpc>
                          <a:spcPct val="107000"/>
                        </a:lnSpc>
                        <a:spcAft>
                          <a:spcPts val="800"/>
                        </a:spcAft>
                      </a:pPr>
                      <a:r>
                        <a:rPr lang="en-US" sz="1100">
                          <a:effectLst/>
                        </a:rPr>
                        <a:t>Enhanced native discovery and connection setup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364107">
                <a:tc>
                  <a:txBody>
                    <a:bodyPr/>
                    <a:lstStyle/>
                    <a:p>
                      <a:pPr>
                        <a:lnSpc>
                          <a:spcPct val="107000"/>
                        </a:lnSpc>
                        <a:spcAft>
                          <a:spcPts val="800"/>
                        </a:spcAft>
                      </a:pPr>
                      <a:r>
                        <a:rPr lang="en-US" sz="1100">
                          <a:effectLst/>
                        </a:rPr>
                        <a:t>Sensing capabilities to support presence detection and environment mapping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49433">
                <a:tc>
                  <a:txBody>
                    <a:bodyPr/>
                    <a:lstStyle/>
                    <a:p>
                      <a:pPr>
                        <a:lnSpc>
                          <a:spcPct val="107000"/>
                        </a:lnSpc>
                        <a:spcAft>
                          <a:spcPts val="800"/>
                        </a:spcAft>
                      </a:pPr>
                      <a:r>
                        <a:rPr lang="en-US" sz="1100">
                          <a:effectLst/>
                        </a:rPr>
                        <a:t>Low-power low-latency streaming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49433">
                <a:tc>
                  <a:txBody>
                    <a:bodyPr/>
                    <a:lstStyle/>
                    <a:p>
                      <a:pPr>
                        <a:lnSpc>
                          <a:spcPct val="107000"/>
                        </a:lnSpc>
                        <a:spcAft>
                          <a:spcPts val="800"/>
                        </a:spcAft>
                      </a:pPr>
                      <a:r>
                        <a:rPr lang="en-US" sz="1100">
                          <a:effectLst/>
                        </a:rPr>
                        <a:t>Higher data-rate streaming allowing at least 50 Mbit/s of throughput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364107">
                <a:tc>
                  <a:txBody>
                    <a:bodyPr/>
                    <a:lstStyle/>
                    <a:p>
                      <a:pPr>
                        <a:lnSpc>
                          <a:spcPct val="107000"/>
                        </a:lnSpc>
                        <a:spcAft>
                          <a:spcPts val="800"/>
                        </a:spcAft>
                      </a:pPr>
                      <a:r>
                        <a:rPr lang="en-US" sz="1100">
                          <a:effectLst/>
                        </a:rPr>
                        <a:t>Support for peer-to-peer, peer-to-multi-peer, and station-to-infrastructure protocols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49433">
                <a:tc>
                  <a:txBody>
                    <a:bodyPr/>
                    <a:lstStyle/>
                    <a:p>
                      <a:pPr>
                        <a:lnSpc>
                          <a:spcPct val="107000"/>
                        </a:lnSpc>
                        <a:spcAft>
                          <a:spcPts val="800"/>
                        </a:spcAft>
                      </a:pPr>
                      <a:r>
                        <a:rPr lang="en-US" sz="1100">
                          <a:effectLst/>
                        </a:rPr>
                        <a:t>Infrastructure synchronization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445518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B9461E3-9775-5341-AE7D-5BBEA6E522B3}"/>
              </a:ext>
            </a:extLst>
          </p:cNvPr>
          <p:cNvSpPr>
            <a:spLocks noGrp="1"/>
          </p:cNvSpPr>
          <p:nvPr>
            <p:ph type="dt" sz="half" idx="10"/>
          </p:nvPr>
        </p:nvSpPr>
        <p:spPr/>
        <p:txBody>
          <a:bodyPr/>
          <a:lstStyle/>
          <a:p>
            <a:r>
              <a:rPr lang="en-US" altLang="en-US"/>
              <a:t>Nov 2021</a:t>
            </a:r>
          </a:p>
        </p:txBody>
      </p:sp>
      <p:sp>
        <p:nvSpPr>
          <p:cNvPr id="5" name="Footer Placeholder 4">
            <a:extLst>
              <a:ext uri="{FF2B5EF4-FFF2-40B4-BE49-F238E27FC236}">
                <a16:creationId xmlns:a16="http://schemas.microsoft.com/office/drawing/2014/main" id="{A16D9DDF-64BE-C648-BECF-91C36FA2CA21}"/>
              </a:ext>
            </a:extLst>
          </p:cNvPr>
          <p:cNvSpPr>
            <a:spLocks noGrp="1"/>
          </p:cNvSpPr>
          <p:nvPr>
            <p:ph type="ftr" sz="quarter" idx="11"/>
          </p:nvPr>
        </p:nvSpPr>
        <p:spPr>
          <a:xfrm>
            <a:off x="5486400" y="6475413"/>
            <a:ext cx="3124200" cy="184666"/>
          </a:xfrm>
        </p:spPr>
        <p:txBody>
          <a:bodyPr/>
          <a:lstStyle/>
          <a:p>
            <a:r>
              <a:rPr lang="en-US" altLang="en-US"/>
              <a:t>E. Ekrem, et. al. (Apple Inc.)</a:t>
            </a:r>
            <a:endParaRPr lang="en-US" altLang="en-US" dirty="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3</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685800"/>
            <a:ext cx="7924800" cy="689524"/>
          </a:xfrm>
          <a:ln/>
        </p:spPr>
        <p:txBody>
          <a:bodyPr/>
          <a:lstStyle/>
          <a:p>
            <a:r>
              <a:rPr lang="en-US" altLang="en-US" sz="2800" dirty="0"/>
              <a:t>NBA-MMS UWB: A refresher from July 2021</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type="body" idx="1"/>
          </p:nvPr>
        </p:nvSpPr>
        <p:spPr>
          <a:xfrm>
            <a:off x="304800" y="3505200"/>
            <a:ext cx="8305800" cy="2895600"/>
          </a:xfrm>
          <a:ln/>
        </p:spPr>
        <p:txBody>
          <a:bodyPr/>
          <a:lstStyle/>
          <a:p>
            <a:r>
              <a:rPr lang="en-US" sz="2000" dirty="0"/>
              <a:t>A  synergistic interplay between NB and UWB: </a:t>
            </a:r>
          </a:p>
          <a:p>
            <a:pPr lvl="1"/>
            <a:r>
              <a:rPr lang="en-US" sz="1600" dirty="0"/>
              <a:t>Tight coupling between radios leading to link budget improvement</a:t>
            </a:r>
          </a:p>
          <a:p>
            <a:r>
              <a:rPr lang="en-US" sz="2000" dirty="0"/>
              <a:t>Tight coupling between NB and UWB radios:</a:t>
            </a:r>
          </a:p>
          <a:p>
            <a:pPr lvl="1"/>
            <a:r>
              <a:rPr lang="en-US" sz="1600" dirty="0"/>
              <a:t>NB will provide UWB precise timing and frequency offsets to assist in acquisition </a:t>
            </a:r>
          </a:p>
          <a:p>
            <a:pPr lvl="1"/>
            <a:r>
              <a:rPr lang="en-US" sz="1600" dirty="0"/>
              <a:t>NB will own data exchange on behalf of UWB (status signaling, etc.)</a:t>
            </a:r>
          </a:p>
          <a:p>
            <a:r>
              <a:rPr lang="en-US" sz="2000" dirty="0"/>
              <a:t>Link budget improvement:</a:t>
            </a:r>
          </a:p>
          <a:p>
            <a:pPr lvl="1"/>
            <a:r>
              <a:rPr lang="en-US" sz="1600" dirty="0"/>
              <a:t>UWB will have preamble-only packets (no SFD, no data)</a:t>
            </a:r>
          </a:p>
          <a:p>
            <a:pPr lvl="1"/>
            <a:r>
              <a:rPr lang="en-US" sz="1600" dirty="0"/>
              <a:t>There will be multiple fragments separated by 1 </a:t>
            </a:r>
            <a:r>
              <a:rPr lang="en-US" sz="1600" dirty="0" err="1"/>
              <a:t>ms</a:t>
            </a:r>
            <a:r>
              <a:rPr lang="en-US" sz="1600" dirty="0"/>
              <a:t> for further link budget boost</a:t>
            </a:r>
          </a:p>
          <a:p>
            <a:pPr>
              <a:spcBef>
                <a:spcPts val="1000"/>
              </a:spcBef>
            </a:pPr>
            <a:endParaRPr lang="en-US" sz="1600" dirty="0"/>
          </a:p>
        </p:txBody>
      </p:sp>
      <p:pic>
        <p:nvPicPr>
          <p:cNvPr id="2" name="Picture 1">
            <a:extLst>
              <a:ext uri="{FF2B5EF4-FFF2-40B4-BE49-F238E27FC236}">
                <a16:creationId xmlns:a16="http://schemas.microsoft.com/office/drawing/2014/main" id="{61400700-4F11-CD4E-AFEA-537D736FCC32}"/>
              </a:ext>
            </a:extLst>
          </p:cNvPr>
          <p:cNvPicPr>
            <a:picLocks noChangeAspect="1"/>
          </p:cNvPicPr>
          <p:nvPr/>
        </p:nvPicPr>
        <p:blipFill>
          <a:blip r:embed="rId3"/>
          <a:stretch>
            <a:fillRect/>
          </a:stretch>
        </p:blipFill>
        <p:spPr>
          <a:xfrm>
            <a:off x="533400" y="1447800"/>
            <a:ext cx="7772400" cy="1960070"/>
          </a:xfrm>
          <a:prstGeom prst="rect">
            <a:avLst/>
          </a:prstGeom>
        </p:spPr>
      </p:pic>
    </p:spTree>
    <p:extLst>
      <p:ext uri="{BB962C8B-B14F-4D97-AF65-F5344CB8AC3E}">
        <p14:creationId xmlns:p14="http://schemas.microsoft.com/office/powerpoint/2010/main" val="2924817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B9461E3-9775-5341-AE7D-5BBEA6E522B3}"/>
              </a:ext>
            </a:extLst>
          </p:cNvPr>
          <p:cNvSpPr>
            <a:spLocks noGrp="1"/>
          </p:cNvSpPr>
          <p:nvPr>
            <p:ph type="dt" sz="half" idx="10"/>
          </p:nvPr>
        </p:nvSpPr>
        <p:spPr/>
        <p:txBody>
          <a:bodyPr/>
          <a:lstStyle/>
          <a:p>
            <a:r>
              <a:rPr lang="en-US" altLang="en-US"/>
              <a:t>Nov 2021</a:t>
            </a:r>
          </a:p>
        </p:txBody>
      </p:sp>
      <p:sp>
        <p:nvSpPr>
          <p:cNvPr id="5" name="Footer Placeholder 4">
            <a:extLst>
              <a:ext uri="{FF2B5EF4-FFF2-40B4-BE49-F238E27FC236}">
                <a16:creationId xmlns:a16="http://schemas.microsoft.com/office/drawing/2014/main" id="{A16D9DDF-64BE-C648-BECF-91C36FA2CA21}"/>
              </a:ext>
            </a:extLst>
          </p:cNvPr>
          <p:cNvSpPr>
            <a:spLocks noGrp="1"/>
          </p:cNvSpPr>
          <p:nvPr>
            <p:ph type="ftr" sz="quarter" idx="11"/>
          </p:nvPr>
        </p:nvSpPr>
        <p:spPr>
          <a:xfrm>
            <a:off x="5486400" y="6475413"/>
            <a:ext cx="3124200" cy="184666"/>
          </a:xfrm>
        </p:spPr>
        <p:txBody>
          <a:bodyPr/>
          <a:lstStyle/>
          <a:p>
            <a:r>
              <a:rPr lang="en-US" altLang="en-US"/>
              <a:t>E. Ekrem, et. al. (Apple Inc.)</a:t>
            </a:r>
            <a:endParaRPr lang="en-US" altLang="en-US" dirty="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4</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09600" y="632634"/>
            <a:ext cx="7924800" cy="689524"/>
          </a:xfrm>
          <a:ln/>
        </p:spPr>
        <p:txBody>
          <a:bodyPr/>
          <a:lstStyle/>
          <a:p>
            <a:r>
              <a:rPr lang="en-US" altLang="en-US" sz="2800" dirty="0"/>
              <a:t>Narrowband Assisted Multi-Millisecond UWB</a:t>
            </a:r>
          </a:p>
        </p:txBody>
      </p:sp>
      <p:pic>
        <p:nvPicPr>
          <p:cNvPr id="10" name="Picture 9">
            <a:extLst>
              <a:ext uri="{FF2B5EF4-FFF2-40B4-BE49-F238E27FC236}">
                <a16:creationId xmlns:a16="http://schemas.microsoft.com/office/drawing/2014/main" id="{CBADF77A-AE3A-0745-9904-242CEAA864FC}"/>
              </a:ext>
            </a:extLst>
          </p:cNvPr>
          <p:cNvPicPr>
            <a:picLocks noChangeAspect="1"/>
          </p:cNvPicPr>
          <p:nvPr/>
        </p:nvPicPr>
        <p:blipFill>
          <a:blip r:embed="rId3"/>
          <a:stretch>
            <a:fillRect/>
          </a:stretch>
        </p:blipFill>
        <p:spPr>
          <a:xfrm>
            <a:off x="266700" y="1361067"/>
            <a:ext cx="8610600" cy="4128370"/>
          </a:xfrm>
          <a:prstGeom prst="rect">
            <a:avLst/>
          </a:prstGeom>
        </p:spPr>
      </p:pic>
      <p:sp>
        <p:nvSpPr>
          <p:cNvPr id="13" name="Content Placeholder 2">
            <a:extLst>
              <a:ext uri="{FF2B5EF4-FFF2-40B4-BE49-F238E27FC236}">
                <a16:creationId xmlns:a16="http://schemas.microsoft.com/office/drawing/2014/main" id="{660F5D6E-EFD7-B943-8AEE-A474ADF9D5EA}"/>
              </a:ext>
            </a:extLst>
          </p:cNvPr>
          <p:cNvSpPr>
            <a:spLocks noGrp="1"/>
          </p:cNvSpPr>
          <p:nvPr>
            <p:ph idx="1"/>
          </p:nvPr>
        </p:nvSpPr>
        <p:spPr>
          <a:xfrm>
            <a:off x="262983" y="5679434"/>
            <a:ext cx="8724900" cy="875491"/>
          </a:xfrm>
        </p:spPr>
        <p:txBody>
          <a:bodyPr/>
          <a:lstStyle/>
          <a:p>
            <a:pPr marL="400050"/>
            <a:r>
              <a:rPr lang="en-US" sz="1800" dirty="0"/>
              <a:t>Each UWB fragment is a preamble-only packet</a:t>
            </a:r>
          </a:p>
          <a:p>
            <a:pPr marL="400050"/>
            <a:r>
              <a:rPr lang="en-US" sz="1800" dirty="0"/>
              <a:t>NB will take care of timing and frequency offset estimation &amp; data exchange.</a:t>
            </a:r>
          </a:p>
          <a:p>
            <a:pPr marL="0" indent="0">
              <a:buNone/>
            </a:pPr>
            <a:endParaRPr lang="en-US" sz="1500" dirty="0"/>
          </a:p>
          <a:p>
            <a:pPr marL="0" indent="0">
              <a:buNone/>
            </a:pPr>
            <a:endParaRPr lang="en-US" sz="1600" dirty="0"/>
          </a:p>
        </p:txBody>
      </p:sp>
    </p:spTree>
    <p:extLst>
      <p:ext uri="{BB962C8B-B14F-4D97-AF65-F5344CB8AC3E}">
        <p14:creationId xmlns:p14="http://schemas.microsoft.com/office/powerpoint/2010/main" val="438275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A1290-14D2-A843-8DA9-8B3B3EE133DF}"/>
              </a:ext>
            </a:extLst>
          </p:cNvPr>
          <p:cNvSpPr>
            <a:spLocks noGrp="1"/>
          </p:cNvSpPr>
          <p:nvPr>
            <p:ph type="title"/>
          </p:nvPr>
        </p:nvSpPr>
        <p:spPr>
          <a:xfrm>
            <a:off x="685800" y="685800"/>
            <a:ext cx="7772400" cy="685800"/>
          </a:xfrm>
        </p:spPr>
        <p:txBody>
          <a:bodyPr/>
          <a:lstStyle/>
          <a:p>
            <a:r>
              <a:rPr lang="en-US" dirty="0"/>
              <a:t>Possible UWB Fragment Structure</a:t>
            </a:r>
          </a:p>
        </p:txBody>
      </p:sp>
      <p:sp>
        <p:nvSpPr>
          <p:cNvPr id="3" name="Content Placeholder 2">
            <a:extLst>
              <a:ext uri="{FF2B5EF4-FFF2-40B4-BE49-F238E27FC236}">
                <a16:creationId xmlns:a16="http://schemas.microsoft.com/office/drawing/2014/main" id="{3AEB5F1C-5422-BA40-A61E-017BE8FDE31C}"/>
              </a:ext>
            </a:extLst>
          </p:cNvPr>
          <p:cNvSpPr>
            <a:spLocks noGrp="1"/>
          </p:cNvSpPr>
          <p:nvPr>
            <p:ph idx="1"/>
          </p:nvPr>
        </p:nvSpPr>
        <p:spPr>
          <a:xfrm>
            <a:off x="381000" y="1752600"/>
            <a:ext cx="8458200" cy="4495800"/>
          </a:xfrm>
        </p:spPr>
        <p:txBody>
          <a:bodyPr/>
          <a:lstStyle/>
          <a:p>
            <a:r>
              <a:rPr lang="en-US" sz="2200" dirty="0"/>
              <a:t>Preamble structure:</a:t>
            </a:r>
          </a:p>
          <a:p>
            <a:pPr lvl="1"/>
            <a:r>
              <a:rPr lang="en-US" sz="1800" dirty="0"/>
              <a:t>Repetition of the same symbol</a:t>
            </a:r>
          </a:p>
          <a:p>
            <a:pPr lvl="1"/>
            <a:r>
              <a:rPr lang="en-US" sz="1800" dirty="0"/>
              <a:t>Symbol duration ~ 1-2 microseconds</a:t>
            </a:r>
          </a:p>
          <a:p>
            <a:pPr lvl="1"/>
            <a:r>
              <a:rPr lang="en-US" sz="1800" dirty="0" err="1"/>
              <a:t>Ipatov</a:t>
            </a:r>
            <a:r>
              <a:rPr lang="en-US" sz="1800" dirty="0"/>
              <a:t>, </a:t>
            </a:r>
            <a:r>
              <a:rPr lang="en-US" sz="1800" dirty="0" err="1"/>
              <a:t>Golay</a:t>
            </a:r>
            <a:r>
              <a:rPr lang="en-US" sz="1800" dirty="0"/>
              <a:t> sequences could be used</a:t>
            </a:r>
          </a:p>
          <a:p>
            <a:r>
              <a:rPr lang="en-US" sz="2200" dirty="0"/>
              <a:t>PRF:</a:t>
            </a:r>
          </a:p>
          <a:p>
            <a:pPr lvl="1"/>
            <a:r>
              <a:rPr lang="en-US" sz="1800" dirty="0"/>
              <a:t>Could be similar the current ones in HRP such as 64, 128 </a:t>
            </a:r>
            <a:r>
              <a:rPr lang="en-US" sz="1800" dirty="0" err="1"/>
              <a:t>MHz.</a:t>
            </a:r>
            <a:endParaRPr lang="en-US" sz="1800" dirty="0"/>
          </a:p>
          <a:p>
            <a:r>
              <a:rPr lang="en-US" sz="2200" dirty="0"/>
              <a:t>Fragment duration:</a:t>
            </a:r>
          </a:p>
          <a:p>
            <a:pPr lvl="1"/>
            <a:r>
              <a:rPr lang="en-US" sz="1800" dirty="0"/>
              <a:t>Flexible enough to trade-off between co-existence and PA complexity</a:t>
            </a:r>
          </a:p>
          <a:p>
            <a:pPr lvl="1"/>
            <a:r>
              <a:rPr lang="en-US" sz="1800" dirty="0"/>
              <a:t>Duration ~ 30 - 300 </a:t>
            </a:r>
            <a:r>
              <a:rPr lang="en-US" sz="1800" dirty="0" err="1"/>
              <a:t>usec</a:t>
            </a:r>
            <a:endParaRPr lang="en-US" sz="1800" dirty="0"/>
          </a:p>
          <a:p>
            <a:r>
              <a:rPr lang="en-US" sz="2200" dirty="0"/>
              <a:t>Number of fragments:</a:t>
            </a:r>
          </a:p>
          <a:p>
            <a:pPr lvl="1"/>
            <a:r>
              <a:rPr lang="en-US" sz="1800" dirty="0"/>
              <a:t>Dynamic adjustment with options such as 1, 2, 4, 8 16, 32.</a:t>
            </a:r>
          </a:p>
          <a:p>
            <a:pPr marL="0" indent="0">
              <a:buNone/>
            </a:pPr>
            <a:endParaRPr lang="en-US" sz="1500" dirty="0"/>
          </a:p>
          <a:p>
            <a:pPr marL="0" indent="0">
              <a:buNone/>
            </a:pPr>
            <a:endParaRPr lang="en-US" sz="1600" dirty="0"/>
          </a:p>
        </p:txBody>
      </p:sp>
      <p:sp>
        <p:nvSpPr>
          <p:cNvPr id="4" name="Date Placeholder 3">
            <a:extLst>
              <a:ext uri="{FF2B5EF4-FFF2-40B4-BE49-F238E27FC236}">
                <a16:creationId xmlns:a16="http://schemas.microsoft.com/office/drawing/2014/main" id="{D66188F2-D2FF-3145-BAA3-83BE69C0F6D3}"/>
              </a:ext>
            </a:extLst>
          </p:cNvPr>
          <p:cNvSpPr>
            <a:spLocks noGrp="1"/>
          </p:cNvSpPr>
          <p:nvPr>
            <p:ph type="dt" sz="half" idx="10"/>
          </p:nvPr>
        </p:nvSpPr>
        <p:spPr/>
        <p:txBody>
          <a:bodyPr/>
          <a:lstStyle/>
          <a:p>
            <a:r>
              <a:rPr lang="en-US" altLang="en-US"/>
              <a:t>Nov 2021</a:t>
            </a:r>
          </a:p>
        </p:txBody>
      </p:sp>
      <p:sp>
        <p:nvSpPr>
          <p:cNvPr id="5" name="Footer Placeholder 4">
            <a:extLst>
              <a:ext uri="{FF2B5EF4-FFF2-40B4-BE49-F238E27FC236}">
                <a16:creationId xmlns:a16="http://schemas.microsoft.com/office/drawing/2014/main" id="{6012A905-6285-C246-BD67-860B07CBD1E7}"/>
              </a:ext>
            </a:extLst>
          </p:cNvPr>
          <p:cNvSpPr>
            <a:spLocks noGrp="1"/>
          </p:cNvSpPr>
          <p:nvPr>
            <p:ph type="ftr" sz="quarter" idx="11"/>
          </p:nvPr>
        </p:nvSpPr>
        <p:spPr>
          <a:xfrm>
            <a:off x="5486400" y="6475413"/>
            <a:ext cx="3124200" cy="184666"/>
          </a:xfrm>
        </p:spPr>
        <p:txBody>
          <a:bodyPr/>
          <a:lstStyle/>
          <a:p>
            <a:r>
              <a:rPr lang="en-US" altLang="en-US"/>
              <a:t>E. Ekrem, et. al. (Apple Inc.)</a:t>
            </a:r>
            <a:endParaRPr lang="en-US" altLang="en-US" dirty="0"/>
          </a:p>
        </p:txBody>
      </p:sp>
      <p:sp>
        <p:nvSpPr>
          <p:cNvPr id="6" name="Slide Number Placeholder 5">
            <a:extLst>
              <a:ext uri="{FF2B5EF4-FFF2-40B4-BE49-F238E27FC236}">
                <a16:creationId xmlns:a16="http://schemas.microsoft.com/office/drawing/2014/main" id="{CE51B63A-7319-E549-A435-3B21650C497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5</a:t>
            </a:fld>
            <a:endParaRPr lang="en-US" altLang="en-US"/>
          </a:p>
        </p:txBody>
      </p:sp>
    </p:spTree>
    <p:extLst>
      <p:ext uri="{BB962C8B-B14F-4D97-AF65-F5344CB8AC3E}">
        <p14:creationId xmlns:p14="http://schemas.microsoft.com/office/powerpoint/2010/main" val="4112060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A1290-14D2-A843-8DA9-8B3B3EE133DF}"/>
              </a:ext>
            </a:extLst>
          </p:cNvPr>
          <p:cNvSpPr>
            <a:spLocks noGrp="1"/>
          </p:cNvSpPr>
          <p:nvPr>
            <p:ph type="title"/>
          </p:nvPr>
        </p:nvSpPr>
        <p:spPr>
          <a:xfrm>
            <a:off x="685800" y="685800"/>
            <a:ext cx="7772400" cy="685800"/>
          </a:xfrm>
        </p:spPr>
        <p:txBody>
          <a:bodyPr/>
          <a:lstStyle/>
          <a:p>
            <a:r>
              <a:rPr lang="en-US" dirty="0"/>
              <a:t>Potential Link Budget Improvement</a:t>
            </a:r>
          </a:p>
        </p:txBody>
      </p:sp>
      <p:sp>
        <p:nvSpPr>
          <p:cNvPr id="3" name="Content Placeholder 2">
            <a:extLst>
              <a:ext uri="{FF2B5EF4-FFF2-40B4-BE49-F238E27FC236}">
                <a16:creationId xmlns:a16="http://schemas.microsoft.com/office/drawing/2014/main" id="{3AEB5F1C-5422-BA40-A61E-017BE8FDE31C}"/>
              </a:ext>
            </a:extLst>
          </p:cNvPr>
          <p:cNvSpPr>
            <a:spLocks noGrp="1"/>
          </p:cNvSpPr>
          <p:nvPr>
            <p:ph idx="1"/>
          </p:nvPr>
        </p:nvSpPr>
        <p:spPr>
          <a:xfrm>
            <a:off x="342900" y="5873380"/>
            <a:ext cx="8534400" cy="457200"/>
          </a:xfrm>
        </p:spPr>
        <p:txBody>
          <a:bodyPr/>
          <a:lstStyle/>
          <a:p>
            <a:r>
              <a:rPr lang="en-US" sz="2000" dirty="0"/>
              <a:t>Almost 18 dB link budget improvement over ND packet!</a:t>
            </a:r>
          </a:p>
          <a:p>
            <a:pPr marL="0" indent="0">
              <a:buNone/>
            </a:pPr>
            <a:endParaRPr lang="en-US" sz="1500" dirty="0"/>
          </a:p>
          <a:p>
            <a:pPr marL="0" indent="0">
              <a:buNone/>
            </a:pPr>
            <a:endParaRPr lang="en-US" sz="1600" dirty="0"/>
          </a:p>
        </p:txBody>
      </p:sp>
      <p:sp>
        <p:nvSpPr>
          <p:cNvPr id="4" name="Date Placeholder 3">
            <a:extLst>
              <a:ext uri="{FF2B5EF4-FFF2-40B4-BE49-F238E27FC236}">
                <a16:creationId xmlns:a16="http://schemas.microsoft.com/office/drawing/2014/main" id="{D66188F2-D2FF-3145-BAA3-83BE69C0F6D3}"/>
              </a:ext>
            </a:extLst>
          </p:cNvPr>
          <p:cNvSpPr>
            <a:spLocks noGrp="1"/>
          </p:cNvSpPr>
          <p:nvPr>
            <p:ph type="dt" sz="half" idx="10"/>
          </p:nvPr>
        </p:nvSpPr>
        <p:spPr/>
        <p:txBody>
          <a:bodyPr/>
          <a:lstStyle/>
          <a:p>
            <a:r>
              <a:rPr lang="en-US" altLang="en-US"/>
              <a:t>Nov 2021</a:t>
            </a:r>
          </a:p>
        </p:txBody>
      </p:sp>
      <p:sp>
        <p:nvSpPr>
          <p:cNvPr id="5" name="Footer Placeholder 4">
            <a:extLst>
              <a:ext uri="{FF2B5EF4-FFF2-40B4-BE49-F238E27FC236}">
                <a16:creationId xmlns:a16="http://schemas.microsoft.com/office/drawing/2014/main" id="{6012A905-6285-C246-BD67-860B07CBD1E7}"/>
              </a:ext>
            </a:extLst>
          </p:cNvPr>
          <p:cNvSpPr>
            <a:spLocks noGrp="1"/>
          </p:cNvSpPr>
          <p:nvPr>
            <p:ph type="ftr" sz="quarter" idx="11"/>
          </p:nvPr>
        </p:nvSpPr>
        <p:spPr>
          <a:xfrm>
            <a:off x="5486400" y="6475413"/>
            <a:ext cx="3124200" cy="184666"/>
          </a:xfrm>
        </p:spPr>
        <p:txBody>
          <a:bodyPr/>
          <a:lstStyle/>
          <a:p>
            <a:r>
              <a:rPr lang="en-US" altLang="en-US"/>
              <a:t>E. Ekrem, et. al. (Apple Inc.)</a:t>
            </a:r>
            <a:endParaRPr lang="en-US" altLang="en-US" dirty="0"/>
          </a:p>
        </p:txBody>
      </p:sp>
      <p:sp>
        <p:nvSpPr>
          <p:cNvPr id="6" name="Slide Number Placeholder 5">
            <a:extLst>
              <a:ext uri="{FF2B5EF4-FFF2-40B4-BE49-F238E27FC236}">
                <a16:creationId xmlns:a16="http://schemas.microsoft.com/office/drawing/2014/main" id="{CE51B63A-7319-E549-A435-3B21650C497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pic>
        <p:nvPicPr>
          <p:cNvPr id="7" name="Picture 6">
            <a:extLst>
              <a:ext uri="{FF2B5EF4-FFF2-40B4-BE49-F238E27FC236}">
                <a16:creationId xmlns:a16="http://schemas.microsoft.com/office/drawing/2014/main" id="{6977E8E8-9935-AE4C-B6EF-32D567C5FD18}"/>
              </a:ext>
            </a:extLst>
          </p:cNvPr>
          <p:cNvPicPr>
            <a:picLocks noChangeAspect="1"/>
          </p:cNvPicPr>
          <p:nvPr/>
        </p:nvPicPr>
        <p:blipFill>
          <a:blip r:embed="rId2"/>
          <a:stretch>
            <a:fillRect/>
          </a:stretch>
        </p:blipFill>
        <p:spPr>
          <a:xfrm>
            <a:off x="1473857" y="1598613"/>
            <a:ext cx="5742261" cy="4129935"/>
          </a:xfrm>
          <a:prstGeom prst="rect">
            <a:avLst/>
          </a:prstGeom>
        </p:spPr>
      </p:pic>
    </p:spTree>
    <p:extLst>
      <p:ext uri="{BB962C8B-B14F-4D97-AF65-F5344CB8AC3E}">
        <p14:creationId xmlns:p14="http://schemas.microsoft.com/office/powerpoint/2010/main" val="1033063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A1290-14D2-A843-8DA9-8B3B3EE133DF}"/>
              </a:ext>
            </a:extLst>
          </p:cNvPr>
          <p:cNvSpPr>
            <a:spLocks noGrp="1"/>
          </p:cNvSpPr>
          <p:nvPr>
            <p:ph type="title"/>
          </p:nvPr>
        </p:nvSpPr>
        <p:spPr>
          <a:xfrm>
            <a:off x="685800" y="685800"/>
            <a:ext cx="7772400" cy="685800"/>
          </a:xfrm>
        </p:spPr>
        <p:txBody>
          <a:bodyPr/>
          <a:lstStyle/>
          <a:p>
            <a:r>
              <a:rPr lang="en-US" dirty="0"/>
              <a:t>NB Radio</a:t>
            </a:r>
          </a:p>
        </p:txBody>
      </p:sp>
      <p:sp>
        <p:nvSpPr>
          <p:cNvPr id="3" name="Content Placeholder 2">
            <a:extLst>
              <a:ext uri="{FF2B5EF4-FFF2-40B4-BE49-F238E27FC236}">
                <a16:creationId xmlns:a16="http://schemas.microsoft.com/office/drawing/2014/main" id="{3AEB5F1C-5422-BA40-A61E-017BE8FDE31C}"/>
              </a:ext>
            </a:extLst>
          </p:cNvPr>
          <p:cNvSpPr>
            <a:spLocks noGrp="1"/>
          </p:cNvSpPr>
          <p:nvPr>
            <p:ph idx="1"/>
          </p:nvPr>
        </p:nvSpPr>
        <p:spPr>
          <a:xfrm>
            <a:off x="457200" y="1600200"/>
            <a:ext cx="8382000" cy="4632325"/>
          </a:xfrm>
        </p:spPr>
        <p:txBody>
          <a:bodyPr/>
          <a:lstStyle/>
          <a:p>
            <a:r>
              <a:rPr lang="en-US" sz="2200" dirty="0"/>
              <a:t>O-QPSK from 15.4 is very attractive:</a:t>
            </a:r>
          </a:p>
          <a:p>
            <a:pPr lvl="1"/>
            <a:r>
              <a:rPr lang="en-US" sz="2000" dirty="0"/>
              <a:t>Widely adopted in CSA (formerly ZigBee)/Thread</a:t>
            </a:r>
          </a:p>
          <a:p>
            <a:pPr lvl="1"/>
            <a:r>
              <a:rPr lang="en-US" sz="2000" dirty="0"/>
              <a:t>Efficient Tx implementation with good Rx sensitivity</a:t>
            </a:r>
          </a:p>
          <a:p>
            <a:pPr>
              <a:lnSpc>
                <a:spcPct val="200000"/>
              </a:lnSpc>
            </a:pPr>
            <a:r>
              <a:rPr lang="en-US" sz="2200" dirty="0"/>
              <a:t>UNII-3 band (5725-5850 MHz) is favorable:</a:t>
            </a:r>
          </a:p>
          <a:p>
            <a:pPr lvl="1"/>
            <a:r>
              <a:rPr lang="en-US" sz="2000" dirty="0"/>
              <a:t>2.4 GHz is crowded and far from UWB bands.</a:t>
            </a:r>
          </a:p>
          <a:p>
            <a:pPr lvl="1"/>
            <a:r>
              <a:rPr lang="en-US" sz="2000" dirty="0"/>
              <a:t>Among UNII bands, UNII-3 is the </a:t>
            </a:r>
            <a:r>
              <a:rPr lang="en-US" sz="2000" i="1" dirty="0"/>
              <a:t>only</a:t>
            </a:r>
            <a:r>
              <a:rPr lang="en-US" sz="2000" dirty="0"/>
              <a:t> one worldwide available.</a:t>
            </a:r>
          </a:p>
          <a:p>
            <a:pPr lvl="1"/>
            <a:r>
              <a:rPr lang="en-US" sz="2000" dirty="0"/>
              <a:t>High regulatory Tx power limits.</a:t>
            </a:r>
          </a:p>
          <a:p>
            <a:pPr lvl="1"/>
            <a:r>
              <a:rPr lang="en-US" sz="2000" dirty="0"/>
              <a:t>Sufficient channel spacing for ACI rejection such as 5 MHz BW.</a:t>
            </a:r>
          </a:p>
          <a:p>
            <a:pPr lvl="1"/>
            <a:r>
              <a:rPr lang="en-US" sz="2000" dirty="0"/>
              <a:t>Channel hopping to avoid deep fades</a:t>
            </a:r>
          </a:p>
          <a:p>
            <a:pPr lvl="1"/>
            <a:r>
              <a:rPr lang="en-US" sz="2000" dirty="0"/>
              <a:t>Other UNII bands could be optional to have a future looking standard.</a:t>
            </a:r>
          </a:p>
          <a:p>
            <a:pPr lvl="1"/>
            <a:endParaRPr lang="en-US" sz="1800" dirty="0"/>
          </a:p>
        </p:txBody>
      </p:sp>
      <p:sp>
        <p:nvSpPr>
          <p:cNvPr id="4" name="Date Placeholder 3">
            <a:extLst>
              <a:ext uri="{FF2B5EF4-FFF2-40B4-BE49-F238E27FC236}">
                <a16:creationId xmlns:a16="http://schemas.microsoft.com/office/drawing/2014/main" id="{D66188F2-D2FF-3145-BAA3-83BE69C0F6D3}"/>
              </a:ext>
            </a:extLst>
          </p:cNvPr>
          <p:cNvSpPr>
            <a:spLocks noGrp="1"/>
          </p:cNvSpPr>
          <p:nvPr>
            <p:ph type="dt" sz="half" idx="10"/>
          </p:nvPr>
        </p:nvSpPr>
        <p:spPr/>
        <p:txBody>
          <a:bodyPr/>
          <a:lstStyle/>
          <a:p>
            <a:r>
              <a:rPr lang="en-US" altLang="en-US"/>
              <a:t>Nov 2021</a:t>
            </a:r>
          </a:p>
        </p:txBody>
      </p:sp>
      <p:sp>
        <p:nvSpPr>
          <p:cNvPr id="5" name="Footer Placeholder 4">
            <a:extLst>
              <a:ext uri="{FF2B5EF4-FFF2-40B4-BE49-F238E27FC236}">
                <a16:creationId xmlns:a16="http://schemas.microsoft.com/office/drawing/2014/main" id="{6012A905-6285-C246-BD67-860B07CBD1E7}"/>
              </a:ext>
            </a:extLst>
          </p:cNvPr>
          <p:cNvSpPr>
            <a:spLocks noGrp="1"/>
          </p:cNvSpPr>
          <p:nvPr>
            <p:ph type="ftr" sz="quarter" idx="11"/>
          </p:nvPr>
        </p:nvSpPr>
        <p:spPr>
          <a:xfrm>
            <a:off x="5486400" y="6475413"/>
            <a:ext cx="3124200" cy="184666"/>
          </a:xfrm>
        </p:spPr>
        <p:txBody>
          <a:bodyPr/>
          <a:lstStyle/>
          <a:p>
            <a:r>
              <a:rPr lang="en-US" altLang="en-US"/>
              <a:t>E. Ekrem, et. al. (Apple Inc.)</a:t>
            </a:r>
            <a:endParaRPr lang="en-US" altLang="en-US" dirty="0"/>
          </a:p>
        </p:txBody>
      </p:sp>
      <p:sp>
        <p:nvSpPr>
          <p:cNvPr id="6" name="Slide Number Placeholder 5">
            <a:extLst>
              <a:ext uri="{FF2B5EF4-FFF2-40B4-BE49-F238E27FC236}">
                <a16:creationId xmlns:a16="http://schemas.microsoft.com/office/drawing/2014/main" id="{CE51B63A-7319-E549-A435-3B21650C497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spTree>
    <p:extLst>
      <p:ext uri="{BB962C8B-B14F-4D97-AF65-F5344CB8AC3E}">
        <p14:creationId xmlns:p14="http://schemas.microsoft.com/office/powerpoint/2010/main" val="902642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A1290-14D2-A843-8DA9-8B3B3EE133DF}"/>
              </a:ext>
            </a:extLst>
          </p:cNvPr>
          <p:cNvSpPr>
            <a:spLocks noGrp="1"/>
          </p:cNvSpPr>
          <p:nvPr>
            <p:ph type="title"/>
          </p:nvPr>
        </p:nvSpPr>
        <p:spPr>
          <a:xfrm>
            <a:off x="685800" y="685800"/>
            <a:ext cx="7772400" cy="685800"/>
          </a:xfrm>
        </p:spPr>
        <p:txBody>
          <a:bodyPr/>
          <a:lstStyle/>
          <a:p>
            <a:r>
              <a:rPr lang="en-US" dirty="0"/>
              <a:t>Air-time optimization for O-QPSK</a:t>
            </a:r>
          </a:p>
        </p:txBody>
      </p:sp>
      <p:sp>
        <p:nvSpPr>
          <p:cNvPr id="3" name="Content Placeholder 2">
            <a:extLst>
              <a:ext uri="{FF2B5EF4-FFF2-40B4-BE49-F238E27FC236}">
                <a16:creationId xmlns:a16="http://schemas.microsoft.com/office/drawing/2014/main" id="{3AEB5F1C-5422-BA40-A61E-017BE8FDE31C}"/>
              </a:ext>
            </a:extLst>
          </p:cNvPr>
          <p:cNvSpPr>
            <a:spLocks noGrp="1"/>
          </p:cNvSpPr>
          <p:nvPr>
            <p:ph idx="1"/>
          </p:nvPr>
        </p:nvSpPr>
        <p:spPr>
          <a:xfrm>
            <a:off x="381000" y="1607344"/>
            <a:ext cx="8382000" cy="4632325"/>
          </a:xfrm>
        </p:spPr>
        <p:txBody>
          <a:bodyPr/>
          <a:lstStyle/>
          <a:p>
            <a:pPr>
              <a:lnSpc>
                <a:spcPct val="150000"/>
              </a:lnSpc>
            </a:pPr>
            <a:r>
              <a:rPr lang="en-US" sz="2200" dirty="0"/>
              <a:t>It is highly desirable to optimize the airtime of O-QPSK</a:t>
            </a:r>
          </a:p>
          <a:p>
            <a:pPr lvl="1">
              <a:lnSpc>
                <a:spcPct val="150000"/>
              </a:lnSpc>
            </a:pPr>
            <a:r>
              <a:rPr lang="en-US" sz="2000" dirty="0"/>
              <a:t>250 kbps mode might be long for certain use cases</a:t>
            </a:r>
          </a:p>
          <a:p>
            <a:pPr>
              <a:lnSpc>
                <a:spcPct val="150000"/>
              </a:lnSpc>
            </a:pPr>
            <a:r>
              <a:rPr lang="en-US" sz="2200" dirty="0"/>
              <a:t>Keep backward-compatibility and co-existence in mind:</a:t>
            </a:r>
          </a:p>
          <a:p>
            <a:pPr lvl="1">
              <a:lnSpc>
                <a:spcPct val="150000"/>
              </a:lnSpc>
            </a:pPr>
            <a:r>
              <a:rPr lang="en-US" sz="2000" dirty="0"/>
              <a:t>Preamble and SFD changes should be minimal</a:t>
            </a:r>
          </a:p>
          <a:p>
            <a:pPr lvl="1">
              <a:lnSpc>
                <a:spcPct val="150000"/>
              </a:lnSpc>
            </a:pPr>
            <a:r>
              <a:rPr lang="en-US" sz="2000" dirty="0"/>
              <a:t>Keeping spreading rate identical would help for that matter.</a:t>
            </a:r>
          </a:p>
          <a:p>
            <a:pPr>
              <a:lnSpc>
                <a:spcPct val="150000"/>
              </a:lnSpc>
            </a:pPr>
            <a:r>
              <a:rPr lang="en-US" sz="2200" dirty="0"/>
              <a:t>Auto-rate detect could help with co-existence, too:</a:t>
            </a:r>
          </a:p>
          <a:p>
            <a:pPr lvl="1">
              <a:lnSpc>
                <a:spcPct val="150000"/>
              </a:lnSpc>
            </a:pPr>
            <a:r>
              <a:rPr lang="en-US" sz="2000" dirty="0"/>
              <a:t>SFD can be leveraged to distinguish different packet formats.</a:t>
            </a:r>
          </a:p>
          <a:p>
            <a:pPr lvl="1">
              <a:lnSpc>
                <a:spcPct val="150000"/>
              </a:lnSpc>
            </a:pPr>
            <a:r>
              <a:rPr lang="en-US" sz="2000" dirty="0"/>
              <a:t>Also, more energy efficient approach compared to PHR changes!</a:t>
            </a:r>
          </a:p>
          <a:p>
            <a:pPr marL="0" indent="0">
              <a:buNone/>
            </a:pPr>
            <a:endParaRPr lang="en-US" sz="2000" dirty="0"/>
          </a:p>
          <a:p>
            <a:pPr lvl="1"/>
            <a:endParaRPr lang="en-US" sz="1800" dirty="0"/>
          </a:p>
        </p:txBody>
      </p:sp>
      <p:sp>
        <p:nvSpPr>
          <p:cNvPr id="4" name="Date Placeholder 3">
            <a:extLst>
              <a:ext uri="{FF2B5EF4-FFF2-40B4-BE49-F238E27FC236}">
                <a16:creationId xmlns:a16="http://schemas.microsoft.com/office/drawing/2014/main" id="{D66188F2-D2FF-3145-BAA3-83BE69C0F6D3}"/>
              </a:ext>
            </a:extLst>
          </p:cNvPr>
          <p:cNvSpPr>
            <a:spLocks noGrp="1"/>
          </p:cNvSpPr>
          <p:nvPr>
            <p:ph type="dt" sz="half" idx="10"/>
          </p:nvPr>
        </p:nvSpPr>
        <p:spPr/>
        <p:txBody>
          <a:bodyPr/>
          <a:lstStyle/>
          <a:p>
            <a:r>
              <a:rPr lang="en-US" altLang="en-US"/>
              <a:t>Nov 2021</a:t>
            </a:r>
          </a:p>
        </p:txBody>
      </p:sp>
      <p:sp>
        <p:nvSpPr>
          <p:cNvPr id="5" name="Footer Placeholder 4">
            <a:extLst>
              <a:ext uri="{FF2B5EF4-FFF2-40B4-BE49-F238E27FC236}">
                <a16:creationId xmlns:a16="http://schemas.microsoft.com/office/drawing/2014/main" id="{6012A905-6285-C246-BD67-860B07CBD1E7}"/>
              </a:ext>
            </a:extLst>
          </p:cNvPr>
          <p:cNvSpPr>
            <a:spLocks noGrp="1"/>
          </p:cNvSpPr>
          <p:nvPr>
            <p:ph type="ftr" sz="quarter" idx="11"/>
          </p:nvPr>
        </p:nvSpPr>
        <p:spPr>
          <a:xfrm>
            <a:off x="5486400" y="6475413"/>
            <a:ext cx="3124200" cy="184666"/>
          </a:xfrm>
        </p:spPr>
        <p:txBody>
          <a:bodyPr/>
          <a:lstStyle/>
          <a:p>
            <a:r>
              <a:rPr lang="en-US" altLang="en-US"/>
              <a:t>E. Ekrem, et. al. (Apple Inc.)</a:t>
            </a:r>
            <a:endParaRPr lang="en-US" altLang="en-US" dirty="0"/>
          </a:p>
        </p:txBody>
      </p:sp>
      <p:sp>
        <p:nvSpPr>
          <p:cNvPr id="6" name="Slide Number Placeholder 5">
            <a:extLst>
              <a:ext uri="{FF2B5EF4-FFF2-40B4-BE49-F238E27FC236}">
                <a16:creationId xmlns:a16="http://schemas.microsoft.com/office/drawing/2014/main" id="{CE51B63A-7319-E549-A435-3B21650C497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spTree>
    <p:extLst>
      <p:ext uri="{BB962C8B-B14F-4D97-AF65-F5344CB8AC3E}">
        <p14:creationId xmlns:p14="http://schemas.microsoft.com/office/powerpoint/2010/main" val="780676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A1290-14D2-A843-8DA9-8B3B3EE133DF}"/>
              </a:ext>
            </a:extLst>
          </p:cNvPr>
          <p:cNvSpPr>
            <a:spLocks noGrp="1"/>
          </p:cNvSpPr>
          <p:nvPr>
            <p:ph type="title"/>
          </p:nvPr>
        </p:nvSpPr>
        <p:spPr>
          <a:xfrm>
            <a:off x="685800" y="685800"/>
            <a:ext cx="7772400" cy="685800"/>
          </a:xfrm>
        </p:spPr>
        <p:txBody>
          <a:bodyPr/>
          <a:lstStyle/>
          <a:p>
            <a:r>
              <a:rPr lang="en-US" dirty="0"/>
              <a:t>Air-time optimization for O-QPSK</a:t>
            </a:r>
          </a:p>
        </p:txBody>
      </p:sp>
      <p:sp>
        <p:nvSpPr>
          <p:cNvPr id="3" name="Content Placeholder 2">
            <a:extLst>
              <a:ext uri="{FF2B5EF4-FFF2-40B4-BE49-F238E27FC236}">
                <a16:creationId xmlns:a16="http://schemas.microsoft.com/office/drawing/2014/main" id="{3AEB5F1C-5422-BA40-A61E-017BE8FDE31C}"/>
              </a:ext>
            </a:extLst>
          </p:cNvPr>
          <p:cNvSpPr>
            <a:spLocks noGrp="1"/>
          </p:cNvSpPr>
          <p:nvPr>
            <p:ph idx="1"/>
          </p:nvPr>
        </p:nvSpPr>
        <p:spPr>
          <a:xfrm>
            <a:off x="304799" y="4572000"/>
            <a:ext cx="8534400" cy="1203325"/>
          </a:xfrm>
        </p:spPr>
        <p:txBody>
          <a:bodyPr/>
          <a:lstStyle/>
          <a:p>
            <a:r>
              <a:rPr lang="en-US" sz="2200" dirty="0"/>
              <a:t>Air-time can be optimized by:</a:t>
            </a:r>
          </a:p>
          <a:p>
            <a:pPr lvl="1"/>
            <a:r>
              <a:rPr lang="en-US" sz="2000" dirty="0"/>
              <a:t>Preamble length reduction</a:t>
            </a:r>
          </a:p>
          <a:p>
            <a:pPr lvl="1"/>
            <a:r>
              <a:rPr lang="en-US" sz="2000" dirty="0"/>
              <a:t>Using higher data rates</a:t>
            </a:r>
          </a:p>
          <a:p>
            <a:endParaRPr lang="en-US" sz="2000" dirty="0"/>
          </a:p>
          <a:p>
            <a:pPr lvl="1"/>
            <a:endParaRPr lang="en-US" sz="1800" dirty="0"/>
          </a:p>
        </p:txBody>
      </p:sp>
      <p:sp>
        <p:nvSpPr>
          <p:cNvPr id="4" name="Date Placeholder 3">
            <a:extLst>
              <a:ext uri="{FF2B5EF4-FFF2-40B4-BE49-F238E27FC236}">
                <a16:creationId xmlns:a16="http://schemas.microsoft.com/office/drawing/2014/main" id="{D66188F2-D2FF-3145-BAA3-83BE69C0F6D3}"/>
              </a:ext>
            </a:extLst>
          </p:cNvPr>
          <p:cNvSpPr>
            <a:spLocks noGrp="1"/>
          </p:cNvSpPr>
          <p:nvPr>
            <p:ph type="dt" sz="half" idx="10"/>
          </p:nvPr>
        </p:nvSpPr>
        <p:spPr/>
        <p:txBody>
          <a:bodyPr/>
          <a:lstStyle/>
          <a:p>
            <a:r>
              <a:rPr lang="en-US" altLang="en-US"/>
              <a:t>Nov 2021</a:t>
            </a:r>
          </a:p>
        </p:txBody>
      </p:sp>
      <p:sp>
        <p:nvSpPr>
          <p:cNvPr id="5" name="Footer Placeholder 4">
            <a:extLst>
              <a:ext uri="{FF2B5EF4-FFF2-40B4-BE49-F238E27FC236}">
                <a16:creationId xmlns:a16="http://schemas.microsoft.com/office/drawing/2014/main" id="{6012A905-6285-C246-BD67-860B07CBD1E7}"/>
              </a:ext>
            </a:extLst>
          </p:cNvPr>
          <p:cNvSpPr>
            <a:spLocks noGrp="1"/>
          </p:cNvSpPr>
          <p:nvPr>
            <p:ph type="ftr" sz="quarter" idx="11"/>
          </p:nvPr>
        </p:nvSpPr>
        <p:spPr>
          <a:xfrm>
            <a:off x="5486400" y="6475413"/>
            <a:ext cx="3124200" cy="184666"/>
          </a:xfrm>
        </p:spPr>
        <p:txBody>
          <a:bodyPr/>
          <a:lstStyle/>
          <a:p>
            <a:r>
              <a:rPr lang="en-US" altLang="en-US"/>
              <a:t>E. Ekrem, et. al. (Apple Inc.)</a:t>
            </a:r>
            <a:endParaRPr lang="en-US" altLang="en-US" dirty="0"/>
          </a:p>
        </p:txBody>
      </p:sp>
      <p:sp>
        <p:nvSpPr>
          <p:cNvPr id="6" name="Slide Number Placeholder 5">
            <a:extLst>
              <a:ext uri="{FF2B5EF4-FFF2-40B4-BE49-F238E27FC236}">
                <a16:creationId xmlns:a16="http://schemas.microsoft.com/office/drawing/2014/main" id="{CE51B63A-7319-E549-A435-3B21650C497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pic>
        <p:nvPicPr>
          <p:cNvPr id="8" name="Picture 7">
            <a:extLst>
              <a:ext uri="{FF2B5EF4-FFF2-40B4-BE49-F238E27FC236}">
                <a16:creationId xmlns:a16="http://schemas.microsoft.com/office/drawing/2014/main" id="{04FE8A00-1B43-6847-BEE4-AF77F60388F8}"/>
              </a:ext>
            </a:extLst>
          </p:cNvPr>
          <p:cNvPicPr>
            <a:picLocks noChangeAspect="1"/>
          </p:cNvPicPr>
          <p:nvPr/>
        </p:nvPicPr>
        <p:blipFill>
          <a:blip r:embed="rId2"/>
          <a:stretch>
            <a:fillRect/>
          </a:stretch>
        </p:blipFill>
        <p:spPr>
          <a:xfrm>
            <a:off x="346770" y="2013066"/>
            <a:ext cx="8526660" cy="2135837"/>
          </a:xfrm>
          <a:prstGeom prst="rect">
            <a:avLst/>
          </a:prstGeom>
        </p:spPr>
      </p:pic>
    </p:spTree>
    <p:extLst>
      <p:ext uri="{BB962C8B-B14F-4D97-AF65-F5344CB8AC3E}">
        <p14:creationId xmlns:p14="http://schemas.microsoft.com/office/powerpoint/2010/main" val="365295027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9629</TotalTime>
  <Words>969</Words>
  <Application>Microsoft Macintosh PowerPoint</Application>
  <PresentationFormat>On-screen Show (4:3)</PresentationFormat>
  <Paragraphs>127</Paragraphs>
  <Slides>9</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Office Theme</vt:lpstr>
      <vt:lpstr>PowerPoint Presentation</vt:lpstr>
      <vt:lpstr>PowerPoint Presentation</vt:lpstr>
      <vt:lpstr>NBA-MMS UWB: A refresher from July 2021</vt:lpstr>
      <vt:lpstr>Narrowband Assisted Multi-Millisecond UWB</vt:lpstr>
      <vt:lpstr>Possible UWB Fragment Structure</vt:lpstr>
      <vt:lpstr>Potential Link Budget Improvement</vt:lpstr>
      <vt:lpstr>NB Radio</vt:lpstr>
      <vt:lpstr>Air-time optimization for O-QPSK</vt:lpstr>
      <vt:lpstr>Air-time optimization for O-QPSK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Ersen Ekrem</cp:lastModifiedBy>
  <cp:revision>222</cp:revision>
  <cp:lastPrinted>1998-02-10T13:28:06Z</cp:lastPrinted>
  <dcterms:created xsi:type="dcterms:W3CDTF">2021-07-16T20:39:58Z</dcterms:created>
  <dcterms:modified xsi:type="dcterms:W3CDTF">2021-11-12T15:43:01Z</dcterms:modified>
</cp:coreProperties>
</file>