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64" r:id="rId3"/>
    <p:sldId id="261" r:id="rId4"/>
    <p:sldId id="270" r:id="rId5"/>
    <p:sldId id="263" r:id="rId6"/>
    <p:sldId id="271" r:id="rId7"/>
    <p:sldId id="267" r:id="rId8"/>
    <p:sldId id="272" r:id="rId9"/>
    <p:sldId id="27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6"/>
    <p:restoredTop sz="95915"/>
  </p:normalViewPr>
  <p:slideViewPr>
    <p:cSldViewPr>
      <p:cViewPr varScale="1">
        <p:scale>
          <a:sx n="115" d="100"/>
          <a:sy n="115" d="100"/>
        </p:scale>
        <p:origin x="1824"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802.15-&lt;15-21-0593-00-04ab&gt;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802.15-&lt;15-21-0593-00-04ab&gt;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71679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88598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Nov 2021</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Nov 2021</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E. Ekrem, et. al.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Nov 2021</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E. Ekrem, et. al.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Nov 2021</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E. Ekrem, et. al.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 2021</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E. Ekrem, et. al.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15-21-0593-00-04ab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More on … </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Nov 2021</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8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More on narrowband assisted multi-millisecond UWB	</a:t>
            </a:r>
          </a:p>
          <a:p>
            <a:r>
              <a:rPr lang="en-US" altLang="en-US" sz="1600" b="1" dirty="0">
                <a:solidFill>
                  <a:schemeClr val="tx2"/>
                </a:solidFill>
              </a:rPr>
              <a:t>Date Submitted: </a:t>
            </a:r>
            <a:r>
              <a:rPr lang="en-US" altLang="en-US" sz="1600" dirty="0">
                <a:solidFill>
                  <a:schemeClr val="tx2"/>
                </a:solidFill>
              </a:rPr>
              <a:t>12 November, 2021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Ersen</a:t>
            </a:r>
            <a:r>
              <a:rPr lang="en-US" altLang="en-US" sz="1600" dirty="0">
                <a:solidFill>
                  <a:schemeClr val="tx2"/>
                </a:solidFill>
              </a:rPr>
              <a:t> </a:t>
            </a:r>
            <a:r>
              <a:rPr lang="en-US" altLang="en-US" sz="1600" dirty="0" err="1">
                <a:solidFill>
                  <a:schemeClr val="tx2"/>
                </a:solidFill>
              </a:rPr>
              <a:t>Ekrem</a:t>
            </a:r>
            <a:r>
              <a:rPr lang="en-US" altLang="en-US" sz="1600" dirty="0">
                <a:solidFill>
                  <a:schemeClr val="tx2"/>
                </a:solidFill>
              </a:rPr>
              <a:t>, </a:t>
            </a:r>
            <a:r>
              <a:rPr lang="en-US" altLang="en-US" sz="1600" dirty="0" err="1">
                <a:solidFill>
                  <a:schemeClr val="tx2"/>
                </a:solidFill>
              </a:rPr>
              <a:t>Ido</a:t>
            </a:r>
            <a:r>
              <a:rPr lang="en-US" altLang="en-US" sz="1600" dirty="0">
                <a:solidFill>
                  <a:schemeClr val="tx2"/>
                </a:solidFill>
              </a:rPr>
              <a:t> </a:t>
            </a:r>
            <a:r>
              <a:rPr lang="en-US" altLang="en-US" sz="1600" dirty="0" err="1">
                <a:solidFill>
                  <a:schemeClr val="tx2"/>
                </a:solidFill>
              </a:rPr>
              <a:t>Bettesh</a:t>
            </a:r>
            <a:r>
              <a:rPr lang="en-US" altLang="en-US" sz="1600" dirty="0">
                <a:solidFill>
                  <a:schemeClr val="tx2"/>
                </a:solidFill>
              </a:rPr>
              <a:t>, and Moche Cohen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ersenek@gmail.com</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Discussion of how NB and UWB signaling can cooperate to improve the UWB link budget.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Illustrate NB/UWB coordination to improve the operating range of UWB ranging use cases.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a:t>Nov 2021</a:t>
            </a:r>
            <a:endParaRPr lang="en-US" altLang="en-US" dirty="0"/>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036700870"/>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Use coordinated PHY signaling (NB and UWB) to improve link budget and/or to reduce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of functionality to lower-complexity/power NB PHY helps reduce complexity of “heavier” UWB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2800" dirty="0"/>
              <a:t>NBA-MMS UWB: A refresher from July 2021</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04800" y="3505200"/>
            <a:ext cx="8305800" cy="2895600"/>
          </a:xfrm>
          <a:ln/>
        </p:spPr>
        <p:txBody>
          <a:bodyPr/>
          <a:lstStyle/>
          <a:p>
            <a:r>
              <a:rPr lang="en-US" sz="2000" dirty="0"/>
              <a:t>A  synergistic interplay between NB and UWB: </a:t>
            </a:r>
          </a:p>
          <a:p>
            <a:pPr lvl="1"/>
            <a:r>
              <a:rPr lang="en-US" sz="1600" dirty="0"/>
              <a:t>Tight coupling between radios leading to link budget improvement</a:t>
            </a:r>
          </a:p>
          <a:p>
            <a:r>
              <a:rPr lang="en-US" sz="2000" dirty="0"/>
              <a:t>Tight coupling between NB and UWB radios:</a:t>
            </a:r>
          </a:p>
          <a:p>
            <a:pPr lvl="1"/>
            <a:r>
              <a:rPr lang="en-US" sz="1600" dirty="0"/>
              <a:t>NB will provide UWB precise timing and frequency offsets to assist in acquisition </a:t>
            </a:r>
          </a:p>
          <a:p>
            <a:pPr lvl="1"/>
            <a:r>
              <a:rPr lang="en-US" sz="1600" dirty="0"/>
              <a:t>NB will own data exchange on behalf of UWB (status signaling, etc.)</a:t>
            </a:r>
          </a:p>
          <a:p>
            <a:r>
              <a:rPr lang="en-US" sz="2000" dirty="0"/>
              <a:t>Link budget improvement:</a:t>
            </a:r>
          </a:p>
          <a:p>
            <a:pPr lvl="1"/>
            <a:r>
              <a:rPr lang="en-US" sz="1600" dirty="0"/>
              <a:t>UWB will have preamble-only packets (no SFD, no data)</a:t>
            </a:r>
          </a:p>
          <a:p>
            <a:pPr lvl="1"/>
            <a:r>
              <a:rPr lang="en-US" sz="1600" dirty="0"/>
              <a:t>There will be multiple fragments separated by 1 </a:t>
            </a:r>
            <a:r>
              <a:rPr lang="en-US" sz="1600" dirty="0" err="1"/>
              <a:t>ms</a:t>
            </a:r>
            <a:r>
              <a:rPr lang="en-US" sz="1600" dirty="0"/>
              <a:t> for further link budget boost</a:t>
            </a:r>
          </a:p>
          <a:p>
            <a:pPr>
              <a:spcBef>
                <a:spcPts val="1000"/>
              </a:spcBef>
            </a:pPr>
            <a:endParaRPr lang="en-US" sz="1600" dirty="0"/>
          </a:p>
        </p:txBody>
      </p:sp>
      <p:pic>
        <p:nvPicPr>
          <p:cNvPr id="2" name="Picture 1">
            <a:extLst>
              <a:ext uri="{FF2B5EF4-FFF2-40B4-BE49-F238E27FC236}">
                <a16:creationId xmlns:a16="http://schemas.microsoft.com/office/drawing/2014/main" id="{61400700-4F11-CD4E-AFEA-537D736FCC32}"/>
              </a:ext>
            </a:extLst>
          </p:cNvPr>
          <p:cNvPicPr>
            <a:picLocks noChangeAspect="1"/>
          </p:cNvPicPr>
          <p:nvPr/>
        </p:nvPicPr>
        <p:blipFill>
          <a:blip r:embed="rId3"/>
          <a:stretch>
            <a:fillRect/>
          </a:stretch>
        </p:blipFill>
        <p:spPr>
          <a:xfrm>
            <a:off x="533400" y="1447800"/>
            <a:ext cx="7772400" cy="1960070"/>
          </a:xfrm>
          <a:prstGeom prst="rect">
            <a:avLst/>
          </a:prstGeom>
        </p:spPr>
      </p:pic>
    </p:spTree>
    <p:extLst>
      <p:ext uri="{BB962C8B-B14F-4D97-AF65-F5344CB8AC3E}">
        <p14:creationId xmlns:p14="http://schemas.microsoft.com/office/powerpoint/2010/main" val="292481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09600" y="632634"/>
            <a:ext cx="7924800" cy="689524"/>
          </a:xfrm>
          <a:ln/>
        </p:spPr>
        <p:txBody>
          <a:bodyPr/>
          <a:lstStyle/>
          <a:p>
            <a:r>
              <a:rPr lang="en-US" altLang="en-US" sz="2800" dirty="0"/>
              <a:t>Narrowband Assisted Multi-Millisecond UWB</a:t>
            </a:r>
          </a:p>
        </p:txBody>
      </p:sp>
      <p:pic>
        <p:nvPicPr>
          <p:cNvPr id="10" name="Picture 9">
            <a:extLst>
              <a:ext uri="{FF2B5EF4-FFF2-40B4-BE49-F238E27FC236}">
                <a16:creationId xmlns:a16="http://schemas.microsoft.com/office/drawing/2014/main" id="{CBADF77A-AE3A-0745-9904-242CEAA864FC}"/>
              </a:ext>
            </a:extLst>
          </p:cNvPr>
          <p:cNvPicPr>
            <a:picLocks noChangeAspect="1"/>
          </p:cNvPicPr>
          <p:nvPr/>
        </p:nvPicPr>
        <p:blipFill>
          <a:blip r:embed="rId3"/>
          <a:stretch>
            <a:fillRect/>
          </a:stretch>
        </p:blipFill>
        <p:spPr>
          <a:xfrm>
            <a:off x="266700" y="1361067"/>
            <a:ext cx="8610600" cy="4128370"/>
          </a:xfrm>
          <a:prstGeom prst="rect">
            <a:avLst/>
          </a:prstGeom>
        </p:spPr>
      </p:pic>
      <p:sp>
        <p:nvSpPr>
          <p:cNvPr id="13" name="Content Placeholder 2">
            <a:extLst>
              <a:ext uri="{FF2B5EF4-FFF2-40B4-BE49-F238E27FC236}">
                <a16:creationId xmlns:a16="http://schemas.microsoft.com/office/drawing/2014/main" id="{660F5D6E-EFD7-B943-8AEE-A474ADF9D5EA}"/>
              </a:ext>
            </a:extLst>
          </p:cNvPr>
          <p:cNvSpPr>
            <a:spLocks noGrp="1"/>
          </p:cNvSpPr>
          <p:nvPr>
            <p:ph idx="1"/>
          </p:nvPr>
        </p:nvSpPr>
        <p:spPr>
          <a:xfrm>
            <a:off x="262983" y="5679434"/>
            <a:ext cx="8724900" cy="875491"/>
          </a:xfrm>
        </p:spPr>
        <p:txBody>
          <a:bodyPr/>
          <a:lstStyle/>
          <a:p>
            <a:pPr marL="400050"/>
            <a:r>
              <a:rPr lang="en-US" sz="1800" dirty="0"/>
              <a:t>Each UWB fragment is a preamble-only packet</a:t>
            </a:r>
          </a:p>
          <a:p>
            <a:pPr marL="400050"/>
            <a:r>
              <a:rPr lang="en-US" sz="1800" dirty="0"/>
              <a:t>NB will take care of timing and frequency offset estimation &amp; data exchange.</a:t>
            </a:r>
          </a:p>
          <a:p>
            <a:pPr marL="0" indent="0">
              <a:buNone/>
            </a:pPr>
            <a:endParaRPr lang="en-US" sz="1500" dirty="0"/>
          </a:p>
          <a:p>
            <a:pPr marL="0" indent="0">
              <a:buNone/>
            </a:pPr>
            <a:endParaRPr lang="en-US" sz="1600" dirty="0"/>
          </a:p>
        </p:txBody>
      </p:sp>
    </p:spTree>
    <p:extLst>
      <p:ext uri="{BB962C8B-B14F-4D97-AF65-F5344CB8AC3E}">
        <p14:creationId xmlns:p14="http://schemas.microsoft.com/office/powerpoint/2010/main" val="43827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Possible UWB Fragment Structure</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81000" y="1752600"/>
            <a:ext cx="8458200" cy="4495800"/>
          </a:xfrm>
        </p:spPr>
        <p:txBody>
          <a:bodyPr/>
          <a:lstStyle/>
          <a:p>
            <a:r>
              <a:rPr lang="en-US" sz="2200" dirty="0"/>
              <a:t>Preamble structure:</a:t>
            </a:r>
          </a:p>
          <a:p>
            <a:pPr lvl="1"/>
            <a:r>
              <a:rPr lang="en-US" sz="1800" dirty="0"/>
              <a:t>Repetition of the same symbol</a:t>
            </a:r>
          </a:p>
          <a:p>
            <a:pPr lvl="1"/>
            <a:r>
              <a:rPr lang="en-US" sz="1800" dirty="0"/>
              <a:t>Symbol duration ~ 1-2 microseconds</a:t>
            </a:r>
          </a:p>
          <a:p>
            <a:pPr lvl="1"/>
            <a:r>
              <a:rPr lang="en-US" sz="1800" dirty="0" err="1"/>
              <a:t>Ipatov</a:t>
            </a:r>
            <a:r>
              <a:rPr lang="en-US" sz="1800" dirty="0"/>
              <a:t>, </a:t>
            </a:r>
            <a:r>
              <a:rPr lang="en-US" sz="1800" dirty="0" err="1"/>
              <a:t>Golay</a:t>
            </a:r>
            <a:r>
              <a:rPr lang="en-US" sz="1800" dirty="0"/>
              <a:t> sequences could be used</a:t>
            </a:r>
          </a:p>
          <a:p>
            <a:r>
              <a:rPr lang="en-US" sz="2200" dirty="0"/>
              <a:t>PRF:</a:t>
            </a:r>
          </a:p>
          <a:p>
            <a:pPr lvl="1"/>
            <a:r>
              <a:rPr lang="en-US" sz="1800" dirty="0"/>
              <a:t>Could be similar the current ones in HRP such as 64, 128 </a:t>
            </a:r>
            <a:r>
              <a:rPr lang="en-US" sz="1800" dirty="0" err="1"/>
              <a:t>MHz.</a:t>
            </a:r>
            <a:endParaRPr lang="en-US" sz="1800" dirty="0"/>
          </a:p>
          <a:p>
            <a:r>
              <a:rPr lang="en-US" sz="2200" dirty="0"/>
              <a:t>Fragment duration:</a:t>
            </a:r>
          </a:p>
          <a:p>
            <a:pPr lvl="1"/>
            <a:r>
              <a:rPr lang="en-US" sz="1800" dirty="0"/>
              <a:t>Flexible enough to trade-off between co-existence and PA complexity</a:t>
            </a:r>
          </a:p>
          <a:p>
            <a:pPr lvl="1"/>
            <a:r>
              <a:rPr lang="en-US" sz="1800" dirty="0"/>
              <a:t>Duration ~ 30 - 300 </a:t>
            </a:r>
            <a:r>
              <a:rPr lang="en-US" sz="1800" dirty="0" err="1"/>
              <a:t>usec</a:t>
            </a:r>
            <a:endParaRPr lang="en-US" sz="1800" dirty="0"/>
          </a:p>
          <a:p>
            <a:r>
              <a:rPr lang="en-US" sz="2200" dirty="0"/>
              <a:t>Number of fragments:</a:t>
            </a:r>
          </a:p>
          <a:p>
            <a:pPr lvl="1"/>
            <a:r>
              <a:rPr lang="en-US" sz="1800" dirty="0"/>
              <a:t>Dynamic adjustment with options such as 1, 2, 4, 8 16, 32.</a:t>
            </a:r>
          </a:p>
          <a:p>
            <a:pPr marL="0" indent="0">
              <a:buNone/>
            </a:pPr>
            <a:endParaRPr lang="en-US" sz="1500" dirty="0"/>
          </a:p>
          <a:p>
            <a:pPr marL="0" indent="0">
              <a:buNone/>
            </a:pPr>
            <a:endParaRPr lang="en-US" sz="16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1206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Potential Link Budget Improvement</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42900" y="5873380"/>
            <a:ext cx="8534400" cy="457200"/>
          </a:xfrm>
        </p:spPr>
        <p:txBody>
          <a:bodyPr/>
          <a:lstStyle/>
          <a:p>
            <a:r>
              <a:rPr lang="en-US" sz="2000" dirty="0"/>
              <a:t>Almost 18 dB link budget improvement over ND packet!</a:t>
            </a:r>
          </a:p>
          <a:p>
            <a:pPr marL="0" indent="0">
              <a:buNone/>
            </a:pPr>
            <a:endParaRPr lang="en-US" sz="1500" dirty="0"/>
          </a:p>
          <a:p>
            <a:pPr marL="0" indent="0">
              <a:buNone/>
            </a:pPr>
            <a:endParaRPr lang="en-US" sz="16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6977E8E8-9935-AE4C-B6EF-32D567C5FD18}"/>
              </a:ext>
            </a:extLst>
          </p:cNvPr>
          <p:cNvPicPr>
            <a:picLocks noChangeAspect="1"/>
          </p:cNvPicPr>
          <p:nvPr/>
        </p:nvPicPr>
        <p:blipFill>
          <a:blip r:embed="rId2"/>
          <a:stretch>
            <a:fillRect/>
          </a:stretch>
        </p:blipFill>
        <p:spPr>
          <a:xfrm>
            <a:off x="1473857" y="1598613"/>
            <a:ext cx="5742261" cy="4129935"/>
          </a:xfrm>
          <a:prstGeom prst="rect">
            <a:avLst/>
          </a:prstGeom>
        </p:spPr>
      </p:pic>
    </p:spTree>
    <p:extLst>
      <p:ext uri="{BB962C8B-B14F-4D97-AF65-F5344CB8AC3E}">
        <p14:creationId xmlns:p14="http://schemas.microsoft.com/office/powerpoint/2010/main" val="1033063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NB Radio</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457200" y="1600200"/>
            <a:ext cx="8382000" cy="4632325"/>
          </a:xfrm>
        </p:spPr>
        <p:txBody>
          <a:bodyPr/>
          <a:lstStyle/>
          <a:p>
            <a:r>
              <a:rPr lang="en-US" sz="2200" dirty="0"/>
              <a:t>O-QPSK from 15.4 is very attractive:</a:t>
            </a:r>
          </a:p>
          <a:p>
            <a:pPr lvl="1"/>
            <a:r>
              <a:rPr lang="en-US" sz="2000" dirty="0"/>
              <a:t>Widely adopted in CSA (formerly ZigBee)/Thread</a:t>
            </a:r>
          </a:p>
          <a:p>
            <a:pPr lvl="1"/>
            <a:r>
              <a:rPr lang="en-US" sz="2000" dirty="0"/>
              <a:t>Efficient Tx implementation with good Rx sensitivity</a:t>
            </a:r>
          </a:p>
          <a:p>
            <a:pPr>
              <a:lnSpc>
                <a:spcPct val="200000"/>
              </a:lnSpc>
            </a:pPr>
            <a:r>
              <a:rPr lang="en-US" sz="2200" dirty="0"/>
              <a:t>UNII-3 band (5725-5850 MHz) is favorable:</a:t>
            </a:r>
          </a:p>
          <a:p>
            <a:pPr lvl="1"/>
            <a:r>
              <a:rPr lang="en-US" sz="2000" dirty="0"/>
              <a:t>2.4 GHz is crowded and far from UWB bands.</a:t>
            </a:r>
          </a:p>
          <a:p>
            <a:pPr lvl="1"/>
            <a:r>
              <a:rPr lang="en-US" sz="2000" dirty="0"/>
              <a:t>Among UNII bands, UNII-3 is the </a:t>
            </a:r>
            <a:r>
              <a:rPr lang="en-US" sz="2000" i="1" dirty="0"/>
              <a:t>only</a:t>
            </a:r>
            <a:r>
              <a:rPr lang="en-US" sz="2000" dirty="0"/>
              <a:t> one worldwide available.</a:t>
            </a:r>
          </a:p>
          <a:p>
            <a:pPr lvl="1"/>
            <a:r>
              <a:rPr lang="en-US" sz="2000" dirty="0"/>
              <a:t>High regulatory Tx power limits.</a:t>
            </a:r>
          </a:p>
          <a:p>
            <a:pPr lvl="1"/>
            <a:r>
              <a:rPr lang="en-US" sz="2000" dirty="0"/>
              <a:t>Sufficient channel spacing for ACI rejection such as 5 MHz BW.</a:t>
            </a:r>
          </a:p>
          <a:p>
            <a:pPr lvl="1"/>
            <a:r>
              <a:rPr lang="en-US" sz="2000" dirty="0"/>
              <a:t>Channel hopping to avoid deep fades</a:t>
            </a:r>
          </a:p>
          <a:p>
            <a:pPr lvl="1"/>
            <a:r>
              <a:rPr lang="en-US" sz="2000" dirty="0"/>
              <a:t>Other UNII bands could be optional to have a future looking standard.</a:t>
            </a:r>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902642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Air-time optimization for O-QPSK</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81000" y="1607344"/>
            <a:ext cx="8382000" cy="4632325"/>
          </a:xfrm>
        </p:spPr>
        <p:txBody>
          <a:bodyPr/>
          <a:lstStyle/>
          <a:p>
            <a:pPr>
              <a:lnSpc>
                <a:spcPct val="150000"/>
              </a:lnSpc>
            </a:pPr>
            <a:r>
              <a:rPr lang="en-US" sz="2200" dirty="0"/>
              <a:t>It is highly desirable to optimize the airtime of O-QPSK</a:t>
            </a:r>
          </a:p>
          <a:p>
            <a:pPr lvl="1">
              <a:lnSpc>
                <a:spcPct val="150000"/>
              </a:lnSpc>
            </a:pPr>
            <a:r>
              <a:rPr lang="en-US" sz="2000" dirty="0"/>
              <a:t>250 kbps mode might be long for certain use cases</a:t>
            </a:r>
          </a:p>
          <a:p>
            <a:pPr>
              <a:lnSpc>
                <a:spcPct val="150000"/>
              </a:lnSpc>
            </a:pPr>
            <a:r>
              <a:rPr lang="en-US" sz="2200" dirty="0"/>
              <a:t>Keep backward-compatibility and co-existence in mind:</a:t>
            </a:r>
          </a:p>
          <a:p>
            <a:pPr lvl="1">
              <a:lnSpc>
                <a:spcPct val="150000"/>
              </a:lnSpc>
            </a:pPr>
            <a:r>
              <a:rPr lang="en-US" sz="2000" dirty="0"/>
              <a:t>Preamble and SFD changes should be minimal</a:t>
            </a:r>
          </a:p>
          <a:p>
            <a:pPr lvl="1">
              <a:lnSpc>
                <a:spcPct val="150000"/>
              </a:lnSpc>
            </a:pPr>
            <a:r>
              <a:rPr lang="en-US" sz="2000" dirty="0"/>
              <a:t>Keeping spreading rate identical would help for that matter.</a:t>
            </a:r>
          </a:p>
          <a:p>
            <a:pPr>
              <a:lnSpc>
                <a:spcPct val="150000"/>
              </a:lnSpc>
            </a:pPr>
            <a:r>
              <a:rPr lang="en-US" sz="2200" dirty="0"/>
              <a:t>Auto-rate detect could help with co-existence, too:</a:t>
            </a:r>
          </a:p>
          <a:p>
            <a:pPr lvl="1">
              <a:lnSpc>
                <a:spcPct val="150000"/>
              </a:lnSpc>
            </a:pPr>
            <a:r>
              <a:rPr lang="en-US" sz="2000" dirty="0"/>
              <a:t>SFD can be leveraged to distinguish different packet formats.</a:t>
            </a:r>
          </a:p>
          <a:p>
            <a:pPr lvl="1">
              <a:lnSpc>
                <a:spcPct val="150000"/>
              </a:lnSpc>
            </a:pPr>
            <a:r>
              <a:rPr lang="en-US" sz="2000" dirty="0"/>
              <a:t>Also, more energy efficient approach compared to PHR changes!</a:t>
            </a:r>
          </a:p>
          <a:p>
            <a:pPr marL="0" indent="0">
              <a:buNone/>
            </a:pPr>
            <a:endParaRPr lang="en-US" sz="2000" dirty="0"/>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780676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Air-time optimization for O-QPSK</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04799" y="4572000"/>
            <a:ext cx="8534400" cy="1203325"/>
          </a:xfrm>
        </p:spPr>
        <p:txBody>
          <a:bodyPr/>
          <a:lstStyle/>
          <a:p>
            <a:r>
              <a:rPr lang="en-US" sz="2200" dirty="0"/>
              <a:t>Air-time can be optimized by:</a:t>
            </a:r>
          </a:p>
          <a:p>
            <a:pPr lvl="1"/>
            <a:r>
              <a:rPr lang="en-US" sz="2000" dirty="0"/>
              <a:t>Preamble length reduction</a:t>
            </a:r>
          </a:p>
          <a:p>
            <a:pPr lvl="1"/>
            <a:r>
              <a:rPr lang="en-US" sz="2000" dirty="0"/>
              <a:t>Using higher data rates</a:t>
            </a:r>
          </a:p>
          <a:p>
            <a:endParaRPr lang="en-US" sz="2000" dirty="0"/>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pic>
        <p:nvPicPr>
          <p:cNvPr id="8" name="Picture 7">
            <a:extLst>
              <a:ext uri="{FF2B5EF4-FFF2-40B4-BE49-F238E27FC236}">
                <a16:creationId xmlns:a16="http://schemas.microsoft.com/office/drawing/2014/main" id="{04FE8A00-1B43-6847-BEE4-AF77F60388F8}"/>
              </a:ext>
            </a:extLst>
          </p:cNvPr>
          <p:cNvPicPr>
            <a:picLocks noChangeAspect="1"/>
          </p:cNvPicPr>
          <p:nvPr/>
        </p:nvPicPr>
        <p:blipFill>
          <a:blip r:embed="rId2"/>
          <a:stretch>
            <a:fillRect/>
          </a:stretch>
        </p:blipFill>
        <p:spPr>
          <a:xfrm>
            <a:off x="346770" y="2013066"/>
            <a:ext cx="8526660" cy="2135837"/>
          </a:xfrm>
          <a:prstGeom prst="rect">
            <a:avLst/>
          </a:prstGeom>
        </p:spPr>
      </p:pic>
    </p:spTree>
    <p:extLst>
      <p:ext uri="{BB962C8B-B14F-4D97-AF65-F5344CB8AC3E}">
        <p14:creationId xmlns:p14="http://schemas.microsoft.com/office/powerpoint/2010/main" val="36529502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9627</TotalTime>
  <Words>969</Words>
  <Application>Microsoft Macintosh PowerPoint</Application>
  <PresentationFormat>On-screen Show (4:3)</PresentationFormat>
  <Paragraphs>127</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NBA-MMS UWB: A refresher from July 2021</vt:lpstr>
      <vt:lpstr>Narrowband Assisted Multi-Millisecond UWB</vt:lpstr>
      <vt:lpstr>Possible UWB Fragment Structure</vt:lpstr>
      <vt:lpstr>Potential Link Budget Improvement</vt:lpstr>
      <vt:lpstr>NB Radio</vt:lpstr>
      <vt:lpstr>Air-time optimization for O-QPSK</vt:lpstr>
      <vt:lpstr>Air-time optimization for O-QPSK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Ersen Ekrem</cp:lastModifiedBy>
  <cp:revision>221</cp:revision>
  <cp:lastPrinted>1998-02-10T13:28:06Z</cp:lastPrinted>
  <dcterms:created xsi:type="dcterms:W3CDTF">2021-07-16T20:39:58Z</dcterms:created>
  <dcterms:modified xsi:type="dcterms:W3CDTF">2021-11-12T15:40:41Z</dcterms:modified>
</cp:coreProperties>
</file>