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6"/>
  </p:notesMasterIdLst>
  <p:handoutMasterIdLst>
    <p:handoutMasterId r:id="rId17"/>
  </p:handoutMasterIdLst>
  <p:sldIdLst>
    <p:sldId id="259" r:id="rId2"/>
    <p:sldId id="258" r:id="rId3"/>
    <p:sldId id="285" r:id="rId4"/>
    <p:sldId id="279" r:id="rId5"/>
    <p:sldId id="288" r:id="rId6"/>
    <p:sldId id="289" r:id="rId7"/>
    <p:sldId id="290" r:id="rId8"/>
    <p:sldId id="293" r:id="rId9"/>
    <p:sldId id="294" r:id="rId10"/>
    <p:sldId id="295" r:id="rId11"/>
    <p:sldId id="291" r:id="rId12"/>
    <p:sldId id="296" r:id="rId13"/>
    <p:sldId id="297" r:id="rId14"/>
    <p:sldId id="292"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59595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1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320611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9229060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209878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611540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7363466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9834785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8</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013647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9</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363769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10</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3810405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11</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8945254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12</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5263706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en-US"/>
              <a:t>November 2021</a:t>
            </a:r>
          </a:p>
        </p:txBody>
      </p:sp>
      <p:sp>
        <p:nvSpPr>
          <p:cNvPr id="5" name="Footer Placeholder 4"/>
          <p:cNvSpPr>
            <a:spLocks noGrp="1"/>
          </p:cNvSpPr>
          <p:nvPr>
            <p:ph type="ftr" sz="quarter" idx="11"/>
          </p:nvPr>
        </p:nvSpPr>
        <p:spPr/>
        <p:txBody>
          <a:bodyPr/>
          <a:lstStyle>
            <a:lvl1pPr>
              <a:defRPr/>
            </a:lvl1pPr>
          </a:lstStyle>
          <a:p>
            <a:r>
              <a:rPr lang="en-US" altLang="en-US"/>
              <a:t>Leong/Küchler/Pirhonen, NXP Semiconductors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November 2021</a:t>
            </a:r>
          </a:p>
        </p:txBody>
      </p:sp>
      <p:sp>
        <p:nvSpPr>
          <p:cNvPr id="5" name="Footer Placeholder 4"/>
          <p:cNvSpPr>
            <a:spLocks noGrp="1"/>
          </p:cNvSpPr>
          <p:nvPr>
            <p:ph type="ftr" sz="quarter" idx="11"/>
          </p:nvPr>
        </p:nvSpPr>
        <p:spPr/>
        <p:txBody>
          <a:bodyPr/>
          <a:lstStyle>
            <a:lvl1pPr>
              <a:defRPr/>
            </a:lvl1pPr>
          </a:lstStyle>
          <a:p>
            <a:r>
              <a:rPr lang="en-US" altLang="en-US"/>
              <a:t>Leong/Küchler/Pirhonen, NXP Semiconductors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November 2021</a:t>
            </a:r>
          </a:p>
        </p:txBody>
      </p:sp>
      <p:sp>
        <p:nvSpPr>
          <p:cNvPr id="5" name="Footer Placeholder 4"/>
          <p:cNvSpPr>
            <a:spLocks noGrp="1"/>
          </p:cNvSpPr>
          <p:nvPr>
            <p:ph type="ftr" sz="quarter" idx="11"/>
          </p:nvPr>
        </p:nvSpPr>
        <p:spPr/>
        <p:txBody>
          <a:bodyPr/>
          <a:lstStyle>
            <a:lvl1pPr>
              <a:defRPr/>
            </a:lvl1pPr>
          </a:lstStyle>
          <a:p>
            <a:r>
              <a:rPr lang="en-US" altLang="en-US"/>
              <a:t>Leong/Küchler/Pirhonen, NXP Semiconductors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November 2021</a:t>
            </a:r>
          </a:p>
        </p:txBody>
      </p:sp>
      <p:sp>
        <p:nvSpPr>
          <p:cNvPr id="5" name="Footer Placeholder 4"/>
          <p:cNvSpPr>
            <a:spLocks noGrp="1"/>
          </p:cNvSpPr>
          <p:nvPr>
            <p:ph type="ftr" sz="quarter" idx="11"/>
          </p:nvPr>
        </p:nvSpPr>
        <p:spPr/>
        <p:txBody>
          <a:bodyPr/>
          <a:lstStyle>
            <a:lvl1pPr>
              <a:defRPr/>
            </a:lvl1pPr>
          </a:lstStyle>
          <a:p>
            <a:r>
              <a:rPr lang="en-US" altLang="en-US"/>
              <a:t>Leong/Küchler/Pirhonen, NXP Semiconductors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November  2021</a:t>
            </a:r>
          </a:p>
        </p:txBody>
      </p:sp>
      <p:sp>
        <p:nvSpPr>
          <p:cNvPr id="5" name="Footer Placeholder 4"/>
          <p:cNvSpPr>
            <a:spLocks noGrp="1"/>
          </p:cNvSpPr>
          <p:nvPr>
            <p:ph type="ftr" sz="quarter" idx="11"/>
          </p:nvPr>
        </p:nvSpPr>
        <p:spPr/>
        <p:txBody>
          <a:bodyPr/>
          <a:lstStyle>
            <a:lvl1pPr>
              <a:defRPr/>
            </a:lvl1pPr>
          </a:lstStyle>
          <a:p>
            <a:r>
              <a:rPr lang="en-US" altLang="en-US"/>
              <a:t>Leong/Küchler/Pirhonen, NXP Semiconductors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a:t>November 2021</a:t>
            </a:r>
          </a:p>
        </p:txBody>
      </p:sp>
      <p:sp>
        <p:nvSpPr>
          <p:cNvPr id="6" name="Footer Placeholder 5"/>
          <p:cNvSpPr>
            <a:spLocks noGrp="1"/>
          </p:cNvSpPr>
          <p:nvPr>
            <p:ph type="ftr" sz="quarter" idx="11"/>
          </p:nvPr>
        </p:nvSpPr>
        <p:spPr/>
        <p:txBody>
          <a:bodyPr/>
          <a:lstStyle>
            <a:lvl1pPr>
              <a:defRPr/>
            </a:lvl1pPr>
          </a:lstStyle>
          <a:p>
            <a:r>
              <a:rPr lang="en-US" altLang="en-US"/>
              <a:t>Leong/Küchler/Pirhonen, NXP Semiconductors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a:t>November 2021</a:t>
            </a:r>
          </a:p>
        </p:txBody>
      </p:sp>
      <p:sp>
        <p:nvSpPr>
          <p:cNvPr id="8" name="Footer Placeholder 7"/>
          <p:cNvSpPr>
            <a:spLocks noGrp="1"/>
          </p:cNvSpPr>
          <p:nvPr>
            <p:ph type="ftr" sz="quarter" idx="11"/>
          </p:nvPr>
        </p:nvSpPr>
        <p:spPr/>
        <p:txBody>
          <a:bodyPr/>
          <a:lstStyle>
            <a:lvl1pPr>
              <a:defRPr/>
            </a:lvl1pPr>
          </a:lstStyle>
          <a:p>
            <a:r>
              <a:rPr lang="en-US" altLang="en-US"/>
              <a:t>Leong/Küchler/Pirhonen, NXP Semiconductors</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en-US"/>
              <a:t>November 2021</a:t>
            </a:r>
          </a:p>
        </p:txBody>
      </p:sp>
      <p:sp>
        <p:nvSpPr>
          <p:cNvPr id="4" name="Footer Placeholder 3"/>
          <p:cNvSpPr>
            <a:spLocks noGrp="1"/>
          </p:cNvSpPr>
          <p:nvPr>
            <p:ph type="ftr" sz="quarter" idx="11"/>
          </p:nvPr>
        </p:nvSpPr>
        <p:spPr/>
        <p:txBody>
          <a:bodyPr/>
          <a:lstStyle>
            <a:lvl1pPr>
              <a:defRPr/>
            </a:lvl1pPr>
          </a:lstStyle>
          <a:p>
            <a:r>
              <a:rPr lang="en-US" altLang="en-US"/>
              <a:t>Leong/Küchler/Pirhonen, NXP Semiconductors</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a:t>November 2021</a:t>
            </a:r>
          </a:p>
        </p:txBody>
      </p:sp>
      <p:sp>
        <p:nvSpPr>
          <p:cNvPr id="3" name="Footer Placeholder 2"/>
          <p:cNvSpPr>
            <a:spLocks noGrp="1"/>
          </p:cNvSpPr>
          <p:nvPr>
            <p:ph type="ftr" sz="quarter" idx="11"/>
          </p:nvPr>
        </p:nvSpPr>
        <p:spPr/>
        <p:txBody>
          <a:bodyPr/>
          <a:lstStyle>
            <a:lvl1pPr>
              <a:defRPr/>
            </a:lvl1pPr>
          </a:lstStyle>
          <a:p>
            <a:r>
              <a:rPr lang="en-US" altLang="en-US"/>
              <a:t>Leong/Küchler/Pirhonen, NXP Semiconductors</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November 2021</a:t>
            </a:r>
          </a:p>
        </p:txBody>
      </p:sp>
      <p:sp>
        <p:nvSpPr>
          <p:cNvPr id="6" name="Footer Placeholder 5"/>
          <p:cNvSpPr>
            <a:spLocks noGrp="1"/>
          </p:cNvSpPr>
          <p:nvPr>
            <p:ph type="ftr" sz="quarter" idx="11"/>
          </p:nvPr>
        </p:nvSpPr>
        <p:spPr/>
        <p:txBody>
          <a:bodyPr/>
          <a:lstStyle>
            <a:lvl1pPr>
              <a:defRPr/>
            </a:lvl1pPr>
          </a:lstStyle>
          <a:p>
            <a:r>
              <a:rPr lang="en-US" altLang="en-US"/>
              <a:t>Leong/Küchler/Pirhonen, NXP Semiconductors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November 2021</a:t>
            </a:r>
          </a:p>
        </p:txBody>
      </p:sp>
      <p:sp>
        <p:nvSpPr>
          <p:cNvPr id="6" name="Footer Placeholder 5"/>
          <p:cNvSpPr>
            <a:spLocks noGrp="1"/>
          </p:cNvSpPr>
          <p:nvPr>
            <p:ph type="ftr" sz="quarter" idx="11"/>
          </p:nvPr>
        </p:nvSpPr>
        <p:spPr/>
        <p:txBody>
          <a:bodyPr/>
          <a:lstStyle>
            <a:lvl1pPr>
              <a:defRPr/>
            </a:lvl1pPr>
          </a:lstStyle>
          <a:p>
            <a:r>
              <a:rPr lang="en-US" altLang="en-US"/>
              <a:t>Leong/Küchler/Pirhonen, NXP Semiconductors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November 2021</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Leong/Küchler/Pirhonen, NXP Semiconductors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a:t>doc.: &lt;</a:t>
            </a:r>
            <a:r>
              <a:rPr lang="en-US" sz="1400" b="1"/>
              <a:t>15-21-0590-00-04ab</a:t>
            </a:r>
            <a:r>
              <a:rPr lang="en-US" altLang="en-US" sz="1400" b="1"/>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a:t>November 2021</a:t>
            </a:r>
          </a:p>
        </p:txBody>
      </p:sp>
      <p:sp>
        <p:nvSpPr>
          <p:cNvPr id="5" name="Footer Placeholder 2"/>
          <p:cNvSpPr>
            <a:spLocks noGrp="1"/>
          </p:cNvSpPr>
          <p:nvPr>
            <p:ph type="ftr" sz="quarter" idx="11"/>
          </p:nvPr>
        </p:nvSpPr>
        <p:spPr>
          <a:xfrm>
            <a:off x="5004048" y="6475413"/>
            <a:ext cx="3606552" cy="184666"/>
          </a:xfrm>
        </p:spPr>
        <p:txBody>
          <a:bodyPr/>
          <a:lstStyle/>
          <a:p>
            <a:r>
              <a:rPr lang="en-US" altLang="en-US"/>
              <a:t>Leong/Küchler/Pirhonen, NXP Semiconductors</a:t>
            </a:r>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991600" cy="40318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a:solidFill>
                  <a:schemeClr val="tx2"/>
                </a:solidFill>
                <a:effectLst>
                  <a:outerShdw blurRad="38100" dist="38100" dir="2700000" algn="tl">
                    <a:srgbClr val="C0C0C0"/>
                  </a:outerShdw>
                </a:effectLst>
              </a:rPr>
              <a:t>Project: IEEE P802.15 Working Group for Wireless Personal Area Networks (WPANs)</a:t>
            </a:r>
            <a:endParaRPr lang="en-US" altLang="en-US" sz="1600" b="1">
              <a:solidFill>
                <a:schemeClr val="tx2"/>
              </a:solidFill>
            </a:endParaRPr>
          </a:p>
          <a:p>
            <a:endParaRPr lang="en-US" altLang="en-US" sz="1600">
              <a:solidFill>
                <a:schemeClr val="tx2"/>
              </a:solidFill>
            </a:endParaRPr>
          </a:p>
          <a:p>
            <a:r>
              <a:rPr lang="en-US" altLang="en-US" sz="1600" b="1">
                <a:solidFill>
                  <a:schemeClr val="tx2"/>
                </a:solidFill>
              </a:rPr>
              <a:t>Submission Title:</a:t>
            </a:r>
            <a:r>
              <a:rPr lang="en-US" altLang="en-US" sz="1600">
                <a:solidFill>
                  <a:schemeClr val="tx2"/>
                </a:solidFill>
              </a:rPr>
              <a:t> [</a:t>
            </a:r>
            <a:r>
              <a:rPr lang="en-US" altLang="en-US" sz="1600">
                <a:solidFill>
                  <a:srgbClr val="FF0000"/>
                </a:solidFill>
              </a:rPr>
              <a:t>Ranging QoS</a:t>
            </a:r>
            <a:r>
              <a:rPr lang="en-US" altLang="en-US" sz="1600">
                <a:solidFill>
                  <a:schemeClr val="tx2"/>
                </a:solidFill>
              </a:rPr>
              <a:t>]	</a:t>
            </a:r>
          </a:p>
          <a:p>
            <a:r>
              <a:rPr lang="en-US" altLang="en-US" sz="1600" b="1">
                <a:solidFill>
                  <a:schemeClr val="tx2"/>
                </a:solidFill>
              </a:rPr>
              <a:t>Date Submitted: </a:t>
            </a:r>
            <a:r>
              <a:rPr lang="en-US" altLang="en-US" sz="1600">
                <a:solidFill>
                  <a:schemeClr val="tx2"/>
                </a:solidFill>
              </a:rPr>
              <a:t>[</a:t>
            </a:r>
            <a:r>
              <a:rPr lang="en-US" altLang="en-US" sz="1600">
                <a:solidFill>
                  <a:srgbClr val="FF0000"/>
                </a:solidFill>
              </a:rPr>
              <a:t>12 November, 2021</a:t>
            </a:r>
            <a:r>
              <a:rPr lang="en-US" altLang="en-US" sz="1600">
                <a:solidFill>
                  <a:schemeClr val="tx2"/>
                </a:solidFill>
              </a:rPr>
              <a:t>]	</a:t>
            </a:r>
          </a:p>
          <a:p>
            <a:r>
              <a:rPr lang="en-US" altLang="en-US" sz="1600" b="1">
                <a:solidFill>
                  <a:schemeClr val="tx2"/>
                </a:solidFill>
              </a:rPr>
              <a:t>Source:</a:t>
            </a:r>
            <a:r>
              <a:rPr lang="en-US" altLang="en-US" sz="1600">
                <a:solidFill>
                  <a:schemeClr val="tx2"/>
                </a:solidFill>
              </a:rPr>
              <a:t> [</a:t>
            </a:r>
            <a:r>
              <a:rPr lang="en-US" altLang="en-US" sz="1600">
                <a:solidFill>
                  <a:srgbClr val="FF0000"/>
                </a:solidFill>
              </a:rPr>
              <a:t>Frank Leong, Wolfgang Küchler, Riku Pirhonen</a:t>
            </a:r>
            <a:r>
              <a:rPr lang="en-US" altLang="en-US" sz="1600">
                <a:solidFill>
                  <a:schemeClr val="tx2"/>
                </a:solidFill>
              </a:rPr>
              <a:t>] Company [</a:t>
            </a:r>
            <a:r>
              <a:rPr lang="en-US" altLang="en-US" sz="1600">
                <a:solidFill>
                  <a:srgbClr val="FF0000"/>
                </a:solidFill>
              </a:rPr>
              <a:t>NXP Semiconductors</a:t>
            </a:r>
            <a:r>
              <a:rPr lang="en-US" altLang="en-US" sz="1600">
                <a:solidFill>
                  <a:schemeClr val="tx2"/>
                </a:solidFill>
              </a:rPr>
              <a:t>]	</a:t>
            </a:r>
          </a:p>
          <a:p>
            <a:pPr>
              <a:spcBef>
                <a:spcPts val="600"/>
              </a:spcBef>
              <a:spcAft>
                <a:spcPts val="600"/>
              </a:spcAft>
            </a:pPr>
            <a:r>
              <a:rPr lang="en-US" altLang="en-US" sz="1600" b="1">
                <a:solidFill>
                  <a:schemeClr val="tx2"/>
                </a:solidFill>
              </a:rPr>
              <a:t>Re:</a:t>
            </a:r>
            <a:r>
              <a:rPr lang="en-US" altLang="en-US" sz="1600">
                <a:solidFill>
                  <a:schemeClr val="tx2"/>
                </a:solidFill>
              </a:rPr>
              <a:t> [</a:t>
            </a:r>
            <a:r>
              <a:rPr lang="en-US" altLang="en-US" sz="1600">
                <a:solidFill>
                  <a:srgbClr val="FF0000"/>
                </a:solidFill>
              </a:rPr>
              <a:t>Input to the Working Group</a:t>
            </a:r>
            <a:r>
              <a:rPr lang="en-US" altLang="en-US" sz="1600">
                <a:solidFill>
                  <a:schemeClr val="tx2"/>
                </a:solidFill>
              </a:rPr>
              <a:t>]</a:t>
            </a:r>
            <a:endParaRPr lang="en-US" altLang="en-US">
              <a:solidFill>
                <a:schemeClr val="tx2"/>
              </a:solidFill>
            </a:endParaRPr>
          </a:p>
          <a:p>
            <a:pPr>
              <a:spcBef>
                <a:spcPts val="600"/>
              </a:spcBef>
              <a:spcAft>
                <a:spcPts val="600"/>
              </a:spcAft>
            </a:pPr>
            <a:r>
              <a:rPr lang="en-US" altLang="en-US" sz="1600" b="1">
                <a:solidFill>
                  <a:schemeClr val="tx2"/>
                </a:solidFill>
              </a:rPr>
              <a:t>Abstract:</a:t>
            </a:r>
            <a:r>
              <a:rPr lang="en-US" altLang="en-US" sz="1600">
                <a:solidFill>
                  <a:schemeClr val="tx2"/>
                </a:solidFill>
              </a:rPr>
              <a:t>	[</a:t>
            </a:r>
            <a:r>
              <a:rPr lang="en-US" altLang="en-US" sz="1600">
                <a:solidFill>
                  <a:srgbClr val="FF0000"/>
                </a:solidFill>
              </a:rPr>
              <a:t>Presentation, UWB in 802.15, ranging</a:t>
            </a:r>
            <a:r>
              <a:rPr lang="en-US" altLang="en-US" sz="1600">
                <a:solidFill>
                  <a:schemeClr val="tx2"/>
                </a:solidFill>
              </a:rPr>
              <a:t>]</a:t>
            </a:r>
          </a:p>
          <a:p>
            <a:pPr>
              <a:spcBef>
                <a:spcPts val="600"/>
              </a:spcBef>
              <a:spcAft>
                <a:spcPts val="600"/>
              </a:spcAft>
            </a:pPr>
            <a:r>
              <a:rPr lang="en-US" altLang="en-US" sz="1600" b="1">
                <a:solidFill>
                  <a:schemeClr val="tx2"/>
                </a:solidFill>
              </a:rPr>
              <a:t>Purpose:</a:t>
            </a:r>
            <a:r>
              <a:rPr lang="en-US" altLang="en-US" sz="1600">
                <a:solidFill>
                  <a:schemeClr val="tx2"/>
                </a:solidFill>
              </a:rPr>
              <a:t>	[]</a:t>
            </a:r>
          </a:p>
          <a:p>
            <a:r>
              <a:rPr lang="en-US" altLang="en-US" sz="1600" b="1">
                <a:solidFill>
                  <a:schemeClr val="tx2"/>
                </a:solidFill>
              </a:rPr>
              <a:t>Notice:</a:t>
            </a:r>
            <a:r>
              <a:rPr lang="en-US" altLang="en-US" sz="160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a:solidFill>
                  <a:schemeClr val="tx2"/>
                </a:solidFill>
              </a:rPr>
              <a:t>Release:</a:t>
            </a:r>
            <a:r>
              <a:rPr lang="en-US" altLang="en-US" sz="160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10</a:t>
            </a:fld>
            <a:endParaRPr lang="en-US" altLang="en-US"/>
          </a:p>
        </p:txBody>
      </p:sp>
      <p:sp>
        <p:nvSpPr>
          <p:cNvPr id="4098" name="Rectangle 2"/>
          <p:cNvSpPr>
            <a:spLocks noGrp="1" noChangeArrowheads="1"/>
          </p:cNvSpPr>
          <p:nvPr>
            <p:ph type="title"/>
          </p:nvPr>
        </p:nvSpPr>
        <p:spPr>
          <a:ln/>
        </p:spPr>
        <p:txBody>
          <a:bodyPr/>
          <a:lstStyle/>
          <a:p>
            <a:r>
              <a:rPr lang="en-US" altLang="en-US" sz="3200"/>
              <a:t>Reducing Air-Time (IV)</a:t>
            </a:r>
          </a:p>
        </p:txBody>
      </p:sp>
      <p:sp>
        <p:nvSpPr>
          <p:cNvPr id="4099" name="Rectangle 3"/>
          <p:cNvSpPr>
            <a:spLocks noGrp="1" noChangeArrowheads="1"/>
          </p:cNvSpPr>
          <p:nvPr>
            <p:ph type="body" idx="1"/>
          </p:nvPr>
        </p:nvSpPr>
        <p:spPr>
          <a:xfrm>
            <a:off x="685800" y="1752600"/>
            <a:ext cx="7924800" cy="4343400"/>
          </a:xfrm>
          <a:ln/>
        </p:spPr>
        <p:txBody>
          <a:bodyPr/>
          <a:lstStyle/>
          <a:p>
            <a:endParaRPr lang="en-US" sz="2000"/>
          </a:p>
          <a:p>
            <a:r>
              <a:rPr lang="en-US" sz="2000"/>
              <a:t>RMS delay spread of ~10 ns expected in short-range scenarios (both LOS and NLOS, both CH5 and CH9)</a:t>
            </a:r>
          </a:p>
          <a:p>
            <a:endParaRPr lang="en-US" sz="2000"/>
          </a:p>
          <a:p>
            <a:r>
              <a:rPr lang="en-US" sz="2000"/>
              <a:t>Correspondingly, BQPSK up to </a:t>
            </a:r>
            <a:r>
              <a:rPr lang="en-US" sz="2000" b="1"/>
              <a:t>~50 Mbit/s</a:t>
            </a:r>
            <a:r>
              <a:rPr lang="en-US" sz="2000"/>
              <a:t> would be feasible</a:t>
            </a:r>
          </a:p>
          <a:p>
            <a:pPr lvl="1"/>
            <a:r>
              <a:rPr lang="en-US" sz="2000"/>
              <a:t>54.4 Mbit/s with CC</a:t>
            </a:r>
            <a:r>
              <a:rPr lang="en-US" sz="2000" baseline="-25000"/>
              <a:t>K=3</a:t>
            </a:r>
            <a:r>
              <a:rPr lang="en-US" sz="2000"/>
              <a:t>+RS rate 1/2 FEC</a:t>
            </a:r>
          </a:p>
          <a:p>
            <a:pPr lvl="1"/>
            <a:r>
              <a:rPr lang="en-US" sz="2000"/>
              <a:t>62.4 Mbit/s with CC</a:t>
            </a:r>
            <a:r>
              <a:rPr lang="en-US" sz="2000" baseline="-25000"/>
              <a:t>K=7</a:t>
            </a:r>
            <a:r>
              <a:rPr lang="en-US" sz="2000"/>
              <a:t> rate 1/2 FEC (higher w/ puncturing</a:t>
            </a:r>
            <a:r>
              <a:rPr lang="en-US" sz="2000" baseline="30000"/>
              <a:t>*</a:t>
            </a:r>
            <a:r>
              <a:rPr lang="en-US" sz="2000"/>
              <a:t>)</a:t>
            </a:r>
          </a:p>
          <a:p>
            <a:endParaRPr lang="en-US" sz="2000"/>
          </a:p>
          <a:p>
            <a:r>
              <a:rPr lang="en-US" sz="2000"/>
              <a:t>Delay spread in the UWB wireless channel will limit the applicability of higher BQPSK data rates </a:t>
            </a:r>
          </a:p>
          <a:p>
            <a:endParaRPr lang="en-US" sz="2000"/>
          </a:p>
        </p:txBody>
      </p:sp>
      <p:sp>
        <p:nvSpPr>
          <p:cNvPr id="9" name="Footer Placeholder 2">
            <a:extLst>
              <a:ext uri="{FF2B5EF4-FFF2-40B4-BE49-F238E27FC236}">
                <a16:creationId xmlns:a16="http://schemas.microsoft.com/office/drawing/2014/main" id="{60BC2C0E-D82D-4EBA-9C63-D372A8AD5717}"/>
              </a:ext>
            </a:extLst>
          </p:cNvPr>
          <p:cNvSpPr>
            <a:spLocks noGrp="1"/>
          </p:cNvSpPr>
          <p:nvPr>
            <p:ph type="ftr" sz="quarter" idx="11"/>
          </p:nvPr>
        </p:nvSpPr>
        <p:spPr>
          <a:xfrm>
            <a:off x="5004048" y="6475413"/>
            <a:ext cx="3606552" cy="184666"/>
          </a:xfrm>
        </p:spPr>
        <p:txBody>
          <a:bodyPr/>
          <a:lstStyle/>
          <a:p>
            <a:r>
              <a:rPr lang="en-US" altLang="en-US"/>
              <a:t>Leong/Küchler/Pirhonen, NXP Semiconductors</a:t>
            </a:r>
          </a:p>
        </p:txBody>
      </p:sp>
      <p:sp>
        <p:nvSpPr>
          <p:cNvPr id="7" name="Date Placeholder 1">
            <a:extLst>
              <a:ext uri="{FF2B5EF4-FFF2-40B4-BE49-F238E27FC236}">
                <a16:creationId xmlns:a16="http://schemas.microsoft.com/office/drawing/2014/main" id="{DE0ECFE3-EE78-42C0-81B0-B7FE3B78199A}"/>
              </a:ext>
            </a:extLst>
          </p:cNvPr>
          <p:cNvSpPr>
            <a:spLocks noGrp="1"/>
          </p:cNvSpPr>
          <p:nvPr>
            <p:ph type="dt" sz="half" idx="10"/>
          </p:nvPr>
        </p:nvSpPr>
        <p:spPr>
          <a:xfrm>
            <a:off x="685800" y="378281"/>
            <a:ext cx="1600200" cy="215444"/>
          </a:xfrm>
        </p:spPr>
        <p:txBody>
          <a:bodyPr/>
          <a:lstStyle/>
          <a:p>
            <a:r>
              <a:rPr lang="en-US" altLang="en-US"/>
              <a:t>November 2021</a:t>
            </a:r>
          </a:p>
        </p:txBody>
      </p:sp>
      <p:sp>
        <p:nvSpPr>
          <p:cNvPr id="8" name="TextBox 2">
            <a:extLst>
              <a:ext uri="{FF2B5EF4-FFF2-40B4-BE49-F238E27FC236}">
                <a16:creationId xmlns:a16="http://schemas.microsoft.com/office/drawing/2014/main" id="{90F761A7-E9EF-45C2-BB0D-C23441F1CD7F}"/>
              </a:ext>
            </a:extLst>
          </p:cNvPr>
          <p:cNvSpPr txBox="1"/>
          <p:nvPr/>
        </p:nvSpPr>
        <p:spPr>
          <a:xfrm>
            <a:off x="539752" y="5661248"/>
            <a:ext cx="8167557" cy="738664"/>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a:lstStyle>
          <a:p>
            <a:r>
              <a:rPr lang="en-US" sz="1400" baseline="30000">
                <a:latin typeface="Arial" panose="020B0604020202020204" pitchFamily="34" charset="0"/>
                <a:cs typeface="Arial" panose="020B0604020202020204" pitchFamily="34" charset="0"/>
              </a:rPr>
              <a:t>*</a:t>
            </a:r>
            <a:r>
              <a:rPr lang="en-US" sz="1400">
                <a:latin typeface="Arial" panose="020B0604020202020204" pitchFamily="34" charset="0"/>
                <a:cs typeface="Arial" panose="020B0604020202020204" pitchFamily="34" charset="0"/>
              </a:rPr>
              <a:t>: See: D. Haccoun and G. Begin, “High-rate punctured convolutional codes for Viterbi and sequential</a:t>
            </a:r>
            <a:br>
              <a:rPr lang="en-US" sz="1400">
                <a:latin typeface="Arial" panose="020B0604020202020204" pitchFamily="34" charset="0"/>
                <a:cs typeface="Arial" panose="020B0604020202020204" pitchFamily="34" charset="0"/>
              </a:rPr>
            </a:br>
            <a:r>
              <a:rPr lang="en-US" sz="1400">
                <a:latin typeface="Arial" panose="020B0604020202020204" pitchFamily="34" charset="0"/>
                <a:cs typeface="Arial" panose="020B0604020202020204" pitchFamily="34" charset="0"/>
              </a:rPr>
              <a:t>decoding,” IEEE Transactions on Communications, vol. 37, no. 11, pp. 1113-1125, Nov. 1989.</a:t>
            </a:r>
            <a:br>
              <a:rPr lang="en-US" sz="1400">
                <a:latin typeface="Arial" panose="020B0604020202020204" pitchFamily="34" charset="0"/>
                <a:cs typeface="Arial" panose="020B0604020202020204" pitchFamily="34" charset="0"/>
              </a:rPr>
            </a:br>
            <a:r>
              <a:rPr lang="en-US" sz="1400">
                <a:latin typeface="Arial" panose="020B0604020202020204" pitchFamily="34" charset="0"/>
                <a:cs typeface="Arial" panose="020B0604020202020204" pitchFamily="34" charset="0"/>
              </a:rPr>
              <a:t>Note that memory M in this paper is defined such that M=6 translates to K=7.</a:t>
            </a:r>
            <a:endParaRPr lang="en-US" sz="1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378557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11</a:t>
            </a:fld>
            <a:endParaRPr lang="en-US" altLang="en-US"/>
          </a:p>
        </p:txBody>
      </p:sp>
      <p:sp>
        <p:nvSpPr>
          <p:cNvPr id="4098" name="Rectangle 2"/>
          <p:cNvSpPr>
            <a:spLocks noGrp="1" noChangeArrowheads="1"/>
          </p:cNvSpPr>
          <p:nvPr>
            <p:ph type="title"/>
          </p:nvPr>
        </p:nvSpPr>
        <p:spPr>
          <a:ln/>
        </p:spPr>
        <p:txBody>
          <a:bodyPr/>
          <a:lstStyle/>
          <a:p>
            <a:r>
              <a:rPr lang="en-US" altLang="en-US" sz="3200"/>
              <a:t>Preamble Options (I)</a:t>
            </a:r>
          </a:p>
        </p:txBody>
      </p:sp>
      <p:sp>
        <p:nvSpPr>
          <p:cNvPr id="4099" name="Rectangle 3"/>
          <p:cNvSpPr>
            <a:spLocks noGrp="1" noChangeArrowheads="1"/>
          </p:cNvSpPr>
          <p:nvPr>
            <p:ph type="body" idx="1"/>
          </p:nvPr>
        </p:nvSpPr>
        <p:spPr>
          <a:xfrm>
            <a:off x="685800" y="1752600"/>
            <a:ext cx="7924800" cy="4343400"/>
          </a:xfrm>
          <a:ln/>
        </p:spPr>
        <p:txBody>
          <a:bodyPr/>
          <a:lstStyle/>
          <a:p>
            <a:endParaRPr lang="en-US" sz="2000"/>
          </a:p>
          <a:p>
            <a:r>
              <a:rPr lang="en-US" sz="2000"/>
              <a:t>Proposing PRFDMA (Pulse Repetition Frequency Domain Multiple Access) as means to balance </a:t>
            </a:r>
            <a:r>
              <a:rPr lang="en-US" sz="2000" b="1"/>
              <a:t>UWB multi-user performance</a:t>
            </a:r>
            <a:r>
              <a:rPr lang="en-US" sz="2000"/>
              <a:t> vs. hardware cost</a:t>
            </a:r>
          </a:p>
          <a:p>
            <a:pPr marL="0" indent="0">
              <a:buNone/>
            </a:pPr>
            <a:endParaRPr lang="en-US" sz="2000"/>
          </a:p>
          <a:p>
            <a:r>
              <a:rPr lang="en-US" sz="2000"/>
              <a:t>Beneficial in dense multi-user scenarios, for example:</a:t>
            </a:r>
          </a:p>
          <a:p>
            <a:endParaRPr lang="en-US" sz="2000"/>
          </a:p>
          <a:p>
            <a:pPr lvl="1"/>
            <a:r>
              <a:rPr lang="en-US" sz="1800"/>
              <a:t>Indoor Navigation (e.g., shopping mall) with a peak density of</a:t>
            </a:r>
            <a:br>
              <a:rPr lang="en-US" sz="1800"/>
            </a:br>
            <a:r>
              <a:rPr lang="en-US" sz="1800"/>
              <a:t>~5 persons/m</a:t>
            </a:r>
            <a:r>
              <a:rPr lang="en-US" sz="1800" baseline="30000"/>
              <a:t>2</a:t>
            </a:r>
            <a:r>
              <a:rPr lang="en-US" sz="1800"/>
              <a:t> within a ~100 m radius</a:t>
            </a:r>
          </a:p>
          <a:p>
            <a:pPr lvl="1"/>
            <a:endParaRPr lang="en-US" sz="1800"/>
          </a:p>
          <a:p>
            <a:pPr lvl="1"/>
            <a:r>
              <a:rPr lang="en-US" sz="1800"/>
              <a:t>Digital Key in a parking lot after large event, &gt;10k parking spots within a radius of ~1 km at a peak density of ~0.1 vehicles/m</a:t>
            </a:r>
            <a:r>
              <a:rPr lang="en-US" sz="1800" baseline="30000"/>
              <a:t>2</a:t>
            </a:r>
          </a:p>
        </p:txBody>
      </p:sp>
      <p:sp>
        <p:nvSpPr>
          <p:cNvPr id="9" name="Footer Placeholder 2">
            <a:extLst>
              <a:ext uri="{FF2B5EF4-FFF2-40B4-BE49-F238E27FC236}">
                <a16:creationId xmlns:a16="http://schemas.microsoft.com/office/drawing/2014/main" id="{60BC2C0E-D82D-4EBA-9C63-D372A8AD5717}"/>
              </a:ext>
            </a:extLst>
          </p:cNvPr>
          <p:cNvSpPr>
            <a:spLocks noGrp="1"/>
          </p:cNvSpPr>
          <p:nvPr>
            <p:ph type="ftr" sz="quarter" idx="11"/>
          </p:nvPr>
        </p:nvSpPr>
        <p:spPr>
          <a:xfrm>
            <a:off x="5004048" y="6475413"/>
            <a:ext cx="3606552" cy="184666"/>
          </a:xfrm>
        </p:spPr>
        <p:txBody>
          <a:bodyPr/>
          <a:lstStyle/>
          <a:p>
            <a:r>
              <a:rPr lang="en-US" altLang="en-US"/>
              <a:t>Leong/Küchler/Pirhonen, NXP Semiconductors</a:t>
            </a:r>
          </a:p>
        </p:txBody>
      </p:sp>
      <p:sp>
        <p:nvSpPr>
          <p:cNvPr id="7" name="Date Placeholder 1">
            <a:extLst>
              <a:ext uri="{FF2B5EF4-FFF2-40B4-BE49-F238E27FC236}">
                <a16:creationId xmlns:a16="http://schemas.microsoft.com/office/drawing/2014/main" id="{DE0ECFE3-EE78-42C0-81B0-B7FE3B78199A}"/>
              </a:ext>
            </a:extLst>
          </p:cNvPr>
          <p:cNvSpPr>
            <a:spLocks noGrp="1"/>
          </p:cNvSpPr>
          <p:nvPr>
            <p:ph type="dt" sz="half" idx="10"/>
          </p:nvPr>
        </p:nvSpPr>
        <p:spPr>
          <a:xfrm>
            <a:off x="685800" y="378281"/>
            <a:ext cx="1600200" cy="215444"/>
          </a:xfrm>
        </p:spPr>
        <p:txBody>
          <a:bodyPr/>
          <a:lstStyle/>
          <a:p>
            <a:r>
              <a:rPr lang="en-US" altLang="en-US"/>
              <a:t>November 2021</a:t>
            </a:r>
          </a:p>
        </p:txBody>
      </p:sp>
    </p:spTree>
    <p:extLst>
      <p:ext uri="{BB962C8B-B14F-4D97-AF65-F5344CB8AC3E}">
        <p14:creationId xmlns:p14="http://schemas.microsoft.com/office/powerpoint/2010/main" val="27935167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12</a:t>
            </a:fld>
            <a:endParaRPr lang="en-US" altLang="en-US"/>
          </a:p>
        </p:txBody>
      </p:sp>
      <p:sp>
        <p:nvSpPr>
          <p:cNvPr id="4098" name="Rectangle 2"/>
          <p:cNvSpPr>
            <a:spLocks noGrp="1" noChangeArrowheads="1"/>
          </p:cNvSpPr>
          <p:nvPr>
            <p:ph type="title"/>
          </p:nvPr>
        </p:nvSpPr>
        <p:spPr>
          <a:ln/>
        </p:spPr>
        <p:txBody>
          <a:bodyPr/>
          <a:lstStyle/>
          <a:p>
            <a:r>
              <a:rPr lang="en-US" altLang="en-US" sz="3200"/>
              <a:t>Preamble Options (II)</a:t>
            </a:r>
          </a:p>
        </p:txBody>
      </p:sp>
      <p:sp>
        <p:nvSpPr>
          <p:cNvPr id="4099" name="Rectangle 3"/>
          <p:cNvSpPr>
            <a:spLocks noGrp="1" noChangeArrowheads="1"/>
          </p:cNvSpPr>
          <p:nvPr>
            <p:ph type="body" idx="1"/>
          </p:nvPr>
        </p:nvSpPr>
        <p:spPr>
          <a:xfrm>
            <a:off x="685800" y="1752600"/>
            <a:ext cx="7924800" cy="4343400"/>
          </a:xfrm>
          <a:ln/>
        </p:spPr>
        <p:txBody>
          <a:bodyPr/>
          <a:lstStyle/>
          <a:p>
            <a:r>
              <a:rPr lang="en-US" sz="2000"/>
              <a:t>Subnet separation via preambles is desirable</a:t>
            </a:r>
          </a:p>
          <a:p>
            <a:pPr lvl="1"/>
            <a:r>
              <a:rPr lang="en-US" sz="1800"/>
              <a:t>Mitigates receiver “blind time” when acquiring undesired signal</a:t>
            </a:r>
          </a:p>
          <a:p>
            <a:pPr lvl="1"/>
            <a:r>
              <a:rPr lang="en-US" sz="1800"/>
              <a:t>Already part of HRP UWB (both BPRF and HPRF)</a:t>
            </a:r>
          </a:p>
          <a:p>
            <a:pPr lvl="1"/>
            <a:r>
              <a:rPr lang="en-US" sz="1800"/>
              <a:t>Further enhancements proposed, see:</a:t>
            </a:r>
            <a:br>
              <a:rPr lang="en-US" sz="1800"/>
            </a:br>
            <a:r>
              <a:rPr lang="en-US" sz="1100"/>
              <a:t>https://mentor.ieee.org/802.15/dcn/21/15-21-0377-02-04ab-preamble-codes-for-data-communications.pptx</a:t>
            </a:r>
            <a:endParaRPr lang="en-US" sz="1800"/>
          </a:p>
          <a:p>
            <a:endParaRPr lang="en-US" sz="2000"/>
          </a:p>
          <a:p>
            <a:r>
              <a:rPr lang="en-US" sz="2000"/>
              <a:t>PRFDMA provides cross-correlation performance within ~1dB of proposed length-2047 m-sequences</a:t>
            </a:r>
          </a:p>
          <a:p>
            <a:pPr lvl="1"/>
            <a:r>
              <a:rPr lang="en-US" sz="1800"/>
              <a:t>PRFDMA does not require major modem modifications, no increase in hardware complexity/cost</a:t>
            </a:r>
          </a:p>
          <a:p>
            <a:pPr lvl="1"/>
            <a:r>
              <a:rPr lang="en-US" sz="1800"/>
              <a:t>Depending on parameter choice, PRFDMA provides ~50 subnets</a:t>
            </a:r>
          </a:p>
          <a:p>
            <a:pPr lvl="1"/>
            <a:r>
              <a:rPr lang="en-US" sz="1800"/>
              <a:t>Probably makes most sense as an HPRF enhancement</a:t>
            </a:r>
          </a:p>
          <a:p>
            <a:pPr lvl="1"/>
            <a:r>
              <a:rPr lang="en-US" sz="1800"/>
              <a:t>Several specific code-to-PRF assignment designs possible, either based on length-91 Ipatov sequences or length-127 m-sequences</a:t>
            </a:r>
          </a:p>
        </p:txBody>
      </p:sp>
      <p:sp>
        <p:nvSpPr>
          <p:cNvPr id="9" name="Footer Placeholder 2">
            <a:extLst>
              <a:ext uri="{FF2B5EF4-FFF2-40B4-BE49-F238E27FC236}">
                <a16:creationId xmlns:a16="http://schemas.microsoft.com/office/drawing/2014/main" id="{60BC2C0E-D82D-4EBA-9C63-D372A8AD5717}"/>
              </a:ext>
            </a:extLst>
          </p:cNvPr>
          <p:cNvSpPr>
            <a:spLocks noGrp="1"/>
          </p:cNvSpPr>
          <p:nvPr>
            <p:ph type="ftr" sz="quarter" idx="11"/>
          </p:nvPr>
        </p:nvSpPr>
        <p:spPr>
          <a:xfrm>
            <a:off x="5004048" y="6475413"/>
            <a:ext cx="3606552" cy="184666"/>
          </a:xfrm>
        </p:spPr>
        <p:txBody>
          <a:bodyPr/>
          <a:lstStyle/>
          <a:p>
            <a:r>
              <a:rPr lang="en-US" altLang="en-US"/>
              <a:t>Leong/Küchler/Pirhonen, NXP Semiconductors</a:t>
            </a:r>
          </a:p>
        </p:txBody>
      </p:sp>
      <p:sp>
        <p:nvSpPr>
          <p:cNvPr id="7" name="Date Placeholder 1">
            <a:extLst>
              <a:ext uri="{FF2B5EF4-FFF2-40B4-BE49-F238E27FC236}">
                <a16:creationId xmlns:a16="http://schemas.microsoft.com/office/drawing/2014/main" id="{DE0ECFE3-EE78-42C0-81B0-B7FE3B78199A}"/>
              </a:ext>
            </a:extLst>
          </p:cNvPr>
          <p:cNvSpPr>
            <a:spLocks noGrp="1"/>
          </p:cNvSpPr>
          <p:nvPr>
            <p:ph type="dt" sz="half" idx="10"/>
          </p:nvPr>
        </p:nvSpPr>
        <p:spPr>
          <a:xfrm>
            <a:off x="685800" y="378281"/>
            <a:ext cx="1600200" cy="215444"/>
          </a:xfrm>
        </p:spPr>
        <p:txBody>
          <a:bodyPr/>
          <a:lstStyle/>
          <a:p>
            <a:r>
              <a:rPr lang="en-US" altLang="en-US"/>
              <a:t>November 2021</a:t>
            </a:r>
          </a:p>
        </p:txBody>
      </p:sp>
    </p:spTree>
    <p:extLst>
      <p:ext uri="{BB962C8B-B14F-4D97-AF65-F5344CB8AC3E}">
        <p14:creationId xmlns:p14="http://schemas.microsoft.com/office/powerpoint/2010/main" val="14785011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13</a:t>
            </a:fld>
            <a:endParaRPr lang="en-US" altLang="en-US"/>
          </a:p>
        </p:txBody>
      </p:sp>
      <p:sp>
        <p:nvSpPr>
          <p:cNvPr id="4098" name="Rectangle 2"/>
          <p:cNvSpPr>
            <a:spLocks noGrp="1" noChangeArrowheads="1"/>
          </p:cNvSpPr>
          <p:nvPr>
            <p:ph type="title"/>
          </p:nvPr>
        </p:nvSpPr>
        <p:spPr>
          <a:ln/>
        </p:spPr>
        <p:txBody>
          <a:bodyPr/>
          <a:lstStyle/>
          <a:p>
            <a:r>
              <a:rPr lang="en-US" altLang="en-US" sz="3200"/>
              <a:t>Preamble Options (III)</a:t>
            </a:r>
          </a:p>
        </p:txBody>
      </p:sp>
      <p:sp>
        <p:nvSpPr>
          <p:cNvPr id="4099" name="Rectangle 3"/>
          <p:cNvSpPr>
            <a:spLocks noGrp="1" noChangeArrowheads="1"/>
          </p:cNvSpPr>
          <p:nvPr>
            <p:ph type="body" idx="1"/>
          </p:nvPr>
        </p:nvSpPr>
        <p:spPr>
          <a:xfrm>
            <a:off x="685800" y="1752600"/>
            <a:ext cx="7924800" cy="4343400"/>
          </a:xfrm>
          <a:ln/>
        </p:spPr>
        <p:txBody>
          <a:bodyPr/>
          <a:lstStyle/>
          <a:p>
            <a:pPr marL="0" indent="0">
              <a:buNone/>
            </a:pPr>
            <a:r>
              <a:rPr lang="en-US" sz="2000"/>
              <a:t>Proposal:</a:t>
            </a:r>
          </a:p>
          <a:p>
            <a:r>
              <a:rPr lang="en-US" sz="2000"/>
              <a:t>Specify chip rate clock tuning range of ±2% in 800 ppm steps</a:t>
            </a:r>
          </a:p>
          <a:p>
            <a:pPr lvl="1"/>
            <a:r>
              <a:rPr lang="en-US" sz="2000"/>
              <a:t>This combination of range and step size provides 51 subnets</a:t>
            </a:r>
          </a:p>
          <a:p>
            <a:pPr lvl="1"/>
            <a:r>
              <a:rPr lang="en-US" sz="2000"/>
              <a:t>Carrier frequency remains untouched</a:t>
            </a:r>
          </a:p>
          <a:p>
            <a:pPr lvl="1"/>
            <a:r>
              <a:rPr lang="en-US" sz="2000"/>
              <a:t>Both chip rate and carrier clocks derived from same reference (i.e., no change compared to 15.4z)</a:t>
            </a:r>
          </a:p>
          <a:p>
            <a:r>
              <a:rPr lang="en-US" sz="2000"/>
              <a:t>Transmit the entire packet with the specified chip rate clock</a:t>
            </a:r>
          </a:p>
          <a:p>
            <a:pPr lvl="1"/>
            <a:r>
              <a:rPr lang="en-US" sz="2000"/>
              <a:t>Avoid variable chip rate clock frequency within the packet</a:t>
            </a:r>
          </a:p>
          <a:p>
            <a:r>
              <a:rPr lang="en-US" sz="2000"/>
              <a:t>Support pulse shaping with a multiple of the chip rate clock</a:t>
            </a:r>
            <a:br>
              <a:rPr lang="en-US" sz="2000"/>
            </a:br>
            <a:r>
              <a:rPr lang="en-US" sz="2000"/>
              <a:t>(avoid re-shaping for each chip rate clock frequency)</a:t>
            </a:r>
          </a:p>
          <a:p>
            <a:pPr lvl="1"/>
            <a:r>
              <a:rPr lang="en-US" sz="2000"/>
              <a:t>Accommodate the full chip rate clock frequency range in transmit masks (both time and frequency domain)</a:t>
            </a:r>
          </a:p>
        </p:txBody>
      </p:sp>
      <p:sp>
        <p:nvSpPr>
          <p:cNvPr id="9" name="Footer Placeholder 2">
            <a:extLst>
              <a:ext uri="{FF2B5EF4-FFF2-40B4-BE49-F238E27FC236}">
                <a16:creationId xmlns:a16="http://schemas.microsoft.com/office/drawing/2014/main" id="{60BC2C0E-D82D-4EBA-9C63-D372A8AD5717}"/>
              </a:ext>
            </a:extLst>
          </p:cNvPr>
          <p:cNvSpPr>
            <a:spLocks noGrp="1"/>
          </p:cNvSpPr>
          <p:nvPr>
            <p:ph type="ftr" sz="quarter" idx="11"/>
          </p:nvPr>
        </p:nvSpPr>
        <p:spPr>
          <a:xfrm>
            <a:off x="5004048" y="6475413"/>
            <a:ext cx="3606552" cy="184666"/>
          </a:xfrm>
        </p:spPr>
        <p:txBody>
          <a:bodyPr/>
          <a:lstStyle/>
          <a:p>
            <a:r>
              <a:rPr lang="en-US" altLang="en-US"/>
              <a:t>Leong/Küchler/Pirhonen, NXP Semiconductors</a:t>
            </a:r>
          </a:p>
        </p:txBody>
      </p:sp>
      <p:sp>
        <p:nvSpPr>
          <p:cNvPr id="7" name="Date Placeholder 1">
            <a:extLst>
              <a:ext uri="{FF2B5EF4-FFF2-40B4-BE49-F238E27FC236}">
                <a16:creationId xmlns:a16="http://schemas.microsoft.com/office/drawing/2014/main" id="{DE0ECFE3-EE78-42C0-81B0-B7FE3B78199A}"/>
              </a:ext>
            </a:extLst>
          </p:cNvPr>
          <p:cNvSpPr>
            <a:spLocks noGrp="1"/>
          </p:cNvSpPr>
          <p:nvPr>
            <p:ph type="dt" sz="half" idx="10"/>
          </p:nvPr>
        </p:nvSpPr>
        <p:spPr>
          <a:xfrm>
            <a:off x="685800" y="378281"/>
            <a:ext cx="1600200" cy="215444"/>
          </a:xfrm>
        </p:spPr>
        <p:txBody>
          <a:bodyPr/>
          <a:lstStyle/>
          <a:p>
            <a:r>
              <a:rPr lang="en-US" altLang="en-US"/>
              <a:t>November 2021</a:t>
            </a:r>
          </a:p>
        </p:txBody>
      </p:sp>
    </p:spTree>
    <p:extLst>
      <p:ext uri="{BB962C8B-B14F-4D97-AF65-F5344CB8AC3E}">
        <p14:creationId xmlns:p14="http://schemas.microsoft.com/office/powerpoint/2010/main" val="14750473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14</a:t>
            </a:fld>
            <a:endParaRPr lang="en-US" altLang="en-US"/>
          </a:p>
        </p:txBody>
      </p:sp>
      <p:sp>
        <p:nvSpPr>
          <p:cNvPr id="4098" name="Rectangle 2"/>
          <p:cNvSpPr>
            <a:spLocks noGrp="1" noChangeArrowheads="1"/>
          </p:cNvSpPr>
          <p:nvPr>
            <p:ph type="title"/>
          </p:nvPr>
        </p:nvSpPr>
        <p:spPr>
          <a:ln/>
        </p:spPr>
        <p:txBody>
          <a:bodyPr/>
          <a:lstStyle/>
          <a:p>
            <a:r>
              <a:rPr lang="en-US" altLang="en-US" sz="3200"/>
              <a:t>WUP PHY</a:t>
            </a:r>
          </a:p>
        </p:txBody>
      </p:sp>
      <p:sp>
        <p:nvSpPr>
          <p:cNvPr id="4099" name="Rectangle 3"/>
          <p:cNvSpPr>
            <a:spLocks noGrp="1" noChangeArrowheads="1"/>
          </p:cNvSpPr>
          <p:nvPr>
            <p:ph type="body" idx="1"/>
          </p:nvPr>
        </p:nvSpPr>
        <p:spPr>
          <a:xfrm>
            <a:off x="685800" y="1752600"/>
            <a:ext cx="7924800" cy="4343400"/>
          </a:xfrm>
          <a:ln/>
        </p:spPr>
        <p:txBody>
          <a:bodyPr/>
          <a:lstStyle/>
          <a:p>
            <a:r>
              <a:rPr lang="en-US" sz="2000"/>
              <a:t>Additional PHY to serve as Wake-Up (WUP)</a:t>
            </a:r>
          </a:p>
          <a:p>
            <a:endParaRPr lang="en-US" sz="2000"/>
          </a:p>
          <a:p>
            <a:r>
              <a:rPr lang="en-US" sz="2000"/>
              <a:t>Low energy consumption, both in Scanning and Advertising mode</a:t>
            </a:r>
          </a:p>
          <a:p>
            <a:endParaRPr lang="en-US" sz="2000"/>
          </a:p>
          <a:p>
            <a:r>
              <a:rPr lang="en-US" sz="2000"/>
              <a:t>Sufficient link budget – not bottlenecking overall UWB application</a:t>
            </a:r>
          </a:p>
          <a:p>
            <a:pPr lvl="1"/>
            <a:r>
              <a:rPr lang="en-US" sz="2000"/>
              <a:t>Tightly coupled to UWB (timing and channel properties)</a:t>
            </a:r>
          </a:p>
          <a:p>
            <a:pPr lvl="1"/>
            <a:r>
              <a:rPr lang="en-US" sz="2000"/>
              <a:t>Consider interference scenarios &amp; coexistence features</a:t>
            </a:r>
          </a:p>
          <a:p>
            <a:endParaRPr lang="en-US" sz="2000"/>
          </a:p>
          <a:p>
            <a:r>
              <a:rPr lang="en-US" sz="2000"/>
              <a:t>Focus on low cost</a:t>
            </a:r>
          </a:p>
          <a:p>
            <a:pPr lvl="1"/>
            <a:r>
              <a:rPr lang="en-US" sz="2000"/>
              <a:t>Antenna &amp; filter sharing</a:t>
            </a:r>
          </a:p>
          <a:p>
            <a:pPr lvl="1"/>
            <a:r>
              <a:rPr lang="en-US" sz="2000"/>
              <a:t>Avoid high complexity</a:t>
            </a:r>
          </a:p>
        </p:txBody>
      </p:sp>
      <p:sp>
        <p:nvSpPr>
          <p:cNvPr id="9" name="Footer Placeholder 2">
            <a:extLst>
              <a:ext uri="{FF2B5EF4-FFF2-40B4-BE49-F238E27FC236}">
                <a16:creationId xmlns:a16="http://schemas.microsoft.com/office/drawing/2014/main" id="{60BC2C0E-D82D-4EBA-9C63-D372A8AD5717}"/>
              </a:ext>
            </a:extLst>
          </p:cNvPr>
          <p:cNvSpPr>
            <a:spLocks noGrp="1"/>
          </p:cNvSpPr>
          <p:nvPr>
            <p:ph type="ftr" sz="quarter" idx="11"/>
          </p:nvPr>
        </p:nvSpPr>
        <p:spPr>
          <a:xfrm>
            <a:off x="5004048" y="6475413"/>
            <a:ext cx="3606552" cy="184666"/>
          </a:xfrm>
        </p:spPr>
        <p:txBody>
          <a:bodyPr/>
          <a:lstStyle/>
          <a:p>
            <a:r>
              <a:rPr lang="en-US" altLang="en-US"/>
              <a:t>Leong/Küchler/Pirhonen, NXP Semiconductors</a:t>
            </a:r>
          </a:p>
        </p:txBody>
      </p:sp>
      <p:sp>
        <p:nvSpPr>
          <p:cNvPr id="7" name="Date Placeholder 1">
            <a:extLst>
              <a:ext uri="{FF2B5EF4-FFF2-40B4-BE49-F238E27FC236}">
                <a16:creationId xmlns:a16="http://schemas.microsoft.com/office/drawing/2014/main" id="{DE0ECFE3-EE78-42C0-81B0-B7FE3B78199A}"/>
              </a:ext>
            </a:extLst>
          </p:cNvPr>
          <p:cNvSpPr>
            <a:spLocks noGrp="1"/>
          </p:cNvSpPr>
          <p:nvPr>
            <p:ph type="dt" sz="half" idx="10"/>
          </p:nvPr>
        </p:nvSpPr>
        <p:spPr>
          <a:xfrm>
            <a:off x="685800" y="378281"/>
            <a:ext cx="1600200" cy="215444"/>
          </a:xfrm>
        </p:spPr>
        <p:txBody>
          <a:bodyPr/>
          <a:lstStyle/>
          <a:p>
            <a:r>
              <a:rPr lang="en-US" altLang="en-US"/>
              <a:t>November 2021</a:t>
            </a:r>
          </a:p>
        </p:txBody>
      </p:sp>
    </p:spTree>
    <p:extLst>
      <p:ext uri="{BB962C8B-B14F-4D97-AF65-F5344CB8AC3E}">
        <p14:creationId xmlns:p14="http://schemas.microsoft.com/office/powerpoint/2010/main" val="1430493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2</a:t>
            </a:fld>
            <a:endParaRPr lang="en-US" altLang="en-US"/>
          </a:p>
        </p:txBody>
      </p:sp>
      <p:sp>
        <p:nvSpPr>
          <p:cNvPr id="9" name="Footer Placeholder 2">
            <a:extLst>
              <a:ext uri="{FF2B5EF4-FFF2-40B4-BE49-F238E27FC236}">
                <a16:creationId xmlns:a16="http://schemas.microsoft.com/office/drawing/2014/main" id="{0F8156B1-6147-49AB-80A0-EBC74EA8B269}"/>
              </a:ext>
            </a:extLst>
          </p:cNvPr>
          <p:cNvSpPr>
            <a:spLocks noGrp="1"/>
          </p:cNvSpPr>
          <p:nvPr>
            <p:ph type="ftr" sz="quarter" idx="11"/>
          </p:nvPr>
        </p:nvSpPr>
        <p:spPr>
          <a:xfrm>
            <a:off x="5004048" y="6475413"/>
            <a:ext cx="3606552" cy="184666"/>
          </a:xfrm>
        </p:spPr>
        <p:txBody>
          <a:bodyPr/>
          <a:lstStyle/>
          <a:p>
            <a:r>
              <a:rPr lang="en-US" altLang="en-US"/>
              <a:t>Leong/Küchler/Pirhonen, NXP Semiconductors</a:t>
            </a:r>
          </a:p>
        </p:txBody>
      </p:sp>
      <p:sp>
        <p:nvSpPr>
          <p:cNvPr id="10" name="Date Placeholder 1">
            <a:extLst>
              <a:ext uri="{FF2B5EF4-FFF2-40B4-BE49-F238E27FC236}">
                <a16:creationId xmlns:a16="http://schemas.microsoft.com/office/drawing/2014/main" id="{1D35E43F-4ED9-4E69-B4D6-9989C6446EE2}"/>
              </a:ext>
            </a:extLst>
          </p:cNvPr>
          <p:cNvSpPr>
            <a:spLocks noGrp="1"/>
          </p:cNvSpPr>
          <p:nvPr>
            <p:ph type="dt" sz="half" idx="10"/>
          </p:nvPr>
        </p:nvSpPr>
        <p:spPr>
          <a:xfrm>
            <a:off x="685800" y="378281"/>
            <a:ext cx="1600200" cy="215444"/>
          </a:xfrm>
        </p:spPr>
        <p:txBody>
          <a:bodyPr/>
          <a:lstStyle/>
          <a:p>
            <a:r>
              <a:rPr lang="en-US" altLang="en-US"/>
              <a:t>November 2021</a:t>
            </a: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560946706"/>
              </p:ext>
            </p:extLst>
          </p:nvPr>
        </p:nvGraphicFramePr>
        <p:xfrm>
          <a:off x="685800" y="908720"/>
          <a:ext cx="7774632" cy="5388773"/>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a:effectLst/>
                        </a:rPr>
                        <a:t>PAR Objective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Proposed Solution (how addressed)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a:effectLst/>
                        </a:rPr>
                        <a:t>Safeguards so that the high throughput data use cases will not cause significant disruption to low duty-cycle ranging use cases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High data rates, preamble modification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a:effectLst/>
                        </a:rPr>
                        <a:t>Interference mitigation techniques to support higher density and higher traffic use cases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High data rates, preamble modification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Lower data rates for control and report messages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a:effectLst/>
                        </a:rPr>
                        <a:t>Backward compatibility with enhanced ranging capable devices (ERDEVs)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Highly similar modulation structure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a:effectLst/>
                        </a:rPr>
                        <a:t>Lower data rates for control and report messages, higher data rates for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a:effectLst/>
                        </a:rPr>
                        <a:t>Improvements to accuracy / precision / reliability and interoperability for high-integrity ranging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Outlining key aspects of PHY assisting UWB</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Outlining key aspects of PHY assisting UWB</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Outlining key aspects of PHY assisting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High data rates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High data rates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a:effectLst/>
                        </a:rPr>
                        <a:t>Support for peer-to-peer, peer-to-multi-peer, and station-to-infrastructure protocols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a:effectLst/>
                        </a:rPr>
                        <a:t>Infrastructure synchronization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3</a:t>
            </a:fld>
            <a:endParaRPr lang="en-US" altLang="en-US"/>
          </a:p>
        </p:txBody>
      </p:sp>
      <p:sp>
        <p:nvSpPr>
          <p:cNvPr id="26626" name="Rectangle 2"/>
          <p:cNvSpPr>
            <a:spLocks noGrp="1" noChangeArrowheads="1"/>
          </p:cNvSpPr>
          <p:nvPr>
            <p:ph type="ctrTitle"/>
          </p:nvPr>
        </p:nvSpPr>
        <p:spPr>
          <a:xfrm>
            <a:off x="685800" y="2286000"/>
            <a:ext cx="7772400" cy="3735288"/>
          </a:xfrm>
        </p:spPr>
        <p:txBody>
          <a:bodyPr/>
          <a:lstStyle/>
          <a:p>
            <a:r>
              <a:rPr lang="en-US" altLang="en-US"/>
              <a:t>Ranging QoS</a:t>
            </a:r>
            <a:br>
              <a:rPr lang="en-US" altLang="en-US"/>
            </a:br>
            <a:br>
              <a:rPr lang="en-US" altLang="en-US"/>
            </a:br>
            <a:br>
              <a:rPr lang="en-US" altLang="en-US"/>
            </a:br>
            <a:endParaRPr lang="en-US" altLang="en-US" sz="1800"/>
          </a:p>
        </p:txBody>
      </p:sp>
      <p:sp>
        <p:nvSpPr>
          <p:cNvPr id="9" name="Footer Placeholder 2">
            <a:extLst>
              <a:ext uri="{FF2B5EF4-FFF2-40B4-BE49-F238E27FC236}">
                <a16:creationId xmlns:a16="http://schemas.microsoft.com/office/drawing/2014/main" id="{0F8156B1-6147-49AB-80A0-EBC74EA8B269}"/>
              </a:ext>
            </a:extLst>
          </p:cNvPr>
          <p:cNvSpPr>
            <a:spLocks noGrp="1"/>
          </p:cNvSpPr>
          <p:nvPr>
            <p:ph type="ftr" sz="quarter" idx="11"/>
          </p:nvPr>
        </p:nvSpPr>
        <p:spPr>
          <a:xfrm>
            <a:off x="5004048" y="6475413"/>
            <a:ext cx="3606552" cy="184666"/>
          </a:xfrm>
        </p:spPr>
        <p:txBody>
          <a:bodyPr/>
          <a:lstStyle/>
          <a:p>
            <a:r>
              <a:rPr lang="en-US" altLang="en-US"/>
              <a:t>Leong/Küchler/Pirhonen, NXP Semiconductors</a:t>
            </a:r>
          </a:p>
        </p:txBody>
      </p:sp>
      <p:sp>
        <p:nvSpPr>
          <p:cNvPr id="7" name="Date Placeholder 1">
            <a:extLst>
              <a:ext uri="{FF2B5EF4-FFF2-40B4-BE49-F238E27FC236}">
                <a16:creationId xmlns:a16="http://schemas.microsoft.com/office/drawing/2014/main" id="{16916403-3FE1-452D-B6ED-3B80CF0BFA0B}"/>
              </a:ext>
            </a:extLst>
          </p:cNvPr>
          <p:cNvSpPr>
            <a:spLocks noGrp="1"/>
          </p:cNvSpPr>
          <p:nvPr>
            <p:ph type="dt" sz="half" idx="10"/>
          </p:nvPr>
        </p:nvSpPr>
        <p:spPr>
          <a:xfrm>
            <a:off x="685800" y="378281"/>
            <a:ext cx="1600200" cy="215444"/>
          </a:xfrm>
        </p:spPr>
        <p:txBody>
          <a:bodyPr/>
          <a:lstStyle/>
          <a:p>
            <a:r>
              <a:rPr lang="en-US" altLang="en-US"/>
              <a:t>November 2021</a:t>
            </a:r>
          </a:p>
        </p:txBody>
      </p:sp>
    </p:spTree>
    <p:extLst>
      <p:ext uri="{BB962C8B-B14F-4D97-AF65-F5344CB8AC3E}">
        <p14:creationId xmlns:p14="http://schemas.microsoft.com/office/powerpoint/2010/main" val="3101212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4</a:t>
            </a:fld>
            <a:endParaRPr lang="en-US" altLang="en-US"/>
          </a:p>
        </p:txBody>
      </p:sp>
      <p:sp>
        <p:nvSpPr>
          <p:cNvPr id="4098" name="Rectangle 2"/>
          <p:cNvSpPr>
            <a:spLocks noGrp="1" noChangeArrowheads="1"/>
          </p:cNvSpPr>
          <p:nvPr>
            <p:ph type="title"/>
          </p:nvPr>
        </p:nvSpPr>
        <p:spPr>
          <a:ln/>
        </p:spPr>
        <p:txBody>
          <a:bodyPr/>
          <a:lstStyle/>
          <a:p>
            <a:r>
              <a:rPr lang="en-US" altLang="en-US" sz="3200"/>
              <a:t>802.15.4ab – Context Recap</a:t>
            </a:r>
          </a:p>
        </p:txBody>
      </p:sp>
      <p:sp>
        <p:nvSpPr>
          <p:cNvPr id="4099" name="Rectangle 3"/>
          <p:cNvSpPr>
            <a:spLocks noGrp="1" noChangeArrowheads="1"/>
          </p:cNvSpPr>
          <p:nvPr>
            <p:ph type="body" idx="1"/>
          </p:nvPr>
        </p:nvSpPr>
        <p:spPr>
          <a:xfrm>
            <a:off x="685800" y="1752600"/>
            <a:ext cx="7924800" cy="4343400"/>
          </a:xfrm>
          <a:ln/>
        </p:spPr>
        <p:txBody>
          <a:bodyPr/>
          <a:lstStyle/>
          <a:p>
            <a:r>
              <a:rPr lang="en-US" sz="2000"/>
              <a:t>Focus on key functionalities to be provided by UWB:</a:t>
            </a:r>
          </a:p>
          <a:p>
            <a:pPr marL="600075" lvl="1" indent="-257175">
              <a:buFont typeface="+mj-lt"/>
              <a:buAutoNum type="arabicPeriod"/>
            </a:pPr>
            <a:r>
              <a:rPr lang="en-US" sz="2000"/>
              <a:t>Ranging with high integrity (handsfree access use cases)</a:t>
            </a:r>
          </a:p>
          <a:p>
            <a:pPr marL="600075" lvl="1" indent="-257175">
              <a:buFont typeface="+mj-lt"/>
              <a:buAutoNum type="arabicPeriod"/>
            </a:pPr>
            <a:r>
              <a:rPr lang="en-US" sz="2000"/>
              <a:t>Localization (indoor navigation use cases)</a:t>
            </a:r>
          </a:p>
          <a:p>
            <a:pPr marL="600075" lvl="1" indent="-257175">
              <a:buFont typeface="+mj-lt"/>
              <a:buAutoNum type="arabicPeriod"/>
            </a:pPr>
            <a:r>
              <a:rPr lang="en-US" sz="2000"/>
              <a:t>Sensing (presence detection use cases)</a:t>
            </a:r>
          </a:p>
          <a:p>
            <a:pPr marL="600075" lvl="1" indent="-257175">
              <a:buFont typeface="+mj-lt"/>
              <a:buAutoNum type="arabicPeriod"/>
            </a:pPr>
            <a:r>
              <a:rPr lang="en-US" sz="2000" b="1"/>
              <a:t>Coordination &amp; scheduling</a:t>
            </a:r>
            <a:r>
              <a:rPr lang="en-US" sz="2000"/>
              <a:t> to support the above</a:t>
            </a:r>
          </a:p>
          <a:p>
            <a:endParaRPr lang="en-US" sz="2000"/>
          </a:p>
          <a:p>
            <a:r>
              <a:rPr lang="en-US" sz="2000"/>
              <a:t>Provide accurate ranging via a low-cost, mass-market solution</a:t>
            </a:r>
          </a:p>
          <a:p>
            <a:pPr marL="800100" lvl="1" indent="-457200">
              <a:buFont typeface="+mj-lt"/>
              <a:buAutoNum type="alphaLcPeriod"/>
            </a:pPr>
            <a:r>
              <a:rPr lang="en-US" sz="2000"/>
              <a:t>Low energy-per-ranging</a:t>
            </a:r>
          </a:p>
          <a:p>
            <a:pPr marL="800100" lvl="1" indent="-457200">
              <a:buFont typeface="+mj-lt"/>
              <a:buAutoNum type="alphaLcPeriod"/>
            </a:pPr>
            <a:r>
              <a:rPr lang="en-US" sz="2000"/>
              <a:t>Low channel-occupancy-per-ranging a.k.a. spectral efficiency</a:t>
            </a:r>
            <a:br>
              <a:rPr lang="en-US" sz="2000"/>
            </a:br>
            <a:r>
              <a:rPr lang="en-US" sz="2000"/>
              <a:t>(</a:t>
            </a:r>
            <a:r>
              <a:rPr lang="en-US" sz="2000" b="1"/>
              <a:t>many devices operating at the same time &amp; place</a:t>
            </a:r>
            <a:r>
              <a:rPr lang="en-US" sz="2000"/>
              <a:t>)</a:t>
            </a:r>
          </a:p>
          <a:p>
            <a:pPr marL="800100" lvl="1" indent="-457200">
              <a:buFont typeface="+mj-lt"/>
              <a:buAutoNum type="alphaLcPeriod"/>
            </a:pPr>
            <a:r>
              <a:rPr lang="en-US" sz="2000"/>
              <a:t>Re-use of hardware between use cases</a:t>
            </a:r>
          </a:p>
        </p:txBody>
      </p:sp>
      <p:sp>
        <p:nvSpPr>
          <p:cNvPr id="9" name="Footer Placeholder 2">
            <a:extLst>
              <a:ext uri="{FF2B5EF4-FFF2-40B4-BE49-F238E27FC236}">
                <a16:creationId xmlns:a16="http://schemas.microsoft.com/office/drawing/2014/main" id="{60BC2C0E-D82D-4EBA-9C63-D372A8AD5717}"/>
              </a:ext>
            </a:extLst>
          </p:cNvPr>
          <p:cNvSpPr>
            <a:spLocks noGrp="1"/>
          </p:cNvSpPr>
          <p:nvPr>
            <p:ph type="ftr" sz="quarter" idx="11"/>
          </p:nvPr>
        </p:nvSpPr>
        <p:spPr>
          <a:xfrm>
            <a:off x="5004048" y="6475413"/>
            <a:ext cx="3606552" cy="184666"/>
          </a:xfrm>
        </p:spPr>
        <p:txBody>
          <a:bodyPr/>
          <a:lstStyle/>
          <a:p>
            <a:r>
              <a:rPr lang="en-US" altLang="en-US"/>
              <a:t>Leong/Küchler/Pirhonen, NXP Semiconductors</a:t>
            </a:r>
          </a:p>
        </p:txBody>
      </p:sp>
      <p:sp>
        <p:nvSpPr>
          <p:cNvPr id="7" name="Date Placeholder 1">
            <a:extLst>
              <a:ext uri="{FF2B5EF4-FFF2-40B4-BE49-F238E27FC236}">
                <a16:creationId xmlns:a16="http://schemas.microsoft.com/office/drawing/2014/main" id="{230CE7F7-1A91-487A-A72D-440745152683}"/>
              </a:ext>
            </a:extLst>
          </p:cNvPr>
          <p:cNvSpPr>
            <a:spLocks noGrp="1"/>
          </p:cNvSpPr>
          <p:nvPr>
            <p:ph type="dt" sz="half" idx="10"/>
          </p:nvPr>
        </p:nvSpPr>
        <p:spPr>
          <a:xfrm>
            <a:off x="685800" y="378281"/>
            <a:ext cx="1600200" cy="215444"/>
          </a:xfrm>
        </p:spPr>
        <p:txBody>
          <a:bodyPr/>
          <a:lstStyle/>
          <a:p>
            <a:r>
              <a:rPr lang="en-US" altLang="en-US"/>
              <a:t>November 2021</a:t>
            </a:r>
          </a:p>
        </p:txBody>
      </p:sp>
    </p:spTree>
    <p:extLst>
      <p:ext uri="{BB962C8B-B14F-4D97-AF65-F5344CB8AC3E}">
        <p14:creationId xmlns:p14="http://schemas.microsoft.com/office/powerpoint/2010/main" val="3651847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5</a:t>
            </a:fld>
            <a:endParaRPr lang="en-US" altLang="en-US"/>
          </a:p>
        </p:txBody>
      </p:sp>
      <p:sp>
        <p:nvSpPr>
          <p:cNvPr id="4098" name="Rectangle 2"/>
          <p:cNvSpPr>
            <a:spLocks noGrp="1" noChangeArrowheads="1"/>
          </p:cNvSpPr>
          <p:nvPr>
            <p:ph type="title"/>
          </p:nvPr>
        </p:nvSpPr>
        <p:spPr>
          <a:ln/>
        </p:spPr>
        <p:txBody>
          <a:bodyPr/>
          <a:lstStyle/>
          <a:p>
            <a:r>
              <a:rPr lang="en-US" altLang="en-US" sz="3200"/>
              <a:t>UWB Ranging – Improving QoS</a:t>
            </a:r>
            <a:br>
              <a:rPr lang="en-US" altLang="en-US" sz="3200"/>
            </a:br>
            <a:r>
              <a:rPr lang="en-US" altLang="en-US" sz="3200"/>
              <a:t>(802.15.4z HRP UWB as Baseline)</a:t>
            </a:r>
          </a:p>
        </p:txBody>
      </p:sp>
      <p:sp>
        <p:nvSpPr>
          <p:cNvPr id="4099" name="Rectangle 3"/>
          <p:cNvSpPr>
            <a:spLocks noGrp="1" noChangeArrowheads="1"/>
          </p:cNvSpPr>
          <p:nvPr>
            <p:ph type="body" idx="1"/>
          </p:nvPr>
        </p:nvSpPr>
        <p:spPr>
          <a:xfrm>
            <a:off x="685800" y="1752600"/>
            <a:ext cx="7924800" cy="4343400"/>
          </a:xfrm>
          <a:ln/>
        </p:spPr>
        <p:txBody>
          <a:bodyPr/>
          <a:lstStyle/>
          <a:p>
            <a:endParaRPr lang="en-US" sz="2000"/>
          </a:p>
          <a:p>
            <a:r>
              <a:rPr lang="en-US" sz="2000"/>
              <a:t>Lower data rate option for link budget benefit</a:t>
            </a:r>
          </a:p>
          <a:p>
            <a:pPr lvl="1"/>
            <a:r>
              <a:rPr lang="en-US" sz="2000"/>
              <a:t>Improves resilience to dispersion/fading, interference</a:t>
            </a:r>
          </a:p>
          <a:p>
            <a:r>
              <a:rPr lang="en-US" sz="2000"/>
              <a:t>Higher data rate option for reduced airtime</a:t>
            </a:r>
          </a:p>
          <a:p>
            <a:r>
              <a:rPr lang="en-US" sz="2000"/>
              <a:t>Preamble options for enhanced channel capacity</a:t>
            </a:r>
          </a:p>
          <a:p>
            <a:r>
              <a:rPr lang="en-US" sz="2000"/>
              <a:t>Wake-up (WUP) PHY</a:t>
            </a:r>
          </a:p>
          <a:p>
            <a:pPr lvl="1"/>
            <a:r>
              <a:rPr lang="en-US" sz="2000"/>
              <a:t>Reduced system cost (RF components, energy consumption)</a:t>
            </a:r>
          </a:p>
          <a:p>
            <a:pPr lvl="1"/>
            <a:r>
              <a:rPr lang="en-US" sz="2000"/>
              <a:t>Low latency</a:t>
            </a:r>
          </a:p>
          <a:p>
            <a:endParaRPr lang="en-US" sz="2000"/>
          </a:p>
          <a:p>
            <a:r>
              <a:rPr lang="en-US" sz="2000"/>
              <a:t>QoS improvements on Ranging will typically also (partially) carry over to Localization and Sensing</a:t>
            </a:r>
          </a:p>
        </p:txBody>
      </p:sp>
      <p:sp>
        <p:nvSpPr>
          <p:cNvPr id="9" name="Footer Placeholder 2">
            <a:extLst>
              <a:ext uri="{FF2B5EF4-FFF2-40B4-BE49-F238E27FC236}">
                <a16:creationId xmlns:a16="http://schemas.microsoft.com/office/drawing/2014/main" id="{60BC2C0E-D82D-4EBA-9C63-D372A8AD5717}"/>
              </a:ext>
            </a:extLst>
          </p:cNvPr>
          <p:cNvSpPr>
            <a:spLocks noGrp="1"/>
          </p:cNvSpPr>
          <p:nvPr>
            <p:ph type="ftr" sz="quarter" idx="11"/>
          </p:nvPr>
        </p:nvSpPr>
        <p:spPr>
          <a:xfrm>
            <a:off x="5004048" y="6475413"/>
            <a:ext cx="3606552" cy="184666"/>
          </a:xfrm>
        </p:spPr>
        <p:txBody>
          <a:bodyPr/>
          <a:lstStyle/>
          <a:p>
            <a:r>
              <a:rPr lang="en-US" altLang="en-US"/>
              <a:t>Leong/Küchler/Pirhonen, NXP Semiconductors</a:t>
            </a:r>
          </a:p>
        </p:txBody>
      </p:sp>
      <p:sp>
        <p:nvSpPr>
          <p:cNvPr id="7" name="Date Placeholder 1">
            <a:extLst>
              <a:ext uri="{FF2B5EF4-FFF2-40B4-BE49-F238E27FC236}">
                <a16:creationId xmlns:a16="http://schemas.microsoft.com/office/drawing/2014/main" id="{DE0ECFE3-EE78-42C0-81B0-B7FE3B78199A}"/>
              </a:ext>
            </a:extLst>
          </p:cNvPr>
          <p:cNvSpPr>
            <a:spLocks noGrp="1"/>
          </p:cNvSpPr>
          <p:nvPr>
            <p:ph type="dt" sz="half" idx="10"/>
          </p:nvPr>
        </p:nvSpPr>
        <p:spPr>
          <a:xfrm>
            <a:off x="685800" y="378281"/>
            <a:ext cx="1600200" cy="215444"/>
          </a:xfrm>
        </p:spPr>
        <p:txBody>
          <a:bodyPr/>
          <a:lstStyle/>
          <a:p>
            <a:r>
              <a:rPr lang="en-US" altLang="en-US"/>
              <a:t>November 2021</a:t>
            </a:r>
          </a:p>
        </p:txBody>
      </p:sp>
    </p:spTree>
    <p:extLst>
      <p:ext uri="{BB962C8B-B14F-4D97-AF65-F5344CB8AC3E}">
        <p14:creationId xmlns:p14="http://schemas.microsoft.com/office/powerpoint/2010/main" val="3014883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6</a:t>
            </a:fld>
            <a:endParaRPr lang="en-US" altLang="en-US"/>
          </a:p>
        </p:txBody>
      </p:sp>
      <p:sp>
        <p:nvSpPr>
          <p:cNvPr id="4098" name="Rectangle 2"/>
          <p:cNvSpPr>
            <a:spLocks noGrp="1" noChangeArrowheads="1"/>
          </p:cNvSpPr>
          <p:nvPr>
            <p:ph type="title"/>
          </p:nvPr>
        </p:nvSpPr>
        <p:spPr>
          <a:ln/>
        </p:spPr>
        <p:txBody>
          <a:bodyPr/>
          <a:lstStyle/>
          <a:p>
            <a:r>
              <a:rPr lang="en-US" altLang="en-US" sz="3200"/>
              <a:t>Balancing Preamble and Data</a:t>
            </a:r>
          </a:p>
        </p:txBody>
      </p:sp>
      <p:sp>
        <p:nvSpPr>
          <p:cNvPr id="4099" name="Rectangle 3"/>
          <p:cNvSpPr>
            <a:spLocks noGrp="1" noChangeArrowheads="1"/>
          </p:cNvSpPr>
          <p:nvPr>
            <p:ph type="body" idx="1"/>
          </p:nvPr>
        </p:nvSpPr>
        <p:spPr>
          <a:xfrm>
            <a:off x="685800" y="1752600"/>
            <a:ext cx="7924800" cy="4343400"/>
          </a:xfrm>
          <a:ln/>
        </p:spPr>
        <p:txBody>
          <a:bodyPr/>
          <a:lstStyle/>
          <a:p>
            <a:endParaRPr lang="en-US" sz="2000"/>
          </a:p>
          <a:p>
            <a:r>
              <a:rPr lang="en-US" sz="2000"/>
              <a:t>Refer to 1.7 Mbit/s proposal from TG4z, see:</a:t>
            </a:r>
            <a:br>
              <a:rPr lang="en-US" sz="2000"/>
            </a:br>
            <a:r>
              <a:rPr lang="en-US" sz="1400"/>
              <a:t>https://mentor.ieee.org/802.15/dcn/20/15-20-0037-00-004z-hrp-lower-rate-data-format.pptx</a:t>
            </a:r>
            <a:endParaRPr lang="en-US" sz="2000"/>
          </a:p>
          <a:p>
            <a:endParaRPr lang="en-US" sz="2000"/>
          </a:p>
          <a:p>
            <a:r>
              <a:rPr lang="en-US" sz="2000"/>
              <a:t>Balance between preamble and data improves resilience to fading, and also to interference</a:t>
            </a:r>
          </a:p>
          <a:p>
            <a:r>
              <a:rPr lang="en-US" sz="2000"/>
              <a:t>Benefit to protocols in which UWB is used for status and timestamp signaling (e.g., Gen1 Digital Key protocols)</a:t>
            </a:r>
          </a:p>
          <a:p>
            <a:endParaRPr lang="en-US" sz="2000"/>
          </a:p>
          <a:p>
            <a:r>
              <a:rPr lang="en-US" sz="2000"/>
              <a:t>Recommendation:</a:t>
            </a:r>
            <a:br>
              <a:rPr lang="en-US" sz="2000"/>
            </a:br>
            <a:r>
              <a:rPr lang="en-US" sz="2000"/>
              <a:t>PHR rate scaling as in 802.15.4z HPRF (linked to FEC)</a:t>
            </a:r>
          </a:p>
          <a:p>
            <a:r>
              <a:rPr lang="en-US" sz="2000"/>
              <a:t>Mitigation of long scrambler run-in sequences could be useful (lowering Peak EIRP), if a low-complexity method can be devised</a:t>
            </a:r>
          </a:p>
        </p:txBody>
      </p:sp>
      <p:sp>
        <p:nvSpPr>
          <p:cNvPr id="9" name="Footer Placeholder 2">
            <a:extLst>
              <a:ext uri="{FF2B5EF4-FFF2-40B4-BE49-F238E27FC236}">
                <a16:creationId xmlns:a16="http://schemas.microsoft.com/office/drawing/2014/main" id="{60BC2C0E-D82D-4EBA-9C63-D372A8AD5717}"/>
              </a:ext>
            </a:extLst>
          </p:cNvPr>
          <p:cNvSpPr>
            <a:spLocks noGrp="1"/>
          </p:cNvSpPr>
          <p:nvPr>
            <p:ph type="ftr" sz="quarter" idx="11"/>
          </p:nvPr>
        </p:nvSpPr>
        <p:spPr>
          <a:xfrm>
            <a:off x="5004048" y="6475413"/>
            <a:ext cx="3606552" cy="184666"/>
          </a:xfrm>
        </p:spPr>
        <p:txBody>
          <a:bodyPr/>
          <a:lstStyle/>
          <a:p>
            <a:r>
              <a:rPr lang="en-US" altLang="en-US"/>
              <a:t>Leong/Küchler/Pirhonen, NXP Semiconductors</a:t>
            </a:r>
          </a:p>
        </p:txBody>
      </p:sp>
      <p:sp>
        <p:nvSpPr>
          <p:cNvPr id="7" name="Date Placeholder 1">
            <a:extLst>
              <a:ext uri="{FF2B5EF4-FFF2-40B4-BE49-F238E27FC236}">
                <a16:creationId xmlns:a16="http://schemas.microsoft.com/office/drawing/2014/main" id="{DE0ECFE3-EE78-42C0-81B0-B7FE3B78199A}"/>
              </a:ext>
            </a:extLst>
          </p:cNvPr>
          <p:cNvSpPr>
            <a:spLocks noGrp="1"/>
          </p:cNvSpPr>
          <p:nvPr>
            <p:ph type="dt" sz="half" idx="10"/>
          </p:nvPr>
        </p:nvSpPr>
        <p:spPr>
          <a:xfrm>
            <a:off x="685800" y="378281"/>
            <a:ext cx="1600200" cy="215444"/>
          </a:xfrm>
        </p:spPr>
        <p:txBody>
          <a:bodyPr/>
          <a:lstStyle/>
          <a:p>
            <a:r>
              <a:rPr lang="en-US" altLang="en-US"/>
              <a:t>November 2021</a:t>
            </a:r>
          </a:p>
        </p:txBody>
      </p:sp>
    </p:spTree>
    <p:extLst>
      <p:ext uri="{BB962C8B-B14F-4D97-AF65-F5344CB8AC3E}">
        <p14:creationId xmlns:p14="http://schemas.microsoft.com/office/powerpoint/2010/main" val="35743954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7</a:t>
            </a:fld>
            <a:endParaRPr lang="en-US" altLang="en-US"/>
          </a:p>
        </p:txBody>
      </p:sp>
      <p:sp>
        <p:nvSpPr>
          <p:cNvPr id="4098" name="Rectangle 2"/>
          <p:cNvSpPr>
            <a:spLocks noGrp="1" noChangeArrowheads="1"/>
          </p:cNvSpPr>
          <p:nvPr>
            <p:ph type="title"/>
          </p:nvPr>
        </p:nvSpPr>
        <p:spPr>
          <a:ln/>
        </p:spPr>
        <p:txBody>
          <a:bodyPr/>
          <a:lstStyle/>
          <a:p>
            <a:r>
              <a:rPr lang="en-US" altLang="en-US" sz="3200"/>
              <a:t>Reducing Air-Time (I)</a:t>
            </a:r>
          </a:p>
        </p:txBody>
      </p:sp>
      <p:sp>
        <p:nvSpPr>
          <p:cNvPr id="4099" name="Rectangle 3"/>
          <p:cNvSpPr>
            <a:spLocks noGrp="1" noChangeArrowheads="1"/>
          </p:cNvSpPr>
          <p:nvPr>
            <p:ph type="body" idx="1"/>
          </p:nvPr>
        </p:nvSpPr>
        <p:spPr>
          <a:xfrm>
            <a:off x="685800" y="1752600"/>
            <a:ext cx="7924800" cy="4343400"/>
          </a:xfrm>
          <a:ln/>
        </p:spPr>
        <p:txBody>
          <a:bodyPr/>
          <a:lstStyle/>
          <a:p>
            <a:endParaRPr lang="en-US" sz="2000"/>
          </a:p>
          <a:p>
            <a:r>
              <a:rPr lang="en-US" sz="2000"/>
              <a:t>Higher data rates provide a means to reduce air-time</a:t>
            </a:r>
          </a:p>
          <a:p>
            <a:pPr lvl="1"/>
            <a:r>
              <a:rPr lang="en-US" sz="2000"/>
              <a:t>Beneficial in short-range scenarios</a:t>
            </a:r>
            <a:br>
              <a:rPr lang="en-US" sz="2000"/>
            </a:br>
            <a:r>
              <a:rPr lang="en-US" sz="2000"/>
              <a:t>(e.g., contactless payment at a terminal)</a:t>
            </a:r>
          </a:p>
          <a:p>
            <a:pPr lvl="1"/>
            <a:r>
              <a:rPr lang="en-US" sz="2000"/>
              <a:t>Performance related to properties of the wireless channel</a:t>
            </a:r>
            <a:br>
              <a:rPr lang="en-US" sz="2000"/>
            </a:br>
            <a:r>
              <a:rPr lang="en-US" sz="2000"/>
              <a:t>(RMS delay spread)</a:t>
            </a:r>
          </a:p>
          <a:p>
            <a:endParaRPr lang="en-US" sz="2000"/>
          </a:p>
          <a:p>
            <a:r>
              <a:rPr lang="en-US" sz="2000"/>
              <a:t>Find a balance between data transfer capability and implementation complexity</a:t>
            </a:r>
          </a:p>
          <a:p>
            <a:pPr lvl="1"/>
            <a:r>
              <a:rPr lang="en-US" sz="2000"/>
              <a:t>Propose Burst-Level QPSK (BQPSK</a:t>
            </a:r>
            <a:r>
              <a:rPr lang="en-US" sz="2000" baseline="30000"/>
              <a:t>*</a:t>
            </a:r>
            <a:r>
              <a:rPr lang="en-US" sz="2000"/>
              <a:t>)</a:t>
            </a:r>
          </a:p>
          <a:p>
            <a:pPr lvl="1"/>
            <a:r>
              <a:rPr lang="en-US" sz="2000"/>
              <a:t>Consider channel estimation, equalization, FEC choice</a:t>
            </a:r>
          </a:p>
          <a:p>
            <a:endParaRPr lang="en-US" sz="2000"/>
          </a:p>
        </p:txBody>
      </p:sp>
      <p:sp>
        <p:nvSpPr>
          <p:cNvPr id="9" name="Footer Placeholder 2">
            <a:extLst>
              <a:ext uri="{FF2B5EF4-FFF2-40B4-BE49-F238E27FC236}">
                <a16:creationId xmlns:a16="http://schemas.microsoft.com/office/drawing/2014/main" id="{60BC2C0E-D82D-4EBA-9C63-D372A8AD5717}"/>
              </a:ext>
            </a:extLst>
          </p:cNvPr>
          <p:cNvSpPr>
            <a:spLocks noGrp="1"/>
          </p:cNvSpPr>
          <p:nvPr>
            <p:ph type="ftr" sz="quarter" idx="11"/>
          </p:nvPr>
        </p:nvSpPr>
        <p:spPr>
          <a:xfrm>
            <a:off x="5004048" y="6475413"/>
            <a:ext cx="3606552" cy="184666"/>
          </a:xfrm>
        </p:spPr>
        <p:txBody>
          <a:bodyPr/>
          <a:lstStyle/>
          <a:p>
            <a:r>
              <a:rPr lang="en-US" altLang="en-US"/>
              <a:t>Leong/Küchler/Pirhonen, NXP Semiconductors</a:t>
            </a:r>
          </a:p>
        </p:txBody>
      </p:sp>
      <p:sp>
        <p:nvSpPr>
          <p:cNvPr id="7" name="Date Placeholder 1">
            <a:extLst>
              <a:ext uri="{FF2B5EF4-FFF2-40B4-BE49-F238E27FC236}">
                <a16:creationId xmlns:a16="http://schemas.microsoft.com/office/drawing/2014/main" id="{DE0ECFE3-EE78-42C0-81B0-B7FE3B78199A}"/>
              </a:ext>
            </a:extLst>
          </p:cNvPr>
          <p:cNvSpPr>
            <a:spLocks noGrp="1"/>
          </p:cNvSpPr>
          <p:nvPr>
            <p:ph type="dt" sz="half" idx="10"/>
          </p:nvPr>
        </p:nvSpPr>
        <p:spPr>
          <a:xfrm>
            <a:off x="685800" y="378281"/>
            <a:ext cx="1600200" cy="215444"/>
          </a:xfrm>
        </p:spPr>
        <p:txBody>
          <a:bodyPr/>
          <a:lstStyle/>
          <a:p>
            <a:r>
              <a:rPr lang="en-US" altLang="en-US"/>
              <a:t>November 2021</a:t>
            </a:r>
          </a:p>
        </p:txBody>
      </p:sp>
      <p:sp>
        <p:nvSpPr>
          <p:cNvPr id="8" name="TextBox 2">
            <a:extLst>
              <a:ext uri="{FF2B5EF4-FFF2-40B4-BE49-F238E27FC236}">
                <a16:creationId xmlns:a16="http://schemas.microsoft.com/office/drawing/2014/main" id="{F435CACE-AAFD-4622-849F-0829378A1CBD}"/>
              </a:ext>
            </a:extLst>
          </p:cNvPr>
          <p:cNvSpPr txBox="1"/>
          <p:nvPr/>
        </p:nvSpPr>
        <p:spPr>
          <a:xfrm>
            <a:off x="539752" y="5834390"/>
            <a:ext cx="8300414" cy="523220"/>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a:lstStyle>
          <a:p>
            <a:r>
              <a:rPr lang="en-US" sz="1400" baseline="30000">
                <a:latin typeface="Arial" panose="020B0604020202020204" pitchFamily="34" charset="0"/>
                <a:cs typeface="Arial" panose="020B0604020202020204" pitchFamily="34" charset="0"/>
              </a:rPr>
              <a:t>*</a:t>
            </a:r>
            <a:r>
              <a:rPr lang="en-US" sz="1400">
                <a:latin typeface="Arial" panose="020B0604020202020204" pitchFamily="34" charset="0"/>
                <a:cs typeface="Arial" panose="020B0604020202020204" pitchFamily="34" charset="0"/>
              </a:rPr>
              <a:t>: BQPSK is essentially a form of QPSK; for relative comparison to other common schemes, see:</a:t>
            </a:r>
            <a:br>
              <a:rPr lang="en-US" sz="1400">
                <a:latin typeface="Arial" panose="020B0604020202020204" pitchFamily="34" charset="0"/>
                <a:cs typeface="Arial" panose="020B0604020202020204" pitchFamily="34" charset="0"/>
              </a:rPr>
            </a:br>
            <a:r>
              <a:rPr lang="en-US" sz="1400">
                <a:latin typeface="Arial" panose="020B0604020202020204" pitchFamily="34" charset="0"/>
                <a:cs typeface="Arial" panose="020B0604020202020204" pitchFamily="34" charset="0"/>
              </a:rPr>
              <a:t>https://www.gaussianwaves.com/2010/04/performance-comparison-of-digital-modulation-techniques-2/</a:t>
            </a:r>
            <a:endParaRPr lang="en-US" sz="1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330777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8</a:t>
            </a:fld>
            <a:endParaRPr lang="en-US" altLang="en-US"/>
          </a:p>
        </p:txBody>
      </p:sp>
      <p:sp>
        <p:nvSpPr>
          <p:cNvPr id="4098" name="Rectangle 2"/>
          <p:cNvSpPr>
            <a:spLocks noGrp="1" noChangeArrowheads="1"/>
          </p:cNvSpPr>
          <p:nvPr>
            <p:ph type="title"/>
          </p:nvPr>
        </p:nvSpPr>
        <p:spPr>
          <a:xfrm>
            <a:off x="685800" y="685800"/>
            <a:ext cx="7772400" cy="756936"/>
          </a:xfrm>
          <a:ln/>
        </p:spPr>
        <p:txBody>
          <a:bodyPr/>
          <a:lstStyle/>
          <a:p>
            <a:r>
              <a:rPr lang="en-US" altLang="en-US" sz="3200"/>
              <a:t>Reducing Air-Time (II)</a:t>
            </a:r>
          </a:p>
        </p:txBody>
      </p:sp>
      <p:sp>
        <p:nvSpPr>
          <p:cNvPr id="9" name="Footer Placeholder 2">
            <a:extLst>
              <a:ext uri="{FF2B5EF4-FFF2-40B4-BE49-F238E27FC236}">
                <a16:creationId xmlns:a16="http://schemas.microsoft.com/office/drawing/2014/main" id="{60BC2C0E-D82D-4EBA-9C63-D372A8AD5717}"/>
              </a:ext>
            </a:extLst>
          </p:cNvPr>
          <p:cNvSpPr>
            <a:spLocks noGrp="1"/>
          </p:cNvSpPr>
          <p:nvPr>
            <p:ph type="ftr" sz="quarter" idx="11"/>
          </p:nvPr>
        </p:nvSpPr>
        <p:spPr>
          <a:xfrm>
            <a:off x="5004048" y="6475413"/>
            <a:ext cx="3606552" cy="184666"/>
          </a:xfrm>
        </p:spPr>
        <p:txBody>
          <a:bodyPr/>
          <a:lstStyle/>
          <a:p>
            <a:r>
              <a:rPr lang="en-US" altLang="en-US"/>
              <a:t>Leong/Küchler/Pirhonen, NXP Semiconductors</a:t>
            </a:r>
          </a:p>
        </p:txBody>
      </p:sp>
      <p:sp>
        <p:nvSpPr>
          <p:cNvPr id="7" name="Date Placeholder 1">
            <a:extLst>
              <a:ext uri="{FF2B5EF4-FFF2-40B4-BE49-F238E27FC236}">
                <a16:creationId xmlns:a16="http://schemas.microsoft.com/office/drawing/2014/main" id="{DE0ECFE3-EE78-42C0-81B0-B7FE3B78199A}"/>
              </a:ext>
            </a:extLst>
          </p:cNvPr>
          <p:cNvSpPr>
            <a:spLocks noGrp="1"/>
          </p:cNvSpPr>
          <p:nvPr>
            <p:ph type="dt" sz="half" idx="10"/>
          </p:nvPr>
        </p:nvSpPr>
        <p:spPr>
          <a:xfrm>
            <a:off x="685800" y="378281"/>
            <a:ext cx="1600200" cy="215444"/>
          </a:xfrm>
        </p:spPr>
        <p:txBody>
          <a:bodyPr/>
          <a:lstStyle/>
          <a:p>
            <a:r>
              <a:rPr lang="en-US" altLang="en-US"/>
              <a:t>November 2021</a:t>
            </a:r>
          </a:p>
        </p:txBody>
      </p:sp>
      <p:pic>
        <p:nvPicPr>
          <p:cNvPr id="8" name="Picture 7">
            <a:extLst>
              <a:ext uri="{FF2B5EF4-FFF2-40B4-BE49-F238E27FC236}">
                <a16:creationId xmlns:a16="http://schemas.microsoft.com/office/drawing/2014/main" id="{C6D51440-3FBF-4423-BBB8-9231A757F65E}"/>
              </a:ext>
            </a:extLst>
          </p:cNvPr>
          <p:cNvPicPr>
            <a:picLocks noChangeAspect="1"/>
          </p:cNvPicPr>
          <p:nvPr/>
        </p:nvPicPr>
        <p:blipFill>
          <a:blip r:embed="rId3"/>
          <a:stretch>
            <a:fillRect/>
          </a:stretch>
        </p:blipFill>
        <p:spPr>
          <a:xfrm>
            <a:off x="1217612" y="2489537"/>
            <a:ext cx="1828800" cy="431800"/>
          </a:xfrm>
          <a:prstGeom prst="rect">
            <a:avLst/>
          </a:prstGeom>
        </p:spPr>
      </p:pic>
      <p:sp>
        <p:nvSpPr>
          <p:cNvPr id="10" name="Rectangle 9">
            <a:extLst>
              <a:ext uri="{FF2B5EF4-FFF2-40B4-BE49-F238E27FC236}">
                <a16:creationId xmlns:a16="http://schemas.microsoft.com/office/drawing/2014/main" id="{12C213D7-5CFD-45B5-A5C9-AF3E298EF55E}"/>
              </a:ext>
            </a:extLst>
          </p:cNvPr>
          <p:cNvSpPr/>
          <p:nvPr/>
        </p:nvSpPr>
        <p:spPr bwMode="auto">
          <a:xfrm>
            <a:off x="1217613" y="1719326"/>
            <a:ext cx="1828800" cy="74365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rPr>
              <a:t>8 </a:t>
            </a: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pulses </a:t>
            </a:r>
            <a:r>
              <a:rPr kumimoji="0" 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rPr>
              <a:t>spread 2x,</a:t>
            </a:r>
            <a:br>
              <a:rPr kumimoji="0" 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rPr>
            </a:br>
            <a:r>
              <a:rPr kumimoji="0" 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rPr>
              <a:t>BPSK scrambled,</a:t>
            </a:r>
            <a:br>
              <a:rPr kumimoji="0" 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rPr>
            </a:br>
            <a:r>
              <a:rPr kumimoji="0" 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rPr>
              <a:t>burst BPSK modulated</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11" name="Rectangle 10">
            <a:extLst>
              <a:ext uri="{FF2B5EF4-FFF2-40B4-BE49-F238E27FC236}">
                <a16:creationId xmlns:a16="http://schemas.microsoft.com/office/drawing/2014/main" id="{036501AF-5709-4A79-9179-C1BB3F839CB4}"/>
              </a:ext>
            </a:extLst>
          </p:cNvPr>
          <p:cNvSpPr/>
          <p:nvPr/>
        </p:nvSpPr>
        <p:spPr bwMode="auto">
          <a:xfrm>
            <a:off x="3046413" y="1719326"/>
            <a:ext cx="1828800" cy="74365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rPr>
              <a:t>guard interval (16 chips)</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12" name="Rectangle 11">
            <a:extLst>
              <a:ext uri="{FF2B5EF4-FFF2-40B4-BE49-F238E27FC236}">
                <a16:creationId xmlns:a16="http://schemas.microsoft.com/office/drawing/2014/main" id="{0A463455-530C-4C2A-9B08-0C4473B8955E}"/>
              </a:ext>
            </a:extLst>
          </p:cNvPr>
          <p:cNvSpPr/>
          <p:nvPr/>
        </p:nvSpPr>
        <p:spPr bwMode="auto">
          <a:xfrm>
            <a:off x="4875213" y="1719326"/>
            <a:ext cx="1828800" cy="74365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rPr>
              <a:t>8 pulses spread 2x,</a:t>
            </a:r>
            <a:br>
              <a:rPr kumimoji="0" 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rPr>
            </a:br>
            <a:r>
              <a:rPr kumimoji="0" 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rPr>
              <a:t>BPSK scrambled,</a:t>
            </a:r>
            <a:br>
              <a:rPr kumimoji="0" 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rPr>
            </a:br>
            <a:r>
              <a:rPr kumimoji="0" 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rPr>
              <a:t>burst BPSK modulated</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13" name="Rectangle 12">
            <a:extLst>
              <a:ext uri="{FF2B5EF4-FFF2-40B4-BE49-F238E27FC236}">
                <a16:creationId xmlns:a16="http://schemas.microsoft.com/office/drawing/2014/main" id="{0FE95F90-38C6-42E6-A648-E5A0C658CB80}"/>
              </a:ext>
            </a:extLst>
          </p:cNvPr>
          <p:cNvSpPr/>
          <p:nvPr/>
        </p:nvSpPr>
        <p:spPr bwMode="auto">
          <a:xfrm>
            <a:off x="6704013" y="1719326"/>
            <a:ext cx="1828800" cy="74365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rPr>
              <a:t>guard interval (16 chips)</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17" name="TextBox 2">
            <a:extLst>
              <a:ext uri="{FF2B5EF4-FFF2-40B4-BE49-F238E27FC236}">
                <a16:creationId xmlns:a16="http://schemas.microsoft.com/office/drawing/2014/main" id="{90ED5508-C770-4986-A9F3-2A2CBA9686EF}"/>
              </a:ext>
            </a:extLst>
          </p:cNvPr>
          <p:cNvSpPr txBox="1"/>
          <p:nvPr/>
        </p:nvSpPr>
        <p:spPr>
          <a:xfrm>
            <a:off x="6665946" y="1349147"/>
            <a:ext cx="1963999" cy="338554"/>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a:lstStyle>
          <a:p>
            <a:r>
              <a:rPr lang="en-US" sz="1600">
                <a:latin typeface="Arial" panose="020B0604020202020204" pitchFamily="34" charset="0"/>
                <a:cs typeface="Arial" panose="020B0604020202020204" pitchFamily="34" charset="0"/>
              </a:rPr>
              <a:t>1 symbol (64 chips)</a:t>
            </a:r>
            <a:endParaRPr lang="en-US" sz="1600" dirty="0">
              <a:latin typeface="Arial" panose="020B0604020202020204" pitchFamily="34" charset="0"/>
              <a:cs typeface="Arial" panose="020B0604020202020204" pitchFamily="34" charset="0"/>
            </a:endParaRPr>
          </a:p>
        </p:txBody>
      </p:sp>
      <p:sp>
        <p:nvSpPr>
          <p:cNvPr id="18" name="TextBox 2">
            <a:extLst>
              <a:ext uri="{FF2B5EF4-FFF2-40B4-BE49-F238E27FC236}">
                <a16:creationId xmlns:a16="http://schemas.microsoft.com/office/drawing/2014/main" id="{1D34CBC3-D3AC-4DE4-A045-723BA10D13CC}"/>
              </a:ext>
            </a:extLst>
          </p:cNvPr>
          <p:cNvSpPr txBox="1"/>
          <p:nvPr/>
        </p:nvSpPr>
        <p:spPr>
          <a:xfrm>
            <a:off x="1149246" y="1340768"/>
            <a:ext cx="2273508" cy="400110"/>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a:lstStyle>
          <a:p>
            <a:r>
              <a:rPr lang="en-US" sz="2000" b="1">
                <a:latin typeface="Arial" panose="020B0604020202020204" pitchFamily="34" charset="0"/>
                <a:cs typeface="Arial" panose="020B0604020202020204" pitchFamily="34" charset="0"/>
              </a:rPr>
              <a:t>BPSK Acc. HPRF</a:t>
            </a:r>
            <a:endParaRPr lang="en-US" sz="1600" b="1" dirty="0">
              <a:latin typeface="Arial" panose="020B0604020202020204" pitchFamily="34" charset="0"/>
              <a:cs typeface="Arial" panose="020B0604020202020204" pitchFamily="34" charset="0"/>
            </a:endParaRPr>
          </a:p>
        </p:txBody>
      </p:sp>
      <p:sp>
        <p:nvSpPr>
          <p:cNvPr id="20" name="Rectangle 19">
            <a:extLst>
              <a:ext uri="{FF2B5EF4-FFF2-40B4-BE49-F238E27FC236}">
                <a16:creationId xmlns:a16="http://schemas.microsoft.com/office/drawing/2014/main" id="{1C59397D-7834-4AAD-A2FB-66EABE83ABCF}"/>
              </a:ext>
            </a:extLst>
          </p:cNvPr>
          <p:cNvSpPr/>
          <p:nvPr/>
        </p:nvSpPr>
        <p:spPr bwMode="auto">
          <a:xfrm>
            <a:off x="1217612" y="3391514"/>
            <a:ext cx="3657599" cy="74365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a:lstStyle>
          <a:p>
            <a:pPr marL="0" marR="0" indent="0" algn="ctr" defTabSz="914400" rtl="0" eaLnBrk="0" fontAlgn="base" latinLnBrk="0" hangingPunct="0">
              <a:lnSpc>
                <a:spcPct val="100000"/>
              </a:lnSpc>
              <a:spcBef>
                <a:spcPct val="0"/>
              </a:spcBef>
              <a:spcAft>
                <a:spcPct val="0"/>
              </a:spcAft>
              <a:buClrTx/>
              <a:buSzTx/>
              <a:buFontTx/>
              <a:buNone/>
              <a:tabLst/>
            </a:pPr>
            <a:r>
              <a:rPr lang="en-US">
                <a:latin typeface="Arial" panose="020B0604020202020204" pitchFamily="34" charset="0"/>
                <a:cs typeface="Arial" panose="020B0604020202020204" pitchFamily="34" charset="0"/>
              </a:rPr>
              <a:t>16</a:t>
            </a:r>
            <a:r>
              <a:rPr kumimoji="0" 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rPr>
              <a:t> </a:t>
            </a: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pulses </a:t>
            </a:r>
            <a:r>
              <a:rPr kumimoji="0" 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rPr>
              <a:t>spread 2x,</a:t>
            </a:r>
            <a:br>
              <a:rPr kumimoji="0" 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rPr>
            </a:br>
            <a:r>
              <a:rPr kumimoji="0" 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rPr>
              <a:t>BPSK scrambled,</a:t>
            </a:r>
            <a:br>
              <a:rPr kumimoji="0" 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rPr>
            </a:br>
            <a:r>
              <a:rPr kumimoji="0" 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rPr>
              <a:t>burst QPSK modulated</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1" name="Rectangle 20">
            <a:extLst>
              <a:ext uri="{FF2B5EF4-FFF2-40B4-BE49-F238E27FC236}">
                <a16:creationId xmlns:a16="http://schemas.microsoft.com/office/drawing/2014/main" id="{CD35C138-CDD2-41A0-A76D-A87889A09AEA}"/>
              </a:ext>
            </a:extLst>
          </p:cNvPr>
          <p:cNvSpPr/>
          <p:nvPr/>
        </p:nvSpPr>
        <p:spPr bwMode="auto">
          <a:xfrm>
            <a:off x="4875213" y="3391514"/>
            <a:ext cx="3657600" cy="74365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rPr>
              <a:t>guard interval (32 chips)</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5" name="TextBox 2">
            <a:extLst>
              <a:ext uri="{FF2B5EF4-FFF2-40B4-BE49-F238E27FC236}">
                <a16:creationId xmlns:a16="http://schemas.microsoft.com/office/drawing/2014/main" id="{71006F4D-10E3-4DE5-B376-0667A3A46D55}"/>
              </a:ext>
            </a:extLst>
          </p:cNvPr>
          <p:cNvSpPr txBox="1"/>
          <p:nvPr/>
        </p:nvSpPr>
        <p:spPr>
          <a:xfrm>
            <a:off x="6665946" y="3019042"/>
            <a:ext cx="1963999" cy="338554"/>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a:lstStyle>
          <a:p>
            <a:r>
              <a:rPr lang="en-US" sz="1600">
                <a:latin typeface="Arial" panose="020B0604020202020204" pitchFamily="34" charset="0"/>
                <a:cs typeface="Arial" panose="020B0604020202020204" pitchFamily="34" charset="0"/>
              </a:rPr>
              <a:t>1 symbol (64 chips)</a:t>
            </a:r>
            <a:endParaRPr lang="en-US" sz="1600" dirty="0">
              <a:latin typeface="Arial" panose="020B0604020202020204" pitchFamily="34" charset="0"/>
              <a:cs typeface="Arial" panose="020B0604020202020204" pitchFamily="34" charset="0"/>
            </a:endParaRPr>
          </a:p>
        </p:txBody>
      </p:sp>
      <p:sp>
        <p:nvSpPr>
          <p:cNvPr id="26" name="TextBox 2">
            <a:extLst>
              <a:ext uri="{FF2B5EF4-FFF2-40B4-BE49-F238E27FC236}">
                <a16:creationId xmlns:a16="http://schemas.microsoft.com/office/drawing/2014/main" id="{D7000D1C-E40A-448D-B509-E0671444A090}"/>
              </a:ext>
            </a:extLst>
          </p:cNvPr>
          <p:cNvSpPr txBox="1"/>
          <p:nvPr/>
        </p:nvSpPr>
        <p:spPr>
          <a:xfrm>
            <a:off x="1171857" y="2996952"/>
            <a:ext cx="4915128" cy="400110"/>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a:lstStyle>
          <a:p>
            <a:r>
              <a:rPr lang="en-US" sz="2000" b="1">
                <a:latin typeface="Arial" panose="020B0604020202020204" pitchFamily="34" charset="0"/>
                <a:cs typeface="Arial" panose="020B0604020202020204" pitchFamily="34" charset="0"/>
              </a:rPr>
              <a:t>Burst-Level QPSK (BQPSK) Equivalent</a:t>
            </a:r>
            <a:endParaRPr lang="en-US" sz="1600" b="1" dirty="0">
              <a:latin typeface="Arial" panose="020B0604020202020204" pitchFamily="34" charset="0"/>
              <a:cs typeface="Arial" panose="020B0604020202020204" pitchFamily="34" charset="0"/>
            </a:endParaRPr>
          </a:p>
        </p:txBody>
      </p:sp>
      <p:sp>
        <p:nvSpPr>
          <p:cNvPr id="27" name="TextBox 2">
            <a:extLst>
              <a:ext uri="{FF2B5EF4-FFF2-40B4-BE49-F238E27FC236}">
                <a16:creationId xmlns:a16="http://schemas.microsoft.com/office/drawing/2014/main" id="{A26DBFC6-D302-4EA9-B96F-C3A019F277F6}"/>
              </a:ext>
            </a:extLst>
          </p:cNvPr>
          <p:cNvSpPr txBox="1"/>
          <p:nvPr/>
        </p:nvSpPr>
        <p:spPr>
          <a:xfrm>
            <a:off x="190714" y="4797152"/>
            <a:ext cx="4190571" cy="338554"/>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a:lstStyle>
          <a:p>
            <a:r>
              <a:rPr lang="en-US" sz="1600" i="1">
                <a:latin typeface="Arial" panose="020B0604020202020204" pitchFamily="34" charset="0"/>
                <a:cs typeface="Arial" panose="020B0604020202020204" pitchFamily="34" charset="0"/>
              </a:rPr>
              <a:t>Same data rate, but 2x longer guard interval</a:t>
            </a:r>
            <a:endParaRPr lang="en-US" i="1" dirty="0">
              <a:latin typeface="Arial" panose="020B0604020202020204" pitchFamily="34" charset="0"/>
              <a:cs typeface="Arial" panose="020B0604020202020204" pitchFamily="34" charset="0"/>
            </a:endParaRPr>
          </a:p>
        </p:txBody>
      </p:sp>
      <p:cxnSp>
        <p:nvCxnSpPr>
          <p:cNvPr id="32" name="Straight Arrow Connector 31">
            <a:extLst>
              <a:ext uri="{FF2B5EF4-FFF2-40B4-BE49-F238E27FC236}">
                <a16:creationId xmlns:a16="http://schemas.microsoft.com/office/drawing/2014/main" id="{334947E0-FC5F-492A-8465-524E1E5A0987}"/>
              </a:ext>
            </a:extLst>
          </p:cNvPr>
          <p:cNvCxnSpPr/>
          <p:nvPr/>
        </p:nvCxnSpPr>
        <p:spPr bwMode="auto">
          <a:xfrm flipV="1">
            <a:off x="4344988" y="4187349"/>
            <a:ext cx="1546770" cy="776676"/>
          </a:xfrm>
          <a:prstGeom prst="straightConnector1">
            <a:avLst/>
          </a:prstGeom>
          <a:solidFill>
            <a:schemeClr val="accent1"/>
          </a:solidFill>
          <a:ln w="38100" cap="flat" cmpd="sng" algn="ctr">
            <a:solidFill>
              <a:schemeClr val="tx1"/>
            </a:solidFill>
            <a:prstDash val="solid"/>
            <a:round/>
            <a:headEnd type="none" w="sm" len="sm"/>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8" name="Picture 27">
            <a:extLst>
              <a:ext uri="{FF2B5EF4-FFF2-40B4-BE49-F238E27FC236}">
                <a16:creationId xmlns:a16="http://schemas.microsoft.com/office/drawing/2014/main" id="{C24D061E-9BAF-4AE8-9C05-9CD999D4D2D9}"/>
              </a:ext>
            </a:extLst>
          </p:cNvPr>
          <p:cNvPicPr>
            <a:picLocks noChangeAspect="1"/>
          </p:cNvPicPr>
          <p:nvPr/>
        </p:nvPicPr>
        <p:blipFill>
          <a:blip r:embed="rId3"/>
          <a:stretch>
            <a:fillRect/>
          </a:stretch>
        </p:blipFill>
        <p:spPr>
          <a:xfrm>
            <a:off x="1217612" y="4177411"/>
            <a:ext cx="1828800" cy="431800"/>
          </a:xfrm>
          <a:prstGeom prst="rect">
            <a:avLst/>
          </a:prstGeom>
        </p:spPr>
      </p:pic>
      <p:pic>
        <p:nvPicPr>
          <p:cNvPr id="29" name="Picture 28">
            <a:extLst>
              <a:ext uri="{FF2B5EF4-FFF2-40B4-BE49-F238E27FC236}">
                <a16:creationId xmlns:a16="http://schemas.microsoft.com/office/drawing/2014/main" id="{343E1F17-1282-4635-9437-0949F896A265}"/>
              </a:ext>
            </a:extLst>
          </p:cNvPr>
          <p:cNvPicPr>
            <a:picLocks noChangeAspect="1"/>
          </p:cNvPicPr>
          <p:nvPr/>
        </p:nvPicPr>
        <p:blipFill>
          <a:blip r:embed="rId3"/>
          <a:stretch>
            <a:fillRect/>
          </a:stretch>
        </p:blipFill>
        <p:spPr>
          <a:xfrm>
            <a:off x="3046413" y="4176903"/>
            <a:ext cx="1828800" cy="431800"/>
          </a:xfrm>
          <a:prstGeom prst="rect">
            <a:avLst/>
          </a:prstGeom>
        </p:spPr>
      </p:pic>
      <p:pic>
        <p:nvPicPr>
          <p:cNvPr id="30" name="Picture 29">
            <a:extLst>
              <a:ext uri="{FF2B5EF4-FFF2-40B4-BE49-F238E27FC236}">
                <a16:creationId xmlns:a16="http://schemas.microsoft.com/office/drawing/2014/main" id="{F62F463C-B0D6-47D0-94CC-171D649FC053}"/>
              </a:ext>
            </a:extLst>
          </p:cNvPr>
          <p:cNvPicPr>
            <a:picLocks noChangeAspect="1"/>
          </p:cNvPicPr>
          <p:nvPr/>
        </p:nvPicPr>
        <p:blipFill>
          <a:blip r:embed="rId3"/>
          <a:stretch>
            <a:fillRect/>
          </a:stretch>
        </p:blipFill>
        <p:spPr>
          <a:xfrm>
            <a:off x="4875213" y="2484615"/>
            <a:ext cx="1828800" cy="431800"/>
          </a:xfrm>
          <a:prstGeom prst="rect">
            <a:avLst/>
          </a:prstGeom>
        </p:spPr>
      </p:pic>
      <p:sp>
        <p:nvSpPr>
          <p:cNvPr id="33" name="Rectangle 32">
            <a:extLst>
              <a:ext uri="{FF2B5EF4-FFF2-40B4-BE49-F238E27FC236}">
                <a16:creationId xmlns:a16="http://schemas.microsoft.com/office/drawing/2014/main" id="{BCAFF132-1DC6-4C17-9539-78F75055B75E}"/>
              </a:ext>
            </a:extLst>
          </p:cNvPr>
          <p:cNvSpPr/>
          <p:nvPr/>
        </p:nvSpPr>
        <p:spPr bwMode="auto">
          <a:xfrm>
            <a:off x="4913280" y="5184239"/>
            <a:ext cx="1828800" cy="74365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rPr>
              <a:t>8 pulses spread 2x,</a:t>
            </a:r>
            <a:br>
              <a:rPr kumimoji="0" 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rPr>
            </a:br>
            <a:r>
              <a:rPr kumimoji="0" 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rPr>
              <a:t>BPSK scrambled,</a:t>
            </a:r>
            <a:br>
              <a:rPr kumimoji="0" 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rPr>
            </a:br>
            <a:r>
              <a:rPr kumimoji="0" 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rPr>
              <a:t>burst QPSK modulated</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34" name="Rectangle 33">
            <a:extLst>
              <a:ext uri="{FF2B5EF4-FFF2-40B4-BE49-F238E27FC236}">
                <a16:creationId xmlns:a16="http://schemas.microsoft.com/office/drawing/2014/main" id="{A058A0DC-1022-4B94-B260-398F13A55E3D}"/>
              </a:ext>
            </a:extLst>
          </p:cNvPr>
          <p:cNvSpPr/>
          <p:nvPr/>
        </p:nvSpPr>
        <p:spPr bwMode="auto">
          <a:xfrm>
            <a:off x="6742080" y="5184239"/>
            <a:ext cx="1828800" cy="74365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rPr>
              <a:t>guard interval (16 chips)</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35" name="TextBox 2">
            <a:extLst>
              <a:ext uri="{FF2B5EF4-FFF2-40B4-BE49-F238E27FC236}">
                <a16:creationId xmlns:a16="http://schemas.microsoft.com/office/drawing/2014/main" id="{C147D89D-53CF-437C-9DC0-37F886DB15AE}"/>
              </a:ext>
            </a:extLst>
          </p:cNvPr>
          <p:cNvSpPr txBox="1"/>
          <p:nvPr/>
        </p:nvSpPr>
        <p:spPr>
          <a:xfrm>
            <a:off x="6704013" y="4797549"/>
            <a:ext cx="1963999" cy="338554"/>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a:lstStyle>
          <a:p>
            <a:r>
              <a:rPr lang="en-US" sz="1600">
                <a:latin typeface="Arial" panose="020B0604020202020204" pitchFamily="34" charset="0"/>
                <a:cs typeface="Arial" panose="020B0604020202020204" pitchFamily="34" charset="0"/>
              </a:rPr>
              <a:t>1 symbol (32 chips)</a:t>
            </a:r>
            <a:endParaRPr lang="en-US" sz="1600" dirty="0">
              <a:latin typeface="Arial" panose="020B0604020202020204" pitchFamily="34" charset="0"/>
              <a:cs typeface="Arial" panose="020B0604020202020204" pitchFamily="34" charset="0"/>
            </a:endParaRPr>
          </a:p>
        </p:txBody>
      </p:sp>
      <p:pic>
        <p:nvPicPr>
          <p:cNvPr id="36" name="Picture 35">
            <a:extLst>
              <a:ext uri="{FF2B5EF4-FFF2-40B4-BE49-F238E27FC236}">
                <a16:creationId xmlns:a16="http://schemas.microsoft.com/office/drawing/2014/main" id="{0EAD041F-5B53-49F6-A031-60F66E62DFBE}"/>
              </a:ext>
            </a:extLst>
          </p:cNvPr>
          <p:cNvPicPr>
            <a:picLocks noChangeAspect="1"/>
          </p:cNvPicPr>
          <p:nvPr/>
        </p:nvPicPr>
        <p:blipFill>
          <a:blip r:embed="rId3"/>
          <a:stretch>
            <a:fillRect/>
          </a:stretch>
        </p:blipFill>
        <p:spPr>
          <a:xfrm>
            <a:off x="4913280" y="5949528"/>
            <a:ext cx="1828800" cy="431800"/>
          </a:xfrm>
          <a:prstGeom prst="rect">
            <a:avLst/>
          </a:prstGeom>
        </p:spPr>
      </p:pic>
      <p:sp>
        <p:nvSpPr>
          <p:cNvPr id="37" name="TextBox 2">
            <a:extLst>
              <a:ext uri="{FF2B5EF4-FFF2-40B4-BE49-F238E27FC236}">
                <a16:creationId xmlns:a16="http://schemas.microsoft.com/office/drawing/2014/main" id="{51D8EC9D-7C15-4683-A38B-2903D249FDCB}"/>
              </a:ext>
            </a:extLst>
          </p:cNvPr>
          <p:cNvSpPr txBox="1"/>
          <p:nvPr/>
        </p:nvSpPr>
        <p:spPr>
          <a:xfrm>
            <a:off x="2304874" y="5927895"/>
            <a:ext cx="2608406" cy="400110"/>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a:lstStyle>
          <a:p>
            <a:r>
              <a:rPr lang="en-US" sz="2000" b="1">
                <a:latin typeface="Arial" panose="020B0604020202020204" pitchFamily="34" charset="0"/>
                <a:cs typeface="Arial" panose="020B0604020202020204" pitchFamily="34" charset="0"/>
              </a:rPr>
              <a:t>Higher Rate BQPSK</a:t>
            </a:r>
            <a:endParaRPr lang="en-US" sz="1600" b="1" dirty="0">
              <a:latin typeface="Arial" panose="020B0604020202020204" pitchFamily="34" charset="0"/>
              <a:cs typeface="Arial" panose="020B0604020202020204" pitchFamily="34" charset="0"/>
            </a:endParaRPr>
          </a:p>
        </p:txBody>
      </p:sp>
      <p:sp>
        <p:nvSpPr>
          <p:cNvPr id="38" name="TextBox 2">
            <a:extLst>
              <a:ext uri="{FF2B5EF4-FFF2-40B4-BE49-F238E27FC236}">
                <a16:creationId xmlns:a16="http://schemas.microsoft.com/office/drawing/2014/main" id="{88C70C5D-45F5-4FA5-BC5E-75FD4F4FAA50}"/>
              </a:ext>
            </a:extLst>
          </p:cNvPr>
          <p:cNvSpPr txBox="1"/>
          <p:nvPr/>
        </p:nvSpPr>
        <p:spPr>
          <a:xfrm>
            <a:off x="154417" y="5403296"/>
            <a:ext cx="4156907" cy="338554"/>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a:lstStyle>
          <a:p>
            <a:r>
              <a:rPr lang="en-US" sz="1600" i="1">
                <a:latin typeface="Arial" panose="020B0604020202020204" pitchFamily="34" charset="0"/>
                <a:cs typeface="Arial" panose="020B0604020202020204" pitchFamily="34" charset="0"/>
              </a:rPr>
              <a:t>2x higher data rate, but same guard interval</a:t>
            </a:r>
            <a:endParaRPr lang="en-US" i="1" dirty="0">
              <a:latin typeface="Arial" panose="020B0604020202020204" pitchFamily="34" charset="0"/>
              <a:cs typeface="Arial" panose="020B0604020202020204" pitchFamily="34" charset="0"/>
            </a:endParaRPr>
          </a:p>
        </p:txBody>
      </p:sp>
      <p:cxnSp>
        <p:nvCxnSpPr>
          <p:cNvPr id="40" name="Straight Arrow Connector 39">
            <a:extLst>
              <a:ext uri="{FF2B5EF4-FFF2-40B4-BE49-F238E27FC236}">
                <a16:creationId xmlns:a16="http://schemas.microsoft.com/office/drawing/2014/main" id="{62F30373-76B6-445A-91A2-3DC8BEB27AEF}"/>
              </a:ext>
            </a:extLst>
          </p:cNvPr>
          <p:cNvCxnSpPr/>
          <p:nvPr/>
        </p:nvCxnSpPr>
        <p:spPr bwMode="auto">
          <a:xfrm>
            <a:off x="4297684" y="5589240"/>
            <a:ext cx="548631" cy="0"/>
          </a:xfrm>
          <a:prstGeom prst="straightConnector1">
            <a:avLst/>
          </a:prstGeom>
          <a:solidFill>
            <a:schemeClr val="accent1"/>
          </a:solidFill>
          <a:ln w="38100" cap="flat" cmpd="sng" algn="ctr">
            <a:solidFill>
              <a:schemeClr val="tx1"/>
            </a:solidFill>
            <a:prstDash val="solid"/>
            <a:round/>
            <a:headEnd type="none" w="sm" len="sm"/>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891004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9</a:t>
            </a:fld>
            <a:endParaRPr lang="en-US" altLang="en-US"/>
          </a:p>
        </p:txBody>
      </p:sp>
      <p:sp>
        <p:nvSpPr>
          <p:cNvPr id="4098" name="Rectangle 2"/>
          <p:cNvSpPr>
            <a:spLocks noGrp="1" noChangeArrowheads="1"/>
          </p:cNvSpPr>
          <p:nvPr>
            <p:ph type="title"/>
          </p:nvPr>
        </p:nvSpPr>
        <p:spPr>
          <a:ln/>
        </p:spPr>
        <p:txBody>
          <a:bodyPr/>
          <a:lstStyle/>
          <a:p>
            <a:r>
              <a:rPr lang="en-US" altLang="en-US" sz="3200"/>
              <a:t>Reducing Air-Time (III)</a:t>
            </a:r>
          </a:p>
        </p:txBody>
      </p:sp>
      <p:sp>
        <p:nvSpPr>
          <p:cNvPr id="4099" name="Rectangle 3"/>
          <p:cNvSpPr>
            <a:spLocks noGrp="1" noChangeArrowheads="1"/>
          </p:cNvSpPr>
          <p:nvPr>
            <p:ph type="body" idx="1"/>
          </p:nvPr>
        </p:nvSpPr>
        <p:spPr>
          <a:xfrm>
            <a:off x="685800" y="1752600"/>
            <a:ext cx="7924800" cy="4343400"/>
          </a:xfrm>
          <a:ln/>
        </p:spPr>
        <p:txBody>
          <a:bodyPr/>
          <a:lstStyle/>
          <a:p>
            <a:r>
              <a:rPr lang="en-US" sz="2000"/>
              <a:t>BQPSK has 2x longer guard interval vs. BPSK for same data rate</a:t>
            </a:r>
          </a:p>
          <a:p>
            <a:pPr lvl="1"/>
            <a:r>
              <a:rPr lang="en-US" sz="2000"/>
              <a:t>Better performance in dense multipath environments</a:t>
            </a:r>
          </a:p>
          <a:p>
            <a:pPr lvl="1"/>
            <a:r>
              <a:rPr lang="en-US" sz="2000"/>
              <a:t>Strong benefit for low-complexity EQ schemes</a:t>
            </a:r>
          </a:p>
          <a:p>
            <a:endParaRPr lang="en-US" sz="2000"/>
          </a:p>
          <a:p>
            <a:r>
              <a:rPr lang="en-US" sz="2000"/>
              <a:t>BQPSK is scalable; feasibility of a specific data rate depends on UWB wireless channel properties (RMS delay spread)</a:t>
            </a:r>
          </a:p>
          <a:p>
            <a:pPr lvl="1"/>
            <a:r>
              <a:rPr lang="en-US" sz="1800"/>
              <a:t>Channel sounding typically results</a:t>
            </a:r>
            <a:br>
              <a:rPr lang="en-US" sz="1800"/>
            </a:br>
            <a:r>
              <a:rPr lang="en-US" sz="1800"/>
              <a:t>in a delay distribution as pictured</a:t>
            </a:r>
            <a:br>
              <a:rPr lang="en-US" sz="1800"/>
            </a:br>
            <a:r>
              <a:rPr lang="en-US" sz="1800"/>
              <a:t>(example for LOS @ 2 m spacing</a:t>
            </a:r>
            <a:br>
              <a:rPr lang="en-US" sz="1800"/>
            </a:br>
            <a:r>
              <a:rPr lang="en-US" sz="1800"/>
              <a:t>in a clutter-rich indoor environment)</a:t>
            </a:r>
          </a:p>
          <a:p>
            <a:pPr lvl="1"/>
            <a:r>
              <a:rPr lang="en-US" sz="1800"/>
              <a:t>RMS delay spread scales w/ distance:</a:t>
            </a:r>
            <a:br>
              <a:rPr lang="en-US" sz="1800"/>
            </a:br>
            <a:r>
              <a:rPr lang="en-US" sz="1800"/>
              <a:t>e.g., ~18 ns for 2 m, ~4 ns for 0.1 m</a:t>
            </a:r>
            <a:br>
              <a:rPr lang="en-US" sz="1800"/>
            </a:br>
            <a:r>
              <a:rPr lang="en-US" sz="1800"/>
              <a:t>(TYP across various locations in</a:t>
            </a:r>
            <a:br>
              <a:rPr lang="en-US" sz="1800"/>
            </a:br>
            <a:r>
              <a:rPr lang="en-US" sz="1800"/>
              <a:t>clutter-rich indoor environment)</a:t>
            </a:r>
          </a:p>
          <a:p>
            <a:endParaRPr lang="en-US" sz="2000"/>
          </a:p>
        </p:txBody>
      </p:sp>
      <p:sp>
        <p:nvSpPr>
          <p:cNvPr id="9" name="Footer Placeholder 2">
            <a:extLst>
              <a:ext uri="{FF2B5EF4-FFF2-40B4-BE49-F238E27FC236}">
                <a16:creationId xmlns:a16="http://schemas.microsoft.com/office/drawing/2014/main" id="{60BC2C0E-D82D-4EBA-9C63-D372A8AD5717}"/>
              </a:ext>
            </a:extLst>
          </p:cNvPr>
          <p:cNvSpPr>
            <a:spLocks noGrp="1"/>
          </p:cNvSpPr>
          <p:nvPr>
            <p:ph type="ftr" sz="quarter" idx="11"/>
          </p:nvPr>
        </p:nvSpPr>
        <p:spPr>
          <a:xfrm>
            <a:off x="5004048" y="6475413"/>
            <a:ext cx="3606552" cy="184666"/>
          </a:xfrm>
        </p:spPr>
        <p:txBody>
          <a:bodyPr/>
          <a:lstStyle/>
          <a:p>
            <a:r>
              <a:rPr lang="en-US" altLang="en-US"/>
              <a:t>Leong/Küchler/Pirhonen, NXP Semiconductors</a:t>
            </a:r>
          </a:p>
        </p:txBody>
      </p:sp>
      <p:sp>
        <p:nvSpPr>
          <p:cNvPr id="7" name="Date Placeholder 1">
            <a:extLst>
              <a:ext uri="{FF2B5EF4-FFF2-40B4-BE49-F238E27FC236}">
                <a16:creationId xmlns:a16="http://schemas.microsoft.com/office/drawing/2014/main" id="{DE0ECFE3-EE78-42C0-81B0-B7FE3B78199A}"/>
              </a:ext>
            </a:extLst>
          </p:cNvPr>
          <p:cNvSpPr>
            <a:spLocks noGrp="1"/>
          </p:cNvSpPr>
          <p:nvPr>
            <p:ph type="dt" sz="half" idx="10"/>
          </p:nvPr>
        </p:nvSpPr>
        <p:spPr>
          <a:xfrm>
            <a:off x="685800" y="378281"/>
            <a:ext cx="1600200" cy="215444"/>
          </a:xfrm>
        </p:spPr>
        <p:txBody>
          <a:bodyPr/>
          <a:lstStyle/>
          <a:p>
            <a:r>
              <a:rPr lang="en-US" altLang="en-US"/>
              <a:t>November 2021</a:t>
            </a:r>
          </a:p>
        </p:txBody>
      </p:sp>
      <p:pic>
        <p:nvPicPr>
          <p:cNvPr id="3" name="Picture 2">
            <a:extLst>
              <a:ext uri="{FF2B5EF4-FFF2-40B4-BE49-F238E27FC236}">
                <a16:creationId xmlns:a16="http://schemas.microsoft.com/office/drawing/2014/main" id="{CB5FF39A-C30A-431D-A2DD-63D8C06DAC4E}"/>
              </a:ext>
            </a:extLst>
          </p:cNvPr>
          <p:cNvPicPr>
            <a:picLocks noChangeAspect="1"/>
          </p:cNvPicPr>
          <p:nvPr/>
        </p:nvPicPr>
        <p:blipFill>
          <a:blip r:embed="rId3"/>
          <a:stretch>
            <a:fillRect/>
          </a:stretch>
        </p:blipFill>
        <p:spPr>
          <a:xfrm>
            <a:off x="5436096" y="3861048"/>
            <a:ext cx="3340993" cy="2614365"/>
          </a:xfrm>
          <a:prstGeom prst="rect">
            <a:avLst/>
          </a:prstGeom>
        </p:spPr>
      </p:pic>
    </p:spTree>
    <p:extLst>
      <p:ext uri="{BB962C8B-B14F-4D97-AF65-F5344CB8AC3E}">
        <p14:creationId xmlns:p14="http://schemas.microsoft.com/office/powerpoint/2010/main" val="1471662206"/>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1899</Words>
  <Application>Microsoft Office PowerPoint</Application>
  <PresentationFormat>On-screen Show (4:3)</PresentationFormat>
  <Paragraphs>242</Paragraphs>
  <Slides>14</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Times New Roman</vt:lpstr>
      <vt:lpstr>IEEE-P802_15</vt:lpstr>
      <vt:lpstr>PowerPoint Presentation</vt:lpstr>
      <vt:lpstr>PowerPoint Presentation</vt:lpstr>
      <vt:lpstr>Ranging QoS   </vt:lpstr>
      <vt:lpstr>802.15.4ab – Context Recap</vt:lpstr>
      <vt:lpstr>UWB Ranging – Improving QoS (802.15.4z HRP UWB as Baseline)</vt:lpstr>
      <vt:lpstr>Balancing Preamble and Data</vt:lpstr>
      <vt:lpstr>Reducing Air-Time (I)</vt:lpstr>
      <vt:lpstr>Reducing Air-Time (II)</vt:lpstr>
      <vt:lpstr>Reducing Air-Time (III)</vt:lpstr>
      <vt:lpstr>Reducing Air-Time (IV)</vt:lpstr>
      <vt:lpstr>Preamble Options (I)</vt:lpstr>
      <vt:lpstr>Preamble Options (II)</vt:lpstr>
      <vt:lpstr>Preamble Options (III)</vt:lpstr>
      <vt:lpstr>WUP PHY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2021-11-12T12:25:54Z</dcterms:created>
  <dcterms:modified xsi:type="dcterms:W3CDTF">2021-11-12T12:25:58Z</dcterms:modified>
</cp:coreProperties>
</file>