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59" r:id="rId2"/>
    <p:sldId id="264" r:id="rId3"/>
    <p:sldId id="260" r:id="rId4"/>
    <p:sldId id="276" r:id="rId5"/>
    <p:sldId id="277" r:id="rId6"/>
    <p:sldId id="287" r:id="rId7"/>
    <p:sldId id="278" r:id="rId8"/>
    <p:sldId id="285" r:id="rId9"/>
    <p:sldId id="272" r:id="rId10"/>
    <p:sldId id="281" r:id="rId11"/>
    <p:sldId id="286" r:id="rId12"/>
    <p:sldId id="279" r:id="rId13"/>
    <p:sldId id="273" r:id="rId14"/>
    <p:sldId id="282" r:id="rId15"/>
    <p:sldId id="283" r:id="rId16"/>
    <p:sldId id="280" r:id="rId17"/>
    <p:sldId id="265"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6"/>
    <p:restoredTop sz="95915"/>
  </p:normalViewPr>
  <p:slideViewPr>
    <p:cSldViewPr>
      <p:cViewPr varScale="1">
        <p:scale>
          <a:sx n="64" d="100"/>
          <a:sy n="64" d="100"/>
        </p:scale>
        <p:origin x="1396" y="4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13575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082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35795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5683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38661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94099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10</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36238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11</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42131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
        <p:nvSpPr>
          <p:cNvPr id="7" name="Rectangle 4">
            <a:extLst>
              <a:ext uri="{FF2B5EF4-FFF2-40B4-BE49-F238E27FC236}">
                <a16:creationId xmlns:a16="http://schemas.microsoft.com/office/drawing/2014/main" id="{C2A64546-5A4E-418A-9DA4-49332B7838C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2021</a:t>
            </a:r>
          </a:p>
        </p:txBody>
      </p:sp>
      <p:sp>
        <p:nvSpPr>
          <p:cNvPr id="8" name="Rectangle 5">
            <a:extLst>
              <a:ext uri="{FF2B5EF4-FFF2-40B4-BE49-F238E27FC236}">
                <a16:creationId xmlns:a16="http://schemas.microsoft.com/office/drawing/2014/main" id="{62A13302-EF5C-4526-8F6A-261D7C4CC03E}"/>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H.-B. Li, T. Matsumura (NICT)</a:t>
            </a:r>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F75EDB50-744A-4902-9C3F-2A5665D3C42D}"/>
              </a:ext>
            </a:extLst>
          </p:cNvPr>
          <p:cNvSpPr>
            <a:spLocks noGrp="1"/>
          </p:cNvSpPr>
          <p:nvPr>
            <p:ph type="title"/>
          </p:nvPr>
        </p:nvSpPr>
        <p:spPr/>
        <p:txBody>
          <a:bodyPr/>
          <a:lstStyle/>
          <a:p>
            <a:r>
              <a:rPr kumimoji="1" lang="ja-JP" altLang="en-US"/>
              <a:t>マスター タイトルの書式設定</a:t>
            </a:r>
          </a:p>
        </p:txBody>
      </p:sp>
      <p:sp>
        <p:nvSpPr>
          <p:cNvPr id="11" name="スライド番号プレースホルダー 10">
            <a:extLst>
              <a:ext uri="{FF2B5EF4-FFF2-40B4-BE49-F238E27FC236}">
                <a16:creationId xmlns:a16="http://schemas.microsoft.com/office/drawing/2014/main" id="{7854CAD1-ED54-4EE0-B615-F98E128487C2}"/>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
        <p:nvSpPr>
          <p:cNvPr id="9" name="日付プレースホルダー 8">
            <a:extLst>
              <a:ext uri="{FF2B5EF4-FFF2-40B4-BE49-F238E27FC236}">
                <a16:creationId xmlns:a16="http://schemas.microsoft.com/office/drawing/2014/main" id="{64A8B01A-D04E-4AB7-92B5-94B9327D9693}"/>
              </a:ext>
            </a:extLst>
          </p:cNvPr>
          <p:cNvSpPr>
            <a:spLocks noGrp="1"/>
          </p:cNvSpPr>
          <p:nvPr>
            <p:ph type="dt" sz="half" idx="10"/>
          </p:nvPr>
        </p:nvSpPr>
        <p:spPr>
          <a:xfrm>
            <a:off x="685800" y="152400"/>
            <a:ext cx="1600200" cy="215444"/>
          </a:xfrm>
          <a:prstGeom prst="rect">
            <a:avLst/>
          </a:prstGeom>
        </p:spPr>
        <p:txBody>
          <a:bodyPr/>
          <a:lstStyle/>
          <a:p>
            <a:r>
              <a:rPr lang="en-US" altLang="en-US"/>
              <a:t>November 2021</a:t>
            </a:r>
            <a:endParaRPr lang="en-US" altLang="en-US" dirty="0"/>
          </a:p>
        </p:txBody>
      </p:sp>
      <p:sp>
        <p:nvSpPr>
          <p:cNvPr id="10" name="フッター プレースホルダー 9">
            <a:extLst>
              <a:ext uri="{FF2B5EF4-FFF2-40B4-BE49-F238E27FC236}">
                <a16:creationId xmlns:a16="http://schemas.microsoft.com/office/drawing/2014/main" id="{9C7504AB-7FF0-45DB-B521-2C572832ED86}"/>
              </a:ext>
            </a:extLst>
          </p:cNvPr>
          <p:cNvSpPr>
            <a:spLocks noGrp="1"/>
          </p:cNvSpPr>
          <p:nvPr>
            <p:ph type="ftr" sz="quarter" idx="11"/>
          </p:nvPr>
        </p:nvSpPr>
        <p:spPr>
          <a:xfrm>
            <a:off x="5486400" y="6475413"/>
            <a:ext cx="3124200" cy="184666"/>
          </a:xfrm>
          <a:prstGeom prst="rect">
            <a:avLst/>
          </a:prstGeom>
        </p:spPr>
        <p:txBody>
          <a:bodyPr/>
          <a:lstStyle/>
          <a:p>
            <a:r>
              <a:rPr lang="en-US" altLang="en-US"/>
              <a:t>H.-B. Li, T. Matsumura (NICT)</a:t>
            </a:r>
            <a:endParaRPr lang="en-US" altLang="en-US" dirty="0"/>
          </a:p>
        </p:txBody>
      </p:sp>
    </p:spTree>
    <p:extLst>
      <p:ext uri="{BB962C8B-B14F-4D97-AF65-F5344CB8AC3E}">
        <p14:creationId xmlns:p14="http://schemas.microsoft.com/office/powerpoint/2010/main" val="2932935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Narrowband assisted … </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1" name="Rectangle 9">
            <a:extLst>
              <a:ext uri="{FF2B5EF4-FFF2-40B4-BE49-F238E27FC236}">
                <a16:creationId xmlns:a16="http://schemas.microsoft.com/office/drawing/2014/main" id="{611BE13D-5132-4D15-8677-3680C9C33B55}"/>
              </a:ext>
            </a:extLst>
          </p:cNvPr>
          <p:cNvSpPr>
            <a:spLocks noChangeArrowheads="1"/>
          </p:cNvSpPr>
          <p:nvPr userDrawn="1"/>
        </p:nvSpPr>
        <p:spPr bwMode="auto">
          <a:xfrm>
            <a:off x="685800" y="381000"/>
            <a:ext cx="2057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400" b="1" dirty="0"/>
              <a:t>November 2021</a:t>
            </a:r>
          </a:p>
        </p:txBody>
      </p:sp>
      <p:sp>
        <p:nvSpPr>
          <p:cNvPr id="12" name="Rectangle 9">
            <a:extLst>
              <a:ext uri="{FF2B5EF4-FFF2-40B4-BE49-F238E27FC236}">
                <a16:creationId xmlns:a16="http://schemas.microsoft.com/office/drawing/2014/main" id="{1123F047-349C-4973-BA2A-07818E6AEC53}"/>
              </a:ext>
            </a:extLst>
          </p:cNvPr>
          <p:cNvSpPr>
            <a:spLocks noChangeArrowheads="1"/>
          </p:cNvSpPr>
          <p:nvPr userDrawn="1"/>
        </p:nvSpPr>
        <p:spPr bwMode="auto">
          <a:xfrm>
            <a:off x="6477000" y="6477000"/>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en-US" dirty="0"/>
              <a:t>H.-B. Li, T. Matsumura (NICT)</a:t>
            </a:r>
          </a:p>
        </p:txBody>
      </p:sp>
      <p:sp>
        <p:nvSpPr>
          <p:cNvPr id="13" name="Rectangle 1">
            <a:extLst>
              <a:ext uri="{FF2B5EF4-FFF2-40B4-BE49-F238E27FC236}">
                <a16:creationId xmlns:a16="http://schemas.microsoft.com/office/drawing/2014/main" id="{E4735026-7978-4426-BA69-7E89065C1A75}"/>
              </a:ext>
            </a:extLst>
          </p:cNvPr>
          <p:cNvSpPr>
            <a:spLocks noChangeArrowheads="1"/>
          </p:cNvSpPr>
          <p:nvPr userDrawn="1"/>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15-21-0589-00-04ab</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44988" y="6475413"/>
            <a:ext cx="530225" cy="182562"/>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380999" y="838200"/>
            <a:ext cx="8534401" cy="4119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UWB c</a:t>
            </a:r>
            <a:r>
              <a:rPr lang="en-US" altLang="ja-JP" sz="1600" dirty="0">
                <a:solidFill>
                  <a:schemeClr val="tx2"/>
                </a:solidFill>
              </a:rPr>
              <a:t>hannel</a:t>
            </a:r>
            <a:r>
              <a:rPr lang="en-US" altLang="en-US" sz="1600" dirty="0">
                <a:solidFill>
                  <a:schemeClr val="tx2"/>
                </a:solidFill>
              </a:rPr>
              <a:t> access aided by pilot narrow band radio	</a:t>
            </a:r>
          </a:p>
          <a:p>
            <a:r>
              <a:rPr lang="en-US" altLang="en-US" sz="1600" b="1" dirty="0">
                <a:solidFill>
                  <a:schemeClr val="tx2"/>
                </a:solidFill>
              </a:rPr>
              <a:t>Date Submitted: 11</a:t>
            </a:r>
            <a:r>
              <a:rPr lang="en-US" altLang="en-US" sz="1600" dirty="0">
                <a:solidFill>
                  <a:schemeClr val="tx2"/>
                </a:solidFill>
              </a:rPr>
              <a:t> November, 2021	</a:t>
            </a:r>
          </a:p>
          <a:p>
            <a:r>
              <a:rPr lang="en-US" altLang="en-US" sz="1600" b="1" dirty="0">
                <a:solidFill>
                  <a:schemeClr val="tx2"/>
                </a:solidFill>
              </a:rPr>
              <a:t>Source:</a:t>
            </a:r>
            <a:r>
              <a:rPr lang="en-US" altLang="en-US" sz="1600" dirty="0">
                <a:solidFill>
                  <a:schemeClr val="tx2"/>
                </a:solidFill>
              </a:rPr>
              <a:t> Huan-Bang Li, Takeshi Matsumura (NICT, Japan)</a:t>
            </a:r>
          </a:p>
          <a:p>
            <a:r>
              <a:rPr lang="en-US" altLang="en-US" sz="1600" b="1" dirty="0">
                <a:solidFill>
                  <a:schemeClr val="tx2"/>
                </a:solidFill>
              </a:rPr>
              <a:t>Address</a:t>
            </a:r>
            <a:r>
              <a:rPr lang="en-US" altLang="en-US" sz="1600" dirty="0">
                <a:solidFill>
                  <a:schemeClr val="tx2"/>
                </a:solidFill>
              </a:rPr>
              <a:t>: </a:t>
            </a:r>
            <a:r>
              <a:rPr lang="en-US" altLang="ja-JP" sz="1600" dirty="0">
                <a:effectLst/>
                <a:latin typeface="+mj-ea"/>
                <a:ea typeface="+mj-ea"/>
                <a:cs typeface="Times New Roman" panose="02020603050405020304" pitchFamily="18" charset="0"/>
              </a:rPr>
              <a:t>3-4 </a:t>
            </a:r>
            <a:r>
              <a:rPr lang="en-US" altLang="ja-JP" sz="1600" dirty="0" err="1">
                <a:effectLst/>
                <a:latin typeface="+mj-ea"/>
                <a:ea typeface="+mj-ea"/>
                <a:cs typeface="Times New Roman" panose="02020603050405020304" pitchFamily="18" charset="0"/>
              </a:rPr>
              <a:t>Hikarino-oka</a:t>
            </a:r>
            <a:r>
              <a:rPr lang="en-US" altLang="ja-JP" sz="1600" dirty="0">
                <a:effectLst/>
                <a:latin typeface="+mj-ea"/>
                <a:ea typeface="+mj-ea"/>
                <a:cs typeface="Times New Roman" panose="02020603050405020304" pitchFamily="18" charset="0"/>
              </a:rPr>
              <a:t>, Yokosuka-</a:t>
            </a:r>
            <a:r>
              <a:rPr lang="en-US" altLang="ja-JP" sz="1600" dirty="0" err="1">
                <a:effectLst/>
                <a:latin typeface="+mj-ea"/>
                <a:ea typeface="+mj-ea"/>
                <a:cs typeface="Times New Roman" panose="02020603050405020304" pitchFamily="18" charset="0"/>
              </a:rPr>
              <a:t>shi</a:t>
            </a:r>
            <a:r>
              <a:rPr lang="en-US" altLang="ja-JP" sz="1600" dirty="0">
                <a:effectLst/>
                <a:latin typeface="+mj-ea"/>
                <a:ea typeface="+mj-ea"/>
                <a:cs typeface="Times New Roman" panose="02020603050405020304" pitchFamily="18" charset="0"/>
              </a:rPr>
              <a:t>, Kanagawa, 239-0847 Japan</a:t>
            </a:r>
            <a:endParaRPr lang="en-US" altLang="en-US" sz="1600" dirty="0">
              <a:solidFill>
                <a:schemeClr val="tx2"/>
              </a:solidFill>
              <a:latin typeface="+mj-ea"/>
              <a:ea typeface="+mj-ea"/>
            </a:endParaRP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{lee, </a:t>
            </a:r>
            <a:r>
              <a:rPr lang="en-US" altLang="en-US" sz="1600" dirty="0" err="1">
                <a:solidFill>
                  <a:schemeClr val="tx2"/>
                </a:solidFill>
              </a:rPr>
              <a:t>matsumura</a:t>
            </a:r>
            <a:r>
              <a:rPr lang="en-US" altLang="en-US" sz="1600" dirty="0">
                <a:solidFill>
                  <a:schemeClr val="tx2"/>
                </a:solidFill>
              </a:rPr>
              <a:t>}@nict.go.jp</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Discussion on cooperated UWB and NB radio for enhancing CCA.</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improve coexistence between UWB systems.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10</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Mode P2: Partially concurrent pilot (PCP)</a:t>
            </a:r>
            <a:endParaRPr lang="en-US" altLang="en-US" sz="3200" strike="sngStrike"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533399" y="1752600"/>
            <a:ext cx="8229597" cy="2133600"/>
          </a:xfrm>
        </p:spPr>
        <p:txBody>
          <a:bodyPr/>
          <a:lstStyle/>
          <a:p>
            <a:pPr>
              <a:spcBef>
                <a:spcPts val="1800"/>
              </a:spcBef>
            </a:pPr>
            <a:r>
              <a:rPr lang="en-US" sz="2000" dirty="0">
                <a:latin typeface="+mj-lt"/>
              </a:rPr>
              <a:t>When accessing channel, </a:t>
            </a:r>
            <a:r>
              <a:rPr lang="en-US" altLang="ja-JP" sz="2000" dirty="0">
                <a:latin typeface="+mj-lt"/>
              </a:rPr>
              <a:t>the pilot-NB-PHY of a compliant device shall perform </a:t>
            </a:r>
            <a:r>
              <a:rPr lang="en-US" sz="2000" dirty="0">
                <a:latin typeface="+mj-lt"/>
              </a:rPr>
              <a:t>CCA for a time period not smaller than the maximum UWB task duration with additional alpha.</a:t>
            </a:r>
          </a:p>
          <a:p>
            <a:pPr>
              <a:spcBef>
                <a:spcPts val="1800"/>
              </a:spcBef>
            </a:pPr>
            <a:r>
              <a:rPr lang="en-US" sz="2000" dirty="0">
                <a:latin typeface="+mj-lt"/>
              </a:rPr>
              <a:t>Once the pilot-NB-PHY senses a busy channel, both UWB-PHY and pilot-NB-PHY of the compliant device shall not contend channel for </a:t>
            </a:r>
            <a:r>
              <a:rPr lang="en-US" altLang="ja-JP" sz="2000" dirty="0">
                <a:latin typeface="+mj-lt"/>
              </a:rPr>
              <a:t>a period of a UWB task duration.</a:t>
            </a:r>
          </a:p>
          <a:p>
            <a:pPr>
              <a:spcBef>
                <a:spcPts val="1800"/>
              </a:spcBef>
            </a:pPr>
            <a:r>
              <a:rPr lang="en-US" altLang="ja-JP" sz="2000" dirty="0">
                <a:latin typeface="+mj-lt"/>
              </a:rPr>
              <a:t>If the pilot-NB-PHY senses an idle channel, it can contend channel to obtain access right.</a:t>
            </a:r>
            <a:endParaRPr lang="en-US" sz="2000" dirty="0">
              <a:latin typeface="+mj-lt"/>
            </a:endParaRPr>
          </a:p>
          <a:p>
            <a:pPr>
              <a:spcBef>
                <a:spcPts val="1800"/>
              </a:spcBef>
            </a:pPr>
            <a:r>
              <a:rPr lang="en-US" altLang="ja-JP" sz="2000" dirty="0">
                <a:latin typeface="+mj-lt"/>
              </a:rPr>
              <a:t>When channel access right is contended, the UWB-PHY and the pilot-NB-PHY execute transmission simultaneously. However, transmission duration of the pilot-NB-PHY can be shorter than that of the UWB-PHY. </a:t>
            </a:r>
          </a:p>
        </p:txBody>
      </p:sp>
    </p:spTree>
    <p:extLst>
      <p:ext uri="{BB962C8B-B14F-4D97-AF65-F5344CB8AC3E}">
        <p14:creationId xmlns:p14="http://schemas.microsoft.com/office/powerpoint/2010/main" val="1656427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11</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Illustration of Mode P2</a:t>
            </a:r>
            <a:endParaRPr lang="en-US" altLang="en-US" sz="3200" strike="sngStrike" dirty="0"/>
          </a:p>
        </p:txBody>
      </p:sp>
      <p:cxnSp>
        <p:nvCxnSpPr>
          <p:cNvPr id="39" name="直線矢印コネクタ 38">
            <a:extLst>
              <a:ext uri="{FF2B5EF4-FFF2-40B4-BE49-F238E27FC236}">
                <a16:creationId xmlns:a16="http://schemas.microsoft.com/office/drawing/2014/main" id="{C602185A-7123-41F0-A600-552FC01842D0}"/>
              </a:ext>
            </a:extLst>
          </p:cNvPr>
          <p:cNvCxnSpPr/>
          <p:nvPr/>
        </p:nvCxnSpPr>
        <p:spPr bwMode="auto">
          <a:xfrm>
            <a:off x="1447800" y="4191000"/>
            <a:ext cx="6409968" cy="0"/>
          </a:xfrm>
          <a:prstGeom prst="straightConnector1">
            <a:avLst/>
          </a:prstGeom>
          <a:solidFill>
            <a:schemeClr val="accent1"/>
          </a:solidFill>
          <a:ln w="3810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正方形/長方形 44">
            <a:extLst>
              <a:ext uri="{FF2B5EF4-FFF2-40B4-BE49-F238E27FC236}">
                <a16:creationId xmlns:a16="http://schemas.microsoft.com/office/drawing/2014/main" id="{B1A98CF7-3048-4F70-82B8-CC60E0A2751F}"/>
              </a:ext>
            </a:extLst>
          </p:cNvPr>
          <p:cNvSpPr/>
          <p:nvPr/>
        </p:nvSpPr>
        <p:spPr bwMode="auto">
          <a:xfrm>
            <a:off x="2218968" y="3586480"/>
            <a:ext cx="1189474" cy="604508"/>
          </a:xfrm>
          <a:prstGeom prst="rect">
            <a:avLst/>
          </a:prstGeom>
          <a:solidFill>
            <a:srgbClr val="00B0F0">
              <a:alpha val="36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600"/>
              </a:lnSpc>
              <a:spcBef>
                <a:spcPct val="0"/>
              </a:spcBef>
              <a:spcAft>
                <a:spcPct val="0"/>
              </a:spcAft>
              <a:buClrTx/>
              <a:buSzTx/>
              <a:buFontTx/>
              <a:buNone/>
              <a:tabLst/>
            </a:pPr>
            <a:r>
              <a:rPr lang="en-US" altLang="ja-JP" sz="1600" dirty="0"/>
              <a:t>task  x</a:t>
            </a:r>
          </a:p>
          <a:p>
            <a:pPr marL="0" marR="0" indent="0" algn="ctr" defTabSz="914400" rtl="0" eaLnBrk="0" fontAlgn="base" latinLnBrk="0" hangingPunct="0">
              <a:lnSpc>
                <a:spcPts val="16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TX</a:t>
            </a:r>
            <a:endParaRPr kumimoji="0" lang="ja-JP" altLang="en-US" sz="1600" b="0" i="0" u="none" strike="noStrike" cap="none" normalizeH="0" baseline="0" dirty="0">
              <a:ln>
                <a:noFill/>
              </a:ln>
              <a:solidFill>
                <a:schemeClr val="tx1"/>
              </a:solidFill>
              <a:effectLst/>
              <a:latin typeface="Times New Roman" panose="02020603050405020304" pitchFamily="18" charset="0"/>
            </a:endParaRPr>
          </a:p>
        </p:txBody>
      </p:sp>
      <p:sp>
        <p:nvSpPr>
          <p:cNvPr id="48" name="正方形/長方形 47">
            <a:extLst>
              <a:ext uri="{FF2B5EF4-FFF2-40B4-BE49-F238E27FC236}">
                <a16:creationId xmlns:a16="http://schemas.microsoft.com/office/drawing/2014/main" id="{AE981CF7-12FE-4EC9-8AC9-23D2BD8AE2D4}"/>
              </a:ext>
            </a:extLst>
          </p:cNvPr>
          <p:cNvSpPr/>
          <p:nvPr/>
        </p:nvSpPr>
        <p:spPr bwMode="auto">
          <a:xfrm>
            <a:off x="3819168" y="3586480"/>
            <a:ext cx="965198" cy="604508"/>
          </a:xfrm>
          <a:prstGeom prst="rect">
            <a:avLst/>
          </a:prstGeom>
          <a:solidFill>
            <a:srgbClr val="7030A0">
              <a:alpha val="36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600"/>
              </a:lnSpc>
              <a:spcBef>
                <a:spcPct val="0"/>
              </a:spcBef>
              <a:spcAft>
                <a:spcPct val="0"/>
              </a:spcAft>
              <a:buClrTx/>
              <a:buSzTx/>
              <a:buFontTx/>
              <a:buNone/>
              <a:tabLst/>
            </a:pPr>
            <a:r>
              <a:rPr lang="en-US" altLang="ja-JP" sz="1600" dirty="0"/>
              <a:t>task  y</a:t>
            </a:r>
          </a:p>
          <a:p>
            <a:pPr marL="0" marR="0" indent="0" algn="ctr" defTabSz="914400" rtl="0" eaLnBrk="0" fontAlgn="base" latinLnBrk="0" hangingPunct="0">
              <a:lnSpc>
                <a:spcPts val="16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TX</a:t>
            </a:r>
            <a:endParaRPr kumimoji="0" lang="ja-JP" altLang="en-US" sz="1600" b="0" i="0" u="none" strike="noStrike" cap="none" normalizeH="0" baseline="0" dirty="0">
              <a:ln>
                <a:noFill/>
              </a:ln>
              <a:solidFill>
                <a:schemeClr val="tx1"/>
              </a:solidFill>
              <a:effectLst/>
              <a:latin typeface="Times New Roman" panose="02020603050405020304" pitchFamily="18" charset="0"/>
            </a:endParaRPr>
          </a:p>
        </p:txBody>
      </p:sp>
      <p:sp>
        <p:nvSpPr>
          <p:cNvPr id="53" name="正方形/長方形 52">
            <a:extLst>
              <a:ext uri="{FF2B5EF4-FFF2-40B4-BE49-F238E27FC236}">
                <a16:creationId xmlns:a16="http://schemas.microsoft.com/office/drawing/2014/main" id="{8F87445F-7F26-4378-AC8C-29ADB1E9CEA6}"/>
              </a:ext>
            </a:extLst>
          </p:cNvPr>
          <p:cNvSpPr/>
          <p:nvPr/>
        </p:nvSpPr>
        <p:spPr bwMode="auto">
          <a:xfrm>
            <a:off x="5399130" y="3586479"/>
            <a:ext cx="1087038" cy="607053"/>
          </a:xfrm>
          <a:prstGeom prst="rect">
            <a:avLst/>
          </a:prstGeom>
          <a:solidFill>
            <a:srgbClr val="92D050">
              <a:alpha val="36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600"/>
              </a:lnSpc>
              <a:spcBef>
                <a:spcPct val="0"/>
              </a:spcBef>
              <a:spcAft>
                <a:spcPct val="0"/>
              </a:spcAft>
              <a:buClrTx/>
              <a:buSzTx/>
              <a:buFontTx/>
              <a:buNone/>
              <a:tabLst/>
            </a:pPr>
            <a:r>
              <a:rPr lang="en-US" altLang="ja-JP" sz="1600" dirty="0"/>
              <a:t>task  z</a:t>
            </a:r>
          </a:p>
          <a:p>
            <a:pPr marL="0" marR="0" indent="0" algn="ctr" defTabSz="914400" rtl="0" eaLnBrk="0" fontAlgn="base" latinLnBrk="0" hangingPunct="0">
              <a:lnSpc>
                <a:spcPts val="16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TX</a:t>
            </a:r>
            <a:endParaRPr kumimoji="0" lang="ja-JP" altLang="en-US" sz="1600" b="0" i="0" u="none" strike="noStrike" cap="none" normalizeH="0" baseline="0" dirty="0">
              <a:ln>
                <a:noFill/>
              </a:ln>
              <a:solidFill>
                <a:schemeClr val="tx1"/>
              </a:solidFill>
              <a:effectLst/>
              <a:latin typeface="Times New Roman" panose="02020603050405020304" pitchFamily="18" charset="0"/>
            </a:endParaRPr>
          </a:p>
        </p:txBody>
      </p:sp>
      <p:cxnSp>
        <p:nvCxnSpPr>
          <p:cNvPr id="55" name="直線矢印コネクタ 54">
            <a:extLst>
              <a:ext uri="{FF2B5EF4-FFF2-40B4-BE49-F238E27FC236}">
                <a16:creationId xmlns:a16="http://schemas.microsoft.com/office/drawing/2014/main" id="{E5E95F6E-FCF2-437A-8C4F-F3A024CA12FF}"/>
              </a:ext>
            </a:extLst>
          </p:cNvPr>
          <p:cNvCxnSpPr/>
          <p:nvPr/>
        </p:nvCxnSpPr>
        <p:spPr bwMode="auto">
          <a:xfrm>
            <a:off x="4352568" y="3124200"/>
            <a:ext cx="1041399" cy="0"/>
          </a:xfrm>
          <a:prstGeom prst="straightConnector1">
            <a:avLst/>
          </a:prstGeom>
          <a:solidFill>
            <a:schemeClr val="accent1"/>
          </a:solidFill>
          <a:ln w="12700" cap="flat" cmpd="sng" algn="ctr">
            <a:solidFill>
              <a:schemeClr val="tx1"/>
            </a:solidFill>
            <a:prstDash val="solid"/>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テキスト ボックス 60">
            <a:extLst>
              <a:ext uri="{FF2B5EF4-FFF2-40B4-BE49-F238E27FC236}">
                <a16:creationId xmlns:a16="http://schemas.microsoft.com/office/drawing/2014/main" id="{ADFA58C7-0A9A-47B3-9314-136F8EAF113E}"/>
              </a:ext>
            </a:extLst>
          </p:cNvPr>
          <p:cNvSpPr txBox="1"/>
          <p:nvPr/>
        </p:nvSpPr>
        <p:spPr>
          <a:xfrm>
            <a:off x="7499627" y="4259804"/>
            <a:ext cx="716281" cy="369332"/>
          </a:xfrm>
          <a:prstGeom prst="rect">
            <a:avLst/>
          </a:prstGeom>
          <a:noFill/>
        </p:spPr>
        <p:txBody>
          <a:bodyPr wrap="square">
            <a:spAutoFit/>
          </a:bodyPr>
          <a:lstStyle/>
          <a:p>
            <a:r>
              <a:rPr lang="en-US" altLang="ja-JP" sz="1800" dirty="0"/>
              <a:t>time</a:t>
            </a:r>
            <a:endParaRPr lang="ja-JP" altLang="en-US" sz="1800" dirty="0"/>
          </a:p>
        </p:txBody>
      </p:sp>
      <p:sp>
        <p:nvSpPr>
          <p:cNvPr id="62" name="テキスト ボックス 61">
            <a:extLst>
              <a:ext uri="{FF2B5EF4-FFF2-40B4-BE49-F238E27FC236}">
                <a16:creationId xmlns:a16="http://schemas.microsoft.com/office/drawing/2014/main" id="{FEB2A133-6220-40E4-A7B7-C367AAD998F4}"/>
              </a:ext>
            </a:extLst>
          </p:cNvPr>
          <p:cNvSpPr txBox="1"/>
          <p:nvPr/>
        </p:nvSpPr>
        <p:spPr>
          <a:xfrm>
            <a:off x="1985726" y="2369823"/>
            <a:ext cx="4796065" cy="338554"/>
          </a:xfrm>
          <a:prstGeom prst="rect">
            <a:avLst/>
          </a:prstGeom>
          <a:noFill/>
          <a:ln>
            <a:noFill/>
          </a:ln>
        </p:spPr>
        <p:txBody>
          <a:bodyPr wrap="square">
            <a:spAutoFit/>
          </a:bodyPr>
          <a:lstStyle/>
          <a:p>
            <a:r>
              <a:rPr lang="en-US" altLang="ja-JP" sz="1600" dirty="0"/>
              <a:t>Pilot TX                   Pilot TX</a:t>
            </a:r>
            <a:r>
              <a:rPr lang="ja-JP" altLang="en-US" sz="1600" dirty="0"/>
              <a:t>                </a:t>
            </a:r>
            <a:r>
              <a:rPr lang="en-US" altLang="ja-JP" sz="1600" dirty="0"/>
              <a:t>Pilot TX</a:t>
            </a:r>
            <a:endParaRPr lang="ja-JP" altLang="en-US" sz="1600" dirty="0"/>
          </a:p>
        </p:txBody>
      </p:sp>
      <p:sp>
        <p:nvSpPr>
          <p:cNvPr id="63" name="正方形/長方形 62">
            <a:extLst>
              <a:ext uri="{FF2B5EF4-FFF2-40B4-BE49-F238E27FC236}">
                <a16:creationId xmlns:a16="http://schemas.microsoft.com/office/drawing/2014/main" id="{CB6BBBC3-939C-4019-9985-980A4F2CF69E}"/>
              </a:ext>
            </a:extLst>
          </p:cNvPr>
          <p:cNvSpPr/>
          <p:nvPr/>
        </p:nvSpPr>
        <p:spPr bwMode="auto">
          <a:xfrm>
            <a:off x="2218968" y="2730400"/>
            <a:ext cx="360901" cy="50552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64" name="正方形/長方形 63">
            <a:extLst>
              <a:ext uri="{FF2B5EF4-FFF2-40B4-BE49-F238E27FC236}">
                <a16:creationId xmlns:a16="http://schemas.microsoft.com/office/drawing/2014/main" id="{D81D2794-4C55-4279-826B-8170CC44C9AD}"/>
              </a:ext>
            </a:extLst>
          </p:cNvPr>
          <p:cNvSpPr/>
          <p:nvPr/>
        </p:nvSpPr>
        <p:spPr bwMode="auto">
          <a:xfrm>
            <a:off x="3816929" y="2735289"/>
            <a:ext cx="416769" cy="50552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65" name="正方形/長方形 64">
            <a:extLst>
              <a:ext uri="{FF2B5EF4-FFF2-40B4-BE49-F238E27FC236}">
                <a16:creationId xmlns:a16="http://schemas.microsoft.com/office/drawing/2014/main" id="{69B81A4C-3535-4F56-A47D-9733D39AD896}"/>
              </a:ext>
            </a:extLst>
          </p:cNvPr>
          <p:cNvSpPr/>
          <p:nvPr/>
        </p:nvSpPr>
        <p:spPr bwMode="auto">
          <a:xfrm>
            <a:off x="5396310" y="2743200"/>
            <a:ext cx="406699" cy="50552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66" name="直線矢印コネクタ 65">
            <a:extLst>
              <a:ext uri="{FF2B5EF4-FFF2-40B4-BE49-F238E27FC236}">
                <a16:creationId xmlns:a16="http://schemas.microsoft.com/office/drawing/2014/main" id="{226D949F-981F-414D-9D90-4672A3B5E838}"/>
              </a:ext>
            </a:extLst>
          </p:cNvPr>
          <p:cNvCxnSpPr/>
          <p:nvPr/>
        </p:nvCxnSpPr>
        <p:spPr bwMode="auto">
          <a:xfrm flipH="1" flipV="1">
            <a:off x="1725262" y="2155412"/>
            <a:ext cx="1" cy="2127804"/>
          </a:xfrm>
          <a:prstGeom prst="straightConnector1">
            <a:avLst/>
          </a:prstGeom>
          <a:solidFill>
            <a:schemeClr val="accent1"/>
          </a:solidFill>
          <a:ln w="3810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テキスト ボックス 66">
            <a:extLst>
              <a:ext uri="{FF2B5EF4-FFF2-40B4-BE49-F238E27FC236}">
                <a16:creationId xmlns:a16="http://schemas.microsoft.com/office/drawing/2014/main" id="{9CC7AFC3-019A-473E-AC16-1B9407D3DDC2}"/>
              </a:ext>
            </a:extLst>
          </p:cNvPr>
          <p:cNvSpPr txBox="1"/>
          <p:nvPr/>
        </p:nvSpPr>
        <p:spPr>
          <a:xfrm rot="16200000">
            <a:off x="844552" y="2915479"/>
            <a:ext cx="1136964" cy="369332"/>
          </a:xfrm>
          <a:prstGeom prst="rect">
            <a:avLst/>
          </a:prstGeom>
          <a:noFill/>
        </p:spPr>
        <p:txBody>
          <a:bodyPr wrap="square">
            <a:spAutoFit/>
          </a:bodyPr>
          <a:lstStyle/>
          <a:p>
            <a:r>
              <a:rPr lang="en-US" altLang="ja-JP" sz="1800" dirty="0"/>
              <a:t>TX signal</a:t>
            </a:r>
            <a:endParaRPr lang="ja-JP" altLang="en-US" sz="1800" dirty="0"/>
          </a:p>
        </p:txBody>
      </p:sp>
      <p:cxnSp>
        <p:nvCxnSpPr>
          <p:cNvPr id="68" name="直線矢印コネクタ 67">
            <a:extLst>
              <a:ext uri="{FF2B5EF4-FFF2-40B4-BE49-F238E27FC236}">
                <a16:creationId xmlns:a16="http://schemas.microsoft.com/office/drawing/2014/main" id="{E05906B0-56D3-4B0A-AAF3-F7B047453BD7}"/>
              </a:ext>
            </a:extLst>
          </p:cNvPr>
          <p:cNvCxnSpPr/>
          <p:nvPr/>
        </p:nvCxnSpPr>
        <p:spPr bwMode="auto">
          <a:xfrm>
            <a:off x="2613899" y="3121666"/>
            <a:ext cx="1203030" cy="0"/>
          </a:xfrm>
          <a:prstGeom prst="straightConnector1">
            <a:avLst/>
          </a:prstGeom>
          <a:solidFill>
            <a:schemeClr val="accent1"/>
          </a:solidFill>
          <a:ln w="12700" cap="flat" cmpd="sng" algn="ctr">
            <a:solidFill>
              <a:schemeClr val="tx1"/>
            </a:solidFill>
            <a:prstDash val="solid"/>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コネクタ 69">
            <a:extLst>
              <a:ext uri="{FF2B5EF4-FFF2-40B4-BE49-F238E27FC236}">
                <a16:creationId xmlns:a16="http://schemas.microsoft.com/office/drawing/2014/main" id="{6E423303-0FED-4D68-8022-9E08D47CCB8F}"/>
              </a:ext>
            </a:extLst>
          </p:cNvPr>
          <p:cNvCxnSpPr/>
          <p:nvPr/>
        </p:nvCxnSpPr>
        <p:spPr bwMode="auto">
          <a:xfrm flipH="1">
            <a:off x="3416096" y="3130120"/>
            <a:ext cx="400092" cy="456348"/>
          </a:xfrm>
          <a:prstGeom prst="line">
            <a:avLst/>
          </a:prstGeom>
          <a:solidFill>
            <a:schemeClr val="accent1"/>
          </a:solidFill>
          <a:ln w="635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コネクタ 70">
            <a:extLst>
              <a:ext uri="{FF2B5EF4-FFF2-40B4-BE49-F238E27FC236}">
                <a16:creationId xmlns:a16="http://schemas.microsoft.com/office/drawing/2014/main" id="{0FEBDE1F-9EB8-4624-A438-9E4D169221C5}"/>
              </a:ext>
            </a:extLst>
          </p:cNvPr>
          <p:cNvCxnSpPr/>
          <p:nvPr/>
        </p:nvCxnSpPr>
        <p:spPr bwMode="auto">
          <a:xfrm flipH="1">
            <a:off x="4781202" y="3136901"/>
            <a:ext cx="612765" cy="449578"/>
          </a:xfrm>
          <a:prstGeom prst="line">
            <a:avLst/>
          </a:prstGeom>
          <a:solidFill>
            <a:schemeClr val="accent1"/>
          </a:solidFill>
          <a:ln w="635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テキスト ボックス 72">
            <a:extLst>
              <a:ext uri="{FF2B5EF4-FFF2-40B4-BE49-F238E27FC236}">
                <a16:creationId xmlns:a16="http://schemas.microsoft.com/office/drawing/2014/main" id="{7D93F07D-1C68-4D55-AAEE-18DE692558A4}"/>
              </a:ext>
            </a:extLst>
          </p:cNvPr>
          <p:cNvSpPr txBox="1"/>
          <p:nvPr/>
        </p:nvSpPr>
        <p:spPr>
          <a:xfrm>
            <a:off x="3052639" y="2844661"/>
            <a:ext cx="533399" cy="276999"/>
          </a:xfrm>
          <a:prstGeom prst="rect">
            <a:avLst/>
          </a:prstGeom>
          <a:noFill/>
        </p:spPr>
        <p:txBody>
          <a:bodyPr wrap="square">
            <a:spAutoFit/>
          </a:bodyPr>
          <a:lstStyle/>
          <a:p>
            <a:r>
              <a:rPr lang="en-US" altLang="ja-JP" sz="1200" i="1" dirty="0">
                <a:latin typeface="Arial 本文"/>
              </a:rPr>
              <a:t>CCA</a:t>
            </a:r>
            <a:endParaRPr lang="ja-JP" altLang="en-US" i="1" dirty="0"/>
          </a:p>
        </p:txBody>
      </p:sp>
      <p:sp>
        <p:nvSpPr>
          <p:cNvPr id="74" name="テキスト ボックス 73">
            <a:extLst>
              <a:ext uri="{FF2B5EF4-FFF2-40B4-BE49-F238E27FC236}">
                <a16:creationId xmlns:a16="http://schemas.microsoft.com/office/drawing/2014/main" id="{F91E72E3-B0F5-4E81-B7F3-BCC03E18DFE9}"/>
              </a:ext>
            </a:extLst>
          </p:cNvPr>
          <p:cNvSpPr txBox="1"/>
          <p:nvPr/>
        </p:nvSpPr>
        <p:spPr>
          <a:xfrm>
            <a:off x="4527894" y="2860147"/>
            <a:ext cx="533399" cy="276999"/>
          </a:xfrm>
          <a:prstGeom prst="rect">
            <a:avLst/>
          </a:prstGeom>
          <a:noFill/>
        </p:spPr>
        <p:txBody>
          <a:bodyPr wrap="square">
            <a:spAutoFit/>
          </a:bodyPr>
          <a:lstStyle/>
          <a:p>
            <a:r>
              <a:rPr lang="en-US" altLang="ja-JP" sz="1200" i="1" dirty="0">
                <a:latin typeface="Arial 本文"/>
              </a:rPr>
              <a:t>CCA</a:t>
            </a:r>
            <a:endParaRPr lang="ja-JP" altLang="en-US" i="1" dirty="0"/>
          </a:p>
        </p:txBody>
      </p:sp>
      <p:sp>
        <p:nvSpPr>
          <p:cNvPr id="75" name="テキスト ボックス 74">
            <a:extLst>
              <a:ext uri="{FF2B5EF4-FFF2-40B4-BE49-F238E27FC236}">
                <a16:creationId xmlns:a16="http://schemas.microsoft.com/office/drawing/2014/main" id="{2B1C615C-7189-4A75-9DDC-75F2B375928C}"/>
              </a:ext>
            </a:extLst>
          </p:cNvPr>
          <p:cNvSpPr txBox="1"/>
          <p:nvPr/>
        </p:nvSpPr>
        <p:spPr>
          <a:xfrm>
            <a:off x="1692384" y="2853020"/>
            <a:ext cx="533399" cy="276999"/>
          </a:xfrm>
          <a:prstGeom prst="rect">
            <a:avLst/>
          </a:prstGeom>
          <a:noFill/>
        </p:spPr>
        <p:txBody>
          <a:bodyPr wrap="square">
            <a:spAutoFit/>
          </a:bodyPr>
          <a:lstStyle/>
          <a:p>
            <a:r>
              <a:rPr lang="en-US" altLang="ja-JP" sz="1200" i="1" dirty="0">
                <a:latin typeface="Arial 本文"/>
              </a:rPr>
              <a:t>CCA</a:t>
            </a:r>
            <a:endParaRPr lang="ja-JP" altLang="en-US" i="1" dirty="0"/>
          </a:p>
        </p:txBody>
      </p:sp>
      <p:cxnSp>
        <p:nvCxnSpPr>
          <p:cNvPr id="76" name="直線矢印コネクタ 75">
            <a:extLst>
              <a:ext uri="{FF2B5EF4-FFF2-40B4-BE49-F238E27FC236}">
                <a16:creationId xmlns:a16="http://schemas.microsoft.com/office/drawing/2014/main" id="{64203DED-7333-47E8-88DE-9244C503B373}"/>
              </a:ext>
            </a:extLst>
          </p:cNvPr>
          <p:cNvCxnSpPr/>
          <p:nvPr/>
        </p:nvCxnSpPr>
        <p:spPr bwMode="auto">
          <a:xfrm>
            <a:off x="1725262" y="3136901"/>
            <a:ext cx="520931" cy="0"/>
          </a:xfrm>
          <a:prstGeom prst="straightConnector1">
            <a:avLst/>
          </a:prstGeom>
          <a:solidFill>
            <a:schemeClr val="accent1"/>
          </a:solidFill>
          <a:ln w="12700" cap="flat" cmpd="sng" algn="ctr">
            <a:solidFill>
              <a:schemeClr val="tx1"/>
            </a:solidFill>
            <a:prstDash val="solid"/>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a:extLst>
              <a:ext uri="{FF2B5EF4-FFF2-40B4-BE49-F238E27FC236}">
                <a16:creationId xmlns:a16="http://schemas.microsoft.com/office/drawing/2014/main" id="{EA25AF71-371A-4C76-BAE2-6078B0E4B8F8}"/>
              </a:ext>
            </a:extLst>
          </p:cNvPr>
          <p:cNvCxnSpPr/>
          <p:nvPr/>
        </p:nvCxnSpPr>
        <p:spPr bwMode="auto">
          <a:xfrm flipH="1">
            <a:off x="3811767" y="3130262"/>
            <a:ext cx="612765" cy="449578"/>
          </a:xfrm>
          <a:prstGeom prst="line">
            <a:avLst/>
          </a:prstGeom>
          <a:solidFill>
            <a:schemeClr val="accent1"/>
          </a:solidFill>
          <a:ln w="635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直線コネクタ 8">
            <a:extLst>
              <a:ext uri="{FF2B5EF4-FFF2-40B4-BE49-F238E27FC236}">
                <a16:creationId xmlns:a16="http://schemas.microsoft.com/office/drawing/2014/main" id="{B23CB462-D653-4F59-8202-7C767C6623F3}"/>
              </a:ext>
            </a:extLst>
          </p:cNvPr>
          <p:cNvCxnSpPr/>
          <p:nvPr/>
        </p:nvCxnSpPr>
        <p:spPr bwMode="auto">
          <a:xfrm flipV="1">
            <a:off x="2218968" y="2735289"/>
            <a:ext cx="0" cy="1016703"/>
          </a:xfrm>
          <a:prstGeom prst="line">
            <a:avLst/>
          </a:prstGeom>
          <a:solidFill>
            <a:schemeClr val="accent1"/>
          </a:solidFill>
          <a:ln w="63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36">
            <a:extLst>
              <a:ext uri="{FF2B5EF4-FFF2-40B4-BE49-F238E27FC236}">
                <a16:creationId xmlns:a16="http://schemas.microsoft.com/office/drawing/2014/main" id="{D6686E3B-55EF-4323-99DA-CB5804FD1A51}"/>
              </a:ext>
            </a:extLst>
          </p:cNvPr>
          <p:cNvCxnSpPr/>
          <p:nvPr/>
        </p:nvCxnSpPr>
        <p:spPr bwMode="auto">
          <a:xfrm flipV="1">
            <a:off x="3819168" y="2920828"/>
            <a:ext cx="0" cy="1016703"/>
          </a:xfrm>
          <a:prstGeom prst="line">
            <a:avLst/>
          </a:prstGeom>
          <a:solidFill>
            <a:schemeClr val="accent1"/>
          </a:solidFill>
          <a:ln w="63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コネクタ 37">
            <a:extLst>
              <a:ext uri="{FF2B5EF4-FFF2-40B4-BE49-F238E27FC236}">
                <a16:creationId xmlns:a16="http://schemas.microsoft.com/office/drawing/2014/main" id="{048DD240-DD59-4800-97AC-40A504A12AF7}"/>
              </a:ext>
            </a:extLst>
          </p:cNvPr>
          <p:cNvCxnSpPr/>
          <p:nvPr/>
        </p:nvCxnSpPr>
        <p:spPr bwMode="auto">
          <a:xfrm flipV="1">
            <a:off x="5393967" y="2920827"/>
            <a:ext cx="0" cy="1016703"/>
          </a:xfrm>
          <a:prstGeom prst="line">
            <a:avLst/>
          </a:prstGeom>
          <a:solidFill>
            <a:schemeClr val="accent1"/>
          </a:solidFill>
          <a:ln w="63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コネクタ 40">
            <a:extLst>
              <a:ext uri="{FF2B5EF4-FFF2-40B4-BE49-F238E27FC236}">
                <a16:creationId xmlns:a16="http://schemas.microsoft.com/office/drawing/2014/main" id="{903E5615-2D9E-4202-BFAC-1CB1AF870EE5}"/>
              </a:ext>
            </a:extLst>
          </p:cNvPr>
          <p:cNvCxnSpPr/>
          <p:nvPr/>
        </p:nvCxnSpPr>
        <p:spPr bwMode="auto">
          <a:xfrm flipH="1">
            <a:off x="2213807" y="3147366"/>
            <a:ext cx="400092" cy="456348"/>
          </a:xfrm>
          <a:prstGeom prst="line">
            <a:avLst/>
          </a:prstGeom>
          <a:solidFill>
            <a:schemeClr val="accent1"/>
          </a:solidFill>
          <a:ln w="635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テキスト ボックス 29">
            <a:extLst>
              <a:ext uri="{FF2B5EF4-FFF2-40B4-BE49-F238E27FC236}">
                <a16:creationId xmlns:a16="http://schemas.microsoft.com/office/drawing/2014/main" id="{8E37C6C2-51C0-4C43-8D57-322E06701546}"/>
              </a:ext>
            </a:extLst>
          </p:cNvPr>
          <p:cNvSpPr txBox="1"/>
          <p:nvPr/>
        </p:nvSpPr>
        <p:spPr>
          <a:xfrm>
            <a:off x="1416423" y="4872201"/>
            <a:ext cx="6387354" cy="1200329"/>
          </a:xfrm>
          <a:prstGeom prst="rect">
            <a:avLst/>
          </a:prstGeom>
          <a:noFill/>
        </p:spPr>
        <p:txBody>
          <a:bodyPr wrap="square">
            <a:spAutoFit/>
          </a:bodyPr>
          <a:lstStyle/>
          <a:p>
            <a:pPr marL="285750" indent="-285750">
              <a:buFont typeface="Arial" panose="020B0604020202020204" pitchFamily="34" charset="0"/>
              <a:buChar char="•"/>
            </a:pPr>
            <a:r>
              <a:rPr lang="en-US" altLang="ja-JP" sz="1800" dirty="0">
                <a:latin typeface="+mj-lt"/>
              </a:rPr>
              <a:t>Mode P2 is favorable for applications where execution of “UWB tasks” needs long time duration.</a:t>
            </a:r>
          </a:p>
          <a:p>
            <a:pPr marL="285750" indent="-285750">
              <a:buFont typeface="Arial" panose="020B0604020202020204" pitchFamily="34" charset="0"/>
              <a:buChar char="•"/>
            </a:pPr>
            <a:r>
              <a:rPr lang="en-US" altLang="ja-JP" sz="1800" dirty="0">
                <a:latin typeface="+mj-lt"/>
              </a:rPr>
              <a:t>The time duration needed by a UWB task can be pre-determined and aware to compliant devices.</a:t>
            </a:r>
            <a:endParaRPr lang="ja-JP" altLang="en-US" sz="1800" dirty="0">
              <a:latin typeface="+mj-lt"/>
            </a:endParaRPr>
          </a:p>
        </p:txBody>
      </p:sp>
    </p:spTree>
    <p:extLst>
      <p:ext uri="{BB962C8B-B14F-4D97-AF65-F5344CB8AC3E}">
        <p14:creationId xmlns:p14="http://schemas.microsoft.com/office/powerpoint/2010/main" val="2052074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7AD7BFCF-0FFB-46FF-9272-BEA7F14F3994}"/>
              </a:ext>
            </a:extLst>
          </p:cNvPr>
          <p:cNvSpPr>
            <a:spLocks noGrp="1"/>
          </p:cNvSpPr>
          <p:nvPr>
            <p:ph type="sldNum" sz="quarter" idx="12"/>
          </p:nvPr>
        </p:nvSpPr>
        <p:spPr>
          <a:xfrm>
            <a:off x="4344988" y="6475413"/>
            <a:ext cx="530225" cy="182562"/>
          </a:xfrm>
        </p:spPr>
        <p:txBody>
          <a:bodyPr/>
          <a:lstStyle/>
          <a:p>
            <a:r>
              <a:rPr lang="en-US" altLang="en-US"/>
              <a:t>Slide </a:t>
            </a:r>
            <a:fld id="{D63F0650-F2B3-6741-A45C-FCE309717EFE}" type="slidenum">
              <a:rPr lang="en-US" altLang="en-US" smtClean="0"/>
              <a:pPr/>
              <a:t>12</a:t>
            </a:fld>
            <a:endParaRPr lang="en-US" altLang="en-US"/>
          </a:p>
        </p:txBody>
      </p:sp>
      <p:sp>
        <p:nvSpPr>
          <p:cNvPr id="18" name="矢印: 下 17">
            <a:extLst>
              <a:ext uri="{FF2B5EF4-FFF2-40B4-BE49-F238E27FC236}">
                <a16:creationId xmlns:a16="http://schemas.microsoft.com/office/drawing/2014/main" id="{E6C8FC8B-5C44-4934-8B2A-7821BDC78AF7}"/>
              </a:ext>
            </a:extLst>
          </p:cNvPr>
          <p:cNvSpPr/>
          <p:nvPr/>
        </p:nvSpPr>
        <p:spPr>
          <a:xfrm>
            <a:off x="2211048" y="1992071"/>
            <a:ext cx="176304" cy="3570528"/>
          </a:xfrm>
          <a:prstGeom prst="down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b="1" dirty="0"/>
          </a:p>
        </p:txBody>
      </p:sp>
      <p:cxnSp>
        <p:nvCxnSpPr>
          <p:cNvPr id="19" name="直線矢印コネクタ 18">
            <a:extLst>
              <a:ext uri="{FF2B5EF4-FFF2-40B4-BE49-F238E27FC236}">
                <a16:creationId xmlns:a16="http://schemas.microsoft.com/office/drawing/2014/main" id="{66CD14F9-5DD8-4DEE-8699-1D650183B07C}"/>
              </a:ext>
            </a:extLst>
          </p:cNvPr>
          <p:cNvCxnSpPr>
            <a:cxnSpLocks/>
          </p:cNvCxnSpPr>
          <p:nvPr/>
        </p:nvCxnSpPr>
        <p:spPr>
          <a:xfrm flipH="1">
            <a:off x="2327923" y="2409550"/>
            <a:ext cx="2281391" cy="142379"/>
          </a:xfrm>
          <a:prstGeom prst="straightConnector1">
            <a:avLst/>
          </a:prstGeom>
          <a:ln w="158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667769E3-C164-4FA5-B8B1-F05A3820E474}"/>
              </a:ext>
            </a:extLst>
          </p:cNvPr>
          <p:cNvCxnSpPr>
            <a:cxnSpLocks/>
          </p:cNvCxnSpPr>
          <p:nvPr/>
        </p:nvCxnSpPr>
        <p:spPr>
          <a:xfrm>
            <a:off x="2327923" y="3128476"/>
            <a:ext cx="2272461" cy="283679"/>
          </a:xfrm>
          <a:prstGeom prst="straightConnector1">
            <a:avLst/>
          </a:prstGeom>
          <a:ln w="158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1" name="正方形/長方形 20">
            <a:extLst>
              <a:ext uri="{FF2B5EF4-FFF2-40B4-BE49-F238E27FC236}">
                <a16:creationId xmlns:a16="http://schemas.microsoft.com/office/drawing/2014/main" id="{90DC9722-3D9C-4FB9-8CE3-2EF7843775F9}"/>
              </a:ext>
            </a:extLst>
          </p:cNvPr>
          <p:cNvSpPr/>
          <p:nvPr/>
        </p:nvSpPr>
        <p:spPr>
          <a:xfrm rot="21420000">
            <a:off x="2929917" y="2157729"/>
            <a:ext cx="1077411" cy="338554"/>
          </a:xfrm>
          <a:prstGeom prst="rect">
            <a:avLst/>
          </a:prstGeom>
        </p:spPr>
        <p:txBody>
          <a:bodyPr wrap="none">
            <a:spAutoFit/>
          </a:bodyPr>
          <a:lstStyle/>
          <a:p>
            <a:r>
              <a:rPr lang="en-US" altLang="ja-JP" sz="1600" dirty="0">
                <a:solidFill>
                  <a:srgbClr val="000000"/>
                </a:solidFill>
                <a:cs typeface="Times New Roman" panose="02020603050405020304" pitchFamily="18" charset="0"/>
              </a:rPr>
              <a:t>CCA </a:t>
            </a:r>
            <a:r>
              <a:rPr lang="en-US" altLang="ja-JP" sz="1600" dirty="0">
                <a:solidFill>
                  <a:srgbClr val="000000"/>
                </a:solidFill>
                <a:latin typeface="Times New Roman" panose="02020603050405020304" pitchFamily="18" charset="0"/>
                <a:cs typeface="Times New Roman" panose="02020603050405020304" pitchFamily="18" charset="0"/>
              </a:rPr>
              <a:t>Req. </a:t>
            </a:r>
            <a:endParaRPr lang="ja-JP" altLang="en-US" sz="1600" dirty="0">
              <a:latin typeface="Times New Roman" panose="02020603050405020304" pitchFamily="18" charset="0"/>
              <a:cs typeface="Times New Roman" panose="02020603050405020304" pitchFamily="18" charset="0"/>
            </a:endParaRPr>
          </a:p>
        </p:txBody>
      </p:sp>
      <p:sp>
        <p:nvSpPr>
          <p:cNvPr id="22" name="正方形/長方形 21">
            <a:extLst>
              <a:ext uri="{FF2B5EF4-FFF2-40B4-BE49-F238E27FC236}">
                <a16:creationId xmlns:a16="http://schemas.microsoft.com/office/drawing/2014/main" id="{C8AA76AB-B88F-499B-8E73-F21243C59B8B}"/>
              </a:ext>
            </a:extLst>
          </p:cNvPr>
          <p:cNvSpPr/>
          <p:nvPr/>
        </p:nvSpPr>
        <p:spPr>
          <a:xfrm rot="480000">
            <a:off x="2611900" y="2965686"/>
            <a:ext cx="1819729" cy="338554"/>
          </a:xfrm>
          <a:prstGeom prst="rect">
            <a:avLst/>
          </a:prstGeom>
        </p:spPr>
        <p:txBody>
          <a:bodyPr wrap="none">
            <a:spAutoFit/>
          </a:bodyPr>
          <a:lstStyle/>
          <a:p>
            <a:r>
              <a:rPr lang="en-US" altLang="ja-JP" sz="1600" dirty="0">
                <a:solidFill>
                  <a:srgbClr val="000000"/>
                </a:solidFill>
                <a:cs typeface="Times New Roman" panose="02020603050405020304" pitchFamily="18" charset="0"/>
              </a:rPr>
              <a:t>clear channel report</a:t>
            </a:r>
            <a:endParaRPr lang="ja-JP" altLang="en-US" sz="1600" dirty="0">
              <a:latin typeface="Times New Roman" panose="02020603050405020304" pitchFamily="18" charset="0"/>
              <a:cs typeface="Times New Roman" panose="02020603050405020304" pitchFamily="18" charset="0"/>
            </a:endParaRPr>
          </a:p>
        </p:txBody>
      </p:sp>
      <p:sp>
        <p:nvSpPr>
          <p:cNvPr id="24" name="正方形/長方形 23">
            <a:extLst>
              <a:ext uri="{FF2B5EF4-FFF2-40B4-BE49-F238E27FC236}">
                <a16:creationId xmlns:a16="http://schemas.microsoft.com/office/drawing/2014/main" id="{C0520CF1-0A6C-423D-A4EA-D0780983C048}"/>
              </a:ext>
            </a:extLst>
          </p:cNvPr>
          <p:cNvSpPr/>
          <p:nvPr/>
        </p:nvSpPr>
        <p:spPr>
          <a:xfrm>
            <a:off x="1600200" y="1574587"/>
            <a:ext cx="5793958" cy="338554"/>
          </a:xfrm>
          <a:prstGeom prst="rect">
            <a:avLst/>
          </a:prstGeom>
        </p:spPr>
        <p:txBody>
          <a:bodyPr wrap="none">
            <a:spAutoFit/>
          </a:bodyPr>
          <a:lstStyle/>
          <a:p>
            <a:r>
              <a:rPr lang="en-US" altLang="ja-JP" sz="1600" dirty="0">
                <a:solidFill>
                  <a:srgbClr val="000000"/>
                </a:solidFill>
                <a:latin typeface="Times New Roman" panose="02020603050405020304" pitchFamily="18" charset="0"/>
                <a:cs typeface="Times New Roman" panose="02020603050405020304" pitchFamily="18" charset="0"/>
              </a:rPr>
              <a:t>Pilot-NB-PHY                             MAC                              UWB-PHY</a:t>
            </a:r>
            <a:endParaRPr lang="ja-JP" altLang="en-US" sz="1600" dirty="0">
              <a:latin typeface="Times New Roman" panose="02020603050405020304" pitchFamily="18" charset="0"/>
              <a:cs typeface="Times New Roman" panose="02020603050405020304" pitchFamily="18" charset="0"/>
            </a:endParaRPr>
          </a:p>
        </p:txBody>
      </p:sp>
      <p:sp>
        <p:nvSpPr>
          <p:cNvPr id="35" name="正方形/長方形 34">
            <a:extLst>
              <a:ext uri="{FF2B5EF4-FFF2-40B4-BE49-F238E27FC236}">
                <a16:creationId xmlns:a16="http://schemas.microsoft.com/office/drawing/2014/main" id="{D3234B68-9F5E-42E1-9F7D-85A25F47D3C7}"/>
              </a:ext>
            </a:extLst>
          </p:cNvPr>
          <p:cNvSpPr/>
          <p:nvPr/>
        </p:nvSpPr>
        <p:spPr>
          <a:xfrm>
            <a:off x="1617652" y="2657554"/>
            <a:ext cx="747440" cy="392567"/>
          </a:xfrm>
          <a:prstGeom prst="rect">
            <a:avLst/>
          </a:prstGeom>
        </p:spPr>
        <p:txBody>
          <a:bodyPr wrap="none">
            <a:spAutoFit/>
          </a:bodyPr>
          <a:lstStyle/>
          <a:p>
            <a:r>
              <a:rPr lang="en-US" altLang="ja-JP" sz="1600" dirty="0">
                <a:solidFill>
                  <a:srgbClr val="0070C0"/>
                </a:solidFill>
                <a:latin typeface="Times New Roman" panose="02020603050405020304" pitchFamily="18" charset="0"/>
                <a:cs typeface="Times New Roman" panose="02020603050405020304" pitchFamily="18" charset="0"/>
              </a:rPr>
              <a:t>CCA </a:t>
            </a:r>
            <a:endParaRPr lang="ja-JP" altLang="en-US" sz="1600" dirty="0">
              <a:solidFill>
                <a:srgbClr val="0070C0"/>
              </a:solidFill>
              <a:latin typeface="Times New Roman" panose="02020603050405020304" pitchFamily="18" charset="0"/>
              <a:cs typeface="Times New Roman" panose="02020603050405020304" pitchFamily="18" charset="0"/>
            </a:endParaRPr>
          </a:p>
        </p:txBody>
      </p:sp>
      <p:sp>
        <p:nvSpPr>
          <p:cNvPr id="60" name="矢印: 下 59">
            <a:extLst>
              <a:ext uri="{FF2B5EF4-FFF2-40B4-BE49-F238E27FC236}">
                <a16:creationId xmlns:a16="http://schemas.microsoft.com/office/drawing/2014/main" id="{45D4D3EA-EC46-4D80-966A-DB0786F73CD6}"/>
              </a:ext>
            </a:extLst>
          </p:cNvPr>
          <p:cNvSpPr/>
          <p:nvPr/>
        </p:nvSpPr>
        <p:spPr>
          <a:xfrm>
            <a:off x="6863709" y="1992070"/>
            <a:ext cx="162739" cy="3494328"/>
          </a:xfrm>
          <a:prstGeom prst="down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b="1" dirty="0"/>
          </a:p>
        </p:txBody>
      </p:sp>
      <p:sp>
        <p:nvSpPr>
          <p:cNvPr id="61" name="矢印: 下 60">
            <a:extLst>
              <a:ext uri="{FF2B5EF4-FFF2-40B4-BE49-F238E27FC236}">
                <a16:creationId xmlns:a16="http://schemas.microsoft.com/office/drawing/2014/main" id="{CD4A4DD7-8E6A-43E9-A151-AEE6084B9E13}"/>
              </a:ext>
            </a:extLst>
          </p:cNvPr>
          <p:cNvSpPr/>
          <p:nvPr/>
        </p:nvSpPr>
        <p:spPr>
          <a:xfrm>
            <a:off x="4525817" y="1992072"/>
            <a:ext cx="176304" cy="3570528"/>
          </a:xfrm>
          <a:prstGeom prst="down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b="1" dirty="0"/>
          </a:p>
        </p:txBody>
      </p:sp>
      <p:cxnSp>
        <p:nvCxnSpPr>
          <p:cNvPr id="63" name="直線矢印コネクタ 62">
            <a:extLst>
              <a:ext uri="{FF2B5EF4-FFF2-40B4-BE49-F238E27FC236}">
                <a16:creationId xmlns:a16="http://schemas.microsoft.com/office/drawing/2014/main" id="{BB80023F-8C2A-4E7B-8638-50F64650918C}"/>
              </a:ext>
            </a:extLst>
          </p:cNvPr>
          <p:cNvCxnSpPr>
            <a:cxnSpLocks/>
          </p:cNvCxnSpPr>
          <p:nvPr/>
        </p:nvCxnSpPr>
        <p:spPr>
          <a:xfrm>
            <a:off x="2200612" y="2574241"/>
            <a:ext cx="0" cy="586773"/>
          </a:xfrm>
          <a:prstGeom prst="straightConnector1">
            <a:avLst/>
          </a:prstGeom>
          <a:ln w="22225">
            <a:solidFill>
              <a:srgbClr val="0070C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6" name="直線矢印コネクタ 65">
            <a:extLst>
              <a:ext uri="{FF2B5EF4-FFF2-40B4-BE49-F238E27FC236}">
                <a16:creationId xmlns:a16="http://schemas.microsoft.com/office/drawing/2014/main" id="{EFFB0703-71F2-4EA2-9008-7CE191346A57}"/>
              </a:ext>
            </a:extLst>
          </p:cNvPr>
          <p:cNvCxnSpPr>
            <a:cxnSpLocks/>
          </p:cNvCxnSpPr>
          <p:nvPr/>
        </p:nvCxnSpPr>
        <p:spPr>
          <a:xfrm flipH="1">
            <a:off x="2327923" y="3587776"/>
            <a:ext cx="2281391" cy="142379"/>
          </a:xfrm>
          <a:prstGeom prst="straightConnector1">
            <a:avLst/>
          </a:prstGeom>
          <a:ln w="158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id="{EC32CAA6-5BBA-4ED9-9D41-28909C5AAFB0}"/>
              </a:ext>
            </a:extLst>
          </p:cNvPr>
          <p:cNvSpPr/>
          <p:nvPr/>
        </p:nvSpPr>
        <p:spPr>
          <a:xfrm rot="21420000">
            <a:off x="2460560" y="3354367"/>
            <a:ext cx="1978427" cy="338554"/>
          </a:xfrm>
          <a:prstGeom prst="rect">
            <a:avLst/>
          </a:prstGeom>
        </p:spPr>
        <p:txBody>
          <a:bodyPr wrap="none">
            <a:spAutoFit/>
          </a:bodyPr>
          <a:lstStyle/>
          <a:p>
            <a:r>
              <a:rPr lang="en-US" altLang="ja-JP" sz="1600" dirty="0">
                <a:solidFill>
                  <a:srgbClr val="000000"/>
                </a:solidFill>
                <a:cs typeface="Times New Roman" panose="02020603050405020304" pitchFamily="18" charset="0"/>
              </a:rPr>
              <a:t>Start-send Command</a:t>
            </a:r>
            <a:r>
              <a:rPr lang="en-US" altLang="ja-JP" sz="1600" dirty="0">
                <a:solidFill>
                  <a:srgbClr val="000000"/>
                </a:solidFill>
                <a:latin typeface="Times New Roman" panose="02020603050405020304" pitchFamily="18" charset="0"/>
                <a:cs typeface="Times New Roman" panose="02020603050405020304" pitchFamily="18" charset="0"/>
              </a:rPr>
              <a:t> </a:t>
            </a:r>
            <a:endParaRPr lang="ja-JP" altLang="en-US" sz="1600" dirty="0">
              <a:latin typeface="Times New Roman" panose="02020603050405020304" pitchFamily="18" charset="0"/>
              <a:cs typeface="Times New Roman" panose="02020603050405020304" pitchFamily="18" charset="0"/>
            </a:endParaRPr>
          </a:p>
        </p:txBody>
      </p:sp>
      <p:cxnSp>
        <p:nvCxnSpPr>
          <p:cNvPr id="68" name="直線矢印コネクタ 67">
            <a:extLst>
              <a:ext uri="{FF2B5EF4-FFF2-40B4-BE49-F238E27FC236}">
                <a16:creationId xmlns:a16="http://schemas.microsoft.com/office/drawing/2014/main" id="{61B9836A-FA2F-46A6-A9BB-64FE290DC24E}"/>
              </a:ext>
            </a:extLst>
          </p:cNvPr>
          <p:cNvCxnSpPr>
            <a:cxnSpLocks/>
          </p:cNvCxnSpPr>
          <p:nvPr/>
        </p:nvCxnSpPr>
        <p:spPr>
          <a:xfrm>
            <a:off x="4609312" y="3588128"/>
            <a:ext cx="2281391" cy="142379"/>
          </a:xfrm>
          <a:prstGeom prst="straightConnector1">
            <a:avLst/>
          </a:prstGeom>
          <a:ln w="158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38B7B13E-1C1B-4F0D-8AFC-1872116A5E1D}"/>
              </a:ext>
            </a:extLst>
          </p:cNvPr>
          <p:cNvSpPr/>
          <p:nvPr/>
        </p:nvSpPr>
        <p:spPr>
          <a:xfrm rot="240000">
            <a:off x="4814694" y="3351659"/>
            <a:ext cx="1927131" cy="338554"/>
          </a:xfrm>
          <a:prstGeom prst="rect">
            <a:avLst/>
          </a:prstGeom>
        </p:spPr>
        <p:txBody>
          <a:bodyPr wrap="none">
            <a:spAutoFit/>
          </a:bodyPr>
          <a:lstStyle/>
          <a:p>
            <a:r>
              <a:rPr lang="en-US" altLang="ja-JP" sz="1600" dirty="0">
                <a:solidFill>
                  <a:srgbClr val="000000"/>
                </a:solidFill>
                <a:cs typeface="Times New Roman" panose="02020603050405020304" pitchFamily="18" charset="0"/>
              </a:rPr>
              <a:t>Start-send Command</a:t>
            </a:r>
            <a:endParaRPr lang="ja-JP" altLang="en-US" sz="1600" dirty="0">
              <a:latin typeface="Times New Roman" panose="02020603050405020304" pitchFamily="18" charset="0"/>
              <a:cs typeface="Times New Roman" panose="02020603050405020304" pitchFamily="18" charset="0"/>
            </a:endParaRPr>
          </a:p>
        </p:txBody>
      </p:sp>
      <p:cxnSp>
        <p:nvCxnSpPr>
          <p:cNvPr id="74" name="直線矢印コネクタ 73">
            <a:extLst>
              <a:ext uri="{FF2B5EF4-FFF2-40B4-BE49-F238E27FC236}">
                <a16:creationId xmlns:a16="http://schemas.microsoft.com/office/drawing/2014/main" id="{795A9054-60AB-42D7-8289-B65AE32EABE1}"/>
              </a:ext>
            </a:extLst>
          </p:cNvPr>
          <p:cNvCxnSpPr>
            <a:cxnSpLocks/>
          </p:cNvCxnSpPr>
          <p:nvPr/>
        </p:nvCxnSpPr>
        <p:spPr>
          <a:xfrm>
            <a:off x="2200612" y="3693279"/>
            <a:ext cx="0" cy="497719"/>
          </a:xfrm>
          <a:prstGeom prst="straightConnector1">
            <a:avLst/>
          </a:prstGeom>
          <a:ln w="2222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6" name="直線矢印コネクタ 75">
            <a:extLst>
              <a:ext uri="{FF2B5EF4-FFF2-40B4-BE49-F238E27FC236}">
                <a16:creationId xmlns:a16="http://schemas.microsoft.com/office/drawing/2014/main" id="{12CFCB62-DB8D-4E56-B169-4BB443C78151}"/>
              </a:ext>
            </a:extLst>
          </p:cNvPr>
          <p:cNvCxnSpPr>
            <a:cxnSpLocks/>
          </p:cNvCxnSpPr>
          <p:nvPr/>
        </p:nvCxnSpPr>
        <p:spPr>
          <a:xfrm>
            <a:off x="7048218" y="3733800"/>
            <a:ext cx="0" cy="848221"/>
          </a:xfrm>
          <a:prstGeom prst="straightConnector1">
            <a:avLst/>
          </a:prstGeom>
          <a:ln w="2222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8" name="直線矢印コネクタ 77">
            <a:extLst>
              <a:ext uri="{FF2B5EF4-FFF2-40B4-BE49-F238E27FC236}">
                <a16:creationId xmlns:a16="http://schemas.microsoft.com/office/drawing/2014/main" id="{1E13BC12-03D5-44C8-A22B-0B9FDEE28660}"/>
              </a:ext>
            </a:extLst>
          </p:cNvPr>
          <p:cNvCxnSpPr>
            <a:cxnSpLocks/>
          </p:cNvCxnSpPr>
          <p:nvPr/>
        </p:nvCxnSpPr>
        <p:spPr>
          <a:xfrm flipH="1">
            <a:off x="4661562" y="4582021"/>
            <a:ext cx="2281391" cy="142379"/>
          </a:xfrm>
          <a:prstGeom prst="straightConnector1">
            <a:avLst/>
          </a:prstGeom>
          <a:ln w="158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79" name="正方形/長方形 78">
            <a:extLst>
              <a:ext uri="{FF2B5EF4-FFF2-40B4-BE49-F238E27FC236}">
                <a16:creationId xmlns:a16="http://schemas.microsoft.com/office/drawing/2014/main" id="{E5694CF9-D7E1-412C-9CA0-66D1C1F6CC20}"/>
              </a:ext>
            </a:extLst>
          </p:cNvPr>
          <p:cNvSpPr/>
          <p:nvPr/>
        </p:nvSpPr>
        <p:spPr>
          <a:xfrm rot="21420000">
            <a:off x="5037403" y="4330200"/>
            <a:ext cx="1529714" cy="338554"/>
          </a:xfrm>
          <a:prstGeom prst="rect">
            <a:avLst/>
          </a:prstGeom>
        </p:spPr>
        <p:txBody>
          <a:bodyPr wrap="none">
            <a:spAutoFit/>
          </a:bodyPr>
          <a:lstStyle/>
          <a:p>
            <a:r>
              <a:rPr lang="en-US" altLang="ja-JP" sz="1600" dirty="0">
                <a:solidFill>
                  <a:srgbClr val="000000"/>
                </a:solidFill>
                <a:cs typeface="Times New Roman" panose="02020603050405020304" pitchFamily="18" charset="0"/>
              </a:rPr>
              <a:t>Task-end r</a:t>
            </a:r>
            <a:r>
              <a:rPr lang="en-US" altLang="ja-JP" sz="1600" dirty="0">
                <a:solidFill>
                  <a:srgbClr val="000000"/>
                </a:solidFill>
                <a:latin typeface="Times New Roman" panose="02020603050405020304" pitchFamily="18" charset="0"/>
                <a:cs typeface="Times New Roman" panose="02020603050405020304" pitchFamily="18" charset="0"/>
              </a:rPr>
              <a:t>eport </a:t>
            </a:r>
            <a:endParaRPr lang="ja-JP" altLang="en-US" sz="1600" dirty="0">
              <a:latin typeface="Times New Roman" panose="02020603050405020304" pitchFamily="18" charset="0"/>
              <a:cs typeface="Times New Roman" panose="02020603050405020304" pitchFamily="18" charset="0"/>
            </a:endParaRPr>
          </a:p>
        </p:txBody>
      </p:sp>
      <p:cxnSp>
        <p:nvCxnSpPr>
          <p:cNvPr id="83" name="直線コネクタ 82">
            <a:extLst>
              <a:ext uri="{FF2B5EF4-FFF2-40B4-BE49-F238E27FC236}">
                <a16:creationId xmlns:a16="http://schemas.microsoft.com/office/drawing/2014/main" id="{71596928-ED18-45FE-8D4D-562B6EE11A00}"/>
              </a:ext>
            </a:extLst>
          </p:cNvPr>
          <p:cNvCxnSpPr/>
          <p:nvPr/>
        </p:nvCxnSpPr>
        <p:spPr bwMode="auto">
          <a:xfrm>
            <a:off x="2200612" y="3733800"/>
            <a:ext cx="4847606" cy="0"/>
          </a:xfrm>
          <a:prstGeom prst="line">
            <a:avLst/>
          </a:prstGeom>
          <a:solidFill>
            <a:schemeClr val="accent1"/>
          </a:solidFill>
          <a:ln w="12700" cap="flat" cmpd="sng" algn="ctr">
            <a:solidFill>
              <a:srgbClr val="00B05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正方形/長方形 83">
            <a:extLst>
              <a:ext uri="{FF2B5EF4-FFF2-40B4-BE49-F238E27FC236}">
                <a16:creationId xmlns:a16="http://schemas.microsoft.com/office/drawing/2014/main" id="{8A5CA4BC-57BE-4899-994A-418686340382}"/>
              </a:ext>
            </a:extLst>
          </p:cNvPr>
          <p:cNvSpPr/>
          <p:nvPr/>
        </p:nvSpPr>
        <p:spPr>
          <a:xfrm>
            <a:off x="2281599" y="3853898"/>
            <a:ext cx="1526380" cy="338554"/>
          </a:xfrm>
          <a:prstGeom prst="rect">
            <a:avLst/>
          </a:prstGeom>
        </p:spPr>
        <p:txBody>
          <a:bodyPr wrap="none">
            <a:spAutoFit/>
          </a:bodyPr>
          <a:lstStyle/>
          <a:p>
            <a:r>
              <a:rPr lang="en-US" altLang="ja-JP" sz="1600" dirty="0">
                <a:solidFill>
                  <a:srgbClr val="00B050"/>
                </a:solidFill>
                <a:cs typeface="Times New Roman" panose="02020603050405020304" pitchFamily="18" charset="0"/>
              </a:rPr>
              <a:t>Pilot-NB-send*</a:t>
            </a:r>
            <a:r>
              <a:rPr lang="en-US" altLang="ja-JP" sz="1600" dirty="0">
                <a:solidFill>
                  <a:srgbClr val="00B050"/>
                </a:solidFill>
                <a:latin typeface="Times New Roman" panose="02020603050405020304" pitchFamily="18" charset="0"/>
                <a:cs typeface="Times New Roman" panose="02020603050405020304" pitchFamily="18" charset="0"/>
              </a:rPr>
              <a:t> </a:t>
            </a:r>
            <a:endParaRPr lang="ja-JP" altLang="en-US" sz="1600" dirty="0">
              <a:solidFill>
                <a:srgbClr val="00B050"/>
              </a:solidFill>
              <a:latin typeface="Times New Roman" panose="02020603050405020304" pitchFamily="18" charset="0"/>
              <a:cs typeface="Times New Roman" panose="02020603050405020304" pitchFamily="18" charset="0"/>
            </a:endParaRPr>
          </a:p>
        </p:txBody>
      </p:sp>
      <p:sp>
        <p:nvSpPr>
          <p:cNvPr id="85" name="正方形/長方形 84">
            <a:extLst>
              <a:ext uri="{FF2B5EF4-FFF2-40B4-BE49-F238E27FC236}">
                <a16:creationId xmlns:a16="http://schemas.microsoft.com/office/drawing/2014/main" id="{23BD7BBF-C25E-48D5-8FDA-3D4EE840FCF3}"/>
              </a:ext>
            </a:extLst>
          </p:cNvPr>
          <p:cNvSpPr/>
          <p:nvPr/>
        </p:nvSpPr>
        <p:spPr>
          <a:xfrm>
            <a:off x="5334000" y="3951927"/>
            <a:ext cx="1665521" cy="338554"/>
          </a:xfrm>
          <a:prstGeom prst="rect">
            <a:avLst/>
          </a:prstGeom>
        </p:spPr>
        <p:txBody>
          <a:bodyPr wrap="none">
            <a:spAutoFit/>
          </a:bodyPr>
          <a:lstStyle/>
          <a:p>
            <a:r>
              <a:rPr lang="en-US" altLang="ja-JP" sz="1600" dirty="0">
                <a:solidFill>
                  <a:srgbClr val="00B050"/>
                </a:solidFill>
                <a:cs typeface="Times New Roman" panose="02020603050405020304" pitchFamily="18" charset="0"/>
              </a:rPr>
              <a:t>UWB-PHY-send*</a:t>
            </a:r>
            <a:endParaRPr lang="ja-JP" altLang="en-US" sz="1600" dirty="0">
              <a:solidFill>
                <a:srgbClr val="00B050"/>
              </a:solidFill>
              <a:latin typeface="Times New Roman" panose="02020603050405020304" pitchFamily="18" charset="0"/>
              <a:cs typeface="Times New Roman" panose="02020603050405020304" pitchFamily="18" charset="0"/>
            </a:endParaRPr>
          </a:p>
        </p:txBody>
      </p:sp>
      <p:sp>
        <p:nvSpPr>
          <p:cNvPr id="30" name="テキスト ボックス 29">
            <a:extLst>
              <a:ext uri="{FF2B5EF4-FFF2-40B4-BE49-F238E27FC236}">
                <a16:creationId xmlns:a16="http://schemas.microsoft.com/office/drawing/2014/main" id="{E93A59A3-6A00-4341-BCA3-011CABF7B214}"/>
              </a:ext>
            </a:extLst>
          </p:cNvPr>
          <p:cNvSpPr txBox="1"/>
          <p:nvPr/>
        </p:nvSpPr>
        <p:spPr>
          <a:xfrm>
            <a:off x="2021442" y="5628485"/>
            <a:ext cx="5372711" cy="646331"/>
          </a:xfrm>
          <a:prstGeom prst="rect">
            <a:avLst/>
          </a:prstGeom>
          <a:noFill/>
        </p:spPr>
        <p:txBody>
          <a:bodyPr wrap="square">
            <a:spAutoFit/>
          </a:bodyPr>
          <a:lstStyle/>
          <a:p>
            <a:r>
              <a:rPr lang="en-US" altLang="ja-JP" sz="1800" dirty="0">
                <a:solidFill>
                  <a:srgbClr val="00B050"/>
                </a:solidFill>
                <a:latin typeface="Times New Roman" panose="02020603050405020304" pitchFamily="18" charset="0"/>
                <a:cs typeface="Times New Roman" panose="02020603050405020304" pitchFamily="18" charset="0"/>
              </a:rPr>
              <a:t>*UWB-PHY-send can start simultaneously or with a pre-determined time interval to the pilot-NB-send. </a:t>
            </a:r>
            <a:endParaRPr lang="ja-JP" altLang="en-US" sz="1800" dirty="0">
              <a:solidFill>
                <a:srgbClr val="00B050"/>
              </a:solidFill>
            </a:endParaRPr>
          </a:p>
        </p:txBody>
      </p:sp>
      <p:sp>
        <p:nvSpPr>
          <p:cNvPr id="27" name="Rectangle 2">
            <a:extLst>
              <a:ext uri="{FF2B5EF4-FFF2-40B4-BE49-F238E27FC236}">
                <a16:creationId xmlns:a16="http://schemas.microsoft.com/office/drawing/2014/main" id="{603A484A-6EA3-45DC-A09B-C7E5173747D4}"/>
              </a:ext>
            </a:extLst>
          </p:cNvPr>
          <p:cNvSpPr>
            <a:spLocks noGrp="1" noChangeArrowheads="1"/>
          </p:cNvSpPr>
          <p:nvPr>
            <p:ph type="title"/>
          </p:nvPr>
        </p:nvSpPr>
        <p:spPr>
          <a:xfrm>
            <a:off x="685800" y="838200"/>
            <a:ext cx="7924800" cy="533400"/>
          </a:xfrm>
          <a:ln/>
        </p:spPr>
        <p:txBody>
          <a:bodyPr/>
          <a:lstStyle/>
          <a:p>
            <a:r>
              <a:rPr lang="en-US" altLang="en-US" sz="3200" dirty="0"/>
              <a:t>Control flow of Mode P2</a:t>
            </a:r>
          </a:p>
        </p:txBody>
      </p:sp>
    </p:spTree>
    <p:extLst>
      <p:ext uri="{BB962C8B-B14F-4D97-AF65-F5344CB8AC3E}">
        <p14:creationId xmlns:p14="http://schemas.microsoft.com/office/powerpoint/2010/main" val="2503244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alpha val="99000"/>
          </a:schemeClr>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E4F1B36-D1E9-46D3-BF87-03E7D46641ED}"/>
              </a:ext>
            </a:extLst>
          </p:cNvPr>
          <p:cNvSpPr>
            <a:spLocks noGrp="1"/>
          </p:cNvSpPr>
          <p:nvPr>
            <p:ph type="sldNum" sz="quarter" idx="12"/>
          </p:nvPr>
        </p:nvSpPr>
        <p:spPr>
          <a:xfrm>
            <a:off x="4344988" y="6475413"/>
            <a:ext cx="530225" cy="182562"/>
          </a:xfrm>
        </p:spPr>
        <p:txBody>
          <a:bodyPr/>
          <a:lstStyle/>
          <a:p>
            <a:r>
              <a:rPr lang="en-US" altLang="en-US"/>
              <a:t>Slide </a:t>
            </a:r>
            <a:fld id="{D63F0650-F2B3-6741-A45C-FCE309717EFE}" type="slidenum">
              <a:rPr lang="en-US" altLang="en-US" smtClean="0"/>
              <a:pPr/>
              <a:t>13</a:t>
            </a:fld>
            <a:endParaRPr lang="en-US" altLang="en-US"/>
          </a:p>
        </p:txBody>
      </p:sp>
      <p:cxnSp>
        <p:nvCxnSpPr>
          <p:cNvPr id="15" name="直線矢印コネクタ 14">
            <a:extLst>
              <a:ext uri="{FF2B5EF4-FFF2-40B4-BE49-F238E27FC236}">
                <a16:creationId xmlns:a16="http://schemas.microsoft.com/office/drawing/2014/main" id="{9B41CE27-B49E-41DB-AEFA-CDA55FA48440}"/>
              </a:ext>
            </a:extLst>
          </p:cNvPr>
          <p:cNvCxnSpPr/>
          <p:nvPr/>
        </p:nvCxnSpPr>
        <p:spPr bwMode="auto">
          <a:xfrm>
            <a:off x="1584960" y="5708401"/>
            <a:ext cx="6819900" cy="0"/>
          </a:xfrm>
          <a:prstGeom prst="straightConnector1">
            <a:avLst/>
          </a:prstGeom>
          <a:solidFill>
            <a:schemeClr val="accent1"/>
          </a:solidFill>
          <a:ln w="3810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E3B0D98C-5417-448C-8456-8BF8F05407F2}"/>
              </a:ext>
            </a:extLst>
          </p:cNvPr>
          <p:cNvSpPr/>
          <p:nvPr/>
        </p:nvSpPr>
        <p:spPr bwMode="auto">
          <a:xfrm>
            <a:off x="2070099" y="2225331"/>
            <a:ext cx="152400" cy="83819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7" name="正方形/長方形 16">
            <a:extLst>
              <a:ext uri="{FF2B5EF4-FFF2-40B4-BE49-F238E27FC236}">
                <a16:creationId xmlns:a16="http://schemas.microsoft.com/office/drawing/2014/main" id="{C1FA94A3-6CF5-4ED0-93B4-0941A6EB3930}"/>
              </a:ext>
            </a:extLst>
          </p:cNvPr>
          <p:cNvSpPr/>
          <p:nvPr/>
        </p:nvSpPr>
        <p:spPr bwMode="auto">
          <a:xfrm>
            <a:off x="2085351" y="2538920"/>
            <a:ext cx="1051550" cy="524599"/>
          </a:xfrm>
          <a:prstGeom prst="rect">
            <a:avLst/>
          </a:prstGeom>
          <a:solidFill>
            <a:srgbClr val="00B0F0">
              <a:alpha val="29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600"/>
              </a:lnSpc>
              <a:spcBef>
                <a:spcPct val="0"/>
              </a:spcBef>
              <a:spcAft>
                <a:spcPct val="0"/>
              </a:spcAft>
              <a:buClrTx/>
              <a:buSzTx/>
              <a:buFontTx/>
              <a:buNone/>
              <a:tabLst/>
            </a:pPr>
            <a:r>
              <a:rPr lang="en-US" altLang="ja-JP" sz="1600" dirty="0"/>
              <a:t>task slot</a:t>
            </a:r>
            <a:endParaRPr kumimoji="0" lang="ja-JP" altLang="en-US" sz="1600" b="0" i="0" u="none" strike="noStrike" cap="none" normalizeH="0" baseline="0" dirty="0">
              <a:ln>
                <a:noFill/>
              </a:ln>
              <a:solidFill>
                <a:schemeClr val="tx1"/>
              </a:solidFill>
              <a:effectLst/>
              <a:latin typeface="Times New Roman" panose="02020603050405020304" pitchFamily="18" charset="0"/>
            </a:endParaRPr>
          </a:p>
        </p:txBody>
      </p:sp>
      <p:cxnSp>
        <p:nvCxnSpPr>
          <p:cNvPr id="24" name="直線コネクタ 23">
            <a:extLst>
              <a:ext uri="{FF2B5EF4-FFF2-40B4-BE49-F238E27FC236}">
                <a16:creationId xmlns:a16="http://schemas.microsoft.com/office/drawing/2014/main" id="{0BCAD76C-801F-4F81-BCAB-A7920F2288D5}"/>
              </a:ext>
            </a:extLst>
          </p:cNvPr>
          <p:cNvCxnSpPr/>
          <p:nvPr/>
        </p:nvCxnSpPr>
        <p:spPr bwMode="auto">
          <a:xfrm flipV="1">
            <a:off x="3136900" y="2159267"/>
            <a:ext cx="0" cy="37965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矢印コネクタ 32">
            <a:extLst>
              <a:ext uri="{FF2B5EF4-FFF2-40B4-BE49-F238E27FC236}">
                <a16:creationId xmlns:a16="http://schemas.microsoft.com/office/drawing/2014/main" id="{28D93ECD-8488-4E06-9CC9-0AB441136020}"/>
              </a:ext>
            </a:extLst>
          </p:cNvPr>
          <p:cNvCxnSpPr/>
          <p:nvPr/>
        </p:nvCxnSpPr>
        <p:spPr bwMode="auto">
          <a:xfrm>
            <a:off x="2085351" y="2354092"/>
            <a:ext cx="1051549" cy="0"/>
          </a:xfrm>
          <a:prstGeom prst="straightConnector1">
            <a:avLst/>
          </a:prstGeom>
          <a:solidFill>
            <a:schemeClr val="accent1"/>
          </a:solidFill>
          <a:ln w="1270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テキスト ボックス 34">
            <a:extLst>
              <a:ext uri="{FF2B5EF4-FFF2-40B4-BE49-F238E27FC236}">
                <a16:creationId xmlns:a16="http://schemas.microsoft.com/office/drawing/2014/main" id="{760D3DC0-37D5-42E6-B474-4F2FF20ABC91}"/>
              </a:ext>
            </a:extLst>
          </p:cNvPr>
          <p:cNvSpPr txBox="1"/>
          <p:nvPr/>
        </p:nvSpPr>
        <p:spPr>
          <a:xfrm>
            <a:off x="2535417" y="2136378"/>
            <a:ext cx="344811" cy="369332"/>
          </a:xfrm>
          <a:prstGeom prst="rect">
            <a:avLst/>
          </a:prstGeom>
          <a:solidFill>
            <a:schemeClr val="bg1"/>
          </a:solidFill>
        </p:spPr>
        <p:txBody>
          <a:bodyPr wrap="square">
            <a:spAutoFit/>
          </a:bodyPr>
          <a:lstStyle/>
          <a:p>
            <a:r>
              <a:rPr lang="en-US" altLang="ja-JP" sz="1800" dirty="0"/>
              <a:t>t</a:t>
            </a:r>
            <a:r>
              <a:rPr lang="en-US" altLang="ja-JP" sz="1800" baseline="-25000" dirty="0"/>
              <a:t>1</a:t>
            </a:r>
            <a:endParaRPr lang="ja-JP" altLang="en-US" sz="1800" baseline="-25000" dirty="0"/>
          </a:p>
        </p:txBody>
      </p:sp>
      <p:sp>
        <p:nvSpPr>
          <p:cNvPr id="41" name="テキスト ボックス 40">
            <a:extLst>
              <a:ext uri="{FF2B5EF4-FFF2-40B4-BE49-F238E27FC236}">
                <a16:creationId xmlns:a16="http://schemas.microsoft.com/office/drawing/2014/main" id="{C5CBF6BF-7B68-4C8D-A0FE-1281D3F3665D}"/>
              </a:ext>
            </a:extLst>
          </p:cNvPr>
          <p:cNvSpPr txBox="1"/>
          <p:nvPr/>
        </p:nvSpPr>
        <p:spPr>
          <a:xfrm>
            <a:off x="8046719" y="5726668"/>
            <a:ext cx="716281" cy="369332"/>
          </a:xfrm>
          <a:prstGeom prst="rect">
            <a:avLst/>
          </a:prstGeom>
          <a:noFill/>
        </p:spPr>
        <p:txBody>
          <a:bodyPr wrap="square">
            <a:spAutoFit/>
          </a:bodyPr>
          <a:lstStyle/>
          <a:p>
            <a:r>
              <a:rPr lang="en-US" altLang="ja-JP" sz="1800" dirty="0"/>
              <a:t>time</a:t>
            </a:r>
            <a:endParaRPr lang="ja-JP" altLang="en-US" sz="1800" dirty="0"/>
          </a:p>
        </p:txBody>
      </p:sp>
      <p:sp>
        <p:nvSpPr>
          <p:cNvPr id="42" name="テキスト ボックス 41">
            <a:extLst>
              <a:ext uri="{FF2B5EF4-FFF2-40B4-BE49-F238E27FC236}">
                <a16:creationId xmlns:a16="http://schemas.microsoft.com/office/drawing/2014/main" id="{B52FB6FC-E5BA-4FDF-B153-3EA237769AF7}"/>
              </a:ext>
            </a:extLst>
          </p:cNvPr>
          <p:cNvSpPr txBox="1"/>
          <p:nvPr/>
        </p:nvSpPr>
        <p:spPr>
          <a:xfrm>
            <a:off x="1709422" y="1905000"/>
            <a:ext cx="913625" cy="338554"/>
          </a:xfrm>
          <a:prstGeom prst="rect">
            <a:avLst/>
          </a:prstGeom>
          <a:noFill/>
          <a:ln>
            <a:noFill/>
          </a:ln>
        </p:spPr>
        <p:txBody>
          <a:bodyPr wrap="square">
            <a:spAutoFit/>
          </a:bodyPr>
          <a:lstStyle/>
          <a:p>
            <a:r>
              <a:rPr lang="en-US" altLang="ja-JP" sz="1600" dirty="0"/>
              <a:t>Pilot NB</a:t>
            </a:r>
            <a:endParaRPr lang="ja-JP" altLang="en-US" sz="1600" dirty="0"/>
          </a:p>
        </p:txBody>
      </p:sp>
      <p:sp>
        <p:nvSpPr>
          <p:cNvPr id="40" name="テキスト ボックス 39">
            <a:extLst>
              <a:ext uri="{FF2B5EF4-FFF2-40B4-BE49-F238E27FC236}">
                <a16:creationId xmlns:a16="http://schemas.microsoft.com/office/drawing/2014/main" id="{3144023D-D3D1-4204-A7E0-D928339AC5D9}"/>
              </a:ext>
            </a:extLst>
          </p:cNvPr>
          <p:cNvSpPr txBox="1"/>
          <p:nvPr/>
        </p:nvSpPr>
        <p:spPr>
          <a:xfrm>
            <a:off x="822960" y="2570202"/>
            <a:ext cx="1018540" cy="553998"/>
          </a:xfrm>
          <a:prstGeom prst="rect">
            <a:avLst/>
          </a:prstGeom>
          <a:noFill/>
          <a:ln>
            <a:solidFill>
              <a:schemeClr val="tx1"/>
            </a:solidFill>
          </a:ln>
        </p:spPr>
        <p:txBody>
          <a:bodyPr wrap="square">
            <a:spAutoFit/>
          </a:bodyPr>
          <a:lstStyle/>
          <a:p>
            <a:pPr algn="ctr">
              <a:lnSpc>
                <a:spcPts val="1800"/>
              </a:lnSpc>
            </a:pPr>
            <a:r>
              <a:rPr lang="en-US" altLang="ja-JP" sz="1600" dirty="0"/>
              <a:t>device</a:t>
            </a:r>
          </a:p>
          <a:p>
            <a:pPr algn="ctr">
              <a:lnSpc>
                <a:spcPts val="1800"/>
              </a:lnSpc>
            </a:pPr>
            <a:r>
              <a:rPr lang="en-US" altLang="ja-JP" sz="1600" dirty="0"/>
              <a:t>D</a:t>
            </a:r>
            <a:r>
              <a:rPr lang="en-US" altLang="ja-JP" sz="1600" baseline="-25000" dirty="0"/>
              <a:t>1</a:t>
            </a:r>
            <a:endParaRPr lang="ja-JP" altLang="en-US" sz="1600" baseline="-25000" dirty="0"/>
          </a:p>
        </p:txBody>
      </p:sp>
      <p:sp>
        <p:nvSpPr>
          <p:cNvPr id="43" name="テキスト ボックス 42">
            <a:extLst>
              <a:ext uri="{FF2B5EF4-FFF2-40B4-BE49-F238E27FC236}">
                <a16:creationId xmlns:a16="http://schemas.microsoft.com/office/drawing/2014/main" id="{BD20D2F7-71F0-4D72-A37A-DE194619BBAC}"/>
              </a:ext>
            </a:extLst>
          </p:cNvPr>
          <p:cNvSpPr txBox="1"/>
          <p:nvPr/>
        </p:nvSpPr>
        <p:spPr>
          <a:xfrm>
            <a:off x="822960" y="3789402"/>
            <a:ext cx="1018540" cy="553998"/>
          </a:xfrm>
          <a:prstGeom prst="rect">
            <a:avLst/>
          </a:prstGeom>
          <a:noFill/>
          <a:ln>
            <a:solidFill>
              <a:schemeClr val="tx1"/>
            </a:solidFill>
          </a:ln>
        </p:spPr>
        <p:txBody>
          <a:bodyPr wrap="square">
            <a:spAutoFit/>
          </a:bodyPr>
          <a:lstStyle/>
          <a:p>
            <a:pPr algn="ctr">
              <a:lnSpc>
                <a:spcPts val="1800"/>
              </a:lnSpc>
            </a:pPr>
            <a:r>
              <a:rPr lang="en-US" altLang="ja-JP" sz="1600" dirty="0"/>
              <a:t>device</a:t>
            </a:r>
          </a:p>
          <a:p>
            <a:pPr algn="ctr">
              <a:lnSpc>
                <a:spcPts val="1800"/>
              </a:lnSpc>
            </a:pPr>
            <a:r>
              <a:rPr lang="en-US" altLang="ja-JP" sz="1600" dirty="0"/>
              <a:t>D</a:t>
            </a:r>
            <a:r>
              <a:rPr lang="en-US" altLang="ja-JP" sz="1600" baseline="-25000" dirty="0"/>
              <a:t>2</a:t>
            </a:r>
            <a:endParaRPr lang="ja-JP" altLang="en-US" sz="1600" baseline="-25000" dirty="0"/>
          </a:p>
        </p:txBody>
      </p:sp>
      <p:sp>
        <p:nvSpPr>
          <p:cNvPr id="45" name="テキスト ボックス 44">
            <a:extLst>
              <a:ext uri="{FF2B5EF4-FFF2-40B4-BE49-F238E27FC236}">
                <a16:creationId xmlns:a16="http://schemas.microsoft.com/office/drawing/2014/main" id="{A94F3ECA-8B4D-4775-BEE2-560320F91883}"/>
              </a:ext>
            </a:extLst>
          </p:cNvPr>
          <p:cNvSpPr txBox="1"/>
          <p:nvPr/>
        </p:nvSpPr>
        <p:spPr>
          <a:xfrm>
            <a:off x="822960" y="5071646"/>
            <a:ext cx="1018540" cy="553998"/>
          </a:xfrm>
          <a:prstGeom prst="rect">
            <a:avLst/>
          </a:prstGeom>
          <a:noFill/>
          <a:ln>
            <a:solidFill>
              <a:schemeClr val="tx1"/>
            </a:solidFill>
          </a:ln>
        </p:spPr>
        <p:txBody>
          <a:bodyPr wrap="square">
            <a:spAutoFit/>
          </a:bodyPr>
          <a:lstStyle/>
          <a:p>
            <a:pPr algn="ctr">
              <a:lnSpc>
                <a:spcPts val="1800"/>
              </a:lnSpc>
            </a:pPr>
            <a:r>
              <a:rPr lang="en-US" altLang="ja-JP" sz="1600" dirty="0"/>
              <a:t>device</a:t>
            </a:r>
          </a:p>
          <a:p>
            <a:pPr algn="ctr">
              <a:lnSpc>
                <a:spcPts val="1800"/>
              </a:lnSpc>
            </a:pPr>
            <a:r>
              <a:rPr lang="en-US" altLang="ja-JP" sz="1600" dirty="0"/>
              <a:t>D</a:t>
            </a:r>
            <a:r>
              <a:rPr lang="en-US" altLang="ja-JP" sz="1600" baseline="-25000" dirty="0"/>
              <a:t>3</a:t>
            </a:r>
            <a:endParaRPr lang="ja-JP" altLang="en-US" sz="1600" baseline="-25000" dirty="0"/>
          </a:p>
        </p:txBody>
      </p:sp>
      <p:cxnSp>
        <p:nvCxnSpPr>
          <p:cNvPr id="18" name="直線コネクタ 17">
            <a:extLst>
              <a:ext uri="{FF2B5EF4-FFF2-40B4-BE49-F238E27FC236}">
                <a16:creationId xmlns:a16="http://schemas.microsoft.com/office/drawing/2014/main" id="{3E2E1C8D-CF25-44FC-AB82-D0E9A2ECC13D}"/>
              </a:ext>
            </a:extLst>
          </p:cNvPr>
          <p:cNvCxnSpPr/>
          <p:nvPr/>
        </p:nvCxnSpPr>
        <p:spPr bwMode="auto">
          <a:xfrm>
            <a:off x="1841500" y="3072307"/>
            <a:ext cx="6205219"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コネクタ 48">
            <a:extLst>
              <a:ext uri="{FF2B5EF4-FFF2-40B4-BE49-F238E27FC236}">
                <a16:creationId xmlns:a16="http://schemas.microsoft.com/office/drawing/2014/main" id="{C6564145-D4FD-44CF-AA39-3D68CD04B541}"/>
              </a:ext>
            </a:extLst>
          </p:cNvPr>
          <p:cNvCxnSpPr/>
          <p:nvPr/>
        </p:nvCxnSpPr>
        <p:spPr bwMode="auto">
          <a:xfrm>
            <a:off x="1851660" y="4324516"/>
            <a:ext cx="6205219"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コネクタ 49">
            <a:extLst>
              <a:ext uri="{FF2B5EF4-FFF2-40B4-BE49-F238E27FC236}">
                <a16:creationId xmlns:a16="http://schemas.microsoft.com/office/drawing/2014/main" id="{B2FDFBD4-356E-4102-BCF8-76F55D6AA94A}"/>
              </a:ext>
            </a:extLst>
          </p:cNvPr>
          <p:cNvCxnSpPr/>
          <p:nvPr/>
        </p:nvCxnSpPr>
        <p:spPr bwMode="auto">
          <a:xfrm>
            <a:off x="1841500" y="5556001"/>
            <a:ext cx="6205219"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正方形/長方形 31">
            <a:extLst>
              <a:ext uri="{FF2B5EF4-FFF2-40B4-BE49-F238E27FC236}">
                <a16:creationId xmlns:a16="http://schemas.microsoft.com/office/drawing/2014/main" id="{764E2EE2-3043-4507-8548-2AC651E8091F}"/>
              </a:ext>
            </a:extLst>
          </p:cNvPr>
          <p:cNvSpPr/>
          <p:nvPr/>
        </p:nvSpPr>
        <p:spPr bwMode="auto">
          <a:xfrm>
            <a:off x="3154830" y="3471732"/>
            <a:ext cx="152400" cy="83819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4" name="正方形/長方形 33">
            <a:extLst>
              <a:ext uri="{FF2B5EF4-FFF2-40B4-BE49-F238E27FC236}">
                <a16:creationId xmlns:a16="http://schemas.microsoft.com/office/drawing/2014/main" id="{52549A2E-90E7-47D4-8450-09728AC56BAD}"/>
              </a:ext>
            </a:extLst>
          </p:cNvPr>
          <p:cNvSpPr/>
          <p:nvPr/>
        </p:nvSpPr>
        <p:spPr bwMode="auto">
          <a:xfrm>
            <a:off x="3154830" y="3785321"/>
            <a:ext cx="823443" cy="524599"/>
          </a:xfrm>
          <a:prstGeom prst="rect">
            <a:avLst/>
          </a:prstGeom>
          <a:solidFill>
            <a:schemeClr val="accent1">
              <a:lumMod val="60000"/>
              <a:lumOff val="40000"/>
              <a:alpha val="29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ts val="1300"/>
              </a:lnSpc>
              <a:spcBef>
                <a:spcPts val="60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300"/>
              </a:lnSpc>
              <a:spcBef>
                <a:spcPct val="0"/>
              </a:spcBef>
              <a:spcAft>
                <a:spcPct val="0"/>
              </a:spcAft>
              <a:buClrTx/>
              <a:buSzTx/>
              <a:buFontTx/>
              <a:buNone/>
              <a:tabLst/>
            </a:pPr>
            <a:r>
              <a:rPr lang="en-US" altLang="ja-JP" sz="1600" dirty="0"/>
              <a:t>task slot</a:t>
            </a:r>
            <a:endParaRPr kumimoji="0" lang="ja-JP" altLang="en-US" sz="1600" b="0" i="0" u="none" strike="noStrike" cap="none" normalizeH="0" baseline="0" dirty="0">
              <a:ln>
                <a:noFill/>
              </a:ln>
              <a:solidFill>
                <a:schemeClr val="tx1"/>
              </a:solidFill>
              <a:effectLst/>
              <a:latin typeface="Times New Roman" panose="02020603050405020304" pitchFamily="18" charset="0"/>
            </a:endParaRPr>
          </a:p>
        </p:txBody>
      </p:sp>
      <p:cxnSp>
        <p:nvCxnSpPr>
          <p:cNvPr id="44" name="直線コネクタ 43">
            <a:extLst>
              <a:ext uri="{FF2B5EF4-FFF2-40B4-BE49-F238E27FC236}">
                <a16:creationId xmlns:a16="http://schemas.microsoft.com/office/drawing/2014/main" id="{D527A4A4-24F0-476B-BB32-8578BBF356CF}"/>
              </a:ext>
            </a:extLst>
          </p:cNvPr>
          <p:cNvCxnSpPr/>
          <p:nvPr/>
        </p:nvCxnSpPr>
        <p:spPr bwMode="auto">
          <a:xfrm flipV="1">
            <a:off x="3978273" y="3405668"/>
            <a:ext cx="0" cy="37965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a:extLst>
              <a:ext uri="{FF2B5EF4-FFF2-40B4-BE49-F238E27FC236}">
                <a16:creationId xmlns:a16="http://schemas.microsoft.com/office/drawing/2014/main" id="{CE3A788B-7867-4B14-99E4-BA774AF6F360}"/>
              </a:ext>
            </a:extLst>
          </p:cNvPr>
          <p:cNvCxnSpPr/>
          <p:nvPr/>
        </p:nvCxnSpPr>
        <p:spPr bwMode="auto">
          <a:xfrm>
            <a:off x="3154830" y="3600493"/>
            <a:ext cx="823443" cy="0"/>
          </a:xfrm>
          <a:prstGeom prst="straightConnector1">
            <a:avLst/>
          </a:prstGeom>
          <a:solidFill>
            <a:schemeClr val="accent1"/>
          </a:solidFill>
          <a:ln w="1270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矢印: 上 4">
            <a:extLst>
              <a:ext uri="{FF2B5EF4-FFF2-40B4-BE49-F238E27FC236}">
                <a16:creationId xmlns:a16="http://schemas.microsoft.com/office/drawing/2014/main" id="{A6536450-B7C2-4ADC-B124-5328C0B74B09}"/>
              </a:ext>
            </a:extLst>
          </p:cNvPr>
          <p:cNvSpPr/>
          <p:nvPr/>
        </p:nvSpPr>
        <p:spPr bwMode="auto">
          <a:xfrm>
            <a:off x="2010412" y="3690424"/>
            <a:ext cx="280665" cy="570177"/>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51" name="テキスト ボックス 50">
            <a:extLst>
              <a:ext uri="{FF2B5EF4-FFF2-40B4-BE49-F238E27FC236}">
                <a16:creationId xmlns:a16="http://schemas.microsoft.com/office/drawing/2014/main" id="{E2208F25-84CC-482C-804A-5AA048890882}"/>
              </a:ext>
            </a:extLst>
          </p:cNvPr>
          <p:cNvSpPr txBox="1"/>
          <p:nvPr/>
        </p:nvSpPr>
        <p:spPr>
          <a:xfrm>
            <a:off x="1795780" y="3280082"/>
            <a:ext cx="812801" cy="454612"/>
          </a:xfrm>
          <a:prstGeom prst="rect">
            <a:avLst/>
          </a:prstGeom>
          <a:noFill/>
          <a:ln>
            <a:noFill/>
          </a:ln>
        </p:spPr>
        <p:txBody>
          <a:bodyPr wrap="square">
            <a:spAutoFit/>
          </a:bodyPr>
          <a:lstStyle/>
          <a:p>
            <a:pPr algn="ctr">
              <a:lnSpc>
                <a:spcPts val="1400"/>
              </a:lnSpc>
            </a:pPr>
            <a:r>
              <a:rPr lang="en-US" altLang="ja-JP" sz="1600" dirty="0"/>
              <a:t>Pilot sensed</a:t>
            </a:r>
            <a:endParaRPr lang="ja-JP" altLang="en-US" sz="1600" dirty="0"/>
          </a:p>
        </p:txBody>
      </p:sp>
      <p:cxnSp>
        <p:nvCxnSpPr>
          <p:cNvPr id="52" name="直線コネクタ 51">
            <a:extLst>
              <a:ext uri="{FF2B5EF4-FFF2-40B4-BE49-F238E27FC236}">
                <a16:creationId xmlns:a16="http://schemas.microsoft.com/office/drawing/2014/main" id="{5C6BD411-13F1-41C5-A336-5A6982752ADB}"/>
              </a:ext>
            </a:extLst>
          </p:cNvPr>
          <p:cNvCxnSpPr/>
          <p:nvPr/>
        </p:nvCxnSpPr>
        <p:spPr bwMode="auto">
          <a:xfrm flipV="1">
            <a:off x="3135422" y="3063519"/>
            <a:ext cx="0" cy="2492482"/>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正方形/長方形 52">
            <a:extLst>
              <a:ext uri="{FF2B5EF4-FFF2-40B4-BE49-F238E27FC236}">
                <a16:creationId xmlns:a16="http://schemas.microsoft.com/office/drawing/2014/main" id="{C5235E5C-CC12-404F-8193-6D6A91DAD75D}"/>
              </a:ext>
            </a:extLst>
          </p:cNvPr>
          <p:cNvSpPr/>
          <p:nvPr/>
        </p:nvSpPr>
        <p:spPr bwMode="auto">
          <a:xfrm>
            <a:off x="3995374" y="4713583"/>
            <a:ext cx="152400" cy="83819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54" name="正方形/長方形 53">
            <a:extLst>
              <a:ext uri="{FF2B5EF4-FFF2-40B4-BE49-F238E27FC236}">
                <a16:creationId xmlns:a16="http://schemas.microsoft.com/office/drawing/2014/main" id="{9916A7C8-AA04-40B0-8ACC-9E14EFE7C86D}"/>
              </a:ext>
            </a:extLst>
          </p:cNvPr>
          <p:cNvSpPr/>
          <p:nvPr/>
        </p:nvSpPr>
        <p:spPr bwMode="auto">
          <a:xfrm>
            <a:off x="3978273" y="5027172"/>
            <a:ext cx="1092841" cy="524599"/>
          </a:xfrm>
          <a:prstGeom prst="rect">
            <a:avLst/>
          </a:prstGeom>
          <a:solidFill>
            <a:srgbClr val="92D050">
              <a:alpha val="29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600"/>
              </a:lnSpc>
              <a:spcBef>
                <a:spcPct val="0"/>
              </a:spcBef>
              <a:spcAft>
                <a:spcPct val="0"/>
              </a:spcAft>
              <a:buClrTx/>
              <a:buSzTx/>
              <a:buFontTx/>
              <a:buNone/>
              <a:tabLst/>
            </a:pPr>
            <a:r>
              <a:rPr lang="en-US" altLang="ja-JP" sz="1600" dirty="0"/>
              <a:t>Task slot</a:t>
            </a:r>
            <a:endParaRPr kumimoji="0" lang="ja-JP" altLang="en-US" sz="1600" b="0" i="0" u="none" strike="noStrike" cap="none" normalizeH="0" baseline="0" dirty="0">
              <a:ln>
                <a:noFill/>
              </a:ln>
              <a:solidFill>
                <a:schemeClr val="tx1"/>
              </a:solidFill>
              <a:effectLst/>
              <a:latin typeface="Times New Roman" panose="02020603050405020304" pitchFamily="18" charset="0"/>
            </a:endParaRPr>
          </a:p>
        </p:txBody>
      </p:sp>
      <p:cxnSp>
        <p:nvCxnSpPr>
          <p:cNvPr id="55" name="直線コネクタ 54">
            <a:extLst>
              <a:ext uri="{FF2B5EF4-FFF2-40B4-BE49-F238E27FC236}">
                <a16:creationId xmlns:a16="http://schemas.microsoft.com/office/drawing/2014/main" id="{AB19B63A-6165-4556-A2B7-759B117A78F4}"/>
              </a:ext>
            </a:extLst>
          </p:cNvPr>
          <p:cNvCxnSpPr/>
          <p:nvPr/>
        </p:nvCxnSpPr>
        <p:spPr bwMode="auto">
          <a:xfrm flipV="1">
            <a:off x="5071114" y="4647519"/>
            <a:ext cx="0" cy="37965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a:extLst>
              <a:ext uri="{FF2B5EF4-FFF2-40B4-BE49-F238E27FC236}">
                <a16:creationId xmlns:a16="http://schemas.microsoft.com/office/drawing/2014/main" id="{6A9DBF31-E8B0-447B-8415-427559048C42}"/>
              </a:ext>
            </a:extLst>
          </p:cNvPr>
          <p:cNvCxnSpPr/>
          <p:nvPr/>
        </p:nvCxnSpPr>
        <p:spPr bwMode="auto">
          <a:xfrm>
            <a:off x="4015649" y="4842344"/>
            <a:ext cx="1055465" cy="0"/>
          </a:xfrm>
          <a:prstGeom prst="straightConnector1">
            <a:avLst/>
          </a:prstGeom>
          <a:solidFill>
            <a:schemeClr val="accent1"/>
          </a:solidFill>
          <a:ln w="1270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矢印: 上 58">
            <a:extLst>
              <a:ext uri="{FF2B5EF4-FFF2-40B4-BE49-F238E27FC236}">
                <a16:creationId xmlns:a16="http://schemas.microsoft.com/office/drawing/2014/main" id="{48453D21-3D34-4F83-AD53-2580FAE4F8AF}"/>
              </a:ext>
            </a:extLst>
          </p:cNvPr>
          <p:cNvSpPr/>
          <p:nvPr/>
        </p:nvSpPr>
        <p:spPr bwMode="auto">
          <a:xfrm>
            <a:off x="2010412" y="4946401"/>
            <a:ext cx="280665" cy="570177"/>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61" name="テキスト ボックス 60">
            <a:extLst>
              <a:ext uri="{FF2B5EF4-FFF2-40B4-BE49-F238E27FC236}">
                <a16:creationId xmlns:a16="http://schemas.microsoft.com/office/drawing/2014/main" id="{E998CCA0-FDDB-4A3E-AAD0-6E10529AF86A}"/>
              </a:ext>
            </a:extLst>
          </p:cNvPr>
          <p:cNvSpPr txBox="1"/>
          <p:nvPr/>
        </p:nvSpPr>
        <p:spPr>
          <a:xfrm>
            <a:off x="2794153" y="3160047"/>
            <a:ext cx="812801" cy="338554"/>
          </a:xfrm>
          <a:prstGeom prst="rect">
            <a:avLst/>
          </a:prstGeom>
          <a:noFill/>
          <a:ln>
            <a:noFill/>
          </a:ln>
        </p:spPr>
        <p:txBody>
          <a:bodyPr wrap="square">
            <a:spAutoFit/>
          </a:bodyPr>
          <a:lstStyle/>
          <a:p>
            <a:r>
              <a:rPr lang="en-US" altLang="ja-JP" sz="1600" dirty="0"/>
              <a:t>NB-ref</a:t>
            </a:r>
            <a:endParaRPr lang="ja-JP" altLang="en-US" sz="1600" dirty="0"/>
          </a:p>
        </p:txBody>
      </p:sp>
      <p:sp>
        <p:nvSpPr>
          <p:cNvPr id="62" name="テキスト ボックス 61">
            <a:extLst>
              <a:ext uri="{FF2B5EF4-FFF2-40B4-BE49-F238E27FC236}">
                <a16:creationId xmlns:a16="http://schemas.microsoft.com/office/drawing/2014/main" id="{0CDA2CF9-8BFC-4A40-BFAF-7FA9035771F0}"/>
              </a:ext>
            </a:extLst>
          </p:cNvPr>
          <p:cNvSpPr txBox="1"/>
          <p:nvPr/>
        </p:nvSpPr>
        <p:spPr>
          <a:xfrm>
            <a:off x="3634697" y="4401898"/>
            <a:ext cx="923339" cy="338554"/>
          </a:xfrm>
          <a:prstGeom prst="rect">
            <a:avLst/>
          </a:prstGeom>
          <a:noFill/>
          <a:ln>
            <a:noFill/>
          </a:ln>
        </p:spPr>
        <p:txBody>
          <a:bodyPr wrap="square">
            <a:spAutoFit/>
          </a:bodyPr>
          <a:lstStyle/>
          <a:p>
            <a:r>
              <a:rPr lang="en-US" altLang="ja-JP" sz="1600" dirty="0"/>
              <a:t>Pilot NB</a:t>
            </a:r>
            <a:endParaRPr lang="ja-JP" altLang="en-US" sz="1600" dirty="0"/>
          </a:p>
        </p:txBody>
      </p:sp>
      <p:cxnSp>
        <p:nvCxnSpPr>
          <p:cNvPr id="63" name="直線矢印コネクタ 62">
            <a:extLst>
              <a:ext uri="{FF2B5EF4-FFF2-40B4-BE49-F238E27FC236}">
                <a16:creationId xmlns:a16="http://schemas.microsoft.com/office/drawing/2014/main" id="{53D90FCD-C077-4389-AD08-DA33D143F105}"/>
              </a:ext>
            </a:extLst>
          </p:cNvPr>
          <p:cNvCxnSpPr/>
          <p:nvPr/>
        </p:nvCxnSpPr>
        <p:spPr bwMode="auto">
          <a:xfrm>
            <a:off x="2219960" y="3879601"/>
            <a:ext cx="915462" cy="0"/>
          </a:xfrm>
          <a:prstGeom prst="straightConnector1">
            <a:avLst/>
          </a:prstGeom>
          <a:solidFill>
            <a:schemeClr val="accent1"/>
          </a:solidFill>
          <a:ln w="1270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a:extLst>
              <a:ext uri="{FF2B5EF4-FFF2-40B4-BE49-F238E27FC236}">
                <a16:creationId xmlns:a16="http://schemas.microsoft.com/office/drawing/2014/main" id="{384486ED-D3A7-4F80-A469-730C73C26888}"/>
              </a:ext>
            </a:extLst>
          </p:cNvPr>
          <p:cNvCxnSpPr/>
          <p:nvPr/>
        </p:nvCxnSpPr>
        <p:spPr bwMode="auto">
          <a:xfrm>
            <a:off x="2230122" y="5098801"/>
            <a:ext cx="905300" cy="0"/>
          </a:xfrm>
          <a:prstGeom prst="straightConnector1">
            <a:avLst/>
          </a:prstGeom>
          <a:solidFill>
            <a:schemeClr val="accent1"/>
          </a:solidFill>
          <a:ln w="1270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テキスト ボックス 64">
            <a:extLst>
              <a:ext uri="{FF2B5EF4-FFF2-40B4-BE49-F238E27FC236}">
                <a16:creationId xmlns:a16="http://schemas.microsoft.com/office/drawing/2014/main" id="{9023276B-89A8-4484-827E-C461F8F91128}"/>
              </a:ext>
            </a:extLst>
          </p:cNvPr>
          <p:cNvSpPr txBox="1"/>
          <p:nvPr/>
        </p:nvSpPr>
        <p:spPr>
          <a:xfrm>
            <a:off x="1729740" y="4501737"/>
            <a:ext cx="812801" cy="454612"/>
          </a:xfrm>
          <a:prstGeom prst="rect">
            <a:avLst/>
          </a:prstGeom>
          <a:noFill/>
          <a:ln>
            <a:noFill/>
          </a:ln>
        </p:spPr>
        <p:txBody>
          <a:bodyPr wrap="square">
            <a:spAutoFit/>
          </a:bodyPr>
          <a:lstStyle/>
          <a:p>
            <a:pPr algn="ctr">
              <a:lnSpc>
                <a:spcPts val="1400"/>
              </a:lnSpc>
            </a:pPr>
            <a:r>
              <a:rPr lang="en-US" altLang="ja-JP" sz="1600" dirty="0"/>
              <a:t>Pilot sensed</a:t>
            </a:r>
            <a:endParaRPr lang="ja-JP" altLang="en-US" sz="1600" dirty="0"/>
          </a:p>
        </p:txBody>
      </p:sp>
      <p:cxnSp>
        <p:nvCxnSpPr>
          <p:cNvPr id="68" name="直線コネクタ 67">
            <a:extLst>
              <a:ext uri="{FF2B5EF4-FFF2-40B4-BE49-F238E27FC236}">
                <a16:creationId xmlns:a16="http://schemas.microsoft.com/office/drawing/2014/main" id="{67814E05-8189-4441-B1C0-FD708F693222}"/>
              </a:ext>
            </a:extLst>
          </p:cNvPr>
          <p:cNvCxnSpPr/>
          <p:nvPr/>
        </p:nvCxnSpPr>
        <p:spPr bwMode="auto">
          <a:xfrm flipV="1">
            <a:off x="3978273" y="2159267"/>
            <a:ext cx="0" cy="3385631"/>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矢印: 上 68">
            <a:extLst>
              <a:ext uri="{FF2B5EF4-FFF2-40B4-BE49-F238E27FC236}">
                <a16:creationId xmlns:a16="http://schemas.microsoft.com/office/drawing/2014/main" id="{073994E0-DAD4-47E8-8CAB-47ED196561A6}"/>
              </a:ext>
            </a:extLst>
          </p:cNvPr>
          <p:cNvSpPr/>
          <p:nvPr/>
        </p:nvSpPr>
        <p:spPr bwMode="auto">
          <a:xfrm>
            <a:off x="3088804" y="4946401"/>
            <a:ext cx="280665" cy="570177"/>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70" name="テキスト ボックス 69">
            <a:extLst>
              <a:ext uri="{FF2B5EF4-FFF2-40B4-BE49-F238E27FC236}">
                <a16:creationId xmlns:a16="http://schemas.microsoft.com/office/drawing/2014/main" id="{AE6E9BA2-3DED-43AF-BD8C-C27D882B7B38}"/>
              </a:ext>
            </a:extLst>
          </p:cNvPr>
          <p:cNvSpPr txBox="1"/>
          <p:nvPr/>
        </p:nvSpPr>
        <p:spPr>
          <a:xfrm>
            <a:off x="2808132" y="4501737"/>
            <a:ext cx="812801" cy="454612"/>
          </a:xfrm>
          <a:prstGeom prst="rect">
            <a:avLst/>
          </a:prstGeom>
          <a:noFill/>
          <a:ln>
            <a:noFill/>
          </a:ln>
        </p:spPr>
        <p:txBody>
          <a:bodyPr wrap="square">
            <a:spAutoFit/>
          </a:bodyPr>
          <a:lstStyle/>
          <a:p>
            <a:pPr algn="ctr">
              <a:lnSpc>
                <a:spcPts val="1400"/>
              </a:lnSpc>
            </a:pPr>
            <a:r>
              <a:rPr lang="en-US" altLang="ja-JP" sz="1600" dirty="0"/>
              <a:t>Pilot sensed</a:t>
            </a:r>
            <a:endParaRPr lang="ja-JP" altLang="en-US" sz="1600" dirty="0"/>
          </a:p>
        </p:txBody>
      </p:sp>
      <p:cxnSp>
        <p:nvCxnSpPr>
          <p:cNvPr id="71" name="直線矢印コネクタ 70">
            <a:extLst>
              <a:ext uri="{FF2B5EF4-FFF2-40B4-BE49-F238E27FC236}">
                <a16:creationId xmlns:a16="http://schemas.microsoft.com/office/drawing/2014/main" id="{E17B93E7-42BA-4E94-AC85-E3DEE1243464}"/>
              </a:ext>
            </a:extLst>
          </p:cNvPr>
          <p:cNvCxnSpPr/>
          <p:nvPr/>
        </p:nvCxnSpPr>
        <p:spPr bwMode="auto">
          <a:xfrm>
            <a:off x="3310420" y="5098801"/>
            <a:ext cx="667853" cy="0"/>
          </a:xfrm>
          <a:prstGeom prst="straightConnector1">
            <a:avLst/>
          </a:prstGeom>
          <a:solidFill>
            <a:schemeClr val="accent1"/>
          </a:solidFill>
          <a:ln w="1270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矢印: 上 72">
            <a:extLst>
              <a:ext uri="{FF2B5EF4-FFF2-40B4-BE49-F238E27FC236}">
                <a16:creationId xmlns:a16="http://schemas.microsoft.com/office/drawing/2014/main" id="{B671547D-5269-4508-B8DD-CD15DDBB639E}"/>
              </a:ext>
            </a:extLst>
          </p:cNvPr>
          <p:cNvSpPr/>
          <p:nvPr/>
        </p:nvSpPr>
        <p:spPr bwMode="auto">
          <a:xfrm flipV="1">
            <a:off x="3921271" y="2438827"/>
            <a:ext cx="280665" cy="570177"/>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74" name="テキスト ボックス 73">
            <a:extLst>
              <a:ext uri="{FF2B5EF4-FFF2-40B4-BE49-F238E27FC236}">
                <a16:creationId xmlns:a16="http://schemas.microsoft.com/office/drawing/2014/main" id="{3E497DE5-4654-4515-A2BA-CC6D2769ABEE}"/>
              </a:ext>
            </a:extLst>
          </p:cNvPr>
          <p:cNvSpPr txBox="1"/>
          <p:nvPr/>
        </p:nvSpPr>
        <p:spPr>
          <a:xfrm>
            <a:off x="3650754" y="1994163"/>
            <a:ext cx="812801" cy="454612"/>
          </a:xfrm>
          <a:prstGeom prst="rect">
            <a:avLst/>
          </a:prstGeom>
          <a:noFill/>
          <a:ln>
            <a:noFill/>
          </a:ln>
        </p:spPr>
        <p:txBody>
          <a:bodyPr wrap="square">
            <a:spAutoFit/>
          </a:bodyPr>
          <a:lstStyle/>
          <a:p>
            <a:pPr algn="ctr">
              <a:lnSpc>
                <a:spcPts val="1400"/>
              </a:lnSpc>
            </a:pPr>
            <a:r>
              <a:rPr lang="en-US" altLang="ja-JP" sz="1600" dirty="0"/>
              <a:t>Pilot sensed</a:t>
            </a:r>
            <a:endParaRPr lang="ja-JP" altLang="en-US" sz="1600" dirty="0"/>
          </a:p>
        </p:txBody>
      </p:sp>
      <p:cxnSp>
        <p:nvCxnSpPr>
          <p:cNvPr id="75" name="直線コネクタ 74">
            <a:extLst>
              <a:ext uri="{FF2B5EF4-FFF2-40B4-BE49-F238E27FC236}">
                <a16:creationId xmlns:a16="http://schemas.microsoft.com/office/drawing/2014/main" id="{A1B13464-F9F1-402A-861E-4CF8E0C5CFE5}"/>
              </a:ext>
            </a:extLst>
          </p:cNvPr>
          <p:cNvCxnSpPr/>
          <p:nvPr/>
        </p:nvCxnSpPr>
        <p:spPr bwMode="auto">
          <a:xfrm flipV="1">
            <a:off x="5071114" y="2186785"/>
            <a:ext cx="0" cy="3385631"/>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線矢印コネクタ 75">
            <a:extLst>
              <a:ext uri="{FF2B5EF4-FFF2-40B4-BE49-F238E27FC236}">
                <a16:creationId xmlns:a16="http://schemas.microsoft.com/office/drawing/2014/main" id="{CD9F045B-66D7-4000-89FB-2AB2D62ED7EF}"/>
              </a:ext>
            </a:extLst>
          </p:cNvPr>
          <p:cNvCxnSpPr/>
          <p:nvPr/>
        </p:nvCxnSpPr>
        <p:spPr bwMode="auto">
          <a:xfrm>
            <a:off x="4147343" y="2641969"/>
            <a:ext cx="923771" cy="0"/>
          </a:xfrm>
          <a:prstGeom prst="straightConnector1">
            <a:avLst/>
          </a:prstGeom>
          <a:solidFill>
            <a:schemeClr val="accent1"/>
          </a:solidFill>
          <a:ln w="1270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テキスト ボックス 83">
            <a:extLst>
              <a:ext uri="{FF2B5EF4-FFF2-40B4-BE49-F238E27FC236}">
                <a16:creationId xmlns:a16="http://schemas.microsoft.com/office/drawing/2014/main" id="{F1EA77C9-2594-4CDD-BFFB-56DB6351CDAA}"/>
              </a:ext>
            </a:extLst>
          </p:cNvPr>
          <p:cNvSpPr txBox="1"/>
          <p:nvPr/>
        </p:nvSpPr>
        <p:spPr>
          <a:xfrm>
            <a:off x="3474622" y="3362824"/>
            <a:ext cx="344811" cy="369332"/>
          </a:xfrm>
          <a:prstGeom prst="rect">
            <a:avLst/>
          </a:prstGeom>
          <a:solidFill>
            <a:schemeClr val="bg1"/>
          </a:solidFill>
        </p:spPr>
        <p:txBody>
          <a:bodyPr wrap="square">
            <a:spAutoFit/>
          </a:bodyPr>
          <a:lstStyle/>
          <a:p>
            <a:r>
              <a:rPr lang="en-US" altLang="ja-JP" sz="1800" dirty="0"/>
              <a:t>t</a:t>
            </a:r>
            <a:r>
              <a:rPr lang="en-US" altLang="ja-JP" sz="1800" baseline="-25000" dirty="0"/>
              <a:t>2</a:t>
            </a:r>
            <a:endParaRPr lang="ja-JP" altLang="en-US" sz="1800" baseline="-25000" dirty="0"/>
          </a:p>
        </p:txBody>
      </p:sp>
      <p:sp>
        <p:nvSpPr>
          <p:cNvPr id="91" name="テキスト ボックス 90">
            <a:extLst>
              <a:ext uri="{FF2B5EF4-FFF2-40B4-BE49-F238E27FC236}">
                <a16:creationId xmlns:a16="http://schemas.microsoft.com/office/drawing/2014/main" id="{3C884505-0FA5-4EA3-A69D-0F5750D5899F}"/>
              </a:ext>
            </a:extLst>
          </p:cNvPr>
          <p:cNvSpPr txBox="1"/>
          <p:nvPr/>
        </p:nvSpPr>
        <p:spPr>
          <a:xfrm>
            <a:off x="4455789" y="4574564"/>
            <a:ext cx="344811" cy="369332"/>
          </a:xfrm>
          <a:prstGeom prst="rect">
            <a:avLst/>
          </a:prstGeom>
          <a:solidFill>
            <a:schemeClr val="bg1"/>
          </a:solidFill>
        </p:spPr>
        <p:txBody>
          <a:bodyPr wrap="square">
            <a:spAutoFit/>
          </a:bodyPr>
          <a:lstStyle/>
          <a:p>
            <a:r>
              <a:rPr lang="en-US" altLang="ja-JP" sz="1800" dirty="0"/>
              <a:t>t</a:t>
            </a:r>
            <a:r>
              <a:rPr lang="en-US" altLang="ja-JP" sz="1800" baseline="-25000" dirty="0"/>
              <a:t>3</a:t>
            </a:r>
            <a:endParaRPr lang="ja-JP" altLang="en-US" sz="1800" baseline="-25000" dirty="0"/>
          </a:p>
        </p:txBody>
      </p:sp>
      <p:grpSp>
        <p:nvGrpSpPr>
          <p:cNvPr id="92" name="グループ化 91">
            <a:extLst>
              <a:ext uri="{FF2B5EF4-FFF2-40B4-BE49-F238E27FC236}">
                <a16:creationId xmlns:a16="http://schemas.microsoft.com/office/drawing/2014/main" id="{9F87E488-A7A9-4D57-8D5D-5DFF7FD0C3BC}"/>
              </a:ext>
            </a:extLst>
          </p:cNvPr>
          <p:cNvGrpSpPr/>
          <p:nvPr/>
        </p:nvGrpSpPr>
        <p:grpSpPr>
          <a:xfrm>
            <a:off x="4328713" y="2392898"/>
            <a:ext cx="623568" cy="502702"/>
            <a:chOff x="2419209" y="3240840"/>
            <a:chExt cx="623568" cy="502702"/>
          </a:xfrm>
        </p:grpSpPr>
        <p:sp>
          <p:nvSpPr>
            <p:cNvPr id="93" name="正方形/長方形 92">
              <a:extLst>
                <a:ext uri="{FF2B5EF4-FFF2-40B4-BE49-F238E27FC236}">
                  <a16:creationId xmlns:a16="http://schemas.microsoft.com/office/drawing/2014/main" id="{B534D56A-F70E-4D19-9951-5F4D006C4BEE}"/>
                </a:ext>
              </a:extLst>
            </p:cNvPr>
            <p:cNvSpPr/>
            <p:nvPr/>
          </p:nvSpPr>
          <p:spPr bwMode="auto">
            <a:xfrm>
              <a:off x="2499683" y="3316890"/>
              <a:ext cx="434656" cy="2274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accent5">
                    <a:lumMod val="50000"/>
                  </a:schemeClr>
                </a:solidFill>
                <a:effectLst/>
                <a:latin typeface="Times New Roman" panose="02020603050405020304" pitchFamily="18" charset="0"/>
              </a:endParaRPr>
            </a:p>
          </p:txBody>
        </p:sp>
        <p:sp>
          <p:nvSpPr>
            <p:cNvPr id="94" name="テキスト ボックス 93">
              <a:extLst>
                <a:ext uri="{FF2B5EF4-FFF2-40B4-BE49-F238E27FC236}">
                  <a16:creationId xmlns:a16="http://schemas.microsoft.com/office/drawing/2014/main" id="{57542587-F60D-45D0-8E47-83A8E72A1474}"/>
                </a:ext>
              </a:extLst>
            </p:cNvPr>
            <p:cNvSpPr txBox="1"/>
            <p:nvPr/>
          </p:nvSpPr>
          <p:spPr>
            <a:xfrm>
              <a:off x="2419209" y="3240840"/>
              <a:ext cx="623568" cy="502702"/>
            </a:xfrm>
            <a:prstGeom prst="rect">
              <a:avLst/>
            </a:prstGeom>
            <a:noFill/>
            <a:ln>
              <a:noFill/>
            </a:ln>
          </p:spPr>
          <p:txBody>
            <a:bodyPr wrap="square">
              <a:spAutoFit/>
            </a:bodyPr>
            <a:lstStyle/>
            <a:p>
              <a:pPr>
                <a:lnSpc>
                  <a:spcPts val="1600"/>
                </a:lnSpc>
              </a:pPr>
              <a:r>
                <a:rPr lang="en-US" altLang="ja-JP" sz="1600" dirty="0" err="1">
                  <a:solidFill>
                    <a:schemeClr val="accent5">
                      <a:lumMod val="50000"/>
                    </a:schemeClr>
                  </a:solidFill>
                </a:rPr>
                <a:t>keepclear</a:t>
              </a:r>
              <a:endParaRPr lang="ja-JP" altLang="en-US" sz="1600" dirty="0">
                <a:solidFill>
                  <a:schemeClr val="accent5">
                    <a:lumMod val="50000"/>
                  </a:schemeClr>
                </a:solidFill>
              </a:endParaRPr>
            </a:p>
          </p:txBody>
        </p:sp>
      </p:grpSp>
      <p:sp>
        <p:nvSpPr>
          <p:cNvPr id="95" name="正方形/長方形 94">
            <a:extLst>
              <a:ext uri="{FF2B5EF4-FFF2-40B4-BE49-F238E27FC236}">
                <a16:creationId xmlns:a16="http://schemas.microsoft.com/office/drawing/2014/main" id="{DD52A44F-44AC-48E2-9EBA-B9187CA96426}"/>
              </a:ext>
            </a:extLst>
          </p:cNvPr>
          <p:cNvSpPr/>
          <p:nvPr/>
        </p:nvSpPr>
        <p:spPr bwMode="auto">
          <a:xfrm>
            <a:off x="5092065" y="2234119"/>
            <a:ext cx="152400" cy="83819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96" name="正方形/長方形 95">
            <a:extLst>
              <a:ext uri="{FF2B5EF4-FFF2-40B4-BE49-F238E27FC236}">
                <a16:creationId xmlns:a16="http://schemas.microsoft.com/office/drawing/2014/main" id="{E0B2BFFA-2566-44A4-B975-89B4B6CFA2C6}"/>
              </a:ext>
            </a:extLst>
          </p:cNvPr>
          <p:cNvSpPr/>
          <p:nvPr/>
        </p:nvSpPr>
        <p:spPr bwMode="auto">
          <a:xfrm>
            <a:off x="5092065" y="2547708"/>
            <a:ext cx="1066802" cy="524599"/>
          </a:xfrm>
          <a:prstGeom prst="rect">
            <a:avLst/>
          </a:prstGeom>
          <a:solidFill>
            <a:srgbClr val="00B0F0">
              <a:alpha val="29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6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600"/>
              </a:lnSpc>
              <a:spcBef>
                <a:spcPct val="0"/>
              </a:spcBef>
              <a:spcAft>
                <a:spcPct val="0"/>
              </a:spcAft>
              <a:buClrTx/>
              <a:buSzTx/>
              <a:buFontTx/>
              <a:buNone/>
              <a:tabLst/>
            </a:pPr>
            <a:r>
              <a:rPr lang="en-US" altLang="ja-JP" sz="1600" dirty="0"/>
              <a:t>task slot</a:t>
            </a:r>
            <a:endParaRPr kumimoji="0" lang="ja-JP" altLang="en-US" sz="1600" b="0" i="0" u="none" strike="noStrike" cap="none" normalizeH="0" baseline="0" dirty="0">
              <a:ln>
                <a:noFill/>
              </a:ln>
              <a:solidFill>
                <a:schemeClr val="tx1"/>
              </a:solidFill>
              <a:effectLst/>
              <a:latin typeface="Times New Roman" panose="02020603050405020304" pitchFamily="18" charset="0"/>
            </a:endParaRPr>
          </a:p>
        </p:txBody>
      </p:sp>
      <p:cxnSp>
        <p:nvCxnSpPr>
          <p:cNvPr id="97" name="直線コネクタ 96">
            <a:extLst>
              <a:ext uri="{FF2B5EF4-FFF2-40B4-BE49-F238E27FC236}">
                <a16:creationId xmlns:a16="http://schemas.microsoft.com/office/drawing/2014/main" id="{B4DF18D3-9AC4-491B-A1A4-B48BA1DFD048}"/>
              </a:ext>
            </a:extLst>
          </p:cNvPr>
          <p:cNvCxnSpPr/>
          <p:nvPr/>
        </p:nvCxnSpPr>
        <p:spPr bwMode="auto">
          <a:xfrm flipV="1">
            <a:off x="6158866" y="2168055"/>
            <a:ext cx="0" cy="37965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直線矢印コネクタ 97">
            <a:extLst>
              <a:ext uri="{FF2B5EF4-FFF2-40B4-BE49-F238E27FC236}">
                <a16:creationId xmlns:a16="http://schemas.microsoft.com/office/drawing/2014/main" id="{3C9EB5C6-60FA-4826-BA31-7E8C88AC95A0}"/>
              </a:ext>
            </a:extLst>
          </p:cNvPr>
          <p:cNvCxnSpPr/>
          <p:nvPr/>
        </p:nvCxnSpPr>
        <p:spPr bwMode="auto">
          <a:xfrm>
            <a:off x="5092065" y="2362880"/>
            <a:ext cx="1066801" cy="0"/>
          </a:xfrm>
          <a:prstGeom prst="straightConnector1">
            <a:avLst/>
          </a:prstGeom>
          <a:solidFill>
            <a:schemeClr val="accent1"/>
          </a:solidFill>
          <a:ln w="1270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9" name="テキスト ボックス 98">
            <a:extLst>
              <a:ext uri="{FF2B5EF4-FFF2-40B4-BE49-F238E27FC236}">
                <a16:creationId xmlns:a16="http://schemas.microsoft.com/office/drawing/2014/main" id="{88C60F99-6932-4449-9F66-E55FAE291A50}"/>
              </a:ext>
            </a:extLst>
          </p:cNvPr>
          <p:cNvSpPr txBox="1"/>
          <p:nvPr/>
        </p:nvSpPr>
        <p:spPr>
          <a:xfrm>
            <a:off x="5557383" y="2145166"/>
            <a:ext cx="344811" cy="369332"/>
          </a:xfrm>
          <a:prstGeom prst="rect">
            <a:avLst/>
          </a:prstGeom>
          <a:solidFill>
            <a:schemeClr val="bg1"/>
          </a:solidFill>
        </p:spPr>
        <p:txBody>
          <a:bodyPr wrap="square">
            <a:spAutoFit/>
          </a:bodyPr>
          <a:lstStyle/>
          <a:p>
            <a:r>
              <a:rPr lang="en-US" altLang="ja-JP" sz="1800" dirty="0"/>
              <a:t>t</a:t>
            </a:r>
            <a:r>
              <a:rPr lang="en-US" altLang="ja-JP" sz="1800" baseline="-25000" dirty="0"/>
              <a:t>1</a:t>
            </a:r>
            <a:endParaRPr lang="ja-JP" altLang="en-US" sz="1800" baseline="-25000" dirty="0"/>
          </a:p>
        </p:txBody>
      </p:sp>
      <p:sp>
        <p:nvSpPr>
          <p:cNvPr id="100" name="テキスト ボックス 99">
            <a:extLst>
              <a:ext uri="{FF2B5EF4-FFF2-40B4-BE49-F238E27FC236}">
                <a16:creationId xmlns:a16="http://schemas.microsoft.com/office/drawing/2014/main" id="{6ECF4B00-56E4-4150-8E8F-D8A8CE6F47A0}"/>
              </a:ext>
            </a:extLst>
          </p:cNvPr>
          <p:cNvSpPr txBox="1"/>
          <p:nvPr/>
        </p:nvSpPr>
        <p:spPr>
          <a:xfrm>
            <a:off x="4731388" y="1913788"/>
            <a:ext cx="923771" cy="338554"/>
          </a:xfrm>
          <a:prstGeom prst="rect">
            <a:avLst/>
          </a:prstGeom>
          <a:noFill/>
          <a:ln>
            <a:noFill/>
          </a:ln>
        </p:spPr>
        <p:txBody>
          <a:bodyPr wrap="square">
            <a:spAutoFit/>
          </a:bodyPr>
          <a:lstStyle/>
          <a:p>
            <a:r>
              <a:rPr lang="en-US" altLang="ja-JP" sz="1600" dirty="0"/>
              <a:t>Pilot NB</a:t>
            </a:r>
            <a:endParaRPr lang="ja-JP" altLang="en-US" sz="1600" dirty="0"/>
          </a:p>
        </p:txBody>
      </p:sp>
      <p:sp>
        <p:nvSpPr>
          <p:cNvPr id="101" name="正方形/長方形 100">
            <a:extLst>
              <a:ext uri="{FF2B5EF4-FFF2-40B4-BE49-F238E27FC236}">
                <a16:creationId xmlns:a16="http://schemas.microsoft.com/office/drawing/2014/main" id="{80B002B7-BDA4-4565-8085-D6E98B177672}"/>
              </a:ext>
            </a:extLst>
          </p:cNvPr>
          <p:cNvSpPr/>
          <p:nvPr/>
        </p:nvSpPr>
        <p:spPr bwMode="auto">
          <a:xfrm>
            <a:off x="6175189" y="3474681"/>
            <a:ext cx="152400" cy="83819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02" name="正方形/長方形 101">
            <a:extLst>
              <a:ext uri="{FF2B5EF4-FFF2-40B4-BE49-F238E27FC236}">
                <a16:creationId xmlns:a16="http://schemas.microsoft.com/office/drawing/2014/main" id="{B44844D4-4346-4EF6-83A0-A51DEB67CD04}"/>
              </a:ext>
            </a:extLst>
          </p:cNvPr>
          <p:cNvSpPr/>
          <p:nvPr/>
        </p:nvSpPr>
        <p:spPr bwMode="auto">
          <a:xfrm>
            <a:off x="6175189" y="3788270"/>
            <a:ext cx="823443" cy="524599"/>
          </a:xfrm>
          <a:prstGeom prst="rect">
            <a:avLst/>
          </a:prstGeom>
          <a:solidFill>
            <a:schemeClr val="accent1">
              <a:lumMod val="60000"/>
              <a:lumOff val="40000"/>
              <a:alpha val="29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ts val="1300"/>
              </a:lnSpc>
              <a:spcBef>
                <a:spcPts val="60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300"/>
              </a:lnSpc>
              <a:spcBef>
                <a:spcPct val="0"/>
              </a:spcBef>
              <a:spcAft>
                <a:spcPct val="0"/>
              </a:spcAft>
              <a:buClrTx/>
              <a:buSzTx/>
              <a:buFontTx/>
              <a:buNone/>
              <a:tabLst/>
            </a:pPr>
            <a:r>
              <a:rPr lang="en-US" altLang="ja-JP" sz="1600" dirty="0"/>
              <a:t>task slot</a:t>
            </a:r>
            <a:endParaRPr kumimoji="0" lang="ja-JP" altLang="en-US" sz="1600" b="0" i="0" u="none" strike="noStrike" cap="none" normalizeH="0" baseline="0" dirty="0">
              <a:ln>
                <a:noFill/>
              </a:ln>
              <a:solidFill>
                <a:schemeClr val="tx1"/>
              </a:solidFill>
              <a:effectLst/>
              <a:latin typeface="Times New Roman" panose="02020603050405020304" pitchFamily="18" charset="0"/>
            </a:endParaRPr>
          </a:p>
        </p:txBody>
      </p:sp>
      <p:cxnSp>
        <p:nvCxnSpPr>
          <p:cNvPr id="103" name="直線コネクタ 102">
            <a:extLst>
              <a:ext uri="{FF2B5EF4-FFF2-40B4-BE49-F238E27FC236}">
                <a16:creationId xmlns:a16="http://schemas.microsoft.com/office/drawing/2014/main" id="{0A076320-2731-4CE9-B3B8-FB42FBEAD15A}"/>
              </a:ext>
            </a:extLst>
          </p:cNvPr>
          <p:cNvCxnSpPr/>
          <p:nvPr/>
        </p:nvCxnSpPr>
        <p:spPr bwMode="auto">
          <a:xfrm flipV="1">
            <a:off x="6998632" y="3408617"/>
            <a:ext cx="0" cy="37965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直線矢印コネクタ 103">
            <a:extLst>
              <a:ext uri="{FF2B5EF4-FFF2-40B4-BE49-F238E27FC236}">
                <a16:creationId xmlns:a16="http://schemas.microsoft.com/office/drawing/2014/main" id="{F18B9520-E5D5-40A0-BBC2-B24BFD9D1BB1}"/>
              </a:ext>
            </a:extLst>
          </p:cNvPr>
          <p:cNvCxnSpPr/>
          <p:nvPr/>
        </p:nvCxnSpPr>
        <p:spPr bwMode="auto">
          <a:xfrm>
            <a:off x="6175189" y="3603442"/>
            <a:ext cx="823443" cy="0"/>
          </a:xfrm>
          <a:prstGeom prst="straightConnector1">
            <a:avLst/>
          </a:prstGeom>
          <a:solidFill>
            <a:schemeClr val="accent1"/>
          </a:solidFill>
          <a:ln w="1270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矢印: 上 104">
            <a:extLst>
              <a:ext uri="{FF2B5EF4-FFF2-40B4-BE49-F238E27FC236}">
                <a16:creationId xmlns:a16="http://schemas.microsoft.com/office/drawing/2014/main" id="{BCCDE33A-8FBF-4275-A1CD-F9D8887F03BF}"/>
              </a:ext>
            </a:extLst>
          </p:cNvPr>
          <p:cNvSpPr/>
          <p:nvPr/>
        </p:nvSpPr>
        <p:spPr bwMode="auto">
          <a:xfrm>
            <a:off x="5030771" y="3693373"/>
            <a:ext cx="280665" cy="570177"/>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06" name="テキスト ボックス 105">
            <a:extLst>
              <a:ext uri="{FF2B5EF4-FFF2-40B4-BE49-F238E27FC236}">
                <a16:creationId xmlns:a16="http://schemas.microsoft.com/office/drawing/2014/main" id="{B6DAF5F3-6211-45DE-9304-770F3951A2FB}"/>
              </a:ext>
            </a:extLst>
          </p:cNvPr>
          <p:cNvSpPr txBox="1"/>
          <p:nvPr/>
        </p:nvSpPr>
        <p:spPr>
          <a:xfrm>
            <a:off x="4816139" y="3283031"/>
            <a:ext cx="812801" cy="454612"/>
          </a:xfrm>
          <a:prstGeom prst="rect">
            <a:avLst/>
          </a:prstGeom>
          <a:noFill/>
          <a:ln>
            <a:noFill/>
          </a:ln>
        </p:spPr>
        <p:txBody>
          <a:bodyPr wrap="square">
            <a:spAutoFit/>
          </a:bodyPr>
          <a:lstStyle/>
          <a:p>
            <a:pPr algn="ctr">
              <a:lnSpc>
                <a:spcPts val="1400"/>
              </a:lnSpc>
            </a:pPr>
            <a:r>
              <a:rPr lang="en-US" altLang="ja-JP" sz="1600" dirty="0"/>
              <a:t>Pilot sensed</a:t>
            </a:r>
            <a:endParaRPr lang="ja-JP" altLang="en-US" sz="1600" dirty="0"/>
          </a:p>
        </p:txBody>
      </p:sp>
      <p:cxnSp>
        <p:nvCxnSpPr>
          <p:cNvPr id="108" name="直線矢印コネクタ 107">
            <a:extLst>
              <a:ext uri="{FF2B5EF4-FFF2-40B4-BE49-F238E27FC236}">
                <a16:creationId xmlns:a16="http://schemas.microsoft.com/office/drawing/2014/main" id="{9B2E4F7B-DF5D-4350-8895-1BAE01DB6B8A}"/>
              </a:ext>
            </a:extLst>
          </p:cNvPr>
          <p:cNvCxnSpPr/>
          <p:nvPr/>
        </p:nvCxnSpPr>
        <p:spPr bwMode="auto">
          <a:xfrm>
            <a:off x="5240319" y="3882550"/>
            <a:ext cx="915462" cy="0"/>
          </a:xfrm>
          <a:prstGeom prst="straightConnector1">
            <a:avLst/>
          </a:prstGeom>
          <a:solidFill>
            <a:schemeClr val="accent1"/>
          </a:solidFill>
          <a:ln w="12700" cap="flat" cmpd="sng" algn="ctr">
            <a:solidFill>
              <a:schemeClr val="tx1"/>
            </a:solidFill>
            <a:prstDash val="solid"/>
            <a:round/>
            <a:headEnd type="triangl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テキスト ボックス 111">
            <a:extLst>
              <a:ext uri="{FF2B5EF4-FFF2-40B4-BE49-F238E27FC236}">
                <a16:creationId xmlns:a16="http://schemas.microsoft.com/office/drawing/2014/main" id="{0FA479BE-150B-45A8-B514-D92A6B7340B2}"/>
              </a:ext>
            </a:extLst>
          </p:cNvPr>
          <p:cNvSpPr txBox="1"/>
          <p:nvPr/>
        </p:nvSpPr>
        <p:spPr>
          <a:xfrm>
            <a:off x="6494981" y="3365773"/>
            <a:ext cx="344811" cy="369332"/>
          </a:xfrm>
          <a:prstGeom prst="rect">
            <a:avLst/>
          </a:prstGeom>
          <a:solidFill>
            <a:schemeClr val="bg1"/>
          </a:solidFill>
        </p:spPr>
        <p:txBody>
          <a:bodyPr wrap="square">
            <a:spAutoFit/>
          </a:bodyPr>
          <a:lstStyle/>
          <a:p>
            <a:r>
              <a:rPr lang="en-US" altLang="ja-JP" sz="1800" dirty="0"/>
              <a:t>t</a:t>
            </a:r>
            <a:r>
              <a:rPr lang="en-US" altLang="ja-JP" sz="1800" baseline="-25000" dirty="0"/>
              <a:t>2</a:t>
            </a:r>
            <a:endParaRPr lang="ja-JP" altLang="en-US" sz="1800" baseline="-25000" dirty="0"/>
          </a:p>
        </p:txBody>
      </p:sp>
      <p:sp>
        <p:nvSpPr>
          <p:cNvPr id="77" name="Rectangle 2">
            <a:extLst>
              <a:ext uri="{FF2B5EF4-FFF2-40B4-BE49-F238E27FC236}">
                <a16:creationId xmlns:a16="http://schemas.microsoft.com/office/drawing/2014/main" id="{5E75956A-DB47-4880-83E5-E3072ADF1EFA}"/>
              </a:ext>
            </a:extLst>
          </p:cNvPr>
          <p:cNvSpPr>
            <a:spLocks noGrp="1" noChangeArrowheads="1"/>
          </p:cNvSpPr>
          <p:nvPr>
            <p:ph type="title"/>
          </p:nvPr>
        </p:nvSpPr>
        <p:spPr>
          <a:xfrm>
            <a:off x="685800" y="838200"/>
            <a:ext cx="7924800" cy="533400"/>
          </a:xfrm>
          <a:ln/>
        </p:spPr>
        <p:txBody>
          <a:bodyPr/>
          <a:lstStyle/>
          <a:p>
            <a:r>
              <a:rPr lang="en-US" altLang="en-US" sz="3200" dirty="0"/>
              <a:t>Illustration of channel access with Mode P2</a:t>
            </a:r>
          </a:p>
        </p:txBody>
      </p:sp>
      <p:sp>
        <p:nvSpPr>
          <p:cNvPr id="78" name="テキスト ボックス 77">
            <a:extLst>
              <a:ext uri="{FF2B5EF4-FFF2-40B4-BE49-F238E27FC236}">
                <a16:creationId xmlns:a16="http://schemas.microsoft.com/office/drawing/2014/main" id="{26B88C01-F226-4A23-95B2-364F579AC9D7}"/>
              </a:ext>
            </a:extLst>
          </p:cNvPr>
          <p:cNvSpPr txBox="1"/>
          <p:nvPr/>
        </p:nvSpPr>
        <p:spPr>
          <a:xfrm>
            <a:off x="5814512" y="3162996"/>
            <a:ext cx="915459" cy="338554"/>
          </a:xfrm>
          <a:prstGeom prst="rect">
            <a:avLst/>
          </a:prstGeom>
          <a:noFill/>
          <a:ln>
            <a:noFill/>
          </a:ln>
        </p:spPr>
        <p:txBody>
          <a:bodyPr wrap="square">
            <a:spAutoFit/>
          </a:bodyPr>
          <a:lstStyle/>
          <a:p>
            <a:r>
              <a:rPr lang="en-US" altLang="ja-JP" sz="1600" dirty="0"/>
              <a:t>Pilot NB</a:t>
            </a:r>
            <a:endParaRPr lang="ja-JP" altLang="en-US" sz="1600" dirty="0"/>
          </a:p>
        </p:txBody>
      </p:sp>
      <p:grpSp>
        <p:nvGrpSpPr>
          <p:cNvPr id="79" name="グループ化 78">
            <a:extLst>
              <a:ext uri="{FF2B5EF4-FFF2-40B4-BE49-F238E27FC236}">
                <a16:creationId xmlns:a16="http://schemas.microsoft.com/office/drawing/2014/main" id="{09A455F6-4C21-429F-A32B-B66523014F97}"/>
              </a:ext>
            </a:extLst>
          </p:cNvPr>
          <p:cNvGrpSpPr/>
          <p:nvPr/>
        </p:nvGrpSpPr>
        <p:grpSpPr>
          <a:xfrm>
            <a:off x="2396237" y="3665818"/>
            <a:ext cx="623568" cy="502702"/>
            <a:chOff x="2419209" y="3240840"/>
            <a:chExt cx="623568" cy="502702"/>
          </a:xfrm>
        </p:grpSpPr>
        <p:sp>
          <p:nvSpPr>
            <p:cNvPr id="80" name="正方形/長方形 79">
              <a:extLst>
                <a:ext uri="{FF2B5EF4-FFF2-40B4-BE49-F238E27FC236}">
                  <a16:creationId xmlns:a16="http://schemas.microsoft.com/office/drawing/2014/main" id="{0BC01DFC-1D58-4C24-BBC2-5C209CBA0379}"/>
                </a:ext>
              </a:extLst>
            </p:cNvPr>
            <p:cNvSpPr/>
            <p:nvPr/>
          </p:nvSpPr>
          <p:spPr bwMode="auto">
            <a:xfrm>
              <a:off x="2499683" y="3316890"/>
              <a:ext cx="434656" cy="2274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accent5">
                    <a:lumMod val="50000"/>
                  </a:schemeClr>
                </a:solidFill>
                <a:effectLst/>
                <a:latin typeface="Times New Roman" panose="02020603050405020304" pitchFamily="18" charset="0"/>
              </a:endParaRPr>
            </a:p>
          </p:txBody>
        </p:sp>
        <p:sp>
          <p:nvSpPr>
            <p:cNvPr id="81" name="テキスト ボックス 80">
              <a:extLst>
                <a:ext uri="{FF2B5EF4-FFF2-40B4-BE49-F238E27FC236}">
                  <a16:creationId xmlns:a16="http://schemas.microsoft.com/office/drawing/2014/main" id="{9384CFAA-85DD-4093-82DA-ED7E421E2E61}"/>
                </a:ext>
              </a:extLst>
            </p:cNvPr>
            <p:cNvSpPr txBox="1"/>
            <p:nvPr/>
          </p:nvSpPr>
          <p:spPr>
            <a:xfrm>
              <a:off x="2419209" y="3240840"/>
              <a:ext cx="623568" cy="502702"/>
            </a:xfrm>
            <a:prstGeom prst="rect">
              <a:avLst/>
            </a:prstGeom>
            <a:noFill/>
            <a:ln>
              <a:noFill/>
            </a:ln>
          </p:spPr>
          <p:txBody>
            <a:bodyPr wrap="square">
              <a:spAutoFit/>
            </a:bodyPr>
            <a:lstStyle/>
            <a:p>
              <a:pPr>
                <a:lnSpc>
                  <a:spcPts val="1600"/>
                </a:lnSpc>
              </a:pPr>
              <a:r>
                <a:rPr lang="en-US" altLang="ja-JP" sz="1600" dirty="0" err="1">
                  <a:solidFill>
                    <a:schemeClr val="accent5">
                      <a:lumMod val="50000"/>
                    </a:schemeClr>
                  </a:solidFill>
                </a:rPr>
                <a:t>keepclear</a:t>
              </a:r>
              <a:endParaRPr lang="ja-JP" altLang="en-US" sz="1600" dirty="0">
                <a:solidFill>
                  <a:schemeClr val="accent5">
                    <a:lumMod val="50000"/>
                  </a:schemeClr>
                </a:solidFill>
              </a:endParaRPr>
            </a:p>
          </p:txBody>
        </p:sp>
      </p:grpSp>
      <p:grpSp>
        <p:nvGrpSpPr>
          <p:cNvPr id="82" name="グループ化 81">
            <a:extLst>
              <a:ext uri="{FF2B5EF4-FFF2-40B4-BE49-F238E27FC236}">
                <a16:creationId xmlns:a16="http://schemas.microsoft.com/office/drawing/2014/main" id="{A748A98A-AFB9-4DAC-A5F8-D001E3A46808}"/>
              </a:ext>
            </a:extLst>
          </p:cNvPr>
          <p:cNvGrpSpPr/>
          <p:nvPr/>
        </p:nvGrpSpPr>
        <p:grpSpPr>
          <a:xfrm>
            <a:off x="5396232" y="3615089"/>
            <a:ext cx="623568" cy="502702"/>
            <a:chOff x="2419209" y="3240840"/>
            <a:chExt cx="623568" cy="502702"/>
          </a:xfrm>
        </p:grpSpPr>
        <p:sp>
          <p:nvSpPr>
            <p:cNvPr id="83" name="正方形/長方形 82">
              <a:extLst>
                <a:ext uri="{FF2B5EF4-FFF2-40B4-BE49-F238E27FC236}">
                  <a16:creationId xmlns:a16="http://schemas.microsoft.com/office/drawing/2014/main" id="{B77C94FB-3263-4253-AB72-CF2C48F91249}"/>
                </a:ext>
              </a:extLst>
            </p:cNvPr>
            <p:cNvSpPr/>
            <p:nvPr/>
          </p:nvSpPr>
          <p:spPr bwMode="auto">
            <a:xfrm>
              <a:off x="2499683" y="3316890"/>
              <a:ext cx="434656" cy="2274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accent5">
                    <a:lumMod val="50000"/>
                  </a:schemeClr>
                </a:solidFill>
                <a:effectLst/>
                <a:latin typeface="Times New Roman" panose="02020603050405020304" pitchFamily="18" charset="0"/>
              </a:endParaRPr>
            </a:p>
          </p:txBody>
        </p:sp>
        <p:sp>
          <p:nvSpPr>
            <p:cNvPr id="107" name="テキスト ボックス 106">
              <a:extLst>
                <a:ext uri="{FF2B5EF4-FFF2-40B4-BE49-F238E27FC236}">
                  <a16:creationId xmlns:a16="http://schemas.microsoft.com/office/drawing/2014/main" id="{2969C789-825D-4AE4-9837-90D229BD21CC}"/>
                </a:ext>
              </a:extLst>
            </p:cNvPr>
            <p:cNvSpPr txBox="1"/>
            <p:nvPr/>
          </p:nvSpPr>
          <p:spPr>
            <a:xfrm>
              <a:off x="2419209" y="3240840"/>
              <a:ext cx="623568" cy="502702"/>
            </a:xfrm>
            <a:prstGeom prst="rect">
              <a:avLst/>
            </a:prstGeom>
            <a:noFill/>
            <a:ln>
              <a:noFill/>
            </a:ln>
          </p:spPr>
          <p:txBody>
            <a:bodyPr wrap="square">
              <a:spAutoFit/>
            </a:bodyPr>
            <a:lstStyle/>
            <a:p>
              <a:pPr>
                <a:lnSpc>
                  <a:spcPts val="1600"/>
                </a:lnSpc>
              </a:pPr>
              <a:r>
                <a:rPr lang="en-US" altLang="ja-JP" sz="1600" dirty="0" err="1">
                  <a:solidFill>
                    <a:schemeClr val="accent5">
                      <a:lumMod val="50000"/>
                    </a:schemeClr>
                  </a:solidFill>
                </a:rPr>
                <a:t>keepclear</a:t>
              </a:r>
              <a:endParaRPr lang="ja-JP" altLang="en-US" sz="1600" dirty="0">
                <a:solidFill>
                  <a:schemeClr val="accent5">
                    <a:lumMod val="50000"/>
                  </a:schemeClr>
                </a:solidFill>
              </a:endParaRPr>
            </a:p>
          </p:txBody>
        </p:sp>
      </p:grpSp>
      <p:grpSp>
        <p:nvGrpSpPr>
          <p:cNvPr id="113" name="グループ化 112">
            <a:extLst>
              <a:ext uri="{FF2B5EF4-FFF2-40B4-BE49-F238E27FC236}">
                <a16:creationId xmlns:a16="http://schemas.microsoft.com/office/drawing/2014/main" id="{1021086E-63B3-47C0-8E1A-072CBF7628D3}"/>
              </a:ext>
            </a:extLst>
          </p:cNvPr>
          <p:cNvGrpSpPr/>
          <p:nvPr/>
        </p:nvGrpSpPr>
        <p:grpSpPr>
          <a:xfrm>
            <a:off x="2381713" y="4880459"/>
            <a:ext cx="623568" cy="502702"/>
            <a:chOff x="2419209" y="3240840"/>
            <a:chExt cx="623568" cy="502702"/>
          </a:xfrm>
        </p:grpSpPr>
        <p:sp>
          <p:nvSpPr>
            <p:cNvPr id="114" name="正方形/長方形 113">
              <a:extLst>
                <a:ext uri="{FF2B5EF4-FFF2-40B4-BE49-F238E27FC236}">
                  <a16:creationId xmlns:a16="http://schemas.microsoft.com/office/drawing/2014/main" id="{FF291803-9EC7-43D8-9389-6CB48C872C59}"/>
                </a:ext>
              </a:extLst>
            </p:cNvPr>
            <p:cNvSpPr/>
            <p:nvPr/>
          </p:nvSpPr>
          <p:spPr bwMode="auto">
            <a:xfrm>
              <a:off x="2499683" y="3316890"/>
              <a:ext cx="434656" cy="2274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accent5">
                    <a:lumMod val="50000"/>
                  </a:schemeClr>
                </a:solidFill>
                <a:effectLst/>
                <a:latin typeface="Times New Roman" panose="02020603050405020304" pitchFamily="18" charset="0"/>
              </a:endParaRPr>
            </a:p>
          </p:txBody>
        </p:sp>
        <p:sp>
          <p:nvSpPr>
            <p:cNvPr id="115" name="テキスト ボックス 114">
              <a:extLst>
                <a:ext uri="{FF2B5EF4-FFF2-40B4-BE49-F238E27FC236}">
                  <a16:creationId xmlns:a16="http://schemas.microsoft.com/office/drawing/2014/main" id="{3FC7023B-B86C-4589-B557-14321DC31CF2}"/>
                </a:ext>
              </a:extLst>
            </p:cNvPr>
            <p:cNvSpPr txBox="1"/>
            <p:nvPr/>
          </p:nvSpPr>
          <p:spPr>
            <a:xfrm>
              <a:off x="2419209" y="3240840"/>
              <a:ext cx="623568" cy="502702"/>
            </a:xfrm>
            <a:prstGeom prst="rect">
              <a:avLst/>
            </a:prstGeom>
            <a:noFill/>
            <a:ln>
              <a:noFill/>
            </a:ln>
          </p:spPr>
          <p:txBody>
            <a:bodyPr wrap="square">
              <a:spAutoFit/>
            </a:bodyPr>
            <a:lstStyle/>
            <a:p>
              <a:pPr>
                <a:lnSpc>
                  <a:spcPts val="1600"/>
                </a:lnSpc>
              </a:pPr>
              <a:r>
                <a:rPr lang="en-US" altLang="ja-JP" sz="1600" dirty="0" err="1">
                  <a:solidFill>
                    <a:schemeClr val="accent5">
                      <a:lumMod val="50000"/>
                    </a:schemeClr>
                  </a:solidFill>
                </a:rPr>
                <a:t>keepclear</a:t>
              </a:r>
              <a:endParaRPr lang="ja-JP" altLang="en-US" sz="1600" dirty="0">
                <a:solidFill>
                  <a:schemeClr val="accent5">
                    <a:lumMod val="50000"/>
                  </a:schemeClr>
                </a:solidFill>
              </a:endParaRPr>
            </a:p>
          </p:txBody>
        </p:sp>
      </p:grpSp>
      <p:grpSp>
        <p:nvGrpSpPr>
          <p:cNvPr id="116" name="グループ化 115">
            <a:extLst>
              <a:ext uri="{FF2B5EF4-FFF2-40B4-BE49-F238E27FC236}">
                <a16:creationId xmlns:a16="http://schemas.microsoft.com/office/drawing/2014/main" id="{9B64EF74-08D5-4D68-8024-6298629671CC}"/>
              </a:ext>
            </a:extLst>
          </p:cNvPr>
          <p:cNvGrpSpPr/>
          <p:nvPr/>
        </p:nvGrpSpPr>
        <p:grpSpPr>
          <a:xfrm>
            <a:off x="3374981" y="4852302"/>
            <a:ext cx="623568" cy="502702"/>
            <a:chOff x="2419209" y="3240840"/>
            <a:chExt cx="623568" cy="502702"/>
          </a:xfrm>
        </p:grpSpPr>
        <p:sp>
          <p:nvSpPr>
            <p:cNvPr id="117" name="正方形/長方形 116">
              <a:extLst>
                <a:ext uri="{FF2B5EF4-FFF2-40B4-BE49-F238E27FC236}">
                  <a16:creationId xmlns:a16="http://schemas.microsoft.com/office/drawing/2014/main" id="{08A88FB4-AECF-400A-B306-1F238D50D1E0}"/>
                </a:ext>
              </a:extLst>
            </p:cNvPr>
            <p:cNvSpPr/>
            <p:nvPr/>
          </p:nvSpPr>
          <p:spPr bwMode="auto">
            <a:xfrm>
              <a:off x="2499683" y="3316890"/>
              <a:ext cx="434656" cy="2274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accent5">
                    <a:lumMod val="50000"/>
                  </a:schemeClr>
                </a:solidFill>
                <a:effectLst/>
                <a:latin typeface="Times New Roman" panose="02020603050405020304" pitchFamily="18" charset="0"/>
              </a:endParaRPr>
            </a:p>
          </p:txBody>
        </p:sp>
        <p:sp>
          <p:nvSpPr>
            <p:cNvPr id="118" name="テキスト ボックス 117">
              <a:extLst>
                <a:ext uri="{FF2B5EF4-FFF2-40B4-BE49-F238E27FC236}">
                  <a16:creationId xmlns:a16="http://schemas.microsoft.com/office/drawing/2014/main" id="{4AABCAC4-D62D-4389-8BF0-CF3E4E8676C4}"/>
                </a:ext>
              </a:extLst>
            </p:cNvPr>
            <p:cNvSpPr txBox="1"/>
            <p:nvPr/>
          </p:nvSpPr>
          <p:spPr>
            <a:xfrm>
              <a:off x="2419209" y="3240840"/>
              <a:ext cx="623568" cy="502702"/>
            </a:xfrm>
            <a:prstGeom prst="rect">
              <a:avLst/>
            </a:prstGeom>
            <a:noFill/>
            <a:ln>
              <a:noFill/>
            </a:ln>
          </p:spPr>
          <p:txBody>
            <a:bodyPr wrap="square">
              <a:spAutoFit/>
            </a:bodyPr>
            <a:lstStyle/>
            <a:p>
              <a:pPr>
                <a:lnSpc>
                  <a:spcPts val="1600"/>
                </a:lnSpc>
              </a:pPr>
              <a:r>
                <a:rPr lang="en-US" altLang="ja-JP" sz="1600" dirty="0" err="1">
                  <a:solidFill>
                    <a:schemeClr val="accent5">
                      <a:lumMod val="50000"/>
                    </a:schemeClr>
                  </a:solidFill>
                </a:rPr>
                <a:t>keepclear</a:t>
              </a:r>
              <a:endParaRPr lang="ja-JP" altLang="en-US" sz="1600" dirty="0">
                <a:solidFill>
                  <a:schemeClr val="accent5">
                    <a:lumMod val="50000"/>
                  </a:schemeClr>
                </a:solidFill>
              </a:endParaRPr>
            </a:p>
          </p:txBody>
        </p:sp>
      </p:grpSp>
      <p:sp>
        <p:nvSpPr>
          <p:cNvPr id="85" name="テキスト ボックス 84">
            <a:extLst>
              <a:ext uri="{FF2B5EF4-FFF2-40B4-BE49-F238E27FC236}">
                <a16:creationId xmlns:a16="http://schemas.microsoft.com/office/drawing/2014/main" id="{1A8E0952-21CA-4198-BC82-B87AA4CD14A2}"/>
              </a:ext>
            </a:extLst>
          </p:cNvPr>
          <p:cNvSpPr txBox="1"/>
          <p:nvPr/>
        </p:nvSpPr>
        <p:spPr>
          <a:xfrm>
            <a:off x="4002238" y="3785712"/>
            <a:ext cx="960437" cy="454612"/>
          </a:xfrm>
          <a:prstGeom prst="rect">
            <a:avLst/>
          </a:prstGeom>
          <a:noFill/>
          <a:ln>
            <a:noFill/>
          </a:ln>
        </p:spPr>
        <p:txBody>
          <a:bodyPr wrap="square">
            <a:spAutoFit/>
          </a:bodyPr>
          <a:lstStyle/>
          <a:p>
            <a:pPr algn="ctr">
              <a:lnSpc>
                <a:spcPts val="1400"/>
              </a:lnSpc>
            </a:pPr>
            <a:r>
              <a:rPr lang="en-US" altLang="ja-JP" sz="1600" dirty="0"/>
              <a:t>no access request</a:t>
            </a:r>
            <a:endParaRPr lang="ja-JP" altLang="en-US" sz="1600" dirty="0"/>
          </a:p>
        </p:txBody>
      </p:sp>
      <p:sp>
        <p:nvSpPr>
          <p:cNvPr id="86" name="テキスト ボックス 85">
            <a:extLst>
              <a:ext uri="{FF2B5EF4-FFF2-40B4-BE49-F238E27FC236}">
                <a16:creationId xmlns:a16="http://schemas.microsoft.com/office/drawing/2014/main" id="{7B236430-48E7-4048-8467-009EDF2B5A82}"/>
              </a:ext>
            </a:extLst>
          </p:cNvPr>
          <p:cNvSpPr txBox="1"/>
          <p:nvPr/>
        </p:nvSpPr>
        <p:spPr>
          <a:xfrm>
            <a:off x="3079442" y="2538760"/>
            <a:ext cx="959158" cy="454612"/>
          </a:xfrm>
          <a:prstGeom prst="rect">
            <a:avLst/>
          </a:prstGeom>
          <a:noFill/>
          <a:ln>
            <a:noFill/>
          </a:ln>
        </p:spPr>
        <p:txBody>
          <a:bodyPr wrap="square">
            <a:spAutoFit/>
          </a:bodyPr>
          <a:lstStyle/>
          <a:p>
            <a:pPr algn="ctr">
              <a:lnSpc>
                <a:spcPts val="1400"/>
              </a:lnSpc>
            </a:pPr>
            <a:r>
              <a:rPr lang="en-US" altLang="ja-JP" sz="1600" dirty="0"/>
              <a:t>no access request</a:t>
            </a:r>
            <a:endParaRPr lang="ja-JP" altLang="en-US" sz="1600" dirty="0"/>
          </a:p>
        </p:txBody>
      </p:sp>
    </p:spTree>
    <p:extLst>
      <p:ext uri="{BB962C8B-B14F-4D97-AF65-F5344CB8AC3E}">
        <p14:creationId xmlns:p14="http://schemas.microsoft.com/office/powerpoint/2010/main" val="3962421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alpha val="99000"/>
          </a:schemeClr>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E4F1B36-D1E9-46D3-BF87-03E7D46641ED}"/>
              </a:ext>
            </a:extLst>
          </p:cNvPr>
          <p:cNvSpPr>
            <a:spLocks noGrp="1"/>
          </p:cNvSpPr>
          <p:nvPr>
            <p:ph type="sldNum" sz="quarter" idx="12"/>
          </p:nvPr>
        </p:nvSpPr>
        <p:spPr>
          <a:xfrm>
            <a:off x="4344988" y="6475413"/>
            <a:ext cx="530225" cy="182562"/>
          </a:xfrm>
        </p:spPr>
        <p:txBody>
          <a:bodyPr/>
          <a:lstStyle/>
          <a:p>
            <a:r>
              <a:rPr lang="en-US" altLang="en-US"/>
              <a:t>Slide </a:t>
            </a:r>
            <a:fld id="{D63F0650-F2B3-6741-A45C-FCE309717EFE}" type="slidenum">
              <a:rPr lang="en-US" altLang="en-US" smtClean="0"/>
              <a:pPr/>
              <a:t>14</a:t>
            </a:fld>
            <a:endParaRPr lang="en-US" altLang="en-US"/>
          </a:p>
        </p:txBody>
      </p:sp>
      <p:sp>
        <p:nvSpPr>
          <p:cNvPr id="77" name="Rectangle 2">
            <a:extLst>
              <a:ext uri="{FF2B5EF4-FFF2-40B4-BE49-F238E27FC236}">
                <a16:creationId xmlns:a16="http://schemas.microsoft.com/office/drawing/2014/main" id="{5E75956A-DB47-4880-83E5-E3072ADF1EFA}"/>
              </a:ext>
            </a:extLst>
          </p:cNvPr>
          <p:cNvSpPr>
            <a:spLocks noGrp="1" noChangeArrowheads="1"/>
          </p:cNvSpPr>
          <p:nvPr>
            <p:ph type="title"/>
          </p:nvPr>
        </p:nvSpPr>
        <p:spPr>
          <a:xfrm>
            <a:off x="685800" y="838200"/>
            <a:ext cx="7924800" cy="533400"/>
          </a:xfrm>
          <a:ln/>
        </p:spPr>
        <p:txBody>
          <a:bodyPr/>
          <a:lstStyle/>
          <a:p>
            <a:r>
              <a:rPr lang="en-US" altLang="en-US" sz="3200" dirty="0"/>
              <a:t>Mapping pilot multiple carriers (1)</a:t>
            </a:r>
          </a:p>
        </p:txBody>
      </p:sp>
      <p:sp>
        <p:nvSpPr>
          <p:cNvPr id="113" name="Content Placeholder 2">
            <a:extLst>
              <a:ext uri="{FF2B5EF4-FFF2-40B4-BE49-F238E27FC236}">
                <a16:creationId xmlns:a16="http://schemas.microsoft.com/office/drawing/2014/main" id="{9643E16A-941F-4228-B53F-054B230DD9E8}"/>
              </a:ext>
            </a:extLst>
          </p:cNvPr>
          <p:cNvSpPr txBox="1">
            <a:spLocks/>
          </p:cNvSpPr>
          <p:nvPr/>
        </p:nvSpPr>
        <p:spPr>
          <a:xfrm>
            <a:off x="533400" y="1711605"/>
            <a:ext cx="8153400" cy="2403195"/>
          </a:xfrm>
          <a:prstGeom prst="rect">
            <a:avLst/>
          </a:prstGeom>
        </p:spPr>
        <p:txBody>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buNone/>
            </a:pPr>
            <a:r>
              <a:rPr lang="en-US" sz="2000" b="1" dirty="0">
                <a:latin typeface="+mj-lt"/>
              </a:rPr>
              <a:t>Assumption:</a:t>
            </a:r>
          </a:p>
          <a:p>
            <a:pPr>
              <a:spcBef>
                <a:spcPts val="1200"/>
              </a:spcBef>
            </a:pPr>
            <a:r>
              <a:rPr lang="en-US" sz="2000" dirty="0">
                <a:latin typeface="+mj-lt"/>
              </a:rPr>
              <a:t>The pilot-NB-PHY can send a pilot with multiple-carrier signal (MC-pilot) selected from a NB carrier bank of  </a:t>
            </a:r>
            <a:r>
              <a:rPr lang="en-US" altLang="ja-JP" sz="2000" i="1" dirty="0">
                <a:latin typeface="+mj-lt"/>
              </a:rPr>
              <a:t>f</a:t>
            </a:r>
            <a:r>
              <a:rPr lang="en-US" altLang="ja-JP" sz="2000" baseline="-25000" dirty="0">
                <a:latin typeface="+mj-lt"/>
              </a:rPr>
              <a:t>1</a:t>
            </a:r>
            <a:r>
              <a:rPr lang="en-US" altLang="ja-JP" sz="2000" i="1" dirty="0">
                <a:latin typeface="+mj-lt"/>
              </a:rPr>
              <a:t>, f</a:t>
            </a:r>
            <a:r>
              <a:rPr lang="en-US" altLang="ja-JP" sz="2000" baseline="-25000" dirty="0">
                <a:latin typeface="+mj-lt"/>
              </a:rPr>
              <a:t>2</a:t>
            </a:r>
            <a:r>
              <a:rPr lang="en-US" altLang="ja-JP" sz="2000" i="1" dirty="0">
                <a:latin typeface="+mj-lt"/>
              </a:rPr>
              <a:t>, … , </a:t>
            </a:r>
            <a:r>
              <a:rPr lang="en-US" altLang="ja-JP" sz="2000" i="1" dirty="0" err="1">
                <a:latin typeface="+mj-lt"/>
              </a:rPr>
              <a:t>f</a:t>
            </a:r>
            <a:r>
              <a:rPr lang="en-US" altLang="ja-JP" sz="2000" baseline="-25000" dirty="0" err="1">
                <a:latin typeface="+mj-lt"/>
              </a:rPr>
              <a:t>k</a:t>
            </a:r>
            <a:r>
              <a:rPr lang="en-US" sz="2000" dirty="0">
                <a:latin typeface="+mj-lt"/>
              </a:rPr>
              <a:t>. </a:t>
            </a:r>
          </a:p>
          <a:p>
            <a:pPr>
              <a:spcBef>
                <a:spcPts val="1200"/>
              </a:spcBef>
            </a:pPr>
            <a:r>
              <a:rPr lang="en-US" sz="2000" dirty="0">
                <a:latin typeface="+mj-lt"/>
              </a:rPr>
              <a:t>The transmitted multiple </a:t>
            </a:r>
            <a:r>
              <a:rPr lang="en-US" altLang="ja-JP" sz="2000" dirty="0">
                <a:latin typeface="+mj-lt"/>
              </a:rPr>
              <a:t>carriers of MC-pilot </a:t>
            </a:r>
            <a:r>
              <a:rPr lang="en-US" sz="2000" dirty="0">
                <a:latin typeface="+mj-lt"/>
              </a:rPr>
              <a:t>are recognizable through either energy detection or CSMA sensing.</a:t>
            </a:r>
          </a:p>
        </p:txBody>
      </p:sp>
      <p:grpSp>
        <p:nvGrpSpPr>
          <p:cNvPr id="19" name="グループ化 18">
            <a:extLst>
              <a:ext uri="{FF2B5EF4-FFF2-40B4-BE49-F238E27FC236}">
                <a16:creationId xmlns:a16="http://schemas.microsoft.com/office/drawing/2014/main" id="{E423764D-8E50-4876-943A-ED4F826A60BD}"/>
              </a:ext>
            </a:extLst>
          </p:cNvPr>
          <p:cNvGrpSpPr/>
          <p:nvPr/>
        </p:nvGrpSpPr>
        <p:grpSpPr>
          <a:xfrm>
            <a:off x="2247900" y="4267200"/>
            <a:ext cx="4648200" cy="1262342"/>
            <a:chOff x="2438400" y="4605058"/>
            <a:chExt cx="4648200" cy="1262342"/>
          </a:xfrm>
        </p:grpSpPr>
        <p:cxnSp>
          <p:nvCxnSpPr>
            <p:cNvPr id="79" name="直線矢印コネクタ 78">
              <a:extLst>
                <a:ext uri="{FF2B5EF4-FFF2-40B4-BE49-F238E27FC236}">
                  <a16:creationId xmlns:a16="http://schemas.microsoft.com/office/drawing/2014/main" id="{CBF724B4-A0BF-4EE4-8566-A2FE0579092A}"/>
                </a:ext>
              </a:extLst>
            </p:cNvPr>
            <p:cNvCxnSpPr/>
            <p:nvPr/>
          </p:nvCxnSpPr>
          <p:spPr bwMode="auto">
            <a:xfrm>
              <a:off x="2438400" y="5443259"/>
              <a:ext cx="4191000" cy="0"/>
            </a:xfrm>
            <a:prstGeom prst="straightConnector1">
              <a:avLst/>
            </a:prstGeom>
            <a:solidFill>
              <a:schemeClr val="accent1"/>
            </a:solidFill>
            <a:ln w="22225"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テキスト ボックス 79">
              <a:extLst>
                <a:ext uri="{FF2B5EF4-FFF2-40B4-BE49-F238E27FC236}">
                  <a16:creationId xmlns:a16="http://schemas.microsoft.com/office/drawing/2014/main" id="{717EFE8E-CE1A-4A69-A197-51F90066866E}"/>
                </a:ext>
              </a:extLst>
            </p:cNvPr>
            <p:cNvSpPr txBox="1"/>
            <p:nvPr/>
          </p:nvSpPr>
          <p:spPr>
            <a:xfrm>
              <a:off x="5943600" y="5498068"/>
              <a:ext cx="1143000" cy="369332"/>
            </a:xfrm>
            <a:prstGeom prst="rect">
              <a:avLst/>
            </a:prstGeom>
            <a:noFill/>
          </p:spPr>
          <p:txBody>
            <a:bodyPr wrap="square">
              <a:spAutoFit/>
            </a:bodyPr>
            <a:lstStyle/>
            <a:p>
              <a:r>
                <a:rPr lang="en-US" altLang="ja-JP" sz="1800" dirty="0"/>
                <a:t>frequency</a:t>
              </a:r>
              <a:endParaRPr lang="ja-JP" altLang="en-US" sz="1800" dirty="0"/>
            </a:p>
          </p:txBody>
        </p:sp>
        <p:sp>
          <p:nvSpPr>
            <p:cNvPr id="107" name="テキスト ボックス 106">
              <a:extLst>
                <a:ext uri="{FF2B5EF4-FFF2-40B4-BE49-F238E27FC236}">
                  <a16:creationId xmlns:a16="http://schemas.microsoft.com/office/drawing/2014/main" id="{914D22DC-BDC2-42B7-9FD9-07D2FD0D43BD}"/>
                </a:ext>
              </a:extLst>
            </p:cNvPr>
            <p:cNvSpPr txBox="1"/>
            <p:nvPr/>
          </p:nvSpPr>
          <p:spPr>
            <a:xfrm>
              <a:off x="2743200" y="5529807"/>
              <a:ext cx="2819397" cy="337593"/>
            </a:xfrm>
            <a:prstGeom prst="rect">
              <a:avLst/>
            </a:prstGeom>
            <a:noFill/>
          </p:spPr>
          <p:txBody>
            <a:bodyPr wrap="square">
              <a:spAutoFit/>
            </a:bodyPr>
            <a:lstStyle/>
            <a:p>
              <a:pPr algn="ctr">
                <a:lnSpc>
                  <a:spcPts val="1800"/>
                </a:lnSpc>
              </a:pPr>
              <a:r>
                <a:rPr lang="en-US" altLang="ja-JP" sz="2400" i="1" dirty="0"/>
                <a:t>f</a:t>
              </a:r>
              <a:r>
                <a:rPr lang="en-US" altLang="ja-JP" sz="2400" baseline="-25000" dirty="0"/>
                <a:t>1</a:t>
              </a:r>
              <a:r>
                <a:rPr lang="en-US" altLang="ja-JP" sz="2400" i="1" dirty="0"/>
                <a:t>        f</a:t>
              </a:r>
              <a:r>
                <a:rPr lang="en-US" altLang="ja-JP" sz="2400" baseline="-25000" dirty="0"/>
                <a:t>2</a:t>
              </a:r>
              <a:r>
                <a:rPr lang="en-US" altLang="ja-JP" sz="2400" i="1" dirty="0"/>
                <a:t>              </a:t>
              </a:r>
              <a:r>
                <a:rPr lang="en-US" altLang="ja-JP" sz="2400" i="1" dirty="0" err="1"/>
                <a:t>f</a:t>
              </a:r>
              <a:r>
                <a:rPr lang="en-US" altLang="ja-JP" sz="2400" baseline="-25000" dirty="0" err="1"/>
                <a:t>k</a:t>
              </a:r>
              <a:endParaRPr lang="ja-JP" altLang="en-US" sz="2400" baseline="-25000" dirty="0"/>
            </a:p>
          </p:txBody>
        </p:sp>
        <p:grpSp>
          <p:nvGrpSpPr>
            <p:cNvPr id="13" name="グループ化 12">
              <a:extLst>
                <a:ext uri="{FF2B5EF4-FFF2-40B4-BE49-F238E27FC236}">
                  <a16:creationId xmlns:a16="http://schemas.microsoft.com/office/drawing/2014/main" id="{2025BFB5-3A9D-4939-9129-4EA3AD4F9CB2}"/>
                </a:ext>
              </a:extLst>
            </p:cNvPr>
            <p:cNvGrpSpPr/>
            <p:nvPr/>
          </p:nvGrpSpPr>
          <p:grpSpPr>
            <a:xfrm>
              <a:off x="2887657" y="4611408"/>
              <a:ext cx="609600" cy="838201"/>
              <a:chOff x="3575050" y="4349749"/>
              <a:chExt cx="609600" cy="838201"/>
            </a:xfrm>
          </p:grpSpPr>
          <p:cxnSp>
            <p:nvCxnSpPr>
              <p:cNvPr id="81" name="直線矢印コネクタ 80">
                <a:extLst>
                  <a:ext uri="{FF2B5EF4-FFF2-40B4-BE49-F238E27FC236}">
                    <a16:creationId xmlns:a16="http://schemas.microsoft.com/office/drawing/2014/main" id="{0FFF5979-E388-457F-AF8C-95AF0F4DA5F2}"/>
                  </a:ext>
                </a:extLst>
              </p:cNvPr>
              <p:cNvCxnSpPr/>
              <p:nvPr/>
            </p:nvCxnSpPr>
            <p:spPr bwMode="auto">
              <a:xfrm flipV="1">
                <a:off x="3879850" y="4349750"/>
                <a:ext cx="0" cy="838200"/>
              </a:xfrm>
              <a:prstGeom prst="straightConnector1">
                <a:avLst/>
              </a:prstGeom>
              <a:solidFill>
                <a:schemeClr val="accent1"/>
              </a:solidFill>
              <a:ln w="19050" cap="flat" cmpd="sng" algn="ctr">
                <a:solidFill>
                  <a:schemeClr val="tx1"/>
                </a:solidFill>
                <a:prstDash val="solid"/>
                <a:round/>
                <a:headEnd type="none" w="sm" len="sm"/>
                <a:tailEnd type="arrow"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フリーフォーム: 図形 11">
                <a:extLst>
                  <a:ext uri="{FF2B5EF4-FFF2-40B4-BE49-F238E27FC236}">
                    <a16:creationId xmlns:a16="http://schemas.microsoft.com/office/drawing/2014/main" id="{3BC35AB4-F33D-4061-AAC0-734719F1EBFD}"/>
                  </a:ext>
                </a:extLst>
              </p:cNvPr>
              <p:cNvSpPr/>
              <p:nvPr/>
            </p:nvSpPr>
            <p:spPr bwMode="auto">
              <a:xfrm>
                <a:off x="3575050" y="4349749"/>
                <a:ext cx="609600" cy="806451"/>
              </a:xfrm>
              <a:custGeom>
                <a:avLst/>
                <a:gdLst>
                  <a:gd name="connsiteX0" fmla="*/ 0 w 609600"/>
                  <a:gd name="connsiteY0" fmla="*/ 806451 h 806451"/>
                  <a:gd name="connsiteX1" fmla="*/ 152400 w 609600"/>
                  <a:gd name="connsiteY1" fmla="*/ 609601 h 806451"/>
                  <a:gd name="connsiteX2" fmla="*/ 311150 w 609600"/>
                  <a:gd name="connsiteY2" fmla="*/ 1 h 806451"/>
                  <a:gd name="connsiteX3" fmla="*/ 457200 w 609600"/>
                  <a:gd name="connsiteY3" fmla="*/ 603251 h 806451"/>
                  <a:gd name="connsiteX4" fmla="*/ 609600 w 609600"/>
                  <a:gd name="connsiteY4" fmla="*/ 800101 h 80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 h="806451">
                    <a:moveTo>
                      <a:pt x="0" y="806451"/>
                    </a:moveTo>
                    <a:cubicBezTo>
                      <a:pt x="50271" y="775230"/>
                      <a:pt x="100542" y="744009"/>
                      <a:pt x="152400" y="609601"/>
                    </a:cubicBezTo>
                    <a:cubicBezTo>
                      <a:pt x="204258" y="475193"/>
                      <a:pt x="260350" y="1059"/>
                      <a:pt x="311150" y="1"/>
                    </a:cubicBezTo>
                    <a:cubicBezTo>
                      <a:pt x="361950" y="-1057"/>
                      <a:pt x="407458" y="469901"/>
                      <a:pt x="457200" y="603251"/>
                    </a:cubicBezTo>
                    <a:cubicBezTo>
                      <a:pt x="506942" y="736601"/>
                      <a:pt x="558271" y="768351"/>
                      <a:pt x="609600" y="800101"/>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115" name="グループ化 114">
              <a:extLst>
                <a:ext uri="{FF2B5EF4-FFF2-40B4-BE49-F238E27FC236}">
                  <a16:creationId xmlns:a16="http://schemas.microsoft.com/office/drawing/2014/main" id="{E71298CE-1305-4AF8-8F6D-DD1FDC4A2084}"/>
                </a:ext>
              </a:extLst>
            </p:cNvPr>
            <p:cNvGrpSpPr/>
            <p:nvPr/>
          </p:nvGrpSpPr>
          <p:grpSpPr>
            <a:xfrm>
              <a:off x="3578220" y="4605059"/>
              <a:ext cx="609600" cy="838201"/>
              <a:chOff x="3575050" y="4349749"/>
              <a:chExt cx="609600" cy="838201"/>
            </a:xfrm>
          </p:grpSpPr>
          <p:cxnSp>
            <p:nvCxnSpPr>
              <p:cNvPr id="116" name="直線矢印コネクタ 115">
                <a:extLst>
                  <a:ext uri="{FF2B5EF4-FFF2-40B4-BE49-F238E27FC236}">
                    <a16:creationId xmlns:a16="http://schemas.microsoft.com/office/drawing/2014/main" id="{68098BAC-6FDD-4722-99DA-9D994D2E95F9}"/>
                  </a:ext>
                </a:extLst>
              </p:cNvPr>
              <p:cNvCxnSpPr/>
              <p:nvPr/>
            </p:nvCxnSpPr>
            <p:spPr bwMode="auto">
              <a:xfrm flipV="1">
                <a:off x="3879850" y="4349750"/>
                <a:ext cx="0" cy="838200"/>
              </a:xfrm>
              <a:prstGeom prst="straightConnector1">
                <a:avLst/>
              </a:prstGeom>
              <a:solidFill>
                <a:schemeClr val="accent1"/>
              </a:solidFill>
              <a:ln w="19050" cap="flat" cmpd="sng" algn="ctr">
                <a:solidFill>
                  <a:schemeClr val="tx1"/>
                </a:solidFill>
                <a:prstDash val="solid"/>
                <a:round/>
                <a:headEnd type="none" w="sm" len="sm"/>
                <a:tailEnd type="arrow"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フリーフォーム: 図形 116">
                <a:extLst>
                  <a:ext uri="{FF2B5EF4-FFF2-40B4-BE49-F238E27FC236}">
                    <a16:creationId xmlns:a16="http://schemas.microsoft.com/office/drawing/2014/main" id="{DBDB2061-DD05-4A5E-A112-E92E0A6459A6}"/>
                  </a:ext>
                </a:extLst>
              </p:cNvPr>
              <p:cNvSpPr/>
              <p:nvPr/>
            </p:nvSpPr>
            <p:spPr bwMode="auto">
              <a:xfrm>
                <a:off x="3575050" y="4349749"/>
                <a:ext cx="609600" cy="806451"/>
              </a:xfrm>
              <a:custGeom>
                <a:avLst/>
                <a:gdLst>
                  <a:gd name="connsiteX0" fmla="*/ 0 w 609600"/>
                  <a:gd name="connsiteY0" fmla="*/ 806451 h 806451"/>
                  <a:gd name="connsiteX1" fmla="*/ 152400 w 609600"/>
                  <a:gd name="connsiteY1" fmla="*/ 609601 h 806451"/>
                  <a:gd name="connsiteX2" fmla="*/ 311150 w 609600"/>
                  <a:gd name="connsiteY2" fmla="*/ 1 h 806451"/>
                  <a:gd name="connsiteX3" fmla="*/ 457200 w 609600"/>
                  <a:gd name="connsiteY3" fmla="*/ 603251 h 806451"/>
                  <a:gd name="connsiteX4" fmla="*/ 609600 w 609600"/>
                  <a:gd name="connsiteY4" fmla="*/ 800101 h 80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 h="806451">
                    <a:moveTo>
                      <a:pt x="0" y="806451"/>
                    </a:moveTo>
                    <a:cubicBezTo>
                      <a:pt x="50271" y="775230"/>
                      <a:pt x="100542" y="744009"/>
                      <a:pt x="152400" y="609601"/>
                    </a:cubicBezTo>
                    <a:cubicBezTo>
                      <a:pt x="204258" y="475193"/>
                      <a:pt x="260350" y="1059"/>
                      <a:pt x="311150" y="1"/>
                    </a:cubicBezTo>
                    <a:cubicBezTo>
                      <a:pt x="361950" y="-1057"/>
                      <a:pt x="407458" y="469901"/>
                      <a:pt x="457200" y="603251"/>
                    </a:cubicBezTo>
                    <a:cubicBezTo>
                      <a:pt x="506942" y="736601"/>
                      <a:pt x="558271" y="768351"/>
                      <a:pt x="609600" y="800101"/>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118" name="グループ化 117">
              <a:extLst>
                <a:ext uri="{FF2B5EF4-FFF2-40B4-BE49-F238E27FC236}">
                  <a16:creationId xmlns:a16="http://schemas.microsoft.com/office/drawing/2014/main" id="{FA16CB77-2654-4F63-BF97-2B993717332C}"/>
                </a:ext>
              </a:extLst>
            </p:cNvPr>
            <p:cNvGrpSpPr/>
            <p:nvPr/>
          </p:nvGrpSpPr>
          <p:grpSpPr>
            <a:xfrm>
              <a:off x="4876800" y="4605058"/>
              <a:ext cx="609600" cy="838201"/>
              <a:chOff x="3575050" y="4349749"/>
              <a:chExt cx="609600" cy="838201"/>
            </a:xfrm>
          </p:grpSpPr>
          <p:cxnSp>
            <p:nvCxnSpPr>
              <p:cNvPr id="119" name="直線矢印コネクタ 118">
                <a:extLst>
                  <a:ext uri="{FF2B5EF4-FFF2-40B4-BE49-F238E27FC236}">
                    <a16:creationId xmlns:a16="http://schemas.microsoft.com/office/drawing/2014/main" id="{6B76BD53-BF95-46A0-9E17-7E54A18FFD1E}"/>
                  </a:ext>
                </a:extLst>
              </p:cNvPr>
              <p:cNvCxnSpPr/>
              <p:nvPr/>
            </p:nvCxnSpPr>
            <p:spPr bwMode="auto">
              <a:xfrm flipV="1">
                <a:off x="3879850" y="4349750"/>
                <a:ext cx="0" cy="838200"/>
              </a:xfrm>
              <a:prstGeom prst="straightConnector1">
                <a:avLst/>
              </a:prstGeom>
              <a:solidFill>
                <a:schemeClr val="accent1"/>
              </a:solidFill>
              <a:ln w="19050" cap="flat" cmpd="sng" algn="ctr">
                <a:solidFill>
                  <a:schemeClr val="tx1"/>
                </a:solidFill>
                <a:prstDash val="solid"/>
                <a:round/>
                <a:headEnd type="none" w="sm" len="sm"/>
                <a:tailEnd type="arrow"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0" name="フリーフォーム: 図形 119">
                <a:extLst>
                  <a:ext uri="{FF2B5EF4-FFF2-40B4-BE49-F238E27FC236}">
                    <a16:creationId xmlns:a16="http://schemas.microsoft.com/office/drawing/2014/main" id="{5A43CC04-E0CB-4C19-A072-58BFC9281D32}"/>
                  </a:ext>
                </a:extLst>
              </p:cNvPr>
              <p:cNvSpPr/>
              <p:nvPr/>
            </p:nvSpPr>
            <p:spPr bwMode="auto">
              <a:xfrm>
                <a:off x="3575050" y="4349749"/>
                <a:ext cx="609600" cy="806451"/>
              </a:xfrm>
              <a:custGeom>
                <a:avLst/>
                <a:gdLst>
                  <a:gd name="connsiteX0" fmla="*/ 0 w 609600"/>
                  <a:gd name="connsiteY0" fmla="*/ 806451 h 806451"/>
                  <a:gd name="connsiteX1" fmla="*/ 152400 w 609600"/>
                  <a:gd name="connsiteY1" fmla="*/ 609601 h 806451"/>
                  <a:gd name="connsiteX2" fmla="*/ 311150 w 609600"/>
                  <a:gd name="connsiteY2" fmla="*/ 1 h 806451"/>
                  <a:gd name="connsiteX3" fmla="*/ 457200 w 609600"/>
                  <a:gd name="connsiteY3" fmla="*/ 603251 h 806451"/>
                  <a:gd name="connsiteX4" fmla="*/ 609600 w 609600"/>
                  <a:gd name="connsiteY4" fmla="*/ 800101 h 80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 h="806451">
                    <a:moveTo>
                      <a:pt x="0" y="806451"/>
                    </a:moveTo>
                    <a:cubicBezTo>
                      <a:pt x="50271" y="775230"/>
                      <a:pt x="100542" y="744009"/>
                      <a:pt x="152400" y="609601"/>
                    </a:cubicBezTo>
                    <a:cubicBezTo>
                      <a:pt x="204258" y="475193"/>
                      <a:pt x="260350" y="1059"/>
                      <a:pt x="311150" y="1"/>
                    </a:cubicBezTo>
                    <a:cubicBezTo>
                      <a:pt x="361950" y="-1057"/>
                      <a:pt x="407458" y="469901"/>
                      <a:pt x="457200" y="603251"/>
                    </a:cubicBezTo>
                    <a:cubicBezTo>
                      <a:pt x="506942" y="736601"/>
                      <a:pt x="558271" y="768351"/>
                      <a:pt x="609600" y="800101"/>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124" name="テキスト ボックス 123">
              <a:extLst>
                <a:ext uri="{FF2B5EF4-FFF2-40B4-BE49-F238E27FC236}">
                  <a16:creationId xmlns:a16="http://schemas.microsoft.com/office/drawing/2014/main" id="{DD3042A4-5F6D-47BE-935D-DC1BEC8B8D4E}"/>
                </a:ext>
              </a:extLst>
            </p:cNvPr>
            <p:cNvSpPr txBox="1"/>
            <p:nvPr/>
          </p:nvSpPr>
          <p:spPr>
            <a:xfrm>
              <a:off x="4227510" y="4611409"/>
              <a:ext cx="1219198" cy="584775"/>
            </a:xfrm>
            <a:prstGeom prst="rect">
              <a:avLst/>
            </a:prstGeom>
            <a:noFill/>
          </p:spPr>
          <p:txBody>
            <a:bodyPr wrap="square">
              <a:spAutoFit/>
            </a:bodyPr>
            <a:lstStyle/>
            <a:p>
              <a:r>
                <a:rPr lang="en-US" altLang="ja-JP" sz="3200" dirty="0"/>
                <a:t>…</a:t>
              </a:r>
              <a:endParaRPr lang="ja-JP" altLang="en-US" sz="3200" dirty="0"/>
            </a:p>
          </p:txBody>
        </p:sp>
      </p:grpSp>
      <p:sp>
        <p:nvSpPr>
          <p:cNvPr id="20" name="テキスト ボックス 19">
            <a:extLst>
              <a:ext uri="{FF2B5EF4-FFF2-40B4-BE49-F238E27FC236}">
                <a16:creationId xmlns:a16="http://schemas.microsoft.com/office/drawing/2014/main" id="{0CCAC9D2-2574-487D-B6D2-2BE9403C42EF}"/>
              </a:ext>
            </a:extLst>
          </p:cNvPr>
          <p:cNvSpPr txBox="1"/>
          <p:nvPr/>
        </p:nvSpPr>
        <p:spPr>
          <a:xfrm>
            <a:off x="3652828" y="5609740"/>
            <a:ext cx="1603380" cy="400110"/>
          </a:xfrm>
          <a:prstGeom prst="rect">
            <a:avLst/>
          </a:prstGeom>
          <a:noFill/>
        </p:spPr>
        <p:txBody>
          <a:bodyPr wrap="square">
            <a:spAutoFit/>
          </a:bodyPr>
          <a:lstStyle/>
          <a:p>
            <a:r>
              <a:rPr lang="en-US" altLang="ja-JP" sz="2000" dirty="0">
                <a:latin typeface="+mj-lt"/>
              </a:rPr>
              <a:t>MC-pilot</a:t>
            </a:r>
            <a:endParaRPr lang="ja-JP" altLang="en-US" sz="2000" dirty="0"/>
          </a:p>
        </p:txBody>
      </p:sp>
    </p:spTree>
    <p:extLst>
      <p:ext uri="{BB962C8B-B14F-4D97-AF65-F5344CB8AC3E}">
        <p14:creationId xmlns:p14="http://schemas.microsoft.com/office/powerpoint/2010/main" val="1919613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alpha val="99000"/>
          </a:schemeClr>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E4F1B36-D1E9-46D3-BF87-03E7D46641ED}"/>
              </a:ext>
            </a:extLst>
          </p:cNvPr>
          <p:cNvSpPr>
            <a:spLocks noGrp="1"/>
          </p:cNvSpPr>
          <p:nvPr>
            <p:ph type="sldNum" sz="quarter" idx="12"/>
          </p:nvPr>
        </p:nvSpPr>
        <p:spPr>
          <a:xfrm>
            <a:off x="4344988" y="6475413"/>
            <a:ext cx="530225" cy="182562"/>
          </a:xfrm>
        </p:spPr>
        <p:txBody>
          <a:bodyPr/>
          <a:lstStyle/>
          <a:p>
            <a:r>
              <a:rPr lang="en-US" altLang="en-US"/>
              <a:t>Slide </a:t>
            </a:r>
            <a:fld id="{D63F0650-F2B3-6741-A45C-FCE309717EFE}" type="slidenum">
              <a:rPr lang="en-US" altLang="en-US" smtClean="0"/>
              <a:pPr/>
              <a:t>15</a:t>
            </a:fld>
            <a:endParaRPr lang="en-US" altLang="en-US"/>
          </a:p>
        </p:txBody>
      </p:sp>
      <p:cxnSp>
        <p:nvCxnSpPr>
          <p:cNvPr id="79" name="直線矢印コネクタ 78">
            <a:extLst>
              <a:ext uri="{FF2B5EF4-FFF2-40B4-BE49-F238E27FC236}">
                <a16:creationId xmlns:a16="http://schemas.microsoft.com/office/drawing/2014/main" id="{CBF724B4-A0BF-4EE4-8566-A2FE0579092A}"/>
              </a:ext>
            </a:extLst>
          </p:cNvPr>
          <p:cNvCxnSpPr/>
          <p:nvPr/>
        </p:nvCxnSpPr>
        <p:spPr bwMode="auto">
          <a:xfrm>
            <a:off x="2438400" y="5443259"/>
            <a:ext cx="4191000" cy="0"/>
          </a:xfrm>
          <a:prstGeom prst="straightConnector1">
            <a:avLst/>
          </a:prstGeom>
          <a:solidFill>
            <a:schemeClr val="accent1"/>
          </a:solidFill>
          <a:ln w="22225"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テキスト ボックス 79">
            <a:extLst>
              <a:ext uri="{FF2B5EF4-FFF2-40B4-BE49-F238E27FC236}">
                <a16:creationId xmlns:a16="http://schemas.microsoft.com/office/drawing/2014/main" id="{717EFE8E-CE1A-4A69-A197-51F90066866E}"/>
              </a:ext>
            </a:extLst>
          </p:cNvPr>
          <p:cNvSpPr txBox="1"/>
          <p:nvPr/>
        </p:nvSpPr>
        <p:spPr>
          <a:xfrm>
            <a:off x="5943600" y="5498068"/>
            <a:ext cx="1143000" cy="369332"/>
          </a:xfrm>
          <a:prstGeom prst="rect">
            <a:avLst/>
          </a:prstGeom>
          <a:noFill/>
        </p:spPr>
        <p:txBody>
          <a:bodyPr wrap="square">
            <a:spAutoFit/>
          </a:bodyPr>
          <a:lstStyle/>
          <a:p>
            <a:r>
              <a:rPr lang="en-US" altLang="ja-JP" sz="1800" dirty="0"/>
              <a:t>frequency</a:t>
            </a:r>
            <a:endParaRPr lang="ja-JP" altLang="en-US" sz="1800" dirty="0"/>
          </a:p>
        </p:txBody>
      </p:sp>
      <p:sp>
        <p:nvSpPr>
          <p:cNvPr id="107" name="テキスト ボックス 106">
            <a:extLst>
              <a:ext uri="{FF2B5EF4-FFF2-40B4-BE49-F238E27FC236}">
                <a16:creationId xmlns:a16="http://schemas.microsoft.com/office/drawing/2014/main" id="{914D22DC-BDC2-42B7-9FD9-07D2FD0D43BD}"/>
              </a:ext>
            </a:extLst>
          </p:cNvPr>
          <p:cNvSpPr txBox="1"/>
          <p:nvPr/>
        </p:nvSpPr>
        <p:spPr>
          <a:xfrm>
            <a:off x="2781303" y="5593169"/>
            <a:ext cx="2171697" cy="337593"/>
          </a:xfrm>
          <a:prstGeom prst="rect">
            <a:avLst/>
          </a:prstGeom>
          <a:noFill/>
        </p:spPr>
        <p:txBody>
          <a:bodyPr wrap="square">
            <a:spAutoFit/>
          </a:bodyPr>
          <a:lstStyle/>
          <a:p>
            <a:pPr algn="ctr">
              <a:lnSpc>
                <a:spcPts val="1800"/>
              </a:lnSpc>
            </a:pPr>
            <a:r>
              <a:rPr lang="en-US" altLang="ja-JP" sz="2400" i="1" dirty="0"/>
              <a:t>f</a:t>
            </a:r>
            <a:r>
              <a:rPr lang="en-US" altLang="ja-JP" sz="2400" baseline="-25000" dirty="0"/>
              <a:t>i</a:t>
            </a:r>
            <a:r>
              <a:rPr lang="ja-JP" altLang="en-US" sz="2400" baseline="-25000" dirty="0"/>
              <a:t>                         </a:t>
            </a:r>
            <a:r>
              <a:rPr lang="en-US" altLang="ja-JP" sz="2400" i="1" dirty="0"/>
              <a:t>f</a:t>
            </a:r>
            <a:r>
              <a:rPr lang="en-US" altLang="ja-JP" sz="2400" baseline="-25000" dirty="0"/>
              <a:t>j</a:t>
            </a:r>
            <a:endParaRPr lang="ja-JP" altLang="en-US" sz="2400" baseline="-25000" dirty="0"/>
          </a:p>
        </p:txBody>
      </p:sp>
      <p:sp>
        <p:nvSpPr>
          <p:cNvPr id="113" name="Content Placeholder 2">
            <a:extLst>
              <a:ext uri="{FF2B5EF4-FFF2-40B4-BE49-F238E27FC236}">
                <a16:creationId xmlns:a16="http://schemas.microsoft.com/office/drawing/2014/main" id="{9643E16A-941F-4228-B53F-054B230DD9E8}"/>
              </a:ext>
            </a:extLst>
          </p:cNvPr>
          <p:cNvSpPr txBox="1">
            <a:spLocks/>
          </p:cNvSpPr>
          <p:nvPr/>
        </p:nvSpPr>
        <p:spPr>
          <a:xfrm>
            <a:off x="533400" y="1600200"/>
            <a:ext cx="8153400" cy="2656649"/>
          </a:xfrm>
          <a:prstGeom prst="rect">
            <a:avLst/>
          </a:prstGeom>
        </p:spPr>
        <p:txBody>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buNone/>
            </a:pPr>
            <a:r>
              <a:rPr lang="en-US" sz="2000" b="1" dirty="0">
                <a:latin typeface="+mj-lt"/>
              </a:rPr>
              <a:t>Mapping multiple carriers:</a:t>
            </a:r>
            <a:r>
              <a:rPr lang="en-US" sz="2000" dirty="0">
                <a:latin typeface="+mj-lt"/>
              </a:rPr>
              <a:t> </a:t>
            </a:r>
          </a:p>
          <a:p>
            <a:pPr>
              <a:spcBef>
                <a:spcPts val="1200"/>
              </a:spcBef>
            </a:pPr>
            <a:r>
              <a:rPr lang="en-US" sz="2000" dirty="0">
                <a:latin typeface="+mj-lt"/>
              </a:rPr>
              <a:t>Form a multiple carriers group for the purpose of indicating UWB channels (MCG-</a:t>
            </a:r>
            <a:r>
              <a:rPr lang="en-US" sz="2000" dirty="0" err="1">
                <a:latin typeface="+mj-lt"/>
              </a:rPr>
              <a:t>ch</a:t>
            </a:r>
            <a:r>
              <a:rPr lang="en-US" sz="2000" dirty="0">
                <a:latin typeface="+mj-lt"/>
              </a:rPr>
              <a:t>). Each element in the MCG-</a:t>
            </a:r>
            <a:r>
              <a:rPr lang="en-US" sz="2000" dirty="0" err="1">
                <a:latin typeface="+mj-lt"/>
              </a:rPr>
              <a:t>ch</a:t>
            </a:r>
            <a:r>
              <a:rPr lang="en-US" sz="2000" dirty="0">
                <a:latin typeface="+mj-lt"/>
              </a:rPr>
              <a:t> corresponds to a single specified UWB channel.</a:t>
            </a:r>
          </a:p>
          <a:p>
            <a:pPr>
              <a:spcBef>
                <a:spcPts val="1200"/>
              </a:spcBef>
            </a:pPr>
            <a:r>
              <a:rPr lang="en-US" altLang="ja-JP" sz="2000" dirty="0">
                <a:latin typeface="+mj-lt"/>
              </a:rPr>
              <a:t>Form a multiple carriers group for the purpose of indicating UWB task durations (MCG-td). Each element in the MCG-td corresponds to a pre-determined duration to execute a UWB task</a:t>
            </a:r>
            <a:r>
              <a:rPr lang="en-US" sz="2000" dirty="0">
                <a:latin typeface="+mj-lt"/>
              </a:rPr>
              <a:t>.</a:t>
            </a:r>
          </a:p>
        </p:txBody>
      </p:sp>
      <p:grpSp>
        <p:nvGrpSpPr>
          <p:cNvPr id="13" name="グループ化 12">
            <a:extLst>
              <a:ext uri="{FF2B5EF4-FFF2-40B4-BE49-F238E27FC236}">
                <a16:creationId xmlns:a16="http://schemas.microsoft.com/office/drawing/2014/main" id="{2025BFB5-3A9D-4939-9129-4EA3AD4F9CB2}"/>
              </a:ext>
            </a:extLst>
          </p:cNvPr>
          <p:cNvGrpSpPr/>
          <p:nvPr/>
        </p:nvGrpSpPr>
        <p:grpSpPr>
          <a:xfrm>
            <a:off x="2887657" y="4611408"/>
            <a:ext cx="609600" cy="838201"/>
            <a:chOff x="3575050" y="4349749"/>
            <a:chExt cx="609600" cy="838201"/>
          </a:xfrm>
        </p:grpSpPr>
        <p:cxnSp>
          <p:nvCxnSpPr>
            <p:cNvPr id="81" name="直線矢印コネクタ 80">
              <a:extLst>
                <a:ext uri="{FF2B5EF4-FFF2-40B4-BE49-F238E27FC236}">
                  <a16:creationId xmlns:a16="http://schemas.microsoft.com/office/drawing/2014/main" id="{0FFF5979-E388-457F-AF8C-95AF0F4DA5F2}"/>
                </a:ext>
              </a:extLst>
            </p:cNvPr>
            <p:cNvCxnSpPr/>
            <p:nvPr/>
          </p:nvCxnSpPr>
          <p:spPr bwMode="auto">
            <a:xfrm flipV="1">
              <a:off x="3879850" y="4349750"/>
              <a:ext cx="0" cy="838200"/>
            </a:xfrm>
            <a:prstGeom prst="straightConnector1">
              <a:avLst/>
            </a:prstGeom>
            <a:solidFill>
              <a:schemeClr val="accent1"/>
            </a:solidFill>
            <a:ln w="19050" cap="flat" cmpd="sng" algn="ctr">
              <a:solidFill>
                <a:schemeClr val="tx1"/>
              </a:solidFill>
              <a:prstDash val="solid"/>
              <a:round/>
              <a:headEnd type="none" w="sm" len="sm"/>
              <a:tailEnd type="arrow"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フリーフォーム: 図形 11">
              <a:extLst>
                <a:ext uri="{FF2B5EF4-FFF2-40B4-BE49-F238E27FC236}">
                  <a16:creationId xmlns:a16="http://schemas.microsoft.com/office/drawing/2014/main" id="{3BC35AB4-F33D-4061-AAC0-734719F1EBFD}"/>
                </a:ext>
              </a:extLst>
            </p:cNvPr>
            <p:cNvSpPr/>
            <p:nvPr/>
          </p:nvSpPr>
          <p:spPr bwMode="auto">
            <a:xfrm>
              <a:off x="3575050" y="4349749"/>
              <a:ext cx="609600" cy="806451"/>
            </a:xfrm>
            <a:custGeom>
              <a:avLst/>
              <a:gdLst>
                <a:gd name="connsiteX0" fmla="*/ 0 w 609600"/>
                <a:gd name="connsiteY0" fmla="*/ 806451 h 806451"/>
                <a:gd name="connsiteX1" fmla="*/ 152400 w 609600"/>
                <a:gd name="connsiteY1" fmla="*/ 609601 h 806451"/>
                <a:gd name="connsiteX2" fmla="*/ 311150 w 609600"/>
                <a:gd name="connsiteY2" fmla="*/ 1 h 806451"/>
                <a:gd name="connsiteX3" fmla="*/ 457200 w 609600"/>
                <a:gd name="connsiteY3" fmla="*/ 603251 h 806451"/>
                <a:gd name="connsiteX4" fmla="*/ 609600 w 609600"/>
                <a:gd name="connsiteY4" fmla="*/ 800101 h 80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 h="806451">
                  <a:moveTo>
                    <a:pt x="0" y="806451"/>
                  </a:moveTo>
                  <a:cubicBezTo>
                    <a:pt x="50271" y="775230"/>
                    <a:pt x="100542" y="744009"/>
                    <a:pt x="152400" y="609601"/>
                  </a:cubicBezTo>
                  <a:cubicBezTo>
                    <a:pt x="204258" y="475193"/>
                    <a:pt x="260350" y="1059"/>
                    <a:pt x="311150" y="1"/>
                  </a:cubicBezTo>
                  <a:cubicBezTo>
                    <a:pt x="361950" y="-1057"/>
                    <a:pt x="407458" y="469901"/>
                    <a:pt x="457200" y="603251"/>
                  </a:cubicBezTo>
                  <a:cubicBezTo>
                    <a:pt x="506942" y="736601"/>
                    <a:pt x="558271" y="768351"/>
                    <a:pt x="609600" y="800101"/>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115" name="グループ化 114">
            <a:extLst>
              <a:ext uri="{FF2B5EF4-FFF2-40B4-BE49-F238E27FC236}">
                <a16:creationId xmlns:a16="http://schemas.microsoft.com/office/drawing/2014/main" id="{E71298CE-1305-4AF8-8F6D-DD1FDC4A2084}"/>
              </a:ext>
            </a:extLst>
          </p:cNvPr>
          <p:cNvGrpSpPr/>
          <p:nvPr/>
        </p:nvGrpSpPr>
        <p:grpSpPr>
          <a:xfrm>
            <a:off x="3578220" y="4605059"/>
            <a:ext cx="609600" cy="838201"/>
            <a:chOff x="3575050" y="4349749"/>
            <a:chExt cx="609600" cy="838201"/>
          </a:xfrm>
        </p:grpSpPr>
        <p:cxnSp>
          <p:nvCxnSpPr>
            <p:cNvPr id="116" name="直線矢印コネクタ 115">
              <a:extLst>
                <a:ext uri="{FF2B5EF4-FFF2-40B4-BE49-F238E27FC236}">
                  <a16:creationId xmlns:a16="http://schemas.microsoft.com/office/drawing/2014/main" id="{68098BAC-6FDD-4722-99DA-9D994D2E95F9}"/>
                </a:ext>
              </a:extLst>
            </p:cNvPr>
            <p:cNvCxnSpPr/>
            <p:nvPr/>
          </p:nvCxnSpPr>
          <p:spPr bwMode="auto">
            <a:xfrm flipV="1">
              <a:off x="3879850" y="4349750"/>
              <a:ext cx="0" cy="838200"/>
            </a:xfrm>
            <a:prstGeom prst="straightConnector1">
              <a:avLst/>
            </a:prstGeom>
            <a:solidFill>
              <a:schemeClr val="accent1"/>
            </a:solidFill>
            <a:ln w="19050" cap="flat" cmpd="sng" algn="ctr">
              <a:solidFill>
                <a:schemeClr val="tx1"/>
              </a:solidFill>
              <a:prstDash val="dash"/>
              <a:round/>
              <a:headEnd type="none" w="sm" len="sm"/>
              <a:tailEnd type="arrow"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フリーフォーム: 図形 116">
              <a:extLst>
                <a:ext uri="{FF2B5EF4-FFF2-40B4-BE49-F238E27FC236}">
                  <a16:creationId xmlns:a16="http://schemas.microsoft.com/office/drawing/2014/main" id="{DBDB2061-DD05-4A5E-A112-E92E0A6459A6}"/>
                </a:ext>
              </a:extLst>
            </p:cNvPr>
            <p:cNvSpPr/>
            <p:nvPr/>
          </p:nvSpPr>
          <p:spPr bwMode="auto">
            <a:xfrm>
              <a:off x="3575050" y="4349749"/>
              <a:ext cx="609600" cy="806451"/>
            </a:xfrm>
            <a:custGeom>
              <a:avLst/>
              <a:gdLst>
                <a:gd name="connsiteX0" fmla="*/ 0 w 609600"/>
                <a:gd name="connsiteY0" fmla="*/ 806451 h 806451"/>
                <a:gd name="connsiteX1" fmla="*/ 152400 w 609600"/>
                <a:gd name="connsiteY1" fmla="*/ 609601 h 806451"/>
                <a:gd name="connsiteX2" fmla="*/ 311150 w 609600"/>
                <a:gd name="connsiteY2" fmla="*/ 1 h 806451"/>
                <a:gd name="connsiteX3" fmla="*/ 457200 w 609600"/>
                <a:gd name="connsiteY3" fmla="*/ 603251 h 806451"/>
                <a:gd name="connsiteX4" fmla="*/ 609600 w 609600"/>
                <a:gd name="connsiteY4" fmla="*/ 800101 h 80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 h="806451">
                  <a:moveTo>
                    <a:pt x="0" y="806451"/>
                  </a:moveTo>
                  <a:cubicBezTo>
                    <a:pt x="50271" y="775230"/>
                    <a:pt x="100542" y="744009"/>
                    <a:pt x="152400" y="609601"/>
                  </a:cubicBezTo>
                  <a:cubicBezTo>
                    <a:pt x="204258" y="475193"/>
                    <a:pt x="260350" y="1059"/>
                    <a:pt x="311150" y="1"/>
                  </a:cubicBezTo>
                  <a:cubicBezTo>
                    <a:pt x="361950" y="-1057"/>
                    <a:pt x="407458" y="469901"/>
                    <a:pt x="457200" y="603251"/>
                  </a:cubicBezTo>
                  <a:cubicBezTo>
                    <a:pt x="506942" y="736601"/>
                    <a:pt x="558271" y="768351"/>
                    <a:pt x="609600" y="800101"/>
                  </a:cubicBezTo>
                </a:path>
              </a:pathLst>
            </a:custGeom>
            <a:noFill/>
            <a:ln w="12700" cap="flat" cmpd="sng" algn="ctr">
              <a:solidFill>
                <a:schemeClr val="tx1"/>
              </a:solidFill>
              <a:prstDash val="dash"/>
              <a:round/>
              <a:headEnd type="none" w="sm" len="sm"/>
              <a:tailEnd type="none" w="sm" len="sm"/>
              <a:extLst>
                <a:ext uri="{C807C97D-BFC1-408E-A445-0C87EB9F89A2}">
                  <ask:lineSketchStyleProps xmlns:ask="http://schemas.microsoft.com/office/drawing/2018/sketchyshapes">
                    <ask:type>
                      <ask:lineSketchNone/>
                    </ask:type>
                  </ask:lineSketchStyleProps>
                </a:ext>
              </a:extLst>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118" name="グループ化 117">
            <a:extLst>
              <a:ext uri="{FF2B5EF4-FFF2-40B4-BE49-F238E27FC236}">
                <a16:creationId xmlns:a16="http://schemas.microsoft.com/office/drawing/2014/main" id="{FA16CB77-2654-4F63-BF97-2B993717332C}"/>
              </a:ext>
            </a:extLst>
          </p:cNvPr>
          <p:cNvGrpSpPr/>
          <p:nvPr/>
        </p:nvGrpSpPr>
        <p:grpSpPr>
          <a:xfrm>
            <a:off x="4876800" y="4605058"/>
            <a:ext cx="609600" cy="838201"/>
            <a:chOff x="3575050" y="4349749"/>
            <a:chExt cx="609600" cy="838201"/>
          </a:xfrm>
        </p:grpSpPr>
        <p:cxnSp>
          <p:nvCxnSpPr>
            <p:cNvPr id="119" name="直線矢印コネクタ 118">
              <a:extLst>
                <a:ext uri="{FF2B5EF4-FFF2-40B4-BE49-F238E27FC236}">
                  <a16:creationId xmlns:a16="http://schemas.microsoft.com/office/drawing/2014/main" id="{6B76BD53-BF95-46A0-9E17-7E54A18FFD1E}"/>
                </a:ext>
              </a:extLst>
            </p:cNvPr>
            <p:cNvCxnSpPr/>
            <p:nvPr/>
          </p:nvCxnSpPr>
          <p:spPr bwMode="auto">
            <a:xfrm flipV="1">
              <a:off x="3879850" y="4349750"/>
              <a:ext cx="0" cy="838200"/>
            </a:xfrm>
            <a:prstGeom prst="straightConnector1">
              <a:avLst/>
            </a:prstGeom>
            <a:solidFill>
              <a:schemeClr val="accent1"/>
            </a:solidFill>
            <a:ln w="19050" cap="flat" cmpd="sng" algn="ctr">
              <a:solidFill>
                <a:schemeClr val="tx1"/>
              </a:solidFill>
              <a:prstDash val="dash"/>
              <a:round/>
              <a:headEnd type="none" w="sm" len="sm"/>
              <a:tailEnd type="arrow"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0" name="フリーフォーム: 図形 119">
              <a:extLst>
                <a:ext uri="{FF2B5EF4-FFF2-40B4-BE49-F238E27FC236}">
                  <a16:creationId xmlns:a16="http://schemas.microsoft.com/office/drawing/2014/main" id="{5A43CC04-E0CB-4C19-A072-58BFC9281D32}"/>
                </a:ext>
              </a:extLst>
            </p:cNvPr>
            <p:cNvSpPr/>
            <p:nvPr/>
          </p:nvSpPr>
          <p:spPr bwMode="auto">
            <a:xfrm>
              <a:off x="3575050" y="4349749"/>
              <a:ext cx="609600" cy="806451"/>
            </a:xfrm>
            <a:custGeom>
              <a:avLst/>
              <a:gdLst>
                <a:gd name="connsiteX0" fmla="*/ 0 w 609600"/>
                <a:gd name="connsiteY0" fmla="*/ 806451 h 806451"/>
                <a:gd name="connsiteX1" fmla="*/ 152400 w 609600"/>
                <a:gd name="connsiteY1" fmla="*/ 609601 h 806451"/>
                <a:gd name="connsiteX2" fmla="*/ 311150 w 609600"/>
                <a:gd name="connsiteY2" fmla="*/ 1 h 806451"/>
                <a:gd name="connsiteX3" fmla="*/ 457200 w 609600"/>
                <a:gd name="connsiteY3" fmla="*/ 603251 h 806451"/>
                <a:gd name="connsiteX4" fmla="*/ 609600 w 609600"/>
                <a:gd name="connsiteY4" fmla="*/ 800101 h 80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 h="806451">
                  <a:moveTo>
                    <a:pt x="0" y="806451"/>
                  </a:moveTo>
                  <a:cubicBezTo>
                    <a:pt x="50271" y="775230"/>
                    <a:pt x="100542" y="744009"/>
                    <a:pt x="152400" y="609601"/>
                  </a:cubicBezTo>
                  <a:cubicBezTo>
                    <a:pt x="204258" y="475193"/>
                    <a:pt x="260350" y="1059"/>
                    <a:pt x="311150" y="1"/>
                  </a:cubicBezTo>
                  <a:cubicBezTo>
                    <a:pt x="361950" y="-1057"/>
                    <a:pt x="407458" y="469901"/>
                    <a:pt x="457200" y="603251"/>
                  </a:cubicBezTo>
                  <a:cubicBezTo>
                    <a:pt x="506942" y="736601"/>
                    <a:pt x="558271" y="768351"/>
                    <a:pt x="609600" y="800101"/>
                  </a:cubicBezTo>
                </a:path>
              </a:pathLst>
            </a:custGeom>
            <a:no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121" name="グループ化 120">
            <a:extLst>
              <a:ext uri="{FF2B5EF4-FFF2-40B4-BE49-F238E27FC236}">
                <a16:creationId xmlns:a16="http://schemas.microsoft.com/office/drawing/2014/main" id="{0D51D68E-AF2D-40E9-B0F7-5CB975989A75}"/>
              </a:ext>
            </a:extLst>
          </p:cNvPr>
          <p:cNvGrpSpPr/>
          <p:nvPr/>
        </p:nvGrpSpPr>
        <p:grpSpPr>
          <a:xfrm>
            <a:off x="4267200" y="4611408"/>
            <a:ext cx="609600" cy="838201"/>
            <a:chOff x="3575050" y="4349749"/>
            <a:chExt cx="609600" cy="838201"/>
          </a:xfrm>
        </p:grpSpPr>
        <p:cxnSp>
          <p:nvCxnSpPr>
            <p:cNvPr id="122" name="直線矢印コネクタ 121">
              <a:extLst>
                <a:ext uri="{FF2B5EF4-FFF2-40B4-BE49-F238E27FC236}">
                  <a16:creationId xmlns:a16="http://schemas.microsoft.com/office/drawing/2014/main" id="{DE7306FF-9CBE-474F-88D0-86DEF8C6D3E2}"/>
                </a:ext>
              </a:extLst>
            </p:cNvPr>
            <p:cNvCxnSpPr/>
            <p:nvPr/>
          </p:nvCxnSpPr>
          <p:spPr bwMode="auto">
            <a:xfrm flipV="1">
              <a:off x="3879850" y="4349750"/>
              <a:ext cx="0" cy="838200"/>
            </a:xfrm>
            <a:prstGeom prst="straightConnector1">
              <a:avLst/>
            </a:prstGeom>
            <a:solidFill>
              <a:schemeClr val="accent1"/>
            </a:solidFill>
            <a:ln w="19050" cap="flat" cmpd="sng" algn="ctr">
              <a:solidFill>
                <a:schemeClr val="tx1"/>
              </a:solidFill>
              <a:prstDash val="solid"/>
              <a:round/>
              <a:headEnd type="none" w="sm" len="sm"/>
              <a:tailEnd type="arrow"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 name="フリーフォーム: 図形 122">
              <a:extLst>
                <a:ext uri="{FF2B5EF4-FFF2-40B4-BE49-F238E27FC236}">
                  <a16:creationId xmlns:a16="http://schemas.microsoft.com/office/drawing/2014/main" id="{3F3B097D-E695-40AD-9020-5798067A742D}"/>
                </a:ext>
              </a:extLst>
            </p:cNvPr>
            <p:cNvSpPr/>
            <p:nvPr/>
          </p:nvSpPr>
          <p:spPr bwMode="auto">
            <a:xfrm>
              <a:off x="3575050" y="4349749"/>
              <a:ext cx="609600" cy="806451"/>
            </a:xfrm>
            <a:custGeom>
              <a:avLst/>
              <a:gdLst>
                <a:gd name="connsiteX0" fmla="*/ 0 w 609600"/>
                <a:gd name="connsiteY0" fmla="*/ 806451 h 806451"/>
                <a:gd name="connsiteX1" fmla="*/ 152400 w 609600"/>
                <a:gd name="connsiteY1" fmla="*/ 609601 h 806451"/>
                <a:gd name="connsiteX2" fmla="*/ 311150 w 609600"/>
                <a:gd name="connsiteY2" fmla="*/ 1 h 806451"/>
                <a:gd name="connsiteX3" fmla="*/ 457200 w 609600"/>
                <a:gd name="connsiteY3" fmla="*/ 603251 h 806451"/>
                <a:gd name="connsiteX4" fmla="*/ 609600 w 609600"/>
                <a:gd name="connsiteY4" fmla="*/ 800101 h 80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 h="806451">
                  <a:moveTo>
                    <a:pt x="0" y="806451"/>
                  </a:moveTo>
                  <a:cubicBezTo>
                    <a:pt x="50271" y="775230"/>
                    <a:pt x="100542" y="744009"/>
                    <a:pt x="152400" y="609601"/>
                  </a:cubicBezTo>
                  <a:cubicBezTo>
                    <a:pt x="204258" y="475193"/>
                    <a:pt x="260350" y="1059"/>
                    <a:pt x="311150" y="1"/>
                  </a:cubicBezTo>
                  <a:cubicBezTo>
                    <a:pt x="361950" y="-1057"/>
                    <a:pt x="407458" y="469901"/>
                    <a:pt x="457200" y="603251"/>
                  </a:cubicBezTo>
                  <a:cubicBezTo>
                    <a:pt x="506942" y="736601"/>
                    <a:pt x="558271" y="768351"/>
                    <a:pt x="609600" y="800101"/>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21" name="Rectangle 2">
            <a:extLst>
              <a:ext uri="{FF2B5EF4-FFF2-40B4-BE49-F238E27FC236}">
                <a16:creationId xmlns:a16="http://schemas.microsoft.com/office/drawing/2014/main" id="{27A17756-CD5D-453A-8BE0-CB6A79122C98}"/>
              </a:ext>
            </a:extLst>
          </p:cNvPr>
          <p:cNvSpPr txBox="1">
            <a:spLocks noChangeArrowheads="1"/>
          </p:cNvSpPr>
          <p:nvPr/>
        </p:nvSpPr>
        <p:spPr bwMode="auto">
          <a:xfrm>
            <a:off x="685800" y="838200"/>
            <a:ext cx="7924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en-US" sz="3200" dirty="0"/>
              <a:t>Mapping pilot multiple carriers (2)</a:t>
            </a:r>
          </a:p>
        </p:txBody>
      </p:sp>
    </p:spTree>
    <p:extLst>
      <p:ext uri="{BB962C8B-B14F-4D97-AF65-F5344CB8AC3E}">
        <p14:creationId xmlns:p14="http://schemas.microsoft.com/office/powerpoint/2010/main" val="322649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ja-JP" sz="3200" dirty="0"/>
              <a:t>Pros and Cons of using pilot NB radio</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609600" y="1828800"/>
            <a:ext cx="8077200" cy="2858294"/>
          </a:xfrm>
        </p:spPr>
        <p:txBody>
          <a:bodyPr/>
          <a:lstStyle/>
          <a:p>
            <a:pPr marL="0" indent="0">
              <a:spcBef>
                <a:spcPts val="600"/>
              </a:spcBef>
              <a:buNone/>
            </a:pPr>
            <a:r>
              <a:rPr lang="en-US" altLang="ja-JP" sz="2400" b="1" dirty="0">
                <a:latin typeface="+mj-lt"/>
              </a:rPr>
              <a:t>Pros:</a:t>
            </a:r>
          </a:p>
          <a:p>
            <a:pPr>
              <a:spcBef>
                <a:spcPts val="600"/>
              </a:spcBef>
            </a:pPr>
            <a:r>
              <a:rPr lang="en-US" altLang="ja-JP" sz="2400" dirty="0">
                <a:latin typeface="+mj-lt"/>
              </a:rPr>
              <a:t>Avoid the difficulties of sensing UWB signal. No need to touch into preamble.</a:t>
            </a:r>
          </a:p>
          <a:p>
            <a:pPr>
              <a:spcBef>
                <a:spcPts val="600"/>
              </a:spcBef>
            </a:pPr>
            <a:r>
              <a:rPr lang="en-US" sz="2400" dirty="0">
                <a:latin typeface="+mj-lt"/>
              </a:rPr>
              <a:t>Unified structure and procedure are available. No matter different UWB systems are involved or not.</a:t>
            </a:r>
          </a:p>
          <a:p>
            <a:pPr>
              <a:spcBef>
                <a:spcPts val="600"/>
              </a:spcBef>
            </a:pPr>
            <a:r>
              <a:rPr lang="en-US" altLang="ja-JP" sz="2400" dirty="0">
                <a:latin typeface="+mj-lt"/>
              </a:rPr>
              <a:t>Exploit legacy CCA methods (energy detection, CSMA sense, etc.) and benefit from their effectiveness and efficiency .</a:t>
            </a:r>
          </a:p>
          <a:p>
            <a:pPr marL="0" indent="0">
              <a:spcBef>
                <a:spcPts val="1800"/>
              </a:spcBef>
              <a:buNone/>
            </a:pPr>
            <a:r>
              <a:rPr lang="en-US" sz="2400" b="1" dirty="0">
                <a:latin typeface="+mj-lt"/>
              </a:rPr>
              <a:t>Cons:</a:t>
            </a:r>
          </a:p>
          <a:p>
            <a:pPr>
              <a:spcBef>
                <a:spcPts val="600"/>
              </a:spcBef>
            </a:pPr>
            <a:r>
              <a:rPr lang="en-US" sz="2400" dirty="0">
                <a:latin typeface="+mj-lt"/>
              </a:rPr>
              <a:t>Need additional management of NB PHY.</a:t>
            </a:r>
          </a:p>
        </p:txBody>
      </p:sp>
    </p:spTree>
    <p:extLst>
      <p:ext uri="{BB962C8B-B14F-4D97-AF65-F5344CB8AC3E}">
        <p14:creationId xmlns:p14="http://schemas.microsoft.com/office/powerpoint/2010/main" val="3915732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Conclusions</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419100" y="1698797"/>
            <a:ext cx="8305800" cy="4495800"/>
          </a:xfrm>
        </p:spPr>
        <p:txBody>
          <a:bodyPr/>
          <a:lstStyle/>
          <a:p>
            <a:pPr>
              <a:spcBef>
                <a:spcPts val="1500"/>
              </a:spcBef>
            </a:pPr>
            <a:r>
              <a:rPr lang="en-US" sz="2400" dirty="0">
                <a:latin typeface="Times New Roman" panose="02020603050405020304" pitchFamily="18" charset="0"/>
                <a:cs typeface="Times New Roman" panose="02020603050405020304" pitchFamily="18" charset="0"/>
              </a:rPr>
              <a:t>Use concurrent pilot NB radio to perform CCA for facilitating UWB channel access.</a:t>
            </a:r>
          </a:p>
          <a:p>
            <a:pPr>
              <a:spcBef>
                <a:spcPts val="1500"/>
              </a:spcBef>
            </a:pPr>
            <a:r>
              <a:rPr lang="en-US" sz="2400" dirty="0">
                <a:latin typeface="Times New Roman" panose="02020603050405020304" pitchFamily="18" charset="0"/>
                <a:cs typeface="Times New Roman" panose="02020603050405020304" pitchFamily="18" charset="0"/>
              </a:rPr>
              <a:t>Fully concurrent pilot or partially concurrent pilot can be used in accordance to UWB frameworks.</a:t>
            </a:r>
          </a:p>
          <a:p>
            <a:pPr>
              <a:spcBef>
                <a:spcPts val="1500"/>
              </a:spcBef>
            </a:pPr>
            <a:r>
              <a:rPr lang="en-US" sz="2400" dirty="0">
                <a:latin typeface="Times New Roman" panose="02020603050405020304" pitchFamily="18" charset="0"/>
                <a:cs typeface="Times New Roman" panose="02020603050405020304" pitchFamily="18" charset="0"/>
              </a:rPr>
              <a:t>Multiple carriers of a pilot can be mapped as indicators corresponding to either UWB channels and/or time duration to execute UWB tasks.</a:t>
            </a:r>
          </a:p>
          <a:p>
            <a:pPr>
              <a:spcBef>
                <a:spcPts val="1500"/>
              </a:spcBef>
            </a:pPr>
            <a:r>
              <a:rPr lang="en-US" sz="2400" dirty="0">
                <a:latin typeface="Times New Roman" panose="02020603050405020304" pitchFamily="18" charset="0"/>
                <a:cs typeface="Times New Roman" panose="02020603050405020304" pitchFamily="18" charset="0"/>
              </a:rPr>
              <a:t>Common CCA procedure for different UWB frameworks.</a:t>
            </a:r>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spTree>
    <p:extLst>
      <p:ext uri="{BB962C8B-B14F-4D97-AF65-F5344CB8AC3E}">
        <p14:creationId xmlns:p14="http://schemas.microsoft.com/office/powerpoint/2010/main" val="1070825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3824066376"/>
              </p:ext>
            </p:extLst>
          </p:nvPr>
        </p:nvGraphicFramePr>
        <p:xfrm>
          <a:off x="457200" y="1066800"/>
          <a:ext cx="8382000" cy="502920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E</a:t>
                      </a:r>
                      <a:r>
                        <a:rPr lang="en-US" altLang="ja-JP" sz="1100" dirty="0">
                          <a:effectLst/>
                        </a:rPr>
                        <a:t>ffective and efficient CCA reduce disruption between UWB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r>
                        <a:rPr lang="en-US" altLang="ja-JP" sz="1100" dirty="0">
                          <a:effectLst/>
                        </a:rPr>
                        <a:t>Use NB radio as pilot to enable effective and efficient CCA to improve coexistence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Exploiting  pilot NB PHY and concurrent operation with UWB to assist UWB channel access</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419100" y="1905000"/>
            <a:ext cx="8496300" cy="4495800"/>
          </a:xfrm>
          <a:ln/>
        </p:spPr>
        <p:txBody>
          <a:bodyPr/>
          <a:lstStyle/>
          <a:p>
            <a:pPr>
              <a:lnSpc>
                <a:spcPct val="110000"/>
              </a:lnSpc>
              <a:spcBef>
                <a:spcPts val="1500"/>
              </a:spcBef>
              <a:buFont typeface="+mj-lt"/>
              <a:buAutoNum type="arabicPeriod"/>
            </a:pPr>
            <a:r>
              <a:rPr lang="en-US" sz="2000" dirty="0">
                <a:latin typeface="+mj-lt"/>
              </a:rPr>
              <a:t>Background</a:t>
            </a:r>
            <a:endParaRPr lang="en-US" sz="2000" i="1" dirty="0">
              <a:latin typeface="+mj-lt"/>
            </a:endParaRPr>
          </a:p>
          <a:p>
            <a:pPr>
              <a:lnSpc>
                <a:spcPct val="110000"/>
              </a:lnSpc>
              <a:spcBef>
                <a:spcPts val="1500"/>
              </a:spcBef>
              <a:buFont typeface="+mj-lt"/>
              <a:buAutoNum type="arabicPeriod"/>
            </a:pPr>
            <a:r>
              <a:rPr lang="en-US" sz="2000" dirty="0">
                <a:latin typeface="+mj-lt"/>
              </a:rPr>
              <a:t>UWB channel access aided by </a:t>
            </a:r>
            <a:r>
              <a:rPr lang="en-US" altLang="en-US" sz="2000" dirty="0">
                <a:solidFill>
                  <a:schemeClr val="tx2"/>
                </a:solidFill>
                <a:latin typeface="+mj-lt"/>
              </a:rPr>
              <a:t>pilot narrow band radio</a:t>
            </a:r>
          </a:p>
          <a:p>
            <a:pPr marL="800100" lvl="1" indent="-342900">
              <a:lnSpc>
                <a:spcPct val="110000"/>
              </a:lnSpc>
              <a:spcBef>
                <a:spcPts val="1500"/>
              </a:spcBef>
              <a:buFont typeface="+mj-lt"/>
              <a:buAutoNum type="alphaLcPeriod"/>
            </a:pPr>
            <a:r>
              <a:rPr lang="en-US" sz="2000" dirty="0">
                <a:solidFill>
                  <a:schemeClr val="tx2"/>
                </a:solidFill>
                <a:latin typeface="+mj-lt"/>
              </a:rPr>
              <a:t>Fully concurrent pilot (FCP)</a:t>
            </a:r>
          </a:p>
          <a:p>
            <a:pPr marL="800100" lvl="1" indent="-342900">
              <a:lnSpc>
                <a:spcPct val="110000"/>
              </a:lnSpc>
              <a:spcBef>
                <a:spcPts val="1500"/>
              </a:spcBef>
              <a:buFont typeface="+mj-lt"/>
              <a:buAutoNum type="alphaLcPeriod"/>
            </a:pPr>
            <a:r>
              <a:rPr lang="en-US" sz="2000" dirty="0">
                <a:latin typeface="+mj-lt"/>
              </a:rPr>
              <a:t>Partially </a:t>
            </a:r>
            <a:r>
              <a:rPr lang="en-US" altLang="ja-JP" sz="2000" dirty="0">
                <a:solidFill>
                  <a:schemeClr val="tx2"/>
                </a:solidFill>
                <a:latin typeface="+mj-lt"/>
              </a:rPr>
              <a:t>concurrent pilot (PCP)</a:t>
            </a:r>
            <a:endParaRPr lang="en-US" sz="2000" dirty="0">
              <a:latin typeface="+mj-lt"/>
            </a:endParaRPr>
          </a:p>
          <a:p>
            <a:pPr>
              <a:lnSpc>
                <a:spcPct val="110000"/>
              </a:lnSpc>
              <a:spcBef>
                <a:spcPts val="1500"/>
              </a:spcBef>
              <a:buFont typeface="+mj-lt"/>
              <a:buAutoNum type="arabicPeriod"/>
            </a:pPr>
            <a:r>
              <a:rPr lang="en-US" altLang="en-US" sz="2000" dirty="0">
                <a:latin typeface="+mj-lt"/>
              </a:rPr>
              <a:t>Mapping pilot multiple carriers </a:t>
            </a:r>
            <a:endParaRPr lang="en-US" sz="2000" i="1" dirty="0">
              <a:latin typeface="+mj-lt"/>
            </a:endParaRPr>
          </a:p>
          <a:p>
            <a:pPr>
              <a:lnSpc>
                <a:spcPct val="110000"/>
              </a:lnSpc>
              <a:spcBef>
                <a:spcPts val="1500"/>
              </a:spcBef>
              <a:buFont typeface="+mj-lt"/>
              <a:buAutoNum type="arabicPeriod"/>
            </a:pPr>
            <a:r>
              <a:rPr lang="en-US" sz="2000" dirty="0">
                <a:latin typeface="+mj-lt"/>
              </a:rPr>
              <a:t>Conclusions </a:t>
            </a:r>
            <a:endParaRPr lang="en-US" sz="2000" i="1" dirty="0">
              <a:latin typeface="+mj-lt"/>
            </a:endParaRPr>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Background</a:t>
            </a:r>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533400" y="1600200"/>
            <a:ext cx="8153400" cy="4724400"/>
          </a:xfrm>
        </p:spPr>
        <p:txBody>
          <a:bodyPr/>
          <a:lstStyle/>
          <a:p>
            <a:pPr algn="just">
              <a:spcBef>
                <a:spcPts val="1500"/>
              </a:spcBef>
            </a:pPr>
            <a:r>
              <a:rPr lang="en-US" altLang="ja-JP" sz="1800" dirty="0">
                <a:latin typeface="Times New Roman" panose="02020603050405020304" pitchFamily="18" charset="0"/>
                <a:cs typeface="Times New Roman" panose="02020603050405020304" pitchFamily="18" charset="0"/>
              </a:rPr>
              <a:t>With penetration of portable UWB devices, requirement on coexistence between UWB systems (either same or different UWB PHYs) increases. Effective and efficient channel access control becomes important.</a:t>
            </a:r>
          </a:p>
          <a:p>
            <a:pPr>
              <a:spcBef>
                <a:spcPts val="1200"/>
              </a:spcBef>
            </a:pPr>
            <a:r>
              <a:rPr lang="en-US" sz="1800" dirty="0">
                <a:latin typeface="Times New Roman" panose="02020603050405020304" pitchFamily="18" charset="0"/>
                <a:cs typeface="Times New Roman" panose="02020603050405020304" pitchFamily="18" charset="0"/>
              </a:rPr>
              <a:t>In 802.15.4-2020, a compliant UWB PHY is required to perform CCA when accessing UWB channels with one of six </a:t>
            </a:r>
            <a:r>
              <a:rPr lang="en-US" sz="1800" i="1" dirty="0">
                <a:latin typeface="Times New Roman" panose="02020603050405020304" pitchFamily="18" charset="0"/>
                <a:cs typeface="Times New Roman" panose="02020603050405020304" pitchFamily="18" charset="0"/>
              </a:rPr>
              <a:t>CCA modes</a:t>
            </a:r>
            <a:r>
              <a:rPr lang="en-US" sz="1800" dirty="0">
                <a:latin typeface="Times New Roman" panose="02020603050405020304" pitchFamily="18" charset="0"/>
                <a:cs typeface="Times New Roman" panose="02020603050405020304" pitchFamily="18" charset="0"/>
              </a:rPr>
              <a:t>*.</a:t>
            </a:r>
          </a:p>
          <a:p>
            <a:pPr>
              <a:spcBef>
                <a:spcPts val="1200"/>
              </a:spcBef>
            </a:pPr>
            <a:r>
              <a:rPr lang="en-US" sz="1800" dirty="0">
                <a:latin typeface="Times New Roman" panose="02020603050405020304" pitchFamily="18" charset="0"/>
                <a:cs typeface="Times New Roman" panose="02020603050405020304" pitchFamily="18" charset="0"/>
              </a:rPr>
              <a:t>However, UWB is of extremely low PSD feature (noise-like). On one hand, energy sense or CSMA sense may play quite limited role. On another hand, preamble sense may increase complexity or be time consuming.</a:t>
            </a:r>
          </a:p>
          <a:p>
            <a:pPr marL="0" indent="0">
              <a:spcBef>
                <a:spcPts val="0"/>
              </a:spcBef>
              <a:buNone/>
            </a:pPr>
            <a:r>
              <a:rPr lang="en-US" sz="800" dirty="0">
                <a:latin typeface="Times New Roman" panose="02020603050405020304" pitchFamily="18" charset="0"/>
                <a:cs typeface="Times New Roman" panose="02020603050405020304" pitchFamily="18" charset="0"/>
              </a:rPr>
              <a:t>	</a:t>
            </a:r>
          </a:p>
          <a:p>
            <a:pPr marL="0" indent="0" algn="l">
              <a:buNone/>
            </a:pPr>
            <a:r>
              <a:rPr lang="en-US" altLang="ja-JP" sz="1800" b="0" i="1" u="none" strike="noStrike" baseline="0" dirty="0">
                <a:latin typeface="Times New Roman" panose="02020603050405020304" pitchFamily="18" charset="0"/>
                <a:cs typeface="Times New Roman" panose="02020603050405020304" pitchFamily="18" charset="0"/>
              </a:rPr>
              <a:t>              *</a:t>
            </a:r>
            <a:r>
              <a:rPr lang="en-US" altLang="ja-JP" sz="1600" b="0" i="1" u="none" strike="noStrike" baseline="0" dirty="0">
                <a:latin typeface="Times New Roman" panose="02020603050405020304" pitchFamily="18" charset="0"/>
                <a:cs typeface="Times New Roman" panose="02020603050405020304" pitchFamily="18" charset="0"/>
              </a:rPr>
              <a:t>CCA Mode 1: </a:t>
            </a:r>
            <a:r>
              <a:rPr lang="en-US" altLang="ja-JP" sz="1600" b="0" u="none" strike="noStrike" baseline="0" dirty="0">
                <a:latin typeface="Times New Roman" panose="02020603050405020304" pitchFamily="18" charset="0"/>
                <a:cs typeface="Times New Roman" panose="02020603050405020304" pitchFamily="18" charset="0"/>
              </a:rPr>
              <a:t>Energy above threshold.</a:t>
            </a:r>
          </a:p>
          <a:p>
            <a:pPr marL="0" indent="0" algn="l">
              <a:buNone/>
            </a:pPr>
            <a:r>
              <a:rPr lang="en-US" altLang="ja-JP" sz="1600" b="0" i="1" u="none" strike="noStrike" baseline="0" dirty="0">
                <a:latin typeface="Times New Roman" panose="02020603050405020304" pitchFamily="18" charset="0"/>
                <a:cs typeface="Times New Roman" panose="02020603050405020304" pitchFamily="18" charset="0"/>
              </a:rPr>
              <a:t>	CCA Mode 2: </a:t>
            </a:r>
            <a:r>
              <a:rPr lang="en-US" altLang="ja-JP" sz="1600" b="0" u="none" strike="noStrike" baseline="0" dirty="0">
                <a:latin typeface="Times New Roman" panose="02020603050405020304" pitchFamily="18" charset="0"/>
                <a:cs typeface="Times New Roman" panose="02020603050405020304" pitchFamily="18" charset="0"/>
              </a:rPr>
              <a:t>Carrier sense only. </a:t>
            </a:r>
          </a:p>
          <a:p>
            <a:pPr marL="0" indent="0" algn="l">
              <a:buNone/>
            </a:pPr>
            <a:r>
              <a:rPr lang="en-US" altLang="ja-JP" sz="1600" i="1" dirty="0">
                <a:latin typeface="Times New Roman" panose="02020603050405020304" pitchFamily="18" charset="0"/>
                <a:cs typeface="Times New Roman" panose="02020603050405020304" pitchFamily="18" charset="0"/>
              </a:rPr>
              <a:t>	</a:t>
            </a:r>
            <a:r>
              <a:rPr lang="en-US" altLang="ja-JP" sz="1600" b="0" i="1" u="none" strike="noStrike" baseline="0" dirty="0">
                <a:latin typeface="Times New Roman" panose="02020603050405020304" pitchFamily="18" charset="0"/>
                <a:cs typeface="Times New Roman" panose="02020603050405020304" pitchFamily="18" charset="0"/>
              </a:rPr>
              <a:t>CCA Mode 3</a:t>
            </a:r>
            <a:r>
              <a:rPr lang="en-US" altLang="ja-JP" sz="1600" b="0" u="none" strike="noStrike" baseline="0" dirty="0">
                <a:latin typeface="Times New Roman" panose="02020603050405020304" pitchFamily="18" charset="0"/>
                <a:cs typeface="Times New Roman" panose="02020603050405020304" pitchFamily="18" charset="0"/>
              </a:rPr>
              <a:t>: Carrier sense with energy above threshold. </a:t>
            </a:r>
          </a:p>
          <a:p>
            <a:pPr marL="0" indent="0" algn="l">
              <a:buNone/>
            </a:pPr>
            <a:r>
              <a:rPr lang="en-US" altLang="ja-JP" sz="1600" i="1" dirty="0">
                <a:latin typeface="Times New Roman" panose="02020603050405020304" pitchFamily="18" charset="0"/>
                <a:cs typeface="Times New Roman" panose="02020603050405020304" pitchFamily="18" charset="0"/>
              </a:rPr>
              <a:t>	</a:t>
            </a:r>
            <a:r>
              <a:rPr lang="en-US" altLang="ja-JP" sz="1600" b="0" i="1" u="none" strike="noStrike" baseline="0" dirty="0">
                <a:latin typeface="Times New Roman" panose="02020603050405020304" pitchFamily="18" charset="0"/>
                <a:cs typeface="Times New Roman" panose="02020603050405020304" pitchFamily="18" charset="0"/>
              </a:rPr>
              <a:t>CCA Mode 4: </a:t>
            </a:r>
            <a:r>
              <a:rPr lang="en-US" altLang="ja-JP" sz="1600" b="0" u="none" strike="noStrike" baseline="0" dirty="0">
                <a:latin typeface="Times New Roman" panose="02020603050405020304" pitchFamily="18" charset="0"/>
                <a:cs typeface="Times New Roman" panose="02020603050405020304" pitchFamily="18" charset="0"/>
              </a:rPr>
              <a:t>ALOHA.</a:t>
            </a:r>
            <a:r>
              <a:rPr lang="en-US" altLang="ja-JP" sz="1600" b="0" i="1"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600" i="1" dirty="0">
                <a:latin typeface="Times New Roman" panose="02020603050405020304" pitchFamily="18" charset="0"/>
                <a:cs typeface="Times New Roman" panose="02020603050405020304" pitchFamily="18" charset="0"/>
              </a:rPr>
              <a:t>	</a:t>
            </a:r>
            <a:r>
              <a:rPr lang="en-US" altLang="ja-JP" sz="1600" b="0" i="1" u="none" strike="noStrike" baseline="0" dirty="0">
                <a:latin typeface="Times New Roman" panose="02020603050405020304" pitchFamily="18" charset="0"/>
                <a:cs typeface="Times New Roman" panose="02020603050405020304" pitchFamily="18" charset="0"/>
              </a:rPr>
              <a:t>CCA Mode 5: </a:t>
            </a:r>
            <a:r>
              <a:rPr lang="en-US" altLang="ja-JP" sz="1600" b="0" u="none" strike="noStrike" baseline="0" dirty="0">
                <a:latin typeface="Times New Roman" panose="02020603050405020304" pitchFamily="18" charset="0"/>
                <a:cs typeface="Times New Roman" panose="02020603050405020304" pitchFamily="18" charset="0"/>
              </a:rPr>
              <a:t>HRP UWB preamble sense based on the SHR of a frame. </a:t>
            </a:r>
          </a:p>
          <a:p>
            <a:pPr marL="0" indent="0" algn="l">
              <a:buNone/>
            </a:pPr>
            <a:r>
              <a:rPr lang="en-US" altLang="ja-JP" sz="1600" i="1" dirty="0">
                <a:latin typeface="Times New Roman" panose="02020603050405020304" pitchFamily="18" charset="0"/>
                <a:cs typeface="Times New Roman" panose="02020603050405020304" pitchFamily="18" charset="0"/>
              </a:rPr>
              <a:t>	</a:t>
            </a:r>
            <a:r>
              <a:rPr lang="en-US" altLang="ja-JP" sz="1600" b="0" i="1" u="none" strike="noStrike" baseline="0" dirty="0">
                <a:latin typeface="Times New Roman" panose="02020603050405020304" pitchFamily="18" charset="0"/>
                <a:cs typeface="Times New Roman" panose="02020603050405020304" pitchFamily="18" charset="0"/>
              </a:rPr>
              <a:t>CCA Mode 6: </a:t>
            </a:r>
            <a:r>
              <a:rPr lang="en-US" altLang="ja-JP" sz="1600" b="0" u="none" strike="noStrike" baseline="0" dirty="0">
                <a:latin typeface="Times New Roman" panose="02020603050405020304" pitchFamily="18" charset="0"/>
                <a:cs typeface="Times New Roman" panose="02020603050405020304" pitchFamily="18" charset="0"/>
              </a:rPr>
              <a:t>HRP UWB preamble sense based on the packet with the multiplexed             </a:t>
            </a:r>
          </a:p>
          <a:p>
            <a:pPr marL="0" indent="0" algn="l">
              <a:spcBef>
                <a:spcPts val="0"/>
              </a:spcBef>
              <a:buNone/>
            </a:pPr>
            <a:r>
              <a:rPr lang="en-US" altLang="ja-JP" sz="1600" dirty="0">
                <a:latin typeface="Times New Roman" panose="02020603050405020304" pitchFamily="18" charset="0"/>
                <a:cs typeface="Times New Roman" panose="02020603050405020304" pitchFamily="18" charset="0"/>
              </a:rPr>
              <a:t>		     </a:t>
            </a:r>
            <a:r>
              <a:rPr lang="en-US" altLang="ja-JP" sz="1600" b="0" u="none" strike="noStrike" baseline="0" dirty="0">
                <a:latin typeface="Times New Roman" panose="02020603050405020304" pitchFamily="18" charset="0"/>
                <a:cs typeface="Times New Roman" panose="02020603050405020304" pitchFamily="18" charset="0"/>
              </a:rPr>
              <a:t>preamble as specified in 15.6.</a:t>
            </a:r>
          </a:p>
        </p:txBody>
      </p:sp>
    </p:spTree>
    <p:extLst>
      <p:ext uri="{BB962C8B-B14F-4D97-AF65-F5344CB8AC3E}">
        <p14:creationId xmlns:p14="http://schemas.microsoft.com/office/powerpoint/2010/main" val="378858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1066800"/>
            <a:ext cx="7924800" cy="533400"/>
          </a:xfrm>
          <a:ln/>
        </p:spPr>
        <p:txBody>
          <a:bodyPr/>
          <a:lstStyle/>
          <a:p>
            <a:r>
              <a:rPr lang="en-US" altLang="en-US" sz="3200" dirty="0"/>
              <a:t> UWB channel access aided by pilot narrow band radio </a:t>
            </a:r>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609600" y="2133600"/>
            <a:ext cx="8153400" cy="2971800"/>
          </a:xfrm>
        </p:spPr>
        <p:txBody>
          <a:bodyPr/>
          <a:lstStyle/>
          <a:p>
            <a:pPr marL="0" indent="0">
              <a:spcBef>
                <a:spcPts val="1200"/>
              </a:spcBef>
              <a:buNone/>
            </a:pPr>
            <a:r>
              <a:rPr lang="en-US" altLang="ja-JP" sz="2400" b="1" dirty="0">
                <a:latin typeface="+mj-lt"/>
                <a:ea typeface="+mj-ea"/>
              </a:rPr>
              <a:t>Assumption:</a:t>
            </a:r>
            <a:r>
              <a:rPr lang="en-US" altLang="ja-JP" sz="2400" dirty="0">
                <a:latin typeface="+mj-lt"/>
                <a:ea typeface="+mj-ea"/>
              </a:rPr>
              <a:t> </a:t>
            </a:r>
          </a:p>
          <a:p>
            <a:pPr>
              <a:spcBef>
                <a:spcPts val="1200"/>
              </a:spcBef>
            </a:pPr>
            <a:r>
              <a:rPr lang="en-US" sz="2400" dirty="0">
                <a:latin typeface="+mj-lt"/>
                <a:ea typeface="+mj-ea"/>
              </a:rPr>
              <a:t>A compliant device include a UWB PHY (UWB-PHY) and a pilot narrow band PHY (pilot-NB-PHY ) that are operated in cooperative manner, at least, with synchronized clock or same MAC timer.</a:t>
            </a:r>
          </a:p>
          <a:p>
            <a:pPr>
              <a:spcBef>
                <a:spcPts val="1800"/>
              </a:spcBef>
            </a:pPr>
            <a:r>
              <a:rPr lang="en-US" sz="2400" dirty="0">
                <a:latin typeface="+mj-lt"/>
                <a:ea typeface="+mj-ea"/>
              </a:rPr>
              <a:t>The UWB-PHY and the pilot-NB-PHY are concurrently controlled by cooperative/unified MAC.</a:t>
            </a:r>
          </a:p>
        </p:txBody>
      </p:sp>
    </p:spTree>
    <p:extLst>
      <p:ext uri="{BB962C8B-B14F-4D97-AF65-F5344CB8AC3E}">
        <p14:creationId xmlns:p14="http://schemas.microsoft.com/office/powerpoint/2010/main" val="3454013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1066800"/>
            <a:ext cx="7924800" cy="533400"/>
          </a:xfrm>
          <a:ln/>
        </p:spPr>
        <p:txBody>
          <a:bodyPr/>
          <a:lstStyle/>
          <a:p>
            <a:r>
              <a:rPr lang="en-US" altLang="en-US" sz="3200" dirty="0"/>
              <a:t> UWB channel access aided by pilot narrow band radio </a:t>
            </a:r>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609600" y="1782762"/>
            <a:ext cx="8153400" cy="3733800"/>
          </a:xfrm>
        </p:spPr>
        <p:txBody>
          <a:bodyPr/>
          <a:lstStyle/>
          <a:p>
            <a:pPr marL="0" indent="0">
              <a:spcBef>
                <a:spcPts val="1800"/>
              </a:spcBef>
              <a:buNone/>
            </a:pPr>
            <a:r>
              <a:rPr lang="en-US" sz="2400" b="1" dirty="0">
                <a:latin typeface="+mj-lt"/>
              </a:rPr>
              <a:t>Proposals:</a:t>
            </a:r>
          </a:p>
          <a:p>
            <a:pPr>
              <a:spcBef>
                <a:spcPts val="1800"/>
              </a:spcBef>
            </a:pPr>
            <a:r>
              <a:rPr lang="en-US" sz="2400" dirty="0">
                <a:latin typeface="+mj-lt"/>
              </a:rPr>
              <a:t>Send a pilot-NB signal as an indicator whenever UWB signal is transmitted.</a:t>
            </a:r>
          </a:p>
          <a:p>
            <a:pPr>
              <a:spcBef>
                <a:spcPts val="1800"/>
              </a:spcBef>
            </a:pPr>
            <a:r>
              <a:rPr lang="en-US" sz="2400" dirty="0">
                <a:latin typeface="+mj-lt"/>
              </a:rPr>
              <a:t> Perform CCA using pilot-NB-PHY against pilot NB signal instead of using UWB-PHY against UWB signal. </a:t>
            </a:r>
          </a:p>
          <a:p>
            <a:pPr>
              <a:spcBef>
                <a:spcPts val="1800"/>
              </a:spcBef>
            </a:pPr>
            <a:r>
              <a:rPr lang="en-US" sz="2400" dirty="0">
                <a:latin typeface="+mj-lt"/>
              </a:rPr>
              <a:t>The CCA results obtained by</a:t>
            </a:r>
            <a:r>
              <a:rPr lang="en-US" altLang="ja-JP" sz="2400" dirty="0">
                <a:latin typeface="+mj-lt"/>
              </a:rPr>
              <a:t> pilot-NB-PHY </a:t>
            </a:r>
            <a:r>
              <a:rPr lang="en-US" sz="2400" dirty="0">
                <a:latin typeface="+mj-lt"/>
              </a:rPr>
              <a:t>are concurrently shared with UWB-PHY. </a:t>
            </a:r>
          </a:p>
          <a:p>
            <a:pPr>
              <a:spcBef>
                <a:spcPts val="1800"/>
              </a:spcBef>
            </a:pPr>
            <a:r>
              <a:rPr lang="en-US" altLang="ja-JP" sz="2400" dirty="0">
                <a:latin typeface="+mj-lt"/>
              </a:rPr>
              <a:t>UWB-PHY access UWB channel based on the shared pilot-NB-PHY’s CCA results.</a:t>
            </a:r>
            <a:endParaRPr lang="en-US" sz="2400" dirty="0">
              <a:latin typeface="+mj-lt"/>
            </a:endParaRPr>
          </a:p>
        </p:txBody>
      </p:sp>
    </p:spTree>
    <p:extLst>
      <p:ext uri="{BB962C8B-B14F-4D97-AF65-F5344CB8AC3E}">
        <p14:creationId xmlns:p14="http://schemas.microsoft.com/office/powerpoint/2010/main" val="4122747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Mode P1: Fully concurrent pilot (FCP)</a:t>
            </a:r>
            <a:endParaRPr lang="en-US" altLang="en-US" sz="3200" strike="sngStrike"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495300" y="1752600"/>
            <a:ext cx="8153400" cy="3886200"/>
          </a:xfrm>
        </p:spPr>
        <p:txBody>
          <a:bodyPr/>
          <a:lstStyle/>
          <a:p>
            <a:pPr>
              <a:spcBef>
                <a:spcPts val="1800"/>
              </a:spcBef>
            </a:pPr>
            <a:r>
              <a:rPr lang="en-US" altLang="ja-JP" sz="2000" dirty="0">
                <a:latin typeface="+mj-lt"/>
              </a:rPr>
              <a:t>When accessing channel, the pilot-NB-PHY of a compliant device shall perform CCA at first.</a:t>
            </a:r>
          </a:p>
          <a:p>
            <a:pPr>
              <a:spcBef>
                <a:spcPts val="1800"/>
              </a:spcBef>
            </a:pPr>
            <a:r>
              <a:rPr lang="en-US" altLang="ja-JP" sz="2000" dirty="0">
                <a:latin typeface="+mj-lt"/>
              </a:rPr>
              <a:t>As long as the pilot-NB-PHY senses a busy channel (pilot signal from other compliant pilot-NB-PHYs are sensed), both UWB-PHY and pilot-NB-PHY of the compliant device shall not contend channel</a:t>
            </a:r>
            <a:r>
              <a:rPr lang="en-US" sz="2000" dirty="0">
                <a:latin typeface="+mj-lt"/>
              </a:rPr>
              <a:t>. </a:t>
            </a:r>
          </a:p>
          <a:p>
            <a:pPr>
              <a:spcBef>
                <a:spcPts val="1800"/>
              </a:spcBef>
            </a:pPr>
            <a:r>
              <a:rPr lang="en-US" sz="2000" dirty="0">
                <a:latin typeface="+mj-lt"/>
              </a:rPr>
              <a:t>If the </a:t>
            </a:r>
            <a:r>
              <a:rPr lang="en-US" altLang="ja-JP" sz="2000" dirty="0">
                <a:latin typeface="+mj-lt"/>
              </a:rPr>
              <a:t>pilot-NB-PHY senses an idle channel, it can contend channel for obtaining access right.</a:t>
            </a:r>
            <a:endParaRPr lang="en-US" sz="2000" dirty="0">
              <a:latin typeface="+mj-lt"/>
            </a:endParaRPr>
          </a:p>
          <a:p>
            <a:pPr>
              <a:spcBef>
                <a:spcPts val="1800"/>
              </a:spcBef>
            </a:pPr>
            <a:r>
              <a:rPr lang="en-US" sz="2000" dirty="0">
                <a:latin typeface="+mj-lt"/>
              </a:rPr>
              <a:t>When channel access right is contended, the </a:t>
            </a:r>
            <a:r>
              <a:rPr lang="en-US" altLang="ja-JP" sz="2000" dirty="0">
                <a:latin typeface="+mj-lt"/>
              </a:rPr>
              <a:t>UWB-PHY and the pilot-NB-PHY execute fully concurrent transmission, i.e., start and stop of transmission from the two PHYs are fully synchronized. </a:t>
            </a:r>
            <a:endParaRPr lang="en-US" sz="2000" dirty="0">
              <a:latin typeface="+mj-lt"/>
            </a:endParaRPr>
          </a:p>
        </p:txBody>
      </p:sp>
    </p:spTree>
    <p:extLst>
      <p:ext uri="{BB962C8B-B14F-4D97-AF65-F5344CB8AC3E}">
        <p14:creationId xmlns:p14="http://schemas.microsoft.com/office/powerpoint/2010/main" val="440902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Illustration of Mode P1</a:t>
            </a:r>
            <a:endParaRPr lang="en-US" altLang="en-US" sz="3200" strike="sngStrike" dirty="0"/>
          </a:p>
        </p:txBody>
      </p:sp>
      <p:sp>
        <p:nvSpPr>
          <p:cNvPr id="23" name="テキスト ボックス 22">
            <a:extLst>
              <a:ext uri="{FF2B5EF4-FFF2-40B4-BE49-F238E27FC236}">
                <a16:creationId xmlns:a16="http://schemas.microsoft.com/office/drawing/2014/main" id="{9F4C61DE-629D-4D1D-8116-F31CE79442E2}"/>
              </a:ext>
            </a:extLst>
          </p:cNvPr>
          <p:cNvSpPr txBox="1"/>
          <p:nvPr/>
        </p:nvSpPr>
        <p:spPr>
          <a:xfrm>
            <a:off x="1295400" y="4718903"/>
            <a:ext cx="6611427" cy="1477328"/>
          </a:xfrm>
          <a:prstGeom prst="rect">
            <a:avLst/>
          </a:prstGeom>
          <a:noFill/>
        </p:spPr>
        <p:txBody>
          <a:bodyPr wrap="square">
            <a:spAutoFit/>
          </a:bodyPr>
          <a:lstStyle/>
          <a:p>
            <a:pPr marL="285750" indent="-285750">
              <a:buFont typeface="Arial" panose="020B0604020202020204" pitchFamily="34" charset="0"/>
              <a:buChar char="•"/>
            </a:pPr>
            <a:r>
              <a:rPr lang="en-US" altLang="ja-JP" sz="1800" dirty="0">
                <a:latin typeface="+mj-lt"/>
              </a:rPr>
              <a:t>Mode P1 is favorable for UWB transmission with low duty cycle or short UWB task duration. </a:t>
            </a:r>
          </a:p>
          <a:p>
            <a:pPr marL="285750" indent="-285750">
              <a:buFont typeface="Arial" panose="020B0604020202020204" pitchFamily="34" charset="0"/>
              <a:buChar char="•"/>
            </a:pPr>
            <a:r>
              <a:rPr lang="en-US" altLang="ja-JP" sz="1800" dirty="0">
                <a:latin typeface="+mj-lt"/>
              </a:rPr>
              <a:t>Different “UWB tasks” may need different time durations for transmission. Duration of transmission can be pre-determined in relation with UWB task.  </a:t>
            </a:r>
            <a:endParaRPr lang="ja-JP" altLang="en-US" sz="1800" dirty="0">
              <a:latin typeface="+mj-lt"/>
            </a:endParaRPr>
          </a:p>
        </p:txBody>
      </p:sp>
      <p:grpSp>
        <p:nvGrpSpPr>
          <p:cNvPr id="25" name="グループ化 24">
            <a:extLst>
              <a:ext uri="{FF2B5EF4-FFF2-40B4-BE49-F238E27FC236}">
                <a16:creationId xmlns:a16="http://schemas.microsoft.com/office/drawing/2014/main" id="{9744A9E3-5A94-40A0-A3F7-D5FD9FF7708C}"/>
              </a:ext>
            </a:extLst>
          </p:cNvPr>
          <p:cNvGrpSpPr/>
          <p:nvPr/>
        </p:nvGrpSpPr>
        <p:grpSpPr>
          <a:xfrm>
            <a:off x="1644930" y="2133600"/>
            <a:ext cx="6681964" cy="2412360"/>
            <a:chOff x="1202741" y="2286000"/>
            <a:chExt cx="6681964" cy="2412360"/>
          </a:xfrm>
        </p:grpSpPr>
        <p:cxnSp>
          <p:nvCxnSpPr>
            <p:cNvPr id="5" name="直線矢印コネクタ 4">
              <a:extLst>
                <a:ext uri="{FF2B5EF4-FFF2-40B4-BE49-F238E27FC236}">
                  <a16:creationId xmlns:a16="http://schemas.microsoft.com/office/drawing/2014/main" id="{F799A6DD-5995-43F3-9759-99E3591EBA0C}"/>
                </a:ext>
              </a:extLst>
            </p:cNvPr>
            <p:cNvCxnSpPr/>
            <p:nvPr/>
          </p:nvCxnSpPr>
          <p:spPr bwMode="auto">
            <a:xfrm>
              <a:off x="1546860" y="4261404"/>
              <a:ext cx="5829300" cy="0"/>
            </a:xfrm>
            <a:prstGeom prst="straightConnector1">
              <a:avLst/>
            </a:prstGeom>
            <a:solidFill>
              <a:schemeClr val="accent1"/>
            </a:solidFill>
            <a:ln w="3810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a:extLst>
                <a:ext uri="{FF2B5EF4-FFF2-40B4-BE49-F238E27FC236}">
                  <a16:creationId xmlns:a16="http://schemas.microsoft.com/office/drawing/2014/main" id="{BC46434E-A69D-41ED-948C-46E76295F95A}"/>
                </a:ext>
              </a:extLst>
            </p:cNvPr>
            <p:cNvSpPr txBox="1"/>
            <p:nvPr/>
          </p:nvSpPr>
          <p:spPr>
            <a:xfrm>
              <a:off x="7168424" y="4329028"/>
              <a:ext cx="716281" cy="369332"/>
            </a:xfrm>
            <a:prstGeom prst="rect">
              <a:avLst/>
            </a:prstGeom>
            <a:noFill/>
          </p:spPr>
          <p:txBody>
            <a:bodyPr wrap="square">
              <a:spAutoFit/>
            </a:bodyPr>
            <a:lstStyle/>
            <a:p>
              <a:r>
                <a:rPr lang="en-US" altLang="ja-JP" sz="1800" dirty="0"/>
                <a:t>time</a:t>
              </a:r>
              <a:endParaRPr lang="ja-JP" altLang="en-US" sz="1800" dirty="0"/>
            </a:p>
          </p:txBody>
        </p:sp>
        <p:sp>
          <p:nvSpPr>
            <p:cNvPr id="9" name="正方形/長方形 8">
              <a:extLst>
                <a:ext uri="{FF2B5EF4-FFF2-40B4-BE49-F238E27FC236}">
                  <a16:creationId xmlns:a16="http://schemas.microsoft.com/office/drawing/2014/main" id="{AD91DBEA-72F7-43CD-9FB3-0D3BBD05A9E0}"/>
                </a:ext>
              </a:extLst>
            </p:cNvPr>
            <p:cNvSpPr/>
            <p:nvPr/>
          </p:nvSpPr>
          <p:spPr bwMode="auto">
            <a:xfrm>
              <a:off x="2245360" y="3547879"/>
              <a:ext cx="542342" cy="700245"/>
            </a:xfrm>
            <a:prstGeom prst="rect">
              <a:avLst/>
            </a:prstGeom>
            <a:solidFill>
              <a:srgbClr val="00B0F0">
                <a:alpha val="36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400"/>
                </a:lnSpc>
                <a:spcBef>
                  <a:spcPct val="0"/>
                </a:spcBef>
                <a:spcAft>
                  <a:spcPct val="0"/>
                </a:spcAft>
                <a:buClrTx/>
                <a:buSzTx/>
                <a:buFontTx/>
                <a:buNone/>
                <a:tabLst/>
              </a:pPr>
              <a:r>
                <a:rPr kumimoji="0" lang="en-US" altLang="ja-JP" sz="1600" b="0" i="0" u="none" strike="noStrike" cap="none" spc="-300"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400"/>
                </a:lnSpc>
                <a:spcBef>
                  <a:spcPct val="0"/>
                </a:spcBef>
                <a:spcAft>
                  <a:spcPct val="0"/>
                </a:spcAft>
                <a:buClrTx/>
                <a:buSzTx/>
                <a:buFontTx/>
                <a:buNone/>
                <a:tabLst/>
              </a:pPr>
              <a:r>
                <a:rPr lang="en-US" altLang="ja-JP" sz="1600" dirty="0"/>
                <a:t>task</a:t>
              </a:r>
            </a:p>
            <a:p>
              <a:pPr marL="0" marR="0" indent="0" algn="ctr" defTabSz="914400" rtl="0" eaLnBrk="0" fontAlgn="base" latinLnBrk="0" hangingPunct="0">
                <a:lnSpc>
                  <a:spcPts val="14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TX</a:t>
              </a:r>
              <a:endParaRPr kumimoji="0" lang="ja-JP" altLang="en-US" sz="1600" b="0" i="0" u="none" strike="noStrike" cap="none" normalizeH="0" baseline="0" dirty="0">
                <a:ln>
                  <a:noFill/>
                </a:ln>
                <a:solidFill>
                  <a:schemeClr val="tx1"/>
                </a:solidFill>
                <a:effectLst/>
                <a:latin typeface="Times New Roman" panose="02020603050405020304" pitchFamily="18" charset="0"/>
              </a:endParaRPr>
            </a:p>
          </p:txBody>
        </p:sp>
        <p:sp>
          <p:nvSpPr>
            <p:cNvPr id="10" name="正方形/長方形 9">
              <a:extLst>
                <a:ext uri="{FF2B5EF4-FFF2-40B4-BE49-F238E27FC236}">
                  <a16:creationId xmlns:a16="http://schemas.microsoft.com/office/drawing/2014/main" id="{4C87782D-A055-4F2B-8544-CEC1F38DBF55}"/>
                </a:ext>
              </a:extLst>
            </p:cNvPr>
            <p:cNvSpPr/>
            <p:nvPr/>
          </p:nvSpPr>
          <p:spPr bwMode="auto">
            <a:xfrm>
              <a:off x="5077462" y="3554176"/>
              <a:ext cx="546098" cy="692116"/>
            </a:xfrm>
            <a:prstGeom prst="rect">
              <a:avLst/>
            </a:prstGeom>
            <a:solidFill>
              <a:srgbClr val="7030A0">
                <a:alpha val="36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400"/>
                </a:lnSpc>
                <a:spcBef>
                  <a:spcPct val="0"/>
                </a:spcBef>
                <a:spcAft>
                  <a:spcPct val="0"/>
                </a:spcAft>
                <a:buClrTx/>
                <a:buSzTx/>
                <a:buFontTx/>
                <a:buNone/>
                <a:tabLst/>
              </a:pPr>
              <a:r>
                <a:rPr kumimoji="0" lang="en-US" altLang="ja-JP" sz="1600" b="0" i="0" u="none" strike="noStrike" cap="none" spc="-300"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400"/>
                </a:lnSpc>
                <a:spcBef>
                  <a:spcPct val="0"/>
                </a:spcBef>
                <a:spcAft>
                  <a:spcPct val="0"/>
                </a:spcAft>
                <a:buClrTx/>
                <a:buSzTx/>
                <a:buFontTx/>
                <a:buNone/>
                <a:tabLst/>
              </a:pPr>
              <a:r>
                <a:rPr lang="en-US" altLang="ja-JP" sz="1600" dirty="0"/>
                <a:t>task</a:t>
              </a:r>
            </a:p>
            <a:p>
              <a:pPr marL="0" marR="0" indent="0" algn="ctr" defTabSz="914400" rtl="0" eaLnBrk="0" fontAlgn="base" latinLnBrk="0" hangingPunct="0">
                <a:lnSpc>
                  <a:spcPts val="14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TX</a:t>
              </a:r>
              <a:endParaRPr kumimoji="0" lang="ja-JP" altLang="en-US" sz="1600" b="0" i="0" u="none" strike="noStrike" cap="none" normalizeH="0" baseline="0" dirty="0">
                <a:ln>
                  <a:noFill/>
                </a:ln>
                <a:solidFill>
                  <a:schemeClr val="tx1"/>
                </a:solidFill>
                <a:effectLst/>
                <a:latin typeface="Times New Roman" panose="02020603050405020304" pitchFamily="18" charset="0"/>
              </a:endParaRPr>
            </a:p>
          </p:txBody>
        </p:sp>
        <p:sp>
          <p:nvSpPr>
            <p:cNvPr id="11" name="正方形/長方形 10">
              <a:extLst>
                <a:ext uri="{FF2B5EF4-FFF2-40B4-BE49-F238E27FC236}">
                  <a16:creationId xmlns:a16="http://schemas.microsoft.com/office/drawing/2014/main" id="{196770B0-AB35-4805-AB43-A8E8DC51656F}"/>
                </a:ext>
              </a:extLst>
            </p:cNvPr>
            <p:cNvSpPr/>
            <p:nvPr/>
          </p:nvSpPr>
          <p:spPr bwMode="auto">
            <a:xfrm>
              <a:off x="3658815" y="3554176"/>
              <a:ext cx="711201" cy="697413"/>
            </a:xfrm>
            <a:prstGeom prst="rect">
              <a:avLst/>
            </a:prstGeom>
            <a:solidFill>
              <a:srgbClr val="92D050">
                <a:alpha val="36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ts val="14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UWB</a:t>
              </a:r>
            </a:p>
            <a:p>
              <a:pPr marL="0" marR="0" indent="0" algn="ctr" defTabSz="914400" rtl="0" eaLnBrk="0" fontAlgn="base" latinLnBrk="0" hangingPunct="0">
                <a:lnSpc>
                  <a:spcPts val="1400"/>
                </a:lnSpc>
                <a:spcBef>
                  <a:spcPct val="0"/>
                </a:spcBef>
                <a:spcAft>
                  <a:spcPct val="0"/>
                </a:spcAft>
                <a:buClrTx/>
                <a:buSzTx/>
                <a:buFontTx/>
                <a:buNone/>
                <a:tabLst/>
              </a:pPr>
              <a:r>
                <a:rPr lang="en-US" altLang="ja-JP" sz="1600" dirty="0"/>
                <a:t>task</a:t>
              </a:r>
            </a:p>
            <a:p>
              <a:pPr marL="0" marR="0" indent="0" algn="ctr" defTabSz="914400" rtl="0" eaLnBrk="0" fontAlgn="base" latinLnBrk="0" hangingPunct="0">
                <a:lnSpc>
                  <a:spcPts val="14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Times New Roman" panose="02020603050405020304" pitchFamily="18" charset="0"/>
                </a:rPr>
                <a:t>TX</a:t>
              </a:r>
              <a:endParaRPr kumimoji="0" lang="ja-JP" altLang="en-US" sz="1600" b="0" i="0" u="none" strike="noStrike" cap="none" normalizeH="0" baseline="0" dirty="0">
                <a:ln>
                  <a:noFill/>
                </a:ln>
                <a:solidFill>
                  <a:schemeClr val="tx1"/>
                </a:solidFill>
                <a:effectLst/>
                <a:latin typeface="Times New Roman" panose="02020603050405020304" pitchFamily="18" charset="0"/>
              </a:endParaRPr>
            </a:p>
          </p:txBody>
        </p:sp>
        <p:cxnSp>
          <p:nvCxnSpPr>
            <p:cNvPr id="12" name="直線コネクタ 11">
              <a:extLst>
                <a:ext uri="{FF2B5EF4-FFF2-40B4-BE49-F238E27FC236}">
                  <a16:creationId xmlns:a16="http://schemas.microsoft.com/office/drawing/2014/main" id="{AB80212F-D81D-414C-9094-976738F959D4}"/>
                </a:ext>
              </a:extLst>
            </p:cNvPr>
            <p:cNvCxnSpPr/>
            <p:nvPr/>
          </p:nvCxnSpPr>
          <p:spPr bwMode="auto">
            <a:xfrm flipV="1">
              <a:off x="2245360" y="3042204"/>
              <a:ext cx="0" cy="7721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2">
              <a:extLst>
                <a:ext uri="{FF2B5EF4-FFF2-40B4-BE49-F238E27FC236}">
                  <a16:creationId xmlns:a16="http://schemas.microsoft.com/office/drawing/2014/main" id="{40CABBBA-3453-4646-BFB9-07B645209B13}"/>
                </a:ext>
              </a:extLst>
            </p:cNvPr>
            <p:cNvCxnSpPr/>
            <p:nvPr/>
          </p:nvCxnSpPr>
          <p:spPr bwMode="auto">
            <a:xfrm flipV="1">
              <a:off x="2785161" y="3042204"/>
              <a:ext cx="0" cy="7721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847FC357-E1B4-4007-B0BF-ADA94ECAE0E9}"/>
                </a:ext>
              </a:extLst>
            </p:cNvPr>
            <p:cNvCxnSpPr/>
            <p:nvPr/>
          </p:nvCxnSpPr>
          <p:spPr bwMode="auto">
            <a:xfrm flipV="1">
              <a:off x="5077461" y="3042204"/>
              <a:ext cx="0" cy="7721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14">
              <a:extLst>
                <a:ext uri="{FF2B5EF4-FFF2-40B4-BE49-F238E27FC236}">
                  <a16:creationId xmlns:a16="http://schemas.microsoft.com/office/drawing/2014/main" id="{B929D9BB-FAB3-43F1-8DB2-CB09AC210DE1}"/>
                </a:ext>
              </a:extLst>
            </p:cNvPr>
            <p:cNvCxnSpPr/>
            <p:nvPr/>
          </p:nvCxnSpPr>
          <p:spPr bwMode="auto">
            <a:xfrm flipV="1">
              <a:off x="5619803" y="3125841"/>
              <a:ext cx="0" cy="7721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コネクタ 15">
              <a:extLst>
                <a:ext uri="{FF2B5EF4-FFF2-40B4-BE49-F238E27FC236}">
                  <a16:creationId xmlns:a16="http://schemas.microsoft.com/office/drawing/2014/main" id="{C0100125-A421-4378-AE65-FEFB58CC6E9D}"/>
                </a:ext>
              </a:extLst>
            </p:cNvPr>
            <p:cNvCxnSpPr/>
            <p:nvPr/>
          </p:nvCxnSpPr>
          <p:spPr bwMode="auto">
            <a:xfrm flipV="1">
              <a:off x="3658815" y="3042204"/>
              <a:ext cx="0" cy="7721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コネクタ 16">
              <a:extLst>
                <a:ext uri="{FF2B5EF4-FFF2-40B4-BE49-F238E27FC236}">
                  <a16:creationId xmlns:a16="http://schemas.microsoft.com/office/drawing/2014/main" id="{2BCB9FA1-067D-4419-A6CA-1006B12CDB15}"/>
                </a:ext>
              </a:extLst>
            </p:cNvPr>
            <p:cNvCxnSpPr/>
            <p:nvPr/>
          </p:nvCxnSpPr>
          <p:spPr bwMode="auto">
            <a:xfrm flipV="1">
              <a:off x="4361071" y="3042204"/>
              <a:ext cx="0" cy="7721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正方形/長方形 17">
              <a:extLst>
                <a:ext uri="{FF2B5EF4-FFF2-40B4-BE49-F238E27FC236}">
                  <a16:creationId xmlns:a16="http://schemas.microsoft.com/office/drawing/2014/main" id="{2DA858B8-4F12-4146-96FA-C591343F47E9}"/>
                </a:ext>
              </a:extLst>
            </p:cNvPr>
            <p:cNvSpPr/>
            <p:nvPr/>
          </p:nvSpPr>
          <p:spPr bwMode="auto">
            <a:xfrm>
              <a:off x="2242821" y="2668342"/>
              <a:ext cx="542340" cy="52195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algn="ctr"/>
              <a:r>
                <a:rPr lang="en-US" altLang="ja-JP" sz="1200" dirty="0"/>
                <a:t>Pilot </a:t>
              </a:r>
            </a:p>
            <a:p>
              <a:pPr algn="ctr"/>
              <a:r>
                <a:rPr lang="en-US" altLang="ja-JP" sz="1200" dirty="0"/>
                <a:t>TX</a:t>
              </a:r>
              <a:endParaRPr lang="ja-JP" altLang="en-US" sz="1200" dirty="0"/>
            </a:p>
          </p:txBody>
        </p:sp>
        <p:sp>
          <p:nvSpPr>
            <p:cNvPr id="19" name="正方形/長方形 18">
              <a:extLst>
                <a:ext uri="{FF2B5EF4-FFF2-40B4-BE49-F238E27FC236}">
                  <a16:creationId xmlns:a16="http://schemas.microsoft.com/office/drawing/2014/main" id="{1E5DBE21-45C3-4862-B298-66191B5E93C0}"/>
                </a:ext>
              </a:extLst>
            </p:cNvPr>
            <p:cNvSpPr/>
            <p:nvPr/>
          </p:nvSpPr>
          <p:spPr bwMode="auto">
            <a:xfrm>
              <a:off x="5073725" y="2668342"/>
              <a:ext cx="546078" cy="52195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algn="ctr"/>
              <a:r>
                <a:rPr lang="en-US" altLang="ja-JP" sz="1200" dirty="0"/>
                <a:t>Pilot </a:t>
              </a:r>
            </a:p>
            <a:p>
              <a:pPr algn="ctr"/>
              <a:r>
                <a:rPr lang="en-US" altLang="ja-JP" sz="1200" dirty="0"/>
                <a:t>TX</a:t>
              </a:r>
              <a:endParaRPr lang="ja-JP" altLang="en-US" sz="1200" dirty="0"/>
            </a:p>
          </p:txBody>
        </p:sp>
        <p:sp>
          <p:nvSpPr>
            <p:cNvPr id="20" name="正方形/長方形 19">
              <a:extLst>
                <a:ext uri="{FF2B5EF4-FFF2-40B4-BE49-F238E27FC236}">
                  <a16:creationId xmlns:a16="http://schemas.microsoft.com/office/drawing/2014/main" id="{97DC2304-1E09-4851-ABDB-673297C2B2B4}"/>
                </a:ext>
              </a:extLst>
            </p:cNvPr>
            <p:cNvSpPr/>
            <p:nvPr/>
          </p:nvSpPr>
          <p:spPr bwMode="auto">
            <a:xfrm>
              <a:off x="3658816" y="2667000"/>
              <a:ext cx="702255" cy="52195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algn="ctr"/>
              <a:r>
                <a:rPr lang="en-US" altLang="ja-JP" sz="1200" dirty="0"/>
                <a:t>Pilot </a:t>
              </a:r>
            </a:p>
            <a:p>
              <a:pPr algn="ctr"/>
              <a:r>
                <a:rPr lang="en-US" altLang="ja-JP" sz="1200" dirty="0"/>
                <a:t>TX</a:t>
              </a:r>
              <a:endParaRPr lang="ja-JP" altLang="en-US" sz="1200" dirty="0"/>
            </a:p>
          </p:txBody>
        </p:sp>
        <p:cxnSp>
          <p:nvCxnSpPr>
            <p:cNvPr id="21" name="直線矢印コネクタ 20">
              <a:extLst>
                <a:ext uri="{FF2B5EF4-FFF2-40B4-BE49-F238E27FC236}">
                  <a16:creationId xmlns:a16="http://schemas.microsoft.com/office/drawing/2014/main" id="{243DF2D8-43E1-4500-87B6-85005F7E8C96}"/>
                </a:ext>
              </a:extLst>
            </p:cNvPr>
            <p:cNvCxnSpPr/>
            <p:nvPr/>
          </p:nvCxnSpPr>
          <p:spPr bwMode="auto">
            <a:xfrm flipH="1" flipV="1">
              <a:off x="1689417" y="2286000"/>
              <a:ext cx="1" cy="2127804"/>
            </a:xfrm>
            <a:prstGeom prst="straightConnector1">
              <a:avLst/>
            </a:prstGeom>
            <a:solidFill>
              <a:schemeClr val="accent1"/>
            </a:solidFill>
            <a:ln w="3810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a:extLst>
                <a:ext uri="{FF2B5EF4-FFF2-40B4-BE49-F238E27FC236}">
                  <a16:creationId xmlns:a16="http://schemas.microsoft.com/office/drawing/2014/main" id="{FB3BC0B8-85B1-4718-84DC-89DD845CA6AB}"/>
                </a:ext>
              </a:extLst>
            </p:cNvPr>
            <p:cNvSpPr txBox="1"/>
            <p:nvPr/>
          </p:nvSpPr>
          <p:spPr>
            <a:xfrm rot="16200000">
              <a:off x="818925" y="3144853"/>
              <a:ext cx="1136964" cy="369332"/>
            </a:xfrm>
            <a:prstGeom prst="rect">
              <a:avLst/>
            </a:prstGeom>
            <a:noFill/>
          </p:spPr>
          <p:txBody>
            <a:bodyPr wrap="square">
              <a:spAutoFit/>
            </a:bodyPr>
            <a:lstStyle/>
            <a:p>
              <a:r>
                <a:rPr lang="en-US" altLang="ja-JP" sz="1800" dirty="0"/>
                <a:t>TX signal</a:t>
              </a:r>
              <a:endParaRPr lang="ja-JP" altLang="en-US" sz="1800" dirty="0"/>
            </a:p>
          </p:txBody>
        </p:sp>
        <p:sp>
          <p:nvSpPr>
            <p:cNvPr id="24" name="テキスト ボックス 23">
              <a:extLst>
                <a:ext uri="{FF2B5EF4-FFF2-40B4-BE49-F238E27FC236}">
                  <a16:creationId xmlns:a16="http://schemas.microsoft.com/office/drawing/2014/main" id="{B80CFE0B-2D90-463B-9111-BC4980FE24AD}"/>
                </a:ext>
              </a:extLst>
            </p:cNvPr>
            <p:cNvSpPr txBox="1"/>
            <p:nvPr/>
          </p:nvSpPr>
          <p:spPr>
            <a:xfrm>
              <a:off x="1709886" y="2668342"/>
              <a:ext cx="533399" cy="276999"/>
            </a:xfrm>
            <a:prstGeom prst="rect">
              <a:avLst/>
            </a:prstGeom>
            <a:noFill/>
          </p:spPr>
          <p:txBody>
            <a:bodyPr wrap="square">
              <a:spAutoFit/>
            </a:bodyPr>
            <a:lstStyle/>
            <a:p>
              <a:r>
                <a:rPr lang="en-US" altLang="ja-JP" sz="1200" i="1" dirty="0">
                  <a:latin typeface="Arial 本文"/>
                </a:rPr>
                <a:t>CCA</a:t>
              </a:r>
              <a:endParaRPr lang="ja-JP" altLang="en-US" i="1" dirty="0"/>
            </a:p>
          </p:txBody>
        </p:sp>
        <p:cxnSp>
          <p:nvCxnSpPr>
            <p:cNvPr id="4" name="直線矢印コネクタ 3">
              <a:extLst>
                <a:ext uri="{FF2B5EF4-FFF2-40B4-BE49-F238E27FC236}">
                  <a16:creationId xmlns:a16="http://schemas.microsoft.com/office/drawing/2014/main" id="{BDBD20C7-A14D-4152-858D-925D325BEBD8}"/>
                </a:ext>
              </a:extLst>
            </p:cNvPr>
            <p:cNvCxnSpPr/>
            <p:nvPr/>
          </p:nvCxnSpPr>
          <p:spPr bwMode="auto">
            <a:xfrm>
              <a:off x="1813560" y="2920594"/>
              <a:ext cx="429259" cy="0"/>
            </a:xfrm>
            <a:prstGeom prst="straightConnector1">
              <a:avLst/>
            </a:prstGeom>
            <a:solidFill>
              <a:schemeClr val="accent1"/>
            </a:solidFill>
            <a:ln w="12700" cap="flat" cmpd="sng" algn="ctr">
              <a:solidFill>
                <a:schemeClr val="tx1"/>
              </a:solidFill>
              <a:prstDash val="solid"/>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矢印コネクタ 26">
              <a:extLst>
                <a:ext uri="{FF2B5EF4-FFF2-40B4-BE49-F238E27FC236}">
                  <a16:creationId xmlns:a16="http://schemas.microsoft.com/office/drawing/2014/main" id="{1C3DD48B-D6EF-4624-BC25-913702A88DB6}"/>
                </a:ext>
              </a:extLst>
            </p:cNvPr>
            <p:cNvCxnSpPr/>
            <p:nvPr/>
          </p:nvCxnSpPr>
          <p:spPr bwMode="auto">
            <a:xfrm>
              <a:off x="4569461" y="2920594"/>
              <a:ext cx="504263" cy="0"/>
            </a:xfrm>
            <a:prstGeom prst="straightConnector1">
              <a:avLst/>
            </a:prstGeom>
            <a:solidFill>
              <a:schemeClr val="accent1"/>
            </a:solidFill>
            <a:ln w="12700" cap="flat" cmpd="sng" algn="ctr">
              <a:solidFill>
                <a:schemeClr val="tx1"/>
              </a:solidFill>
              <a:prstDash val="solid"/>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a:extLst>
                <a:ext uri="{FF2B5EF4-FFF2-40B4-BE49-F238E27FC236}">
                  <a16:creationId xmlns:a16="http://schemas.microsoft.com/office/drawing/2014/main" id="{2AB019B5-8525-45BC-B534-401E1C04F06F}"/>
                </a:ext>
              </a:extLst>
            </p:cNvPr>
            <p:cNvCxnSpPr/>
            <p:nvPr/>
          </p:nvCxnSpPr>
          <p:spPr bwMode="auto">
            <a:xfrm>
              <a:off x="2956560" y="2920594"/>
              <a:ext cx="702255" cy="0"/>
            </a:xfrm>
            <a:prstGeom prst="straightConnector1">
              <a:avLst/>
            </a:prstGeom>
            <a:solidFill>
              <a:schemeClr val="accent1"/>
            </a:solidFill>
            <a:ln w="12700" cap="flat" cmpd="sng" algn="ctr">
              <a:solidFill>
                <a:schemeClr val="tx1"/>
              </a:solidFill>
              <a:prstDash val="solid"/>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テキスト ボックス 30">
              <a:extLst>
                <a:ext uri="{FF2B5EF4-FFF2-40B4-BE49-F238E27FC236}">
                  <a16:creationId xmlns:a16="http://schemas.microsoft.com/office/drawing/2014/main" id="{99A1CC6B-E055-468D-AE2D-6BDCF6C24191}"/>
                </a:ext>
              </a:extLst>
            </p:cNvPr>
            <p:cNvSpPr txBox="1"/>
            <p:nvPr/>
          </p:nvSpPr>
          <p:spPr>
            <a:xfrm>
              <a:off x="4480559" y="2672976"/>
              <a:ext cx="533399" cy="276999"/>
            </a:xfrm>
            <a:prstGeom prst="rect">
              <a:avLst/>
            </a:prstGeom>
            <a:noFill/>
          </p:spPr>
          <p:txBody>
            <a:bodyPr wrap="square">
              <a:spAutoFit/>
            </a:bodyPr>
            <a:lstStyle/>
            <a:p>
              <a:r>
                <a:rPr lang="en-US" altLang="ja-JP" sz="1200" i="1" dirty="0">
                  <a:latin typeface="Arial 本文"/>
                </a:rPr>
                <a:t>CCA</a:t>
              </a:r>
              <a:endParaRPr lang="ja-JP" altLang="en-US" i="1" dirty="0"/>
            </a:p>
          </p:txBody>
        </p:sp>
        <p:sp>
          <p:nvSpPr>
            <p:cNvPr id="32" name="テキスト ボックス 31">
              <a:extLst>
                <a:ext uri="{FF2B5EF4-FFF2-40B4-BE49-F238E27FC236}">
                  <a16:creationId xmlns:a16="http://schemas.microsoft.com/office/drawing/2014/main" id="{1932A91E-D507-4E7E-80BD-AA46E6D09829}"/>
                </a:ext>
              </a:extLst>
            </p:cNvPr>
            <p:cNvSpPr txBox="1"/>
            <p:nvPr/>
          </p:nvSpPr>
          <p:spPr>
            <a:xfrm>
              <a:off x="2956560" y="2668341"/>
              <a:ext cx="533399" cy="276999"/>
            </a:xfrm>
            <a:prstGeom prst="rect">
              <a:avLst/>
            </a:prstGeom>
            <a:noFill/>
          </p:spPr>
          <p:txBody>
            <a:bodyPr wrap="square">
              <a:spAutoFit/>
            </a:bodyPr>
            <a:lstStyle/>
            <a:p>
              <a:r>
                <a:rPr lang="en-US" altLang="ja-JP" sz="1200" i="1" dirty="0">
                  <a:latin typeface="Arial 本文"/>
                </a:rPr>
                <a:t>CCA</a:t>
              </a:r>
              <a:endParaRPr lang="ja-JP" altLang="en-US" i="1" dirty="0"/>
            </a:p>
          </p:txBody>
        </p:sp>
      </p:grpSp>
    </p:spTree>
    <p:extLst>
      <p:ext uri="{BB962C8B-B14F-4D97-AF65-F5344CB8AC3E}">
        <p14:creationId xmlns:p14="http://schemas.microsoft.com/office/powerpoint/2010/main" val="4281684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7AD7BFCF-0FFB-46FF-9272-BEA7F14F3994}"/>
              </a:ext>
            </a:extLst>
          </p:cNvPr>
          <p:cNvSpPr>
            <a:spLocks noGrp="1"/>
          </p:cNvSpPr>
          <p:nvPr>
            <p:ph type="sldNum" sz="quarter" idx="12"/>
          </p:nvPr>
        </p:nvSpPr>
        <p:spPr>
          <a:xfrm>
            <a:off x="4344988" y="6475413"/>
            <a:ext cx="530225" cy="182562"/>
          </a:xfrm>
        </p:spPr>
        <p:txBody>
          <a:bodyPr/>
          <a:lstStyle/>
          <a:p>
            <a:r>
              <a:rPr lang="en-US" altLang="en-US"/>
              <a:t>Slide </a:t>
            </a:r>
            <a:fld id="{D63F0650-F2B3-6741-A45C-FCE309717EFE}" type="slidenum">
              <a:rPr lang="en-US" altLang="en-US" smtClean="0"/>
              <a:pPr/>
              <a:t>9</a:t>
            </a:fld>
            <a:endParaRPr lang="en-US" altLang="en-US"/>
          </a:p>
        </p:txBody>
      </p:sp>
      <p:sp>
        <p:nvSpPr>
          <p:cNvPr id="18" name="矢印: 下 17">
            <a:extLst>
              <a:ext uri="{FF2B5EF4-FFF2-40B4-BE49-F238E27FC236}">
                <a16:creationId xmlns:a16="http://schemas.microsoft.com/office/drawing/2014/main" id="{E6C8FC8B-5C44-4934-8B2A-7821BDC78AF7}"/>
              </a:ext>
            </a:extLst>
          </p:cNvPr>
          <p:cNvSpPr/>
          <p:nvPr/>
        </p:nvSpPr>
        <p:spPr>
          <a:xfrm>
            <a:off x="2211048" y="2278385"/>
            <a:ext cx="128763" cy="3150540"/>
          </a:xfrm>
          <a:prstGeom prst="down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b="1" dirty="0"/>
          </a:p>
        </p:txBody>
      </p:sp>
      <p:cxnSp>
        <p:nvCxnSpPr>
          <p:cNvPr id="19" name="直線矢印コネクタ 18">
            <a:extLst>
              <a:ext uri="{FF2B5EF4-FFF2-40B4-BE49-F238E27FC236}">
                <a16:creationId xmlns:a16="http://schemas.microsoft.com/office/drawing/2014/main" id="{66CD14F9-5DD8-4DEE-8699-1D650183B07C}"/>
              </a:ext>
            </a:extLst>
          </p:cNvPr>
          <p:cNvCxnSpPr>
            <a:cxnSpLocks/>
          </p:cNvCxnSpPr>
          <p:nvPr/>
        </p:nvCxnSpPr>
        <p:spPr>
          <a:xfrm flipH="1">
            <a:off x="2327923" y="2695864"/>
            <a:ext cx="2281391" cy="142379"/>
          </a:xfrm>
          <a:prstGeom prst="straightConnector1">
            <a:avLst/>
          </a:prstGeom>
          <a:ln w="158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667769E3-C164-4FA5-B8B1-F05A3820E474}"/>
              </a:ext>
            </a:extLst>
          </p:cNvPr>
          <p:cNvCxnSpPr>
            <a:cxnSpLocks/>
          </p:cNvCxnSpPr>
          <p:nvPr/>
        </p:nvCxnSpPr>
        <p:spPr>
          <a:xfrm>
            <a:off x="2327923" y="3414790"/>
            <a:ext cx="2272461" cy="283679"/>
          </a:xfrm>
          <a:prstGeom prst="straightConnector1">
            <a:avLst/>
          </a:prstGeom>
          <a:ln w="158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1" name="正方形/長方形 20">
            <a:extLst>
              <a:ext uri="{FF2B5EF4-FFF2-40B4-BE49-F238E27FC236}">
                <a16:creationId xmlns:a16="http://schemas.microsoft.com/office/drawing/2014/main" id="{90DC9722-3D9C-4FB9-8CE3-2EF7843775F9}"/>
              </a:ext>
            </a:extLst>
          </p:cNvPr>
          <p:cNvSpPr/>
          <p:nvPr/>
        </p:nvSpPr>
        <p:spPr>
          <a:xfrm rot="21420000">
            <a:off x="2929917" y="2444043"/>
            <a:ext cx="1077411" cy="338554"/>
          </a:xfrm>
          <a:prstGeom prst="rect">
            <a:avLst/>
          </a:prstGeom>
        </p:spPr>
        <p:txBody>
          <a:bodyPr wrap="none">
            <a:spAutoFit/>
          </a:bodyPr>
          <a:lstStyle/>
          <a:p>
            <a:r>
              <a:rPr lang="en-US" altLang="ja-JP" sz="1600" dirty="0">
                <a:solidFill>
                  <a:srgbClr val="000000"/>
                </a:solidFill>
                <a:cs typeface="Times New Roman" panose="02020603050405020304" pitchFamily="18" charset="0"/>
              </a:rPr>
              <a:t>CCA </a:t>
            </a:r>
            <a:r>
              <a:rPr lang="en-US" altLang="ja-JP" sz="1600" dirty="0">
                <a:solidFill>
                  <a:srgbClr val="000000"/>
                </a:solidFill>
                <a:latin typeface="Times New Roman" panose="02020603050405020304" pitchFamily="18" charset="0"/>
                <a:cs typeface="Times New Roman" panose="02020603050405020304" pitchFamily="18" charset="0"/>
              </a:rPr>
              <a:t>Req. </a:t>
            </a:r>
            <a:endParaRPr lang="ja-JP" altLang="en-US" sz="1600" dirty="0">
              <a:latin typeface="Times New Roman" panose="02020603050405020304" pitchFamily="18" charset="0"/>
              <a:cs typeface="Times New Roman" panose="02020603050405020304" pitchFamily="18" charset="0"/>
            </a:endParaRPr>
          </a:p>
        </p:txBody>
      </p:sp>
      <p:sp>
        <p:nvSpPr>
          <p:cNvPr id="22" name="正方形/長方形 21">
            <a:extLst>
              <a:ext uri="{FF2B5EF4-FFF2-40B4-BE49-F238E27FC236}">
                <a16:creationId xmlns:a16="http://schemas.microsoft.com/office/drawing/2014/main" id="{C8AA76AB-B88F-499B-8E73-F21243C59B8B}"/>
              </a:ext>
            </a:extLst>
          </p:cNvPr>
          <p:cNvSpPr/>
          <p:nvPr/>
        </p:nvSpPr>
        <p:spPr>
          <a:xfrm rot="480000">
            <a:off x="2611900" y="3252000"/>
            <a:ext cx="1819729" cy="338554"/>
          </a:xfrm>
          <a:prstGeom prst="rect">
            <a:avLst/>
          </a:prstGeom>
        </p:spPr>
        <p:txBody>
          <a:bodyPr wrap="none">
            <a:spAutoFit/>
          </a:bodyPr>
          <a:lstStyle/>
          <a:p>
            <a:r>
              <a:rPr lang="en-US" altLang="ja-JP" sz="1600" dirty="0">
                <a:solidFill>
                  <a:srgbClr val="000000"/>
                </a:solidFill>
                <a:cs typeface="Times New Roman" panose="02020603050405020304" pitchFamily="18" charset="0"/>
              </a:rPr>
              <a:t>clear channel report</a:t>
            </a:r>
            <a:endParaRPr lang="ja-JP" altLang="en-US" sz="1600" dirty="0">
              <a:latin typeface="Times New Roman" panose="02020603050405020304" pitchFamily="18" charset="0"/>
              <a:cs typeface="Times New Roman" panose="02020603050405020304" pitchFamily="18" charset="0"/>
            </a:endParaRPr>
          </a:p>
        </p:txBody>
      </p:sp>
      <p:sp>
        <p:nvSpPr>
          <p:cNvPr id="24" name="正方形/長方形 23">
            <a:extLst>
              <a:ext uri="{FF2B5EF4-FFF2-40B4-BE49-F238E27FC236}">
                <a16:creationId xmlns:a16="http://schemas.microsoft.com/office/drawing/2014/main" id="{C0520CF1-0A6C-423D-A4EA-D0780983C048}"/>
              </a:ext>
            </a:extLst>
          </p:cNvPr>
          <p:cNvSpPr/>
          <p:nvPr/>
        </p:nvSpPr>
        <p:spPr>
          <a:xfrm>
            <a:off x="1676400" y="1860901"/>
            <a:ext cx="5782737" cy="338554"/>
          </a:xfrm>
          <a:prstGeom prst="rect">
            <a:avLst/>
          </a:prstGeom>
        </p:spPr>
        <p:txBody>
          <a:bodyPr wrap="none">
            <a:spAutoFit/>
          </a:bodyPr>
          <a:lstStyle/>
          <a:p>
            <a:r>
              <a:rPr lang="en-US" altLang="ja-JP" sz="1600" dirty="0">
                <a:solidFill>
                  <a:srgbClr val="000000"/>
                </a:solidFill>
                <a:latin typeface="Times New Roman" panose="02020603050405020304" pitchFamily="18" charset="0"/>
                <a:cs typeface="Times New Roman" panose="02020603050405020304" pitchFamily="18" charset="0"/>
              </a:rPr>
              <a:t>Pilot-NB-PHY                            MAC                              UWB-PHY</a:t>
            </a:r>
            <a:endParaRPr lang="ja-JP" altLang="en-US" sz="1600" dirty="0">
              <a:latin typeface="Times New Roman" panose="02020603050405020304" pitchFamily="18" charset="0"/>
              <a:cs typeface="Times New Roman" panose="02020603050405020304" pitchFamily="18" charset="0"/>
            </a:endParaRPr>
          </a:p>
        </p:txBody>
      </p:sp>
      <p:sp>
        <p:nvSpPr>
          <p:cNvPr id="35" name="正方形/長方形 34">
            <a:extLst>
              <a:ext uri="{FF2B5EF4-FFF2-40B4-BE49-F238E27FC236}">
                <a16:creationId xmlns:a16="http://schemas.microsoft.com/office/drawing/2014/main" id="{D3234B68-9F5E-42E1-9F7D-85A25F47D3C7}"/>
              </a:ext>
            </a:extLst>
          </p:cNvPr>
          <p:cNvSpPr/>
          <p:nvPr/>
        </p:nvSpPr>
        <p:spPr>
          <a:xfrm>
            <a:off x="1617652" y="2943868"/>
            <a:ext cx="747440" cy="392567"/>
          </a:xfrm>
          <a:prstGeom prst="rect">
            <a:avLst/>
          </a:prstGeom>
        </p:spPr>
        <p:txBody>
          <a:bodyPr wrap="none">
            <a:spAutoFit/>
          </a:bodyPr>
          <a:lstStyle/>
          <a:p>
            <a:r>
              <a:rPr lang="en-US" altLang="ja-JP" sz="1600" dirty="0">
                <a:solidFill>
                  <a:srgbClr val="0070C0"/>
                </a:solidFill>
                <a:latin typeface="Times New Roman" panose="02020603050405020304" pitchFamily="18" charset="0"/>
                <a:cs typeface="Times New Roman" panose="02020603050405020304" pitchFamily="18" charset="0"/>
              </a:rPr>
              <a:t>CCA </a:t>
            </a:r>
            <a:endParaRPr lang="ja-JP" altLang="en-US" sz="1600" dirty="0">
              <a:solidFill>
                <a:srgbClr val="0070C0"/>
              </a:solidFill>
              <a:latin typeface="Times New Roman" panose="02020603050405020304" pitchFamily="18" charset="0"/>
              <a:cs typeface="Times New Roman" panose="02020603050405020304" pitchFamily="18" charset="0"/>
            </a:endParaRPr>
          </a:p>
        </p:txBody>
      </p:sp>
      <p:sp>
        <p:nvSpPr>
          <p:cNvPr id="60" name="矢印: 下 59">
            <a:extLst>
              <a:ext uri="{FF2B5EF4-FFF2-40B4-BE49-F238E27FC236}">
                <a16:creationId xmlns:a16="http://schemas.microsoft.com/office/drawing/2014/main" id="{45D4D3EA-EC46-4D80-966A-DB0786F73CD6}"/>
              </a:ext>
            </a:extLst>
          </p:cNvPr>
          <p:cNvSpPr/>
          <p:nvPr/>
        </p:nvSpPr>
        <p:spPr>
          <a:xfrm>
            <a:off x="6898945" y="2278384"/>
            <a:ext cx="133833" cy="3150540"/>
          </a:xfrm>
          <a:prstGeom prst="down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b="1" dirty="0"/>
          </a:p>
        </p:txBody>
      </p:sp>
      <p:sp>
        <p:nvSpPr>
          <p:cNvPr id="61" name="矢印: 下 60">
            <a:extLst>
              <a:ext uri="{FF2B5EF4-FFF2-40B4-BE49-F238E27FC236}">
                <a16:creationId xmlns:a16="http://schemas.microsoft.com/office/drawing/2014/main" id="{CD4A4DD7-8E6A-43E9-A151-AEE6084B9E13}"/>
              </a:ext>
            </a:extLst>
          </p:cNvPr>
          <p:cNvSpPr/>
          <p:nvPr/>
        </p:nvSpPr>
        <p:spPr>
          <a:xfrm>
            <a:off x="4548051" y="2269677"/>
            <a:ext cx="152620" cy="3445323"/>
          </a:xfrm>
          <a:prstGeom prst="down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b="1" dirty="0"/>
          </a:p>
        </p:txBody>
      </p:sp>
      <p:cxnSp>
        <p:nvCxnSpPr>
          <p:cNvPr id="63" name="直線矢印コネクタ 62">
            <a:extLst>
              <a:ext uri="{FF2B5EF4-FFF2-40B4-BE49-F238E27FC236}">
                <a16:creationId xmlns:a16="http://schemas.microsoft.com/office/drawing/2014/main" id="{BB80023F-8C2A-4E7B-8638-50F64650918C}"/>
              </a:ext>
            </a:extLst>
          </p:cNvPr>
          <p:cNvCxnSpPr>
            <a:cxnSpLocks/>
          </p:cNvCxnSpPr>
          <p:nvPr/>
        </p:nvCxnSpPr>
        <p:spPr>
          <a:xfrm>
            <a:off x="2200612" y="2860555"/>
            <a:ext cx="0" cy="586773"/>
          </a:xfrm>
          <a:prstGeom prst="straightConnector1">
            <a:avLst/>
          </a:prstGeom>
          <a:ln w="22225">
            <a:solidFill>
              <a:srgbClr val="0070C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6" name="直線矢印コネクタ 65">
            <a:extLst>
              <a:ext uri="{FF2B5EF4-FFF2-40B4-BE49-F238E27FC236}">
                <a16:creationId xmlns:a16="http://schemas.microsoft.com/office/drawing/2014/main" id="{EFFB0703-71F2-4EA2-9008-7CE191346A57}"/>
              </a:ext>
            </a:extLst>
          </p:cNvPr>
          <p:cNvCxnSpPr>
            <a:cxnSpLocks/>
          </p:cNvCxnSpPr>
          <p:nvPr/>
        </p:nvCxnSpPr>
        <p:spPr>
          <a:xfrm flipH="1">
            <a:off x="2327923" y="3874090"/>
            <a:ext cx="2281391" cy="142379"/>
          </a:xfrm>
          <a:prstGeom prst="straightConnector1">
            <a:avLst/>
          </a:prstGeom>
          <a:ln w="158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id="{EC32CAA6-5BBA-4ED9-9D41-28909C5AAFB0}"/>
              </a:ext>
            </a:extLst>
          </p:cNvPr>
          <p:cNvSpPr/>
          <p:nvPr/>
        </p:nvSpPr>
        <p:spPr>
          <a:xfrm rot="21420000">
            <a:off x="2460560" y="3640681"/>
            <a:ext cx="1978427" cy="338554"/>
          </a:xfrm>
          <a:prstGeom prst="rect">
            <a:avLst/>
          </a:prstGeom>
        </p:spPr>
        <p:txBody>
          <a:bodyPr wrap="none">
            <a:spAutoFit/>
          </a:bodyPr>
          <a:lstStyle/>
          <a:p>
            <a:r>
              <a:rPr lang="en-US" altLang="ja-JP" sz="1600" dirty="0">
                <a:solidFill>
                  <a:srgbClr val="000000"/>
                </a:solidFill>
                <a:cs typeface="Times New Roman" panose="02020603050405020304" pitchFamily="18" charset="0"/>
              </a:rPr>
              <a:t>Start-send Command</a:t>
            </a:r>
            <a:r>
              <a:rPr lang="en-US" altLang="ja-JP" sz="1600" dirty="0">
                <a:solidFill>
                  <a:srgbClr val="000000"/>
                </a:solidFill>
                <a:latin typeface="Times New Roman" panose="02020603050405020304" pitchFamily="18" charset="0"/>
                <a:cs typeface="Times New Roman" panose="02020603050405020304" pitchFamily="18" charset="0"/>
              </a:rPr>
              <a:t> </a:t>
            </a:r>
            <a:endParaRPr lang="ja-JP" altLang="en-US" sz="1600" dirty="0">
              <a:latin typeface="Times New Roman" panose="02020603050405020304" pitchFamily="18" charset="0"/>
              <a:cs typeface="Times New Roman" panose="02020603050405020304" pitchFamily="18" charset="0"/>
            </a:endParaRPr>
          </a:p>
        </p:txBody>
      </p:sp>
      <p:cxnSp>
        <p:nvCxnSpPr>
          <p:cNvPr id="68" name="直線矢印コネクタ 67">
            <a:extLst>
              <a:ext uri="{FF2B5EF4-FFF2-40B4-BE49-F238E27FC236}">
                <a16:creationId xmlns:a16="http://schemas.microsoft.com/office/drawing/2014/main" id="{61B9836A-FA2F-46A6-A9BB-64FE290DC24E}"/>
              </a:ext>
            </a:extLst>
          </p:cNvPr>
          <p:cNvCxnSpPr>
            <a:cxnSpLocks/>
          </p:cNvCxnSpPr>
          <p:nvPr/>
        </p:nvCxnSpPr>
        <p:spPr>
          <a:xfrm>
            <a:off x="4609312" y="3874442"/>
            <a:ext cx="2281391" cy="142379"/>
          </a:xfrm>
          <a:prstGeom prst="straightConnector1">
            <a:avLst/>
          </a:prstGeom>
          <a:ln w="158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38B7B13E-1C1B-4F0D-8AFC-1872116A5E1D}"/>
              </a:ext>
            </a:extLst>
          </p:cNvPr>
          <p:cNvSpPr/>
          <p:nvPr/>
        </p:nvSpPr>
        <p:spPr>
          <a:xfrm rot="240000">
            <a:off x="4814694" y="3637973"/>
            <a:ext cx="1927131" cy="338554"/>
          </a:xfrm>
          <a:prstGeom prst="rect">
            <a:avLst/>
          </a:prstGeom>
        </p:spPr>
        <p:txBody>
          <a:bodyPr wrap="none">
            <a:spAutoFit/>
          </a:bodyPr>
          <a:lstStyle/>
          <a:p>
            <a:r>
              <a:rPr lang="en-US" altLang="ja-JP" sz="1600" dirty="0">
                <a:solidFill>
                  <a:srgbClr val="000000"/>
                </a:solidFill>
                <a:cs typeface="Times New Roman" panose="02020603050405020304" pitchFamily="18" charset="0"/>
              </a:rPr>
              <a:t>Start-send Command</a:t>
            </a:r>
            <a:endParaRPr lang="ja-JP" altLang="en-US" sz="1600" dirty="0">
              <a:latin typeface="Times New Roman" panose="02020603050405020304" pitchFamily="18" charset="0"/>
              <a:cs typeface="Times New Roman" panose="02020603050405020304" pitchFamily="18" charset="0"/>
            </a:endParaRPr>
          </a:p>
        </p:txBody>
      </p:sp>
      <p:cxnSp>
        <p:nvCxnSpPr>
          <p:cNvPr id="74" name="直線矢印コネクタ 73">
            <a:extLst>
              <a:ext uri="{FF2B5EF4-FFF2-40B4-BE49-F238E27FC236}">
                <a16:creationId xmlns:a16="http://schemas.microsoft.com/office/drawing/2014/main" id="{795A9054-60AB-42D7-8289-B65AE32EABE1}"/>
              </a:ext>
            </a:extLst>
          </p:cNvPr>
          <p:cNvCxnSpPr>
            <a:cxnSpLocks/>
          </p:cNvCxnSpPr>
          <p:nvPr/>
        </p:nvCxnSpPr>
        <p:spPr>
          <a:xfrm>
            <a:off x="2200612" y="3979593"/>
            <a:ext cx="0" cy="497719"/>
          </a:xfrm>
          <a:prstGeom prst="straightConnector1">
            <a:avLst/>
          </a:prstGeom>
          <a:ln w="2222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8" name="直線矢印コネクタ 77">
            <a:extLst>
              <a:ext uri="{FF2B5EF4-FFF2-40B4-BE49-F238E27FC236}">
                <a16:creationId xmlns:a16="http://schemas.microsoft.com/office/drawing/2014/main" id="{1E13BC12-03D5-44C8-A22B-0B9FDEE28660}"/>
              </a:ext>
            </a:extLst>
          </p:cNvPr>
          <p:cNvCxnSpPr>
            <a:cxnSpLocks/>
          </p:cNvCxnSpPr>
          <p:nvPr/>
        </p:nvCxnSpPr>
        <p:spPr>
          <a:xfrm flipH="1">
            <a:off x="4661562" y="4540331"/>
            <a:ext cx="2281391" cy="142379"/>
          </a:xfrm>
          <a:prstGeom prst="straightConnector1">
            <a:avLst/>
          </a:prstGeom>
          <a:ln w="158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79" name="正方形/長方形 78">
            <a:extLst>
              <a:ext uri="{FF2B5EF4-FFF2-40B4-BE49-F238E27FC236}">
                <a16:creationId xmlns:a16="http://schemas.microsoft.com/office/drawing/2014/main" id="{E5694CF9-D7E1-412C-9CA0-66D1C1F6CC20}"/>
              </a:ext>
            </a:extLst>
          </p:cNvPr>
          <p:cNvSpPr/>
          <p:nvPr/>
        </p:nvSpPr>
        <p:spPr>
          <a:xfrm rot="21420000">
            <a:off x="4769260" y="4595773"/>
            <a:ext cx="2142061" cy="338554"/>
          </a:xfrm>
          <a:prstGeom prst="rect">
            <a:avLst/>
          </a:prstGeom>
        </p:spPr>
        <p:txBody>
          <a:bodyPr wrap="none">
            <a:spAutoFit/>
          </a:bodyPr>
          <a:lstStyle/>
          <a:p>
            <a:r>
              <a:rPr lang="en-US" altLang="ja-JP" sz="1600" dirty="0">
                <a:solidFill>
                  <a:srgbClr val="000000"/>
                </a:solidFill>
                <a:cs typeface="Times New Roman" panose="02020603050405020304" pitchFamily="18" charset="0"/>
              </a:rPr>
              <a:t>Task completion r</a:t>
            </a:r>
            <a:r>
              <a:rPr lang="en-US" altLang="ja-JP" sz="1600" dirty="0">
                <a:solidFill>
                  <a:srgbClr val="000000"/>
                </a:solidFill>
                <a:latin typeface="Times New Roman" panose="02020603050405020304" pitchFamily="18" charset="0"/>
                <a:cs typeface="Times New Roman" panose="02020603050405020304" pitchFamily="18" charset="0"/>
              </a:rPr>
              <a:t>eport </a:t>
            </a:r>
            <a:endParaRPr lang="ja-JP" altLang="en-US" sz="1600" dirty="0">
              <a:latin typeface="Times New Roman" panose="02020603050405020304" pitchFamily="18" charset="0"/>
              <a:cs typeface="Times New Roman" panose="02020603050405020304" pitchFamily="18" charset="0"/>
            </a:endParaRPr>
          </a:p>
        </p:txBody>
      </p:sp>
      <p:cxnSp>
        <p:nvCxnSpPr>
          <p:cNvPr id="83" name="直線コネクタ 82">
            <a:extLst>
              <a:ext uri="{FF2B5EF4-FFF2-40B4-BE49-F238E27FC236}">
                <a16:creationId xmlns:a16="http://schemas.microsoft.com/office/drawing/2014/main" id="{71596928-ED18-45FE-8D4D-562B6EE11A00}"/>
              </a:ext>
            </a:extLst>
          </p:cNvPr>
          <p:cNvCxnSpPr/>
          <p:nvPr/>
        </p:nvCxnSpPr>
        <p:spPr bwMode="auto">
          <a:xfrm>
            <a:off x="2200612" y="4477312"/>
            <a:ext cx="4847606" cy="0"/>
          </a:xfrm>
          <a:prstGeom prst="line">
            <a:avLst/>
          </a:prstGeom>
          <a:solidFill>
            <a:schemeClr val="accent1"/>
          </a:solidFill>
          <a:ln w="12700" cap="flat" cmpd="sng" algn="ctr">
            <a:solidFill>
              <a:srgbClr val="00B05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正方形/長方形 83">
            <a:extLst>
              <a:ext uri="{FF2B5EF4-FFF2-40B4-BE49-F238E27FC236}">
                <a16:creationId xmlns:a16="http://schemas.microsoft.com/office/drawing/2014/main" id="{8A5CA4BC-57BE-4899-994A-418686340382}"/>
              </a:ext>
            </a:extLst>
          </p:cNvPr>
          <p:cNvSpPr/>
          <p:nvPr/>
        </p:nvSpPr>
        <p:spPr>
          <a:xfrm>
            <a:off x="2281599" y="4140212"/>
            <a:ext cx="1981312" cy="338554"/>
          </a:xfrm>
          <a:prstGeom prst="rect">
            <a:avLst/>
          </a:prstGeom>
        </p:spPr>
        <p:txBody>
          <a:bodyPr wrap="none">
            <a:spAutoFit/>
          </a:bodyPr>
          <a:lstStyle/>
          <a:p>
            <a:r>
              <a:rPr lang="en-US" altLang="ja-JP" sz="1600" dirty="0">
                <a:solidFill>
                  <a:srgbClr val="00B050"/>
                </a:solidFill>
                <a:cs typeface="Times New Roman" panose="02020603050405020304" pitchFamily="18" charset="0"/>
              </a:rPr>
              <a:t>Pilot-NB-PHY-send*</a:t>
            </a:r>
            <a:r>
              <a:rPr lang="en-US" altLang="ja-JP" sz="1600" dirty="0">
                <a:solidFill>
                  <a:srgbClr val="00B050"/>
                </a:solidFill>
                <a:latin typeface="Times New Roman" panose="02020603050405020304" pitchFamily="18" charset="0"/>
                <a:cs typeface="Times New Roman" panose="02020603050405020304" pitchFamily="18" charset="0"/>
              </a:rPr>
              <a:t> </a:t>
            </a:r>
            <a:endParaRPr lang="ja-JP" altLang="en-US" sz="1600" dirty="0">
              <a:solidFill>
                <a:srgbClr val="00B050"/>
              </a:solidFill>
              <a:latin typeface="Times New Roman" panose="02020603050405020304" pitchFamily="18" charset="0"/>
              <a:cs typeface="Times New Roman" panose="02020603050405020304" pitchFamily="18" charset="0"/>
            </a:endParaRPr>
          </a:p>
        </p:txBody>
      </p:sp>
      <p:cxnSp>
        <p:nvCxnSpPr>
          <p:cNvPr id="29" name="直線矢印コネクタ 28">
            <a:extLst>
              <a:ext uri="{FF2B5EF4-FFF2-40B4-BE49-F238E27FC236}">
                <a16:creationId xmlns:a16="http://schemas.microsoft.com/office/drawing/2014/main" id="{FFA422FF-FDCC-4335-B6EB-240802F6B2CA}"/>
              </a:ext>
            </a:extLst>
          </p:cNvPr>
          <p:cNvCxnSpPr>
            <a:cxnSpLocks/>
          </p:cNvCxnSpPr>
          <p:nvPr/>
        </p:nvCxnSpPr>
        <p:spPr>
          <a:xfrm>
            <a:off x="7032778" y="4016469"/>
            <a:ext cx="0" cy="497719"/>
          </a:xfrm>
          <a:prstGeom prst="straightConnector1">
            <a:avLst/>
          </a:prstGeom>
          <a:ln w="2222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63E27041-213C-468D-80BF-6A436DB5D263}"/>
              </a:ext>
            </a:extLst>
          </p:cNvPr>
          <p:cNvSpPr/>
          <p:nvPr/>
        </p:nvSpPr>
        <p:spPr>
          <a:xfrm>
            <a:off x="5257800" y="4138758"/>
            <a:ext cx="1716817" cy="338554"/>
          </a:xfrm>
          <a:prstGeom prst="rect">
            <a:avLst/>
          </a:prstGeom>
        </p:spPr>
        <p:txBody>
          <a:bodyPr wrap="none">
            <a:spAutoFit/>
          </a:bodyPr>
          <a:lstStyle/>
          <a:p>
            <a:r>
              <a:rPr lang="en-US" altLang="ja-JP" sz="1600" dirty="0">
                <a:solidFill>
                  <a:srgbClr val="00B050"/>
                </a:solidFill>
                <a:cs typeface="Times New Roman" panose="02020603050405020304" pitchFamily="18" charset="0"/>
              </a:rPr>
              <a:t>UWB-PHY-send*</a:t>
            </a:r>
            <a:r>
              <a:rPr lang="en-US" altLang="ja-JP" sz="1600" dirty="0">
                <a:solidFill>
                  <a:srgbClr val="00B050"/>
                </a:solidFill>
                <a:latin typeface="Times New Roman" panose="02020603050405020304" pitchFamily="18" charset="0"/>
                <a:cs typeface="Times New Roman" panose="02020603050405020304" pitchFamily="18" charset="0"/>
              </a:rPr>
              <a:t> </a:t>
            </a:r>
            <a:endParaRPr lang="ja-JP" altLang="en-US" sz="1600" dirty="0">
              <a:solidFill>
                <a:srgbClr val="00B050"/>
              </a:solidFill>
              <a:latin typeface="Times New Roman" panose="02020603050405020304" pitchFamily="18" charset="0"/>
              <a:cs typeface="Times New Roman" panose="02020603050405020304" pitchFamily="18" charset="0"/>
            </a:endParaRPr>
          </a:p>
        </p:txBody>
      </p:sp>
      <p:sp>
        <p:nvSpPr>
          <p:cNvPr id="36" name="Rectangle 2">
            <a:extLst>
              <a:ext uri="{FF2B5EF4-FFF2-40B4-BE49-F238E27FC236}">
                <a16:creationId xmlns:a16="http://schemas.microsoft.com/office/drawing/2014/main" id="{69E050DC-042F-4352-B9FA-0E1F09C89612}"/>
              </a:ext>
            </a:extLst>
          </p:cNvPr>
          <p:cNvSpPr>
            <a:spLocks noGrp="1" noChangeArrowheads="1"/>
          </p:cNvSpPr>
          <p:nvPr>
            <p:ph type="title"/>
          </p:nvPr>
        </p:nvSpPr>
        <p:spPr>
          <a:xfrm>
            <a:off x="685800" y="838200"/>
            <a:ext cx="7924800" cy="533400"/>
          </a:xfrm>
          <a:ln/>
        </p:spPr>
        <p:txBody>
          <a:bodyPr/>
          <a:lstStyle/>
          <a:p>
            <a:r>
              <a:rPr lang="en-US" altLang="en-US" sz="3200" dirty="0"/>
              <a:t>Control flow of Mode P1</a:t>
            </a:r>
          </a:p>
        </p:txBody>
      </p:sp>
      <p:sp>
        <p:nvSpPr>
          <p:cNvPr id="30" name="テキスト ボックス 29">
            <a:extLst>
              <a:ext uri="{FF2B5EF4-FFF2-40B4-BE49-F238E27FC236}">
                <a16:creationId xmlns:a16="http://schemas.microsoft.com/office/drawing/2014/main" id="{223ABF24-F678-44FC-A711-EAFA323DACEF}"/>
              </a:ext>
            </a:extLst>
          </p:cNvPr>
          <p:cNvSpPr txBox="1"/>
          <p:nvPr/>
        </p:nvSpPr>
        <p:spPr>
          <a:xfrm>
            <a:off x="1219211" y="5836937"/>
            <a:ext cx="7020106" cy="369332"/>
          </a:xfrm>
          <a:prstGeom prst="rect">
            <a:avLst/>
          </a:prstGeom>
          <a:noFill/>
        </p:spPr>
        <p:txBody>
          <a:bodyPr wrap="square">
            <a:spAutoFit/>
          </a:bodyPr>
          <a:lstStyle/>
          <a:p>
            <a:r>
              <a:rPr lang="en-US" altLang="ja-JP" sz="1800" dirty="0">
                <a:solidFill>
                  <a:srgbClr val="00B050"/>
                </a:solidFill>
                <a:latin typeface="+mj-lt"/>
              </a:rPr>
              <a:t>*Transmission duration can be pre-determined in relation with UWB task.  </a:t>
            </a:r>
            <a:endParaRPr lang="ja-JP" altLang="en-US" sz="1800" dirty="0">
              <a:solidFill>
                <a:srgbClr val="00B050"/>
              </a:solidFill>
              <a:latin typeface="+mj-lt"/>
            </a:endParaRPr>
          </a:p>
        </p:txBody>
      </p:sp>
    </p:spTree>
    <p:extLst>
      <p:ext uri="{BB962C8B-B14F-4D97-AF65-F5344CB8AC3E}">
        <p14:creationId xmlns:p14="http://schemas.microsoft.com/office/powerpoint/2010/main" val="22884621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5886</TotalTime>
  <Words>1673</Words>
  <Application>Microsoft Office PowerPoint</Application>
  <PresentationFormat>画面に合わせる (4:3)</PresentationFormat>
  <Paragraphs>261</Paragraphs>
  <Slides>17</Slides>
  <Notes>10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17</vt:i4>
      </vt:variant>
    </vt:vector>
  </HeadingPairs>
  <TitlesOfParts>
    <vt:vector size="22" baseType="lpstr">
      <vt:lpstr>Arial 本文</vt:lpstr>
      <vt:lpstr>Arial</vt:lpstr>
      <vt:lpstr>Calibri</vt:lpstr>
      <vt:lpstr>Times New Roman</vt:lpstr>
      <vt:lpstr>Office Theme</vt:lpstr>
      <vt:lpstr>PowerPoint プレゼンテーション</vt:lpstr>
      <vt:lpstr>PowerPoint プレゼンテーション</vt:lpstr>
      <vt:lpstr>Contents</vt:lpstr>
      <vt:lpstr>Background</vt:lpstr>
      <vt:lpstr> UWB channel access aided by pilot narrow band radio </vt:lpstr>
      <vt:lpstr> UWB channel access aided by pilot narrow band radio </vt:lpstr>
      <vt:lpstr>Mode P1: Fully concurrent pilot (FCP)</vt:lpstr>
      <vt:lpstr>Illustration of Mode P1</vt:lpstr>
      <vt:lpstr>Control flow of Mode P1</vt:lpstr>
      <vt:lpstr>Mode P2: Partially concurrent pilot (PCP)</vt:lpstr>
      <vt:lpstr>Illustration of Mode P2</vt:lpstr>
      <vt:lpstr>Control flow of Mode P2</vt:lpstr>
      <vt:lpstr>Illustration of channel access with Mode P2</vt:lpstr>
      <vt:lpstr>Mapping pilot multiple carriers (1)</vt:lpstr>
      <vt:lpstr>PowerPoint プレゼンテーション</vt:lpstr>
      <vt:lpstr>Pros and Cons of using pilot NB radio</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nict Huan-Bang</cp:lastModifiedBy>
  <cp:revision>346</cp:revision>
  <cp:lastPrinted>1998-02-10T13:28:06Z</cp:lastPrinted>
  <dcterms:created xsi:type="dcterms:W3CDTF">2021-07-16T20:39:58Z</dcterms:created>
  <dcterms:modified xsi:type="dcterms:W3CDTF">2021-11-11T23:58:31Z</dcterms:modified>
</cp:coreProperties>
</file>