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26"/>
  </p:notesMasterIdLst>
  <p:sldIdLst>
    <p:sldId id="256"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72" d="100"/>
          <a:sy n="72" d="100"/>
        </p:scale>
        <p:origin x="10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685800" y="430577"/>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fi-FI"/>
              <a:t>Matti Hämäläinen(University of Oulu, Finland)</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P802.15-21-0583-00-6a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tti.hamalainen@oulu.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altLang="ja-JP" sz="1400" b="1" i="0" u="none" strike="noStrike" cap="none">
                <a:solidFill>
                  <a:schemeClr val="dk1"/>
                </a:solidFill>
                <a:latin typeface="Times New Roman"/>
                <a:ea typeface="Times New Roman"/>
                <a:cs typeface="Times New Roman"/>
                <a:sym typeface="Times New Roman"/>
              </a:rPr>
              <a:t>November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fi-FI" sz="1200" b="0" i="0" u="none" strike="noStrike" cap="none">
                <a:solidFill>
                  <a:schemeClr val="dk1"/>
                </a:solidFill>
                <a:latin typeface="Times New Roman"/>
                <a:ea typeface="Times New Roman"/>
                <a:cs typeface="Times New Roman"/>
                <a:sym typeface="Times New Roman"/>
              </a:rPr>
              <a:t>Matti Hämäläinen(University of Oulu, Finland)</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lang="en-US" sz="1600" b="0" i="0" u="none" strike="noStrike" cap="none" dirty="0">
              <a:solidFill>
                <a:schemeClr val="dk2"/>
              </a:solidFill>
              <a:latin typeface="Times New Roman"/>
              <a:ea typeface="Times New Roman"/>
              <a:cs typeface="Times New Roman"/>
              <a:sym typeface="Times New Roman"/>
            </a:endParaRPr>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b="0" i="0" u="none" strike="noStrike" cap="none" dirty="0">
                <a:solidFill>
                  <a:schemeClr val="dk2"/>
                </a:solidFill>
                <a:latin typeface="Times New Roman"/>
                <a:ea typeface="Times New Roman"/>
                <a:cs typeface="Times New Roman"/>
                <a:sym typeface="Times New Roman"/>
              </a:rPr>
              <a:t> </a:t>
            </a:r>
            <a:r>
              <a:rPr lang="en-US" dirty="0"/>
              <a:t>ETSI </a:t>
            </a:r>
            <a:r>
              <a:rPr lang="en-US" dirty="0" err="1"/>
              <a:t>SmartBAN</a:t>
            </a:r>
            <a:r>
              <a:rPr lang="en-US" dirty="0"/>
              <a:t> in Medical/Wellbeing IoT</a:t>
            </a:r>
            <a:r>
              <a:rPr lang="en-US" sz="1600" b="0" i="0" u="none" strike="noStrike" cap="none" dirty="0">
                <a:solidFill>
                  <a:schemeClr val="dk2"/>
                </a:solidFill>
                <a:latin typeface="Times New Roman"/>
                <a:ea typeface="Times New Roman"/>
                <a:cs typeface="Times New Roman"/>
                <a:sym typeface="Times New Roman"/>
              </a:rPr>
              <a:t>	</a:t>
            </a:r>
            <a:endParaRPr lang="en-US"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a:t>
            </a:r>
            <a:r>
              <a:rPr lang="en-US" dirty="0"/>
              <a:t>10 November, 2021</a:t>
            </a:r>
          </a:p>
          <a:p>
            <a:pPr>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a:t>
            </a:r>
            <a:r>
              <a:rPr lang="en-US" dirty="0"/>
              <a:t>Matti </a:t>
            </a:r>
            <a:r>
              <a:rPr lang="en-US" dirty="0" err="1"/>
              <a:t>Hämäläinen</a:t>
            </a:r>
            <a:endParaRPr baseline="30000"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Company: </a:t>
            </a:r>
            <a:r>
              <a:rPr lang="en-US" dirty="0"/>
              <a:t>Centre for Wireless Communications, University of Oulu, Finland</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E-Mail: </a:t>
            </a:r>
            <a:r>
              <a:rPr lang="en-US" altLang="en-US" sz="1600" dirty="0">
                <a:latin typeface="Times New Roman" panose="02020603050405020304" pitchFamily="18" charset="0"/>
              </a:rPr>
              <a:t> </a:t>
            </a:r>
            <a:r>
              <a:rPr lang="en-US" dirty="0">
                <a:hlinkClick r:id="rId3"/>
              </a:rPr>
              <a:t>matti.hamalainen@oulu.fi</a:t>
            </a:r>
            <a:endParaRPr lang="en-US" dirty="0"/>
          </a:p>
          <a:p>
            <a:pPr lvl="0">
              <a:spcBef>
                <a:spcPts val="600"/>
              </a:spcBef>
              <a:buClr>
                <a:schemeClr val="dk2"/>
              </a:buClr>
            </a:pPr>
            <a:endParaRPr dirty="0"/>
          </a:p>
          <a:p>
            <a:r>
              <a:rPr lang="en-US" sz="1600" b="1" i="0" u="none" strike="noStrike" cap="none" dirty="0">
                <a:solidFill>
                  <a:schemeClr val="dk2"/>
                </a:solidFill>
                <a:latin typeface="Times New Roman"/>
                <a:ea typeface="Times New Roman"/>
                <a:cs typeface="Times New Roman"/>
                <a:sym typeface="Times New Roman"/>
              </a:rPr>
              <a:t>Abstract</a:t>
            </a:r>
            <a:r>
              <a:rPr lang="en-US" sz="1600" b="1" dirty="0">
                <a:solidFill>
                  <a:schemeClr val="dk2"/>
                </a:solidFill>
                <a:latin typeface="Times New Roman"/>
                <a:ea typeface="Times New Roman"/>
                <a:cs typeface="Times New Roman"/>
                <a:sym typeface="Times New Roman"/>
              </a:rPr>
              <a:t>: </a:t>
            </a:r>
            <a:r>
              <a:rPr lang="en-US" dirty="0"/>
              <a:t>ETSI Technical Committee on Smart BAN has been promoting research and development on</a:t>
            </a:r>
          </a:p>
          <a:p>
            <a:r>
              <a:rPr lang="en-US" dirty="0"/>
              <a:t>dependable wireless systems for wide variety of applications of BAN, such as radio controlling,</a:t>
            </a:r>
          </a:p>
          <a:p>
            <a:r>
              <a:rPr lang="en-US" dirty="0"/>
              <a:t>automotive control etc. by extending e-Health regarding medical BAN and so on. These slides may offer</a:t>
            </a:r>
          </a:p>
          <a:p>
            <a:r>
              <a:rPr lang="en-US" dirty="0"/>
              <a:t>opportunity to discuss on use-cases and applications of this standard</a:t>
            </a:r>
            <a:endParaRPr dirty="0"/>
          </a:p>
          <a:p>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 </a:t>
            </a:r>
            <a:r>
              <a:rPr lang="en-US" dirty="0"/>
              <a:t>The discussion on use-cases and applications could lead definitions and requirements of</a:t>
            </a:r>
          </a:p>
          <a:p>
            <a:r>
              <a:rPr lang="en-US" dirty="0"/>
              <a:t>current ongoing research and development on dependable wireless networks</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dirty="0">
                <a:solidFill>
                  <a:schemeClr val="dk2"/>
                </a:solidFill>
                <a:latin typeface="Times New Roman"/>
                <a:ea typeface="Times New Roman"/>
                <a:cs typeface="Times New Roman"/>
                <a:sym typeface="Times New Roman"/>
              </a:rPr>
              <a:t> </a:t>
            </a:r>
            <a:r>
              <a:rPr lang="en-US" sz="1600" b="0" i="0" u="none" strike="noStrike" cap="none" dirty="0">
                <a:solidFill>
                  <a:schemeClr val="dk2"/>
                </a:solidFill>
                <a:latin typeface="Times New Roman"/>
                <a:ea typeface="Times New Roman"/>
                <a:cs typeface="Times New Roman"/>
                <a:sym typeface="Times New Roman"/>
              </a:rPr>
              <a:t>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68D7D1-6A2B-4BD6-A082-990AA3075DA1}"/>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CFAE17A3-52FC-47F2-B4FB-B6E5595FE04A}"/>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203B9731-BB77-4E6E-BAD9-D51D3362C53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pic>
        <p:nvPicPr>
          <p:cNvPr id="7" name="Picture 6">
            <a:extLst>
              <a:ext uri="{FF2B5EF4-FFF2-40B4-BE49-F238E27FC236}">
                <a16:creationId xmlns:a16="http://schemas.microsoft.com/office/drawing/2014/main" id="{CD1FE88F-0DB9-4E64-A50A-EC357D11E68B}"/>
              </a:ext>
            </a:extLst>
          </p:cNvPr>
          <p:cNvPicPr>
            <a:picLocks noChangeAspect="1"/>
          </p:cNvPicPr>
          <p:nvPr/>
        </p:nvPicPr>
        <p:blipFill>
          <a:blip r:embed="rId2"/>
          <a:stretch>
            <a:fillRect/>
          </a:stretch>
        </p:blipFill>
        <p:spPr>
          <a:xfrm>
            <a:off x="270293" y="1382299"/>
            <a:ext cx="8536356" cy="4752172"/>
          </a:xfrm>
          <a:prstGeom prst="rect">
            <a:avLst/>
          </a:prstGeom>
        </p:spPr>
      </p:pic>
    </p:spTree>
    <p:extLst>
      <p:ext uri="{BB962C8B-B14F-4D97-AF65-F5344CB8AC3E}">
        <p14:creationId xmlns:p14="http://schemas.microsoft.com/office/powerpoint/2010/main" val="24388393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D589A16-1012-4AAB-B1A5-D2FCF99E972E}"/>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6AB72C6A-56E3-4E1C-8F07-8A270216DD58}"/>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FEEBF7F3-596B-40C4-B948-EBAF7A50DF9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pic>
        <p:nvPicPr>
          <p:cNvPr id="7" name="Picture 6">
            <a:extLst>
              <a:ext uri="{FF2B5EF4-FFF2-40B4-BE49-F238E27FC236}">
                <a16:creationId xmlns:a16="http://schemas.microsoft.com/office/drawing/2014/main" id="{4E4705CD-3830-47BF-AF0A-992F4EC507ED}"/>
              </a:ext>
            </a:extLst>
          </p:cNvPr>
          <p:cNvPicPr>
            <a:picLocks noChangeAspect="1"/>
          </p:cNvPicPr>
          <p:nvPr/>
        </p:nvPicPr>
        <p:blipFill>
          <a:blip r:embed="rId2"/>
          <a:stretch>
            <a:fillRect/>
          </a:stretch>
        </p:blipFill>
        <p:spPr>
          <a:xfrm>
            <a:off x="186405" y="1391999"/>
            <a:ext cx="8637999" cy="4769232"/>
          </a:xfrm>
          <a:prstGeom prst="rect">
            <a:avLst/>
          </a:prstGeom>
        </p:spPr>
      </p:pic>
    </p:spTree>
    <p:extLst>
      <p:ext uri="{BB962C8B-B14F-4D97-AF65-F5344CB8AC3E}">
        <p14:creationId xmlns:p14="http://schemas.microsoft.com/office/powerpoint/2010/main" val="39217391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EF3D8B3-B851-4A21-A9FD-0169F5930D64}"/>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30D75543-6086-48AC-8CE7-E4E08E78DFAB}"/>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08915DB5-F986-458A-96DC-66B8CB3F392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pic>
        <p:nvPicPr>
          <p:cNvPr id="7" name="Picture 6">
            <a:extLst>
              <a:ext uri="{FF2B5EF4-FFF2-40B4-BE49-F238E27FC236}">
                <a16:creationId xmlns:a16="http://schemas.microsoft.com/office/drawing/2014/main" id="{071806B6-B210-427B-997A-F3CBFE67B302}"/>
              </a:ext>
            </a:extLst>
          </p:cNvPr>
          <p:cNvPicPr>
            <a:picLocks noChangeAspect="1"/>
          </p:cNvPicPr>
          <p:nvPr/>
        </p:nvPicPr>
        <p:blipFill>
          <a:blip r:embed="rId2"/>
          <a:stretch>
            <a:fillRect/>
          </a:stretch>
        </p:blipFill>
        <p:spPr>
          <a:xfrm>
            <a:off x="121274" y="1391999"/>
            <a:ext cx="8694251" cy="4834095"/>
          </a:xfrm>
          <a:prstGeom prst="rect">
            <a:avLst/>
          </a:prstGeom>
        </p:spPr>
      </p:pic>
    </p:spTree>
    <p:extLst>
      <p:ext uri="{BB962C8B-B14F-4D97-AF65-F5344CB8AC3E}">
        <p14:creationId xmlns:p14="http://schemas.microsoft.com/office/powerpoint/2010/main" val="2169517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72FA7AF-F622-4C50-B393-7AD6774A1D89}"/>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160ED411-E95E-4AD6-9FEA-A3E07871C88A}"/>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946DCAB8-5CFE-4510-A62A-7F9C09D8B23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pic>
        <p:nvPicPr>
          <p:cNvPr id="7" name="Picture 6">
            <a:extLst>
              <a:ext uri="{FF2B5EF4-FFF2-40B4-BE49-F238E27FC236}">
                <a16:creationId xmlns:a16="http://schemas.microsoft.com/office/drawing/2014/main" id="{A3DBEE62-47E8-4A33-97E4-F6D560C2FD56}"/>
              </a:ext>
            </a:extLst>
          </p:cNvPr>
          <p:cNvPicPr>
            <a:picLocks noChangeAspect="1"/>
          </p:cNvPicPr>
          <p:nvPr/>
        </p:nvPicPr>
        <p:blipFill>
          <a:blip r:embed="rId2"/>
          <a:stretch>
            <a:fillRect/>
          </a:stretch>
        </p:blipFill>
        <p:spPr>
          <a:xfrm>
            <a:off x="81763" y="1388765"/>
            <a:ext cx="8875806" cy="5049555"/>
          </a:xfrm>
          <a:prstGeom prst="rect">
            <a:avLst/>
          </a:prstGeom>
        </p:spPr>
      </p:pic>
    </p:spTree>
    <p:extLst>
      <p:ext uri="{BB962C8B-B14F-4D97-AF65-F5344CB8AC3E}">
        <p14:creationId xmlns:p14="http://schemas.microsoft.com/office/powerpoint/2010/main" val="240351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765D5C2-A960-4338-912B-52E5A2F01354}"/>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AB0624BE-3A89-4D41-90B9-A3D6372993F8}"/>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3827075A-E34B-49B9-9C91-884AC12D9CD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14</a:t>
            </a:fld>
            <a:endParaRPr dirty="0"/>
          </a:p>
        </p:txBody>
      </p:sp>
      <p:pic>
        <p:nvPicPr>
          <p:cNvPr id="7" name="Picture 6">
            <a:extLst>
              <a:ext uri="{FF2B5EF4-FFF2-40B4-BE49-F238E27FC236}">
                <a16:creationId xmlns:a16="http://schemas.microsoft.com/office/drawing/2014/main" id="{77009896-1E55-4300-9D71-6AAAB769E9B1}"/>
              </a:ext>
            </a:extLst>
          </p:cNvPr>
          <p:cNvPicPr>
            <a:picLocks noChangeAspect="1"/>
          </p:cNvPicPr>
          <p:nvPr/>
        </p:nvPicPr>
        <p:blipFill>
          <a:blip r:embed="rId2"/>
          <a:stretch>
            <a:fillRect/>
          </a:stretch>
        </p:blipFill>
        <p:spPr>
          <a:xfrm>
            <a:off x="204186" y="1388766"/>
            <a:ext cx="8779573" cy="4906559"/>
          </a:xfrm>
          <a:prstGeom prst="rect">
            <a:avLst/>
          </a:prstGeom>
        </p:spPr>
      </p:pic>
    </p:spTree>
    <p:extLst>
      <p:ext uri="{BB962C8B-B14F-4D97-AF65-F5344CB8AC3E}">
        <p14:creationId xmlns:p14="http://schemas.microsoft.com/office/powerpoint/2010/main" val="1164997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C3BCCD-72AE-4387-BEF4-CEFDDE484DB4}"/>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B1C086F1-E713-46AD-8EA7-F55EAD6501F7}"/>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F53A98AF-BA85-45D4-87C0-D88643A92C2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pic>
        <p:nvPicPr>
          <p:cNvPr id="7" name="Picture 6">
            <a:extLst>
              <a:ext uri="{FF2B5EF4-FFF2-40B4-BE49-F238E27FC236}">
                <a16:creationId xmlns:a16="http://schemas.microsoft.com/office/drawing/2014/main" id="{6A5EB73D-4D67-4056-A33C-C9DE0D0D9B4E}"/>
              </a:ext>
            </a:extLst>
          </p:cNvPr>
          <p:cNvPicPr>
            <a:picLocks noChangeAspect="1"/>
          </p:cNvPicPr>
          <p:nvPr/>
        </p:nvPicPr>
        <p:blipFill>
          <a:blip r:embed="rId2"/>
          <a:stretch>
            <a:fillRect/>
          </a:stretch>
        </p:blipFill>
        <p:spPr>
          <a:xfrm>
            <a:off x="166461" y="1385532"/>
            <a:ext cx="8906518" cy="5038807"/>
          </a:xfrm>
          <a:prstGeom prst="rect">
            <a:avLst/>
          </a:prstGeom>
        </p:spPr>
      </p:pic>
    </p:spTree>
    <p:extLst>
      <p:ext uri="{BB962C8B-B14F-4D97-AF65-F5344CB8AC3E}">
        <p14:creationId xmlns:p14="http://schemas.microsoft.com/office/powerpoint/2010/main" val="2825678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D0A0941-0F97-47B4-8D9C-4CA01695B16E}"/>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F9CAAF86-BA6E-4A20-8B98-957365084F5D}"/>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4EAA96F9-39E1-40C7-924A-19B5415141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pic>
        <p:nvPicPr>
          <p:cNvPr id="7" name="Picture 6">
            <a:extLst>
              <a:ext uri="{FF2B5EF4-FFF2-40B4-BE49-F238E27FC236}">
                <a16:creationId xmlns:a16="http://schemas.microsoft.com/office/drawing/2014/main" id="{036CB35A-CD4D-4BB7-9BD9-17F60AE76C7F}"/>
              </a:ext>
            </a:extLst>
          </p:cNvPr>
          <p:cNvPicPr>
            <a:picLocks noChangeAspect="1"/>
          </p:cNvPicPr>
          <p:nvPr/>
        </p:nvPicPr>
        <p:blipFill>
          <a:blip r:embed="rId2"/>
          <a:stretch>
            <a:fillRect/>
          </a:stretch>
        </p:blipFill>
        <p:spPr>
          <a:xfrm>
            <a:off x="257453" y="1369366"/>
            <a:ext cx="8744504" cy="5004159"/>
          </a:xfrm>
          <a:prstGeom prst="rect">
            <a:avLst/>
          </a:prstGeom>
        </p:spPr>
      </p:pic>
    </p:spTree>
    <p:extLst>
      <p:ext uri="{BB962C8B-B14F-4D97-AF65-F5344CB8AC3E}">
        <p14:creationId xmlns:p14="http://schemas.microsoft.com/office/powerpoint/2010/main" val="9932750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36C875-8EAD-4894-93A2-1F7BE97A5BB1}"/>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12B033EE-11C9-4C67-B0E6-21769847F488}"/>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BB81ADAE-657A-4E6C-9444-72A7598DAFC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pic>
        <p:nvPicPr>
          <p:cNvPr id="7" name="Picture 6">
            <a:extLst>
              <a:ext uri="{FF2B5EF4-FFF2-40B4-BE49-F238E27FC236}">
                <a16:creationId xmlns:a16="http://schemas.microsoft.com/office/drawing/2014/main" id="{B5EFAD98-8FDA-4109-8D2C-01C550AB34C5}"/>
              </a:ext>
            </a:extLst>
          </p:cNvPr>
          <p:cNvPicPr>
            <a:picLocks noChangeAspect="1"/>
          </p:cNvPicPr>
          <p:nvPr/>
        </p:nvPicPr>
        <p:blipFill>
          <a:blip r:embed="rId2"/>
          <a:stretch>
            <a:fillRect/>
          </a:stretch>
        </p:blipFill>
        <p:spPr>
          <a:xfrm>
            <a:off x="497150" y="1408166"/>
            <a:ext cx="8113449" cy="4588455"/>
          </a:xfrm>
          <a:prstGeom prst="rect">
            <a:avLst/>
          </a:prstGeom>
        </p:spPr>
      </p:pic>
    </p:spTree>
    <p:extLst>
      <p:ext uri="{BB962C8B-B14F-4D97-AF65-F5344CB8AC3E}">
        <p14:creationId xmlns:p14="http://schemas.microsoft.com/office/powerpoint/2010/main" val="30483967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4E7D317-98B0-47C0-A004-1C016944F8B2}"/>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35FA0CC2-EB0D-46D9-A042-C0D68971A20F}"/>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9C6E4A87-5FE6-4D49-8947-1453CCB61D4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pic>
        <p:nvPicPr>
          <p:cNvPr id="7" name="Picture 6">
            <a:extLst>
              <a:ext uri="{FF2B5EF4-FFF2-40B4-BE49-F238E27FC236}">
                <a16:creationId xmlns:a16="http://schemas.microsoft.com/office/drawing/2014/main" id="{439DAC0A-A932-49E6-A168-4506FBC77FF2}"/>
              </a:ext>
            </a:extLst>
          </p:cNvPr>
          <p:cNvPicPr>
            <a:picLocks noChangeAspect="1"/>
          </p:cNvPicPr>
          <p:nvPr/>
        </p:nvPicPr>
        <p:blipFill>
          <a:blip r:embed="rId2"/>
          <a:stretch>
            <a:fillRect/>
          </a:stretch>
        </p:blipFill>
        <p:spPr>
          <a:xfrm>
            <a:off x="423711" y="1359665"/>
            <a:ext cx="8267528" cy="4719653"/>
          </a:xfrm>
          <a:prstGeom prst="rect">
            <a:avLst/>
          </a:prstGeom>
        </p:spPr>
      </p:pic>
    </p:spTree>
    <p:extLst>
      <p:ext uri="{BB962C8B-B14F-4D97-AF65-F5344CB8AC3E}">
        <p14:creationId xmlns:p14="http://schemas.microsoft.com/office/powerpoint/2010/main" val="2294464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481D8C3B-CAA3-438F-8F09-515E6E0F3D98}"/>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91C626C0-F5D0-451F-A14D-6D5DDFAA7236}"/>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0F3D3377-D633-4FA8-A35B-B02505D4B6E2}"/>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pic>
        <p:nvPicPr>
          <p:cNvPr id="7" name="Picture 6">
            <a:extLst>
              <a:ext uri="{FF2B5EF4-FFF2-40B4-BE49-F238E27FC236}">
                <a16:creationId xmlns:a16="http://schemas.microsoft.com/office/drawing/2014/main" id="{F3AFC74F-E18E-4485-89B2-ED8278AE9117}"/>
              </a:ext>
            </a:extLst>
          </p:cNvPr>
          <p:cNvPicPr>
            <a:picLocks noChangeAspect="1"/>
          </p:cNvPicPr>
          <p:nvPr/>
        </p:nvPicPr>
        <p:blipFill>
          <a:blip r:embed="rId2"/>
          <a:stretch>
            <a:fillRect/>
          </a:stretch>
        </p:blipFill>
        <p:spPr>
          <a:xfrm>
            <a:off x="355264" y="1391998"/>
            <a:ext cx="8478017" cy="4850501"/>
          </a:xfrm>
          <a:prstGeom prst="rect">
            <a:avLst/>
          </a:prstGeom>
        </p:spPr>
      </p:pic>
    </p:spTree>
    <p:extLst>
      <p:ext uri="{BB962C8B-B14F-4D97-AF65-F5344CB8AC3E}">
        <p14:creationId xmlns:p14="http://schemas.microsoft.com/office/powerpoint/2010/main" val="3274640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B65B52-723B-42D2-A637-61A231847495}"/>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D6278CE2-7384-4479-A819-5DDA91812C88}"/>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0F10F1C4-A902-4CD2-9402-9CE51C2E5E9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pic>
        <p:nvPicPr>
          <p:cNvPr id="7" name="Picture 6">
            <a:extLst>
              <a:ext uri="{FF2B5EF4-FFF2-40B4-BE49-F238E27FC236}">
                <a16:creationId xmlns:a16="http://schemas.microsoft.com/office/drawing/2014/main" id="{93586448-D923-4E2C-9B0A-2DDDF1738732}"/>
              </a:ext>
            </a:extLst>
          </p:cNvPr>
          <p:cNvPicPr>
            <a:picLocks noChangeAspect="1"/>
          </p:cNvPicPr>
          <p:nvPr/>
        </p:nvPicPr>
        <p:blipFill>
          <a:blip r:embed="rId2"/>
          <a:stretch>
            <a:fillRect/>
          </a:stretch>
        </p:blipFill>
        <p:spPr>
          <a:xfrm>
            <a:off x="471934" y="1408165"/>
            <a:ext cx="8407445" cy="4637527"/>
          </a:xfrm>
          <a:prstGeom prst="rect">
            <a:avLst/>
          </a:prstGeom>
        </p:spPr>
      </p:pic>
    </p:spTree>
    <p:extLst>
      <p:ext uri="{BB962C8B-B14F-4D97-AF65-F5344CB8AC3E}">
        <p14:creationId xmlns:p14="http://schemas.microsoft.com/office/powerpoint/2010/main" val="2526315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AB99679-B95A-46D1-BFEB-8C4281DF6210}"/>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9E43E439-8EBA-4FDE-A174-4FFE05B86DD9}"/>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BCB75003-033C-4E47-9CD8-DE60B65ADAB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20</a:t>
            </a:fld>
            <a:endParaRPr dirty="0"/>
          </a:p>
        </p:txBody>
      </p:sp>
      <p:pic>
        <p:nvPicPr>
          <p:cNvPr id="7" name="Picture 6">
            <a:extLst>
              <a:ext uri="{FF2B5EF4-FFF2-40B4-BE49-F238E27FC236}">
                <a16:creationId xmlns:a16="http://schemas.microsoft.com/office/drawing/2014/main" id="{969C9535-DDC6-4026-93E9-4690CEB3A408}"/>
              </a:ext>
            </a:extLst>
          </p:cNvPr>
          <p:cNvPicPr>
            <a:picLocks noChangeAspect="1"/>
          </p:cNvPicPr>
          <p:nvPr/>
        </p:nvPicPr>
        <p:blipFill>
          <a:blip r:embed="rId2"/>
          <a:stretch>
            <a:fillRect/>
          </a:stretch>
        </p:blipFill>
        <p:spPr>
          <a:xfrm>
            <a:off x="67125" y="1424332"/>
            <a:ext cx="8624114" cy="4873425"/>
          </a:xfrm>
          <a:prstGeom prst="rect">
            <a:avLst/>
          </a:prstGeom>
        </p:spPr>
      </p:pic>
    </p:spTree>
    <p:extLst>
      <p:ext uri="{BB962C8B-B14F-4D97-AF65-F5344CB8AC3E}">
        <p14:creationId xmlns:p14="http://schemas.microsoft.com/office/powerpoint/2010/main" val="22497934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073607B-A314-4FD1-8F78-BBFD140B5122}"/>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48B721AA-1CDD-4775-855B-891F9088E91E}"/>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6C42CD59-309A-45B6-A99A-A77FEB99A81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21</a:t>
            </a:fld>
            <a:endParaRPr dirty="0"/>
          </a:p>
        </p:txBody>
      </p:sp>
      <p:pic>
        <p:nvPicPr>
          <p:cNvPr id="7" name="Picture 6">
            <a:extLst>
              <a:ext uri="{FF2B5EF4-FFF2-40B4-BE49-F238E27FC236}">
                <a16:creationId xmlns:a16="http://schemas.microsoft.com/office/drawing/2014/main" id="{46A4F272-1B84-4B9C-8765-DF0D3132B43A}"/>
              </a:ext>
            </a:extLst>
          </p:cNvPr>
          <p:cNvPicPr>
            <a:picLocks noChangeAspect="1"/>
          </p:cNvPicPr>
          <p:nvPr/>
        </p:nvPicPr>
        <p:blipFill>
          <a:blip r:embed="rId2"/>
          <a:stretch>
            <a:fillRect/>
          </a:stretch>
        </p:blipFill>
        <p:spPr>
          <a:xfrm>
            <a:off x="120230" y="1057880"/>
            <a:ext cx="8903540" cy="5031181"/>
          </a:xfrm>
          <a:prstGeom prst="rect">
            <a:avLst/>
          </a:prstGeom>
        </p:spPr>
      </p:pic>
    </p:spTree>
    <p:extLst>
      <p:ext uri="{BB962C8B-B14F-4D97-AF65-F5344CB8AC3E}">
        <p14:creationId xmlns:p14="http://schemas.microsoft.com/office/powerpoint/2010/main" val="2584656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BDF83DF-7220-47AD-8CE2-AE7F640B69F0}"/>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3CAB000C-04C5-4C68-AFBA-D99D9F6E3020}"/>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50E85FD1-ED55-41CE-920B-08A1288C20A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22</a:t>
            </a:fld>
            <a:endParaRPr dirty="0"/>
          </a:p>
        </p:txBody>
      </p:sp>
      <p:pic>
        <p:nvPicPr>
          <p:cNvPr id="7" name="Picture 6">
            <a:extLst>
              <a:ext uri="{FF2B5EF4-FFF2-40B4-BE49-F238E27FC236}">
                <a16:creationId xmlns:a16="http://schemas.microsoft.com/office/drawing/2014/main" id="{F2B99FBF-1D02-4CE9-A6BF-A14E850BA499}"/>
              </a:ext>
            </a:extLst>
          </p:cNvPr>
          <p:cNvPicPr>
            <a:picLocks noChangeAspect="1"/>
          </p:cNvPicPr>
          <p:nvPr/>
        </p:nvPicPr>
        <p:blipFill>
          <a:blip r:embed="rId2"/>
          <a:stretch>
            <a:fillRect/>
          </a:stretch>
        </p:blipFill>
        <p:spPr>
          <a:xfrm>
            <a:off x="344027" y="1375832"/>
            <a:ext cx="8489255" cy="4808369"/>
          </a:xfrm>
          <a:prstGeom prst="rect">
            <a:avLst/>
          </a:prstGeom>
        </p:spPr>
      </p:pic>
    </p:spTree>
    <p:extLst>
      <p:ext uri="{BB962C8B-B14F-4D97-AF65-F5344CB8AC3E}">
        <p14:creationId xmlns:p14="http://schemas.microsoft.com/office/powerpoint/2010/main" val="2449460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617A83-2CF7-422C-91C8-B9676ADD16E4}"/>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CD9B853B-AE61-4832-ACC8-5BFC439D9E14}"/>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E1DA0F01-873F-4D0B-A3A8-CA303F68FFA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23</a:t>
            </a:fld>
            <a:endParaRPr dirty="0"/>
          </a:p>
        </p:txBody>
      </p:sp>
      <p:pic>
        <p:nvPicPr>
          <p:cNvPr id="7" name="Picture 6">
            <a:extLst>
              <a:ext uri="{FF2B5EF4-FFF2-40B4-BE49-F238E27FC236}">
                <a16:creationId xmlns:a16="http://schemas.microsoft.com/office/drawing/2014/main" id="{759AB00E-099F-4B36-BD13-2D479D835826}"/>
              </a:ext>
            </a:extLst>
          </p:cNvPr>
          <p:cNvPicPr>
            <a:picLocks noChangeAspect="1"/>
          </p:cNvPicPr>
          <p:nvPr/>
        </p:nvPicPr>
        <p:blipFill>
          <a:blip r:embed="rId2"/>
          <a:stretch>
            <a:fillRect/>
          </a:stretch>
        </p:blipFill>
        <p:spPr>
          <a:xfrm>
            <a:off x="319946" y="1372598"/>
            <a:ext cx="8761909" cy="4952991"/>
          </a:xfrm>
          <a:prstGeom prst="rect">
            <a:avLst/>
          </a:prstGeom>
        </p:spPr>
      </p:pic>
    </p:spTree>
    <p:extLst>
      <p:ext uri="{BB962C8B-B14F-4D97-AF65-F5344CB8AC3E}">
        <p14:creationId xmlns:p14="http://schemas.microsoft.com/office/powerpoint/2010/main" val="128793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0E2FCB3-DE05-4AB9-9D61-CA920924484E}"/>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8298CE45-5178-433C-BCA1-BE06D7AF243E}"/>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AD32E7F2-8068-41D1-A53B-1BA1977A28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24</a:t>
            </a:fld>
            <a:endParaRPr dirty="0"/>
          </a:p>
        </p:txBody>
      </p:sp>
      <p:pic>
        <p:nvPicPr>
          <p:cNvPr id="7" name="Picture 6">
            <a:extLst>
              <a:ext uri="{FF2B5EF4-FFF2-40B4-BE49-F238E27FC236}">
                <a16:creationId xmlns:a16="http://schemas.microsoft.com/office/drawing/2014/main" id="{EE59F70E-7C8A-4A08-B7C9-37F3B35D2B23}"/>
              </a:ext>
            </a:extLst>
          </p:cNvPr>
          <p:cNvPicPr>
            <a:picLocks noChangeAspect="1"/>
          </p:cNvPicPr>
          <p:nvPr/>
        </p:nvPicPr>
        <p:blipFill>
          <a:blip r:embed="rId2"/>
          <a:stretch>
            <a:fillRect/>
          </a:stretch>
        </p:blipFill>
        <p:spPr>
          <a:xfrm>
            <a:off x="908399" y="1359666"/>
            <a:ext cx="7327201" cy="4138667"/>
          </a:xfrm>
          <a:prstGeom prst="rect">
            <a:avLst/>
          </a:prstGeom>
        </p:spPr>
      </p:pic>
    </p:spTree>
    <p:extLst>
      <p:ext uri="{BB962C8B-B14F-4D97-AF65-F5344CB8AC3E}">
        <p14:creationId xmlns:p14="http://schemas.microsoft.com/office/powerpoint/2010/main" val="4260452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DAF0F66-8AAF-4D83-88CB-09D588EDCD7C}"/>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90BFB1F7-2F97-4462-8479-C88972C4911A}"/>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A00654AD-1E87-4638-9DD9-BA137A862AD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pic>
        <p:nvPicPr>
          <p:cNvPr id="7" name="Picture 6">
            <a:extLst>
              <a:ext uri="{FF2B5EF4-FFF2-40B4-BE49-F238E27FC236}">
                <a16:creationId xmlns:a16="http://schemas.microsoft.com/office/drawing/2014/main" id="{CEED8C33-F154-4C1D-8220-046D8C7BDABF}"/>
              </a:ext>
            </a:extLst>
          </p:cNvPr>
          <p:cNvPicPr>
            <a:picLocks noChangeAspect="1"/>
          </p:cNvPicPr>
          <p:nvPr/>
        </p:nvPicPr>
        <p:blipFill>
          <a:blip r:embed="rId2"/>
          <a:stretch>
            <a:fillRect/>
          </a:stretch>
        </p:blipFill>
        <p:spPr>
          <a:xfrm>
            <a:off x="449301" y="1372598"/>
            <a:ext cx="8268571" cy="4624913"/>
          </a:xfrm>
          <a:prstGeom prst="rect">
            <a:avLst/>
          </a:prstGeom>
        </p:spPr>
      </p:pic>
    </p:spTree>
    <p:extLst>
      <p:ext uri="{BB962C8B-B14F-4D97-AF65-F5344CB8AC3E}">
        <p14:creationId xmlns:p14="http://schemas.microsoft.com/office/powerpoint/2010/main" val="1310528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409B51-3AD7-4F07-80C7-389CCD5103FB}"/>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88DC28A0-88E5-44D1-8592-1248AA622F87}"/>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7696C585-4C67-4602-B6C7-5BEEF1C9551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pic>
        <p:nvPicPr>
          <p:cNvPr id="7" name="Picture 6">
            <a:extLst>
              <a:ext uri="{FF2B5EF4-FFF2-40B4-BE49-F238E27FC236}">
                <a16:creationId xmlns:a16="http://schemas.microsoft.com/office/drawing/2014/main" id="{2C42939B-FCAD-42FD-9757-20E2C1DC39A8}"/>
              </a:ext>
            </a:extLst>
          </p:cNvPr>
          <p:cNvPicPr>
            <a:picLocks noChangeAspect="1"/>
          </p:cNvPicPr>
          <p:nvPr/>
        </p:nvPicPr>
        <p:blipFill>
          <a:blip r:embed="rId2"/>
          <a:stretch>
            <a:fillRect/>
          </a:stretch>
        </p:blipFill>
        <p:spPr>
          <a:xfrm>
            <a:off x="290249" y="1408165"/>
            <a:ext cx="8551910" cy="4853945"/>
          </a:xfrm>
          <a:prstGeom prst="rect">
            <a:avLst/>
          </a:prstGeom>
        </p:spPr>
      </p:pic>
    </p:spTree>
    <p:extLst>
      <p:ext uri="{BB962C8B-B14F-4D97-AF65-F5344CB8AC3E}">
        <p14:creationId xmlns:p14="http://schemas.microsoft.com/office/powerpoint/2010/main" val="33834896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2BC6157-FEC7-458C-8A71-F74BC803C402}"/>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D17327E4-DDC0-447D-8EF6-9A2BDD06C697}"/>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49E2CA0B-DBB0-4700-BC09-D465ED24A2B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pic>
        <p:nvPicPr>
          <p:cNvPr id="7" name="Picture 6">
            <a:extLst>
              <a:ext uri="{FF2B5EF4-FFF2-40B4-BE49-F238E27FC236}">
                <a16:creationId xmlns:a16="http://schemas.microsoft.com/office/drawing/2014/main" id="{C76B912E-F3DE-4153-94A5-E37F383850FD}"/>
              </a:ext>
            </a:extLst>
          </p:cNvPr>
          <p:cNvPicPr>
            <a:picLocks noChangeAspect="1"/>
          </p:cNvPicPr>
          <p:nvPr/>
        </p:nvPicPr>
        <p:blipFill>
          <a:blip r:embed="rId2"/>
          <a:stretch>
            <a:fillRect/>
          </a:stretch>
        </p:blipFill>
        <p:spPr>
          <a:xfrm>
            <a:off x="339075" y="1385532"/>
            <a:ext cx="8387675" cy="4745275"/>
          </a:xfrm>
          <a:prstGeom prst="rect">
            <a:avLst/>
          </a:prstGeom>
        </p:spPr>
      </p:pic>
    </p:spTree>
    <p:extLst>
      <p:ext uri="{BB962C8B-B14F-4D97-AF65-F5344CB8AC3E}">
        <p14:creationId xmlns:p14="http://schemas.microsoft.com/office/powerpoint/2010/main" val="2053209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6EB2358-A29A-477E-8A9B-C816C8B10587}"/>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D32AF003-D277-4CF6-90E0-A3698794168A}"/>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E4EE8EA9-13C8-423D-8305-2298209A41C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pic>
        <p:nvPicPr>
          <p:cNvPr id="7" name="Picture 6">
            <a:extLst>
              <a:ext uri="{FF2B5EF4-FFF2-40B4-BE49-F238E27FC236}">
                <a16:creationId xmlns:a16="http://schemas.microsoft.com/office/drawing/2014/main" id="{C8939D66-BD5F-4FB6-835B-362CADC96C99}"/>
              </a:ext>
            </a:extLst>
          </p:cNvPr>
          <p:cNvPicPr>
            <a:picLocks noChangeAspect="1"/>
          </p:cNvPicPr>
          <p:nvPr/>
        </p:nvPicPr>
        <p:blipFill>
          <a:blip r:embed="rId2"/>
          <a:stretch>
            <a:fillRect/>
          </a:stretch>
        </p:blipFill>
        <p:spPr>
          <a:xfrm>
            <a:off x="355968" y="1391999"/>
            <a:ext cx="8254631" cy="4688720"/>
          </a:xfrm>
          <a:prstGeom prst="rect">
            <a:avLst/>
          </a:prstGeom>
        </p:spPr>
      </p:pic>
    </p:spTree>
    <p:extLst>
      <p:ext uri="{BB962C8B-B14F-4D97-AF65-F5344CB8AC3E}">
        <p14:creationId xmlns:p14="http://schemas.microsoft.com/office/powerpoint/2010/main" val="104073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65BC67C-2946-419F-9228-C7D35A895500}"/>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B465EFD0-B2A4-4A83-9FF5-302DD79D9801}"/>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C1C33452-8643-4D87-ADEA-9D88F086B71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pic>
        <p:nvPicPr>
          <p:cNvPr id="7" name="Picture 6">
            <a:extLst>
              <a:ext uri="{FF2B5EF4-FFF2-40B4-BE49-F238E27FC236}">
                <a16:creationId xmlns:a16="http://schemas.microsoft.com/office/drawing/2014/main" id="{0B3EEE5E-F8EA-41C4-8B92-F315F3B18801}"/>
              </a:ext>
            </a:extLst>
          </p:cNvPr>
          <p:cNvPicPr>
            <a:picLocks noChangeAspect="1"/>
          </p:cNvPicPr>
          <p:nvPr/>
        </p:nvPicPr>
        <p:blipFill>
          <a:blip r:embed="rId2"/>
          <a:stretch>
            <a:fillRect/>
          </a:stretch>
        </p:blipFill>
        <p:spPr>
          <a:xfrm>
            <a:off x="434302" y="1398466"/>
            <a:ext cx="8176297" cy="4697064"/>
          </a:xfrm>
          <a:prstGeom prst="rect">
            <a:avLst/>
          </a:prstGeom>
        </p:spPr>
      </p:pic>
    </p:spTree>
    <p:extLst>
      <p:ext uri="{BB962C8B-B14F-4D97-AF65-F5344CB8AC3E}">
        <p14:creationId xmlns:p14="http://schemas.microsoft.com/office/powerpoint/2010/main" val="2979816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9C13513-02A7-4B43-936E-FAC9DD03D57B}"/>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B2101EC0-D051-485D-B152-124A5BCA8C1F}"/>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AAFAABBF-43E4-4191-ABE0-907FD2E14CEC}"/>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pic>
        <p:nvPicPr>
          <p:cNvPr id="7" name="Picture 6">
            <a:extLst>
              <a:ext uri="{FF2B5EF4-FFF2-40B4-BE49-F238E27FC236}">
                <a16:creationId xmlns:a16="http://schemas.microsoft.com/office/drawing/2014/main" id="{7112FF58-645A-402C-8223-C4409951F260}"/>
              </a:ext>
            </a:extLst>
          </p:cNvPr>
          <p:cNvPicPr>
            <a:picLocks noChangeAspect="1"/>
          </p:cNvPicPr>
          <p:nvPr/>
        </p:nvPicPr>
        <p:blipFill>
          <a:blip r:embed="rId2"/>
          <a:stretch>
            <a:fillRect/>
          </a:stretch>
        </p:blipFill>
        <p:spPr>
          <a:xfrm>
            <a:off x="433123" y="1411399"/>
            <a:ext cx="8672972" cy="4776337"/>
          </a:xfrm>
          <a:prstGeom prst="rect">
            <a:avLst/>
          </a:prstGeom>
        </p:spPr>
      </p:pic>
    </p:spTree>
    <p:extLst>
      <p:ext uri="{BB962C8B-B14F-4D97-AF65-F5344CB8AC3E}">
        <p14:creationId xmlns:p14="http://schemas.microsoft.com/office/powerpoint/2010/main" val="3936273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1FE8EB7-E6A8-4768-BEE6-F4636134EF6C}"/>
              </a:ext>
            </a:extLst>
          </p:cNvPr>
          <p:cNvSpPr>
            <a:spLocks noGrp="1"/>
          </p:cNvSpPr>
          <p:nvPr>
            <p:ph type="dt" idx="10"/>
          </p:nvPr>
        </p:nvSpPr>
        <p:spPr/>
        <p:txBody>
          <a:bodyPr/>
          <a:lstStyle/>
          <a:p>
            <a:r>
              <a:rPr lang="en-US" altLang="ja-JP"/>
              <a:t>November 2021</a:t>
            </a:r>
            <a:endParaRPr lang="en-US" dirty="0"/>
          </a:p>
        </p:txBody>
      </p:sp>
      <p:sp>
        <p:nvSpPr>
          <p:cNvPr id="5" name="Footer Placeholder 4">
            <a:extLst>
              <a:ext uri="{FF2B5EF4-FFF2-40B4-BE49-F238E27FC236}">
                <a16:creationId xmlns:a16="http://schemas.microsoft.com/office/drawing/2014/main" id="{2168C209-3B98-4A43-B09F-6F96E4725197}"/>
              </a:ext>
            </a:extLst>
          </p:cNvPr>
          <p:cNvSpPr>
            <a:spLocks noGrp="1"/>
          </p:cNvSpPr>
          <p:nvPr>
            <p:ph type="ftr" idx="11"/>
          </p:nvPr>
        </p:nvSpPr>
        <p:spPr/>
        <p:txBody>
          <a:bodyPr/>
          <a:lstStyle/>
          <a:p>
            <a:r>
              <a:rPr lang="fi-FI"/>
              <a:t>Matti Hämäläinen(University of Oulu, Finland)</a:t>
            </a:r>
            <a:endParaRPr lang="en-US" dirty="0"/>
          </a:p>
        </p:txBody>
      </p:sp>
      <p:sp>
        <p:nvSpPr>
          <p:cNvPr id="6" name="Slide Number Placeholder 5">
            <a:extLst>
              <a:ext uri="{FF2B5EF4-FFF2-40B4-BE49-F238E27FC236}">
                <a16:creationId xmlns:a16="http://schemas.microsoft.com/office/drawing/2014/main" id="{68E1BD2D-1537-40A2-9A67-EDF6A8860BE6}"/>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pic>
        <p:nvPicPr>
          <p:cNvPr id="7" name="Picture 6">
            <a:extLst>
              <a:ext uri="{FF2B5EF4-FFF2-40B4-BE49-F238E27FC236}">
                <a16:creationId xmlns:a16="http://schemas.microsoft.com/office/drawing/2014/main" id="{827D42B1-60EC-417F-BFB8-B157D163C964}"/>
              </a:ext>
            </a:extLst>
          </p:cNvPr>
          <p:cNvPicPr>
            <a:picLocks noChangeAspect="1"/>
          </p:cNvPicPr>
          <p:nvPr/>
        </p:nvPicPr>
        <p:blipFill>
          <a:blip r:embed="rId2"/>
          <a:stretch>
            <a:fillRect/>
          </a:stretch>
        </p:blipFill>
        <p:spPr>
          <a:xfrm>
            <a:off x="165139" y="1372599"/>
            <a:ext cx="8552733" cy="4957813"/>
          </a:xfrm>
          <a:prstGeom prst="rect">
            <a:avLst/>
          </a:prstGeom>
        </p:spPr>
      </p:pic>
    </p:spTree>
    <p:extLst>
      <p:ext uri="{BB962C8B-B14F-4D97-AF65-F5344CB8AC3E}">
        <p14:creationId xmlns:p14="http://schemas.microsoft.com/office/powerpoint/2010/main" val="4086512321"/>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5900</TotalTime>
  <Words>563</Words>
  <Application>Microsoft Office PowerPoint</Application>
  <PresentationFormat>画面に合わせる (4:3)</PresentationFormat>
  <Paragraphs>93</Paragraphs>
  <Slides>24</Slides>
  <Notes>1</Notes>
  <HiddenSlides>0</HiddenSlides>
  <MMClips>0</MMClips>
  <ScaleCrop>false</ScaleCrop>
  <HeadingPairs>
    <vt:vector size="6" baseType="variant">
      <vt:variant>
        <vt:lpstr>使用されているフォント</vt:lpstr>
      </vt:variant>
      <vt:variant>
        <vt:i4>2</vt:i4>
      </vt:variant>
      <vt:variant>
        <vt:lpstr>テーマ</vt:lpstr>
      </vt:variant>
      <vt:variant>
        <vt:i4>1</vt:i4>
      </vt:variant>
      <vt:variant>
        <vt:lpstr>スライド タイトル</vt:lpstr>
      </vt:variant>
      <vt:variant>
        <vt:i4>24</vt:i4>
      </vt:variant>
    </vt:vector>
  </HeadingPairs>
  <TitlesOfParts>
    <vt:vector size="27" baseType="lpstr">
      <vt:lpstr>Arial</vt:lpstr>
      <vt:lpstr>Times New Roman</vt:lpstr>
      <vt:lpstr>Default Design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Kohno Ryuji</cp:lastModifiedBy>
  <cp:revision>335</cp:revision>
  <dcterms:modified xsi:type="dcterms:W3CDTF">2021-11-11T07:12:22Z</dcterms:modified>
</cp:coreProperties>
</file>