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3"/>
  </p:notesMasterIdLst>
  <p:sldIdLst>
    <p:sldId id="256" r:id="rId2"/>
    <p:sldId id="257" r:id="rId3"/>
    <p:sldId id="272" r:id="rId4"/>
    <p:sldId id="258" r:id="rId5"/>
    <p:sldId id="260" r:id="rId6"/>
    <p:sldId id="265" r:id="rId7"/>
    <p:sldId id="274" r:id="rId8"/>
    <p:sldId id="270" r:id="rId9"/>
    <p:sldId id="273" r:id="rId10"/>
    <p:sldId id="276" r:id="rId11"/>
    <p:sldId id="275" r:id="rId12"/>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585"/>
    <a:srgbClr val="7DA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13D72E-3BA3-4E26-B49C-DB41DB14E4DE}" v="2" dt="2021-04-23T21:08:19.2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72" d="100"/>
          <a:sy n="72" d="100"/>
        </p:scale>
        <p:origin x="10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BD47F7B-EC8D-4028-92E0-030291F30576}"/>
              </a:ext>
            </a:extLst>
          </p:cNvPr>
          <p:cNvSpPr>
            <a:spLocks noGrp="1"/>
          </p:cNvSpPr>
          <p:nvPr>
            <p:ph type="title"/>
          </p:nvPr>
        </p:nvSpPr>
        <p:spPr>
          <a:xfrm>
            <a:off x="685800" y="685799"/>
            <a:ext cx="7772400" cy="731520"/>
          </a:xfrm>
        </p:spPr>
        <p:txBody>
          <a:bodyPr lIns="0" tIns="0" rIns="0" bIns="0"/>
          <a:lstStyle/>
          <a:p>
            <a:r>
              <a:rPr lang="en-US" dirty="0"/>
              <a:t>Click to edit Master title style</a:t>
            </a:r>
          </a:p>
        </p:txBody>
      </p:sp>
      <p:sp>
        <p:nvSpPr>
          <p:cNvPr id="7" name="Date Placeholder 6">
            <a:extLst>
              <a:ext uri="{FF2B5EF4-FFF2-40B4-BE49-F238E27FC236}">
                <a16:creationId xmlns:a16="http://schemas.microsoft.com/office/drawing/2014/main" id="{2FFB7F70-CD6E-41B9-BC6F-7981E3AE73F8}"/>
              </a:ext>
            </a:extLst>
          </p:cNvPr>
          <p:cNvSpPr>
            <a:spLocks noGrp="1"/>
          </p:cNvSpPr>
          <p:nvPr>
            <p:ph type="dt" idx="10"/>
          </p:nvPr>
        </p:nvSpPr>
        <p:spPr/>
        <p:txBody>
          <a:bodyPr/>
          <a:lstStyle/>
          <a:p>
            <a:r>
              <a:rPr lang="en-US" altLang="ja-JP"/>
              <a:t>November 2021</a:t>
            </a:r>
            <a:endParaRPr lang="en-US" dirty="0"/>
          </a:p>
        </p:txBody>
      </p:sp>
      <p:sp>
        <p:nvSpPr>
          <p:cNvPr id="8" name="Footer Placeholder 7">
            <a:extLst>
              <a:ext uri="{FF2B5EF4-FFF2-40B4-BE49-F238E27FC236}">
                <a16:creationId xmlns:a16="http://schemas.microsoft.com/office/drawing/2014/main" id="{90DAEF3D-3907-4271-8E8D-81AEAA4761C6}"/>
              </a:ext>
            </a:extLst>
          </p:cNvPr>
          <p:cNvSpPr>
            <a:spLocks noGrp="1"/>
          </p:cNvSpPr>
          <p:nvPr>
            <p:ph type="ftr" idx="11"/>
          </p:nvPr>
        </p:nvSpPr>
        <p:spPr/>
        <p:txBody>
          <a:bodyPr/>
          <a:lstStyle/>
          <a:p>
            <a:r>
              <a:rPr lang="en-US"/>
              <a:t>Kim, Kobayashi, Hernandez, Kohno (YNU/YRP-IAI)</a:t>
            </a:r>
            <a:endParaRPr lang="en-US" dirty="0"/>
          </a:p>
        </p:txBody>
      </p:sp>
      <p:sp>
        <p:nvSpPr>
          <p:cNvPr id="9" name="Slide Number Placeholder 8">
            <a:extLst>
              <a:ext uri="{FF2B5EF4-FFF2-40B4-BE49-F238E27FC236}">
                <a16:creationId xmlns:a16="http://schemas.microsoft.com/office/drawing/2014/main" id="{03437DD0-8ABB-4C04-8AC4-48674B5415C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11" name="Content Placeholder 10">
            <a:extLst>
              <a:ext uri="{FF2B5EF4-FFF2-40B4-BE49-F238E27FC236}">
                <a16:creationId xmlns:a16="http://schemas.microsoft.com/office/drawing/2014/main" id="{1CCD3CA8-6078-480D-881A-6D3946ECD2E6}"/>
              </a:ext>
            </a:extLst>
          </p:cNvPr>
          <p:cNvSpPr>
            <a:spLocks noGrp="1"/>
          </p:cNvSpPr>
          <p:nvPr>
            <p:ph sz="quarter" idx="13"/>
          </p:nvPr>
        </p:nvSpPr>
        <p:spPr>
          <a:xfrm>
            <a:off x="685799" y="1509393"/>
            <a:ext cx="7772401" cy="4966021"/>
          </a:xfrm>
        </p:spPr>
        <p:txBody>
          <a:bodyPr lIns="0" tIns="0" rIns="0" bIns="0"/>
          <a:lstStyle>
            <a:lvl1pPr marL="368300" indent="-342900">
              <a:buFont typeface="Arial" panose="020B0604020202020204" pitchFamily="34" charset="0"/>
              <a:buChar char="•"/>
              <a:defRPr sz="2400">
                <a:latin typeface="+mn-lt"/>
              </a:defRPr>
            </a:lvl1pPr>
            <a:lvl2pPr>
              <a:defRPr sz="2000">
                <a:latin typeface="+mn-lt"/>
              </a:defRPr>
            </a:lvl2pPr>
            <a:lvl3pPr>
              <a:defRPr sz="2000">
                <a:latin typeface="+mn-lt"/>
              </a:defRPr>
            </a:lvl3pPr>
            <a:lvl4pPr>
              <a:defRPr sz="2000">
                <a:latin typeface="+mn-lt"/>
              </a:defRPr>
            </a:lvl4pPr>
            <a:lvl5pPr>
              <a:defRPr sz="200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5138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99B442C3-369B-472A-8736-6F17DBAC9BF0}"/>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6" name="Date Placeholder 25">
            <a:extLst>
              <a:ext uri="{FF2B5EF4-FFF2-40B4-BE49-F238E27FC236}">
                <a16:creationId xmlns:a16="http://schemas.microsoft.com/office/drawing/2014/main" id="{ACE57712-74BA-477D-B6AA-67833CD2C451}"/>
              </a:ext>
            </a:extLst>
          </p:cNvPr>
          <p:cNvSpPr>
            <a:spLocks noGrp="1"/>
          </p:cNvSpPr>
          <p:nvPr>
            <p:ph type="dt" idx="10"/>
          </p:nvPr>
        </p:nvSpPr>
        <p:spPr/>
        <p:txBody>
          <a:bodyPr/>
          <a:lstStyle/>
          <a:p>
            <a:r>
              <a:rPr lang="en-US" altLang="ja-JP"/>
              <a:t>November 2021</a:t>
            </a:r>
            <a:endParaRPr lang="en-US" dirty="0"/>
          </a:p>
        </p:txBody>
      </p:sp>
      <p:sp>
        <p:nvSpPr>
          <p:cNvPr id="27" name="Footer Placeholder 26">
            <a:extLst>
              <a:ext uri="{FF2B5EF4-FFF2-40B4-BE49-F238E27FC236}">
                <a16:creationId xmlns:a16="http://schemas.microsoft.com/office/drawing/2014/main" id="{798EF3B9-4DC4-4EDD-8EFC-121567B1F55E}"/>
              </a:ext>
            </a:extLst>
          </p:cNvPr>
          <p:cNvSpPr>
            <a:spLocks noGrp="1"/>
          </p:cNvSpPr>
          <p:nvPr>
            <p:ph type="ftr" idx="11"/>
          </p:nvPr>
        </p:nvSpPr>
        <p:spPr/>
        <p:txBody>
          <a:bodyPr/>
          <a:lstStyle/>
          <a:p>
            <a:r>
              <a:rPr lang="en-US"/>
              <a:t>Kim, Kobayashi, Hernandez, Kohno (YNU/YRP-IAI)</a:t>
            </a:r>
            <a:endParaRPr lang="en-US" dirty="0"/>
          </a:p>
        </p:txBody>
      </p:sp>
      <p:sp>
        <p:nvSpPr>
          <p:cNvPr id="28" name="Slide Number Placeholder 27">
            <a:extLst>
              <a:ext uri="{FF2B5EF4-FFF2-40B4-BE49-F238E27FC236}">
                <a16:creationId xmlns:a16="http://schemas.microsoft.com/office/drawing/2014/main" id="{D67DED76-F3D8-48FB-BA5B-36A652984F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E09EBAC0-ACD5-47DB-9053-11BEF0365822}"/>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D7CCD6AB-B866-4614-8031-E82260AD0BDF}"/>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BB5ADBB5-07C9-436F-968B-2B7F9C55DF93}"/>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0" name="Google Shape;16;p1">
            <a:extLst>
              <a:ext uri="{FF2B5EF4-FFF2-40B4-BE49-F238E27FC236}">
                <a16:creationId xmlns:a16="http://schemas.microsoft.com/office/drawing/2014/main" id="{02000D0A-4701-401E-ADDC-7CBBF09A57E3}"/>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AF5A37EC-294C-4F06-8193-89A9EDBA02C2}"/>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B82AC746-03B3-4377-8AA8-336EB896BA2A}"/>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B92E31D5-C0E1-4B8A-9F2D-E396696A663B}"/>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731520"/>
          </a:xfrm>
          <a:prstGeom prst="rect">
            <a:avLst/>
          </a:prstGeom>
          <a:noFill/>
          <a:ln>
            <a:noFill/>
          </a:ln>
        </p:spPr>
        <p:txBody>
          <a:bodyPr spcFirstLastPara="1" wrap="square" lIns="0" tIns="0" rIns="0" bIns="0"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493518"/>
            <a:ext cx="7772400" cy="4602481"/>
          </a:xfrm>
          <a:prstGeom prst="rect">
            <a:avLst/>
          </a:prstGeom>
          <a:noFill/>
          <a:ln>
            <a:noFill/>
          </a:ln>
        </p:spPr>
        <p:txBody>
          <a:bodyPr spcFirstLastPara="1" wrap="square" lIns="0" tIns="0" rIns="0" bIns="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6" name="Google Shape;16;p1"/>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a:t>
            </a:r>
            <a:r>
              <a:rPr lang="en-US" sz="1400" b="1" i="0" u="none" strike="noStrike" cap="none" dirty="0">
                <a:solidFill>
                  <a:schemeClr val="tx1"/>
                </a:solidFill>
                <a:latin typeface="Times New Roman"/>
                <a:ea typeface="Times New Roman"/>
                <a:cs typeface="Times New Roman"/>
                <a:sym typeface="Times New Roman"/>
              </a:rPr>
              <a:t>0582-0</a:t>
            </a:r>
            <a:r>
              <a:rPr lang="en-US" sz="1400" b="1" i="0" u="none" strike="noStrike" cap="none" dirty="0">
                <a:solidFill>
                  <a:schemeClr val="dk1"/>
                </a:solidFill>
                <a:latin typeface="Times New Roman"/>
                <a:ea typeface="Times New Roman"/>
                <a:cs typeface="Times New Roman"/>
                <a:sym typeface="Times New Roman"/>
              </a:rPr>
              <a:t>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
        <p:nvSpPr>
          <p:cNvPr id="11" name="Google Shape;35;p4">
            <a:extLst>
              <a:ext uri="{FF2B5EF4-FFF2-40B4-BE49-F238E27FC236}">
                <a16:creationId xmlns:a16="http://schemas.microsoft.com/office/drawing/2014/main" id="{8C3C5454-E6B7-44DD-A499-381C916D8184}"/>
              </a:ext>
            </a:extLst>
          </p:cNvPr>
          <p:cNvSpPr txBox="1">
            <a:spLocks noGrp="1"/>
          </p:cNvSpPr>
          <p:nvPr>
            <p:ph type="dt" idx="2"/>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Tree>
  </p:cSld>
  <p:clrMap bg1="lt1" tx1="dk1" bg2="dk2" tx2="lt2" accent1="accent1" accent2="accent2" accent3="accent3" accent4="accent4" accent5="accent5" accent6="accent6" hlink="hlink" folHlink="folHlink"/>
  <p:sldLayoutIdLst>
    <p:sldLayoutId id="2147483659" r:id="rId1"/>
    <p:sldLayoutId id="2147483648"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599"/>
            <a:ext cx="8991600" cy="586581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200" b="1" i="0" u="sng" strike="noStrike" cap="none" dirty="0">
              <a:solidFill>
                <a:schemeClr val="dk2"/>
              </a:solidFill>
              <a:latin typeface="Times New Roman"/>
              <a:ea typeface="Times New Roman"/>
              <a:cs typeface="Times New Roman"/>
              <a:sym typeface="Times New Roman"/>
            </a:endParaRPr>
          </a:p>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Coordinator-to-coordinator communication for Body Area Networks</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November </a:t>
            </a:r>
            <a:r>
              <a:rPr lang="en-US" sz="1600" dirty="0">
                <a:solidFill>
                  <a:schemeClr val="tx1"/>
                </a:solidFill>
                <a:latin typeface="Times New Roman"/>
                <a:ea typeface="Times New Roman"/>
                <a:cs typeface="Times New Roman"/>
                <a:sym typeface="Times New Roman"/>
              </a:rPr>
              <a:t>11th</a:t>
            </a:r>
            <a:r>
              <a:rPr lang="en-US" sz="1600" b="0" i="0" u="none" strike="noStrike" cap="none" dirty="0">
                <a:solidFill>
                  <a:schemeClr val="dk2"/>
                </a:solidFill>
                <a:latin typeface="Times New Roman"/>
                <a:ea typeface="Times New Roman"/>
                <a:cs typeface="Times New Roman"/>
                <a:sym typeface="Times New Roman"/>
              </a:rPr>
              <a:t>, 2021</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Minsoo Kim</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Takumi Kobayashi</a:t>
            </a:r>
            <a:r>
              <a:rPr lang="en-US" sz="1600" b="0" i="0" u="none" strike="noStrike" cap="none" baseline="30000" dirty="0">
                <a:solidFill>
                  <a:schemeClr val="dk2"/>
                </a:solidFill>
                <a:latin typeface="Times New Roman"/>
                <a:ea typeface="Times New Roman"/>
                <a:cs typeface="Times New Roman"/>
                <a:sym typeface="Times New Roman"/>
              </a:rPr>
              <a:t>1,2</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Ryuji Kohno</a:t>
            </a:r>
            <a:r>
              <a:rPr lang="en-US" sz="1600" b="0" i="0" u="none" strike="noStrike" cap="none" baseline="30000" dirty="0">
                <a:solidFill>
                  <a:schemeClr val="dk2"/>
                </a:solidFill>
                <a:latin typeface="Times New Roman"/>
                <a:ea typeface="Times New Roman"/>
                <a:cs typeface="Times New Roman"/>
                <a:sym typeface="Times New Roman"/>
              </a:rPr>
              <a:t>1,2</a:t>
            </a:r>
            <a:endParaRPr baseline="30000"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Yokosuka Research Park International Alliance Institute (YRP-IAI), Japan;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YRP 1, 3-4 </a:t>
            </a:r>
            <a:r>
              <a:rPr lang="en-US" sz="1600" dirty="0" err="1">
                <a:solidFill>
                  <a:schemeClr val="dk1"/>
                </a:solidFill>
                <a:latin typeface="Times New Roman"/>
                <a:ea typeface="Times New Roman"/>
                <a:cs typeface="Times New Roman"/>
                <a:sym typeface="Times New Roman"/>
              </a:rPr>
              <a:t>Hikarino-oka</a:t>
            </a:r>
            <a:r>
              <a:rPr lang="en-US" sz="1600" dirty="0">
                <a:solidFill>
                  <a:schemeClr val="dk1"/>
                </a:solidFill>
                <a:latin typeface="Times New Roman"/>
                <a:ea typeface="Times New Roman"/>
                <a:cs typeface="Times New Roman"/>
                <a:sym typeface="Times New Roman"/>
              </a:rPr>
              <a:t>, Yokosuka, 239-0847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a:t>
            </a:r>
            <a:r>
              <a:rPr lang="en-US" sz="1600" dirty="0" err="1">
                <a:solidFill>
                  <a:schemeClr val="dk1"/>
                </a:solidFill>
                <a:latin typeface="Times New Roman"/>
                <a:ea typeface="Times New Roman"/>
                <a:cs typeface="Times New Roman"/>
                <a:sym typeface="Times New Roman"/>
              </a:rPr>
              <a:t>Tokiwadai</a:t>
            </a:r>
            <a:r>
              <a:rPr lang="en-US" sz="1600" dirty="0">
                <a:solidFill>
                  <a:schemeClr val="dk1"/>
                </a:solidFill>
                <a:latin typeface="Times New Roman"/>
                <a:ea typeface="Times New Roman"/>
                <a:cs typeface="Times New Roman"/>
                <a:sym typeface="Times New Roman"/>
              </a:rPr>
              <a:t>, Hodogaya-</a:t>
            </a:r>
            <a:r>
              <a:rPr lang="en-US" sz="1600" dirty="0" err="1">
                <a:solidFill>
                  <a:schemeClr val="dk1"/>
                </a:solidFill>
                <a:latin typeface="Times New Roman"/>
                <a:ea typeface="Times New Roman"/>
                <a:cs typeface="Times New Roman"/>
                <a:sym typeface="Times New Roman"/>
              </a:rPr>
              <a:t>ku</a:t>
            </a:r>
            <a:r>
              <a:rPr lang="en-US" sz="1600" dirty="0">
                <a:solidFill>
                  <a:schemeClr val="dk1"/>
                </a:solidFill>
                <a:latin typeface="Times New Roman"/>
                <a:ea typeface="Times New Roman"/>
                <a:cs typeface="Times New Roman"/>
                <a:sym typeface="Times New Roman"/>
              </a:rPr>
              <a:t>,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i="0" u="none" strike="noStrike" cap="none"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+81-90-5408-0611, </a:t>
            </a:r>
            <a:r>
              <a:rPr lang="en-US" sz="1600" b="1" dirty="0">
                <a:solidFill>
                  <a:schemeClr val="dk1"/>
                </a:solidFill>
                <a:latin typeface="Times New Roman"/>
                <a:ea typeface="Times New Roman"/>
                <a:cs typeface="Times New Roman"/>
                <a:sym typeface="Times New Roman"/>
              </a:rPr>
              <a:t>Fax:</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+81-45-383-5528,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a:t>
            </a:r>
            <a:r>
              <a:rPr lang="en-US" sz="1600" dirty="0">
                <a:solidFill>
                  <a:schemeClr val="dk2"/>
                </a:solidFill>
                <a:latin typeface="Times New Roman"/>
                <a:ea typeface="Times New Roman"/>
                <a:cs typeface="Times New Roman"/>
                <a:sym typeface="Times New Roman"/>
              </a:rPr>
              <a:t>takumi-ch@ynu.ac.jp, Marco.Hernandez@ieee.org; kohno@ynu.ac.jp</a:t>
            </a:r>
            <a:r>
              <a:rPr lang="en-US" sz="1600" b="0" i="0" u="none" strike="noStrike" cap="none" dirty="0">
                <a:solidFill>
                  <a:schemeClr val="dk2"/>
                </a:solidFill>
                <a:latin typeface="Times New Roman"/>
                <a:ea typeface="Times New Roman"/>
                <a:cs typeface="Times New Roman"/>
                <a:sym typeface="Times New Roman"/>
              </a:rPr>
              <a:t>]</a:t>
            </a:r>
            <a:endParaRPr lang="en-US"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r>
              <a:rPr lang="en-US" sz="1600" i="0" u="none" strike="noStrike" cap="none" dirty="0">
                <a:solidFill>
                  <a:schemeClr val="dk2"/>
                </a:solidFill>
                <a:latin typeface="Times New Roman"/>
                <a:ea typeface="Times New Roman"/>
                <a:cs typeface="Times New Roman"/>
                <a:sym typeface="Times New Roman"/>
              </a:rPr>
              <a:t> This document contains a discussion of coordinator-to-coordinator communication to realize the enhanced reliability of P802.15.6a. </a:t>
            </a:r>
            <a:endParaRPr dirty="0"/>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the </a:t>
            </a:r>
            <a:r>
              <a:rPr lang="en-US" altLang="en-US" sz="1600" dirty="0">
                <a:latin typeface="Times New Roman" panose="02020603050405020304" pitchFamily="18" charset="0"/>
              </a:rPr>
              <a:t>IEEE 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.6a.</a:t>
            </a:r>
            <a:endParaRPr dirty="0"/>
          </a:p>
        </p:txBody>
      </p:sp>
      <p:sp>
        <p:nvSpPr>
          <p:cNvPr id="6" name="Date Placeholder 3">
            <a:extLst>
              <a:ext uri="{FF2B5EF4-FFF2-40B4-BE49-F238E27FC236}">
                <a16:creationId xmlns:a16="http://schemas.microsoft.com/office/drawing/2014/main" id="{A0528065-C4BE-4D87-BAF1-21248446F671}"/>
              </a:ext>
            </a:extLst>
          </p:cNvPr>
          <p:cNvSpPr>
            <a:spLocks noGrp="1"/>
          </p:cNvSpPr>
          <p:nvPr>
            <p:ph type="dt" idx="10"/>
          </p:nvPr>
        </p:nvSpPr>
        <p:spPr>
          <a:xfrm>
            <a:off x="685800" y="377825"/>
            <a:ext cx="1600200" cy="215900"/>
          </a:xfrm>
        </p:spPr>
        <p:txBody>
          <a:bodyPr/>
          <a:lstStyle/>
          <a:p>
            <a:r>
              <a:rPr lang="en-US" altLang="ja-JP"/>
              <a:t>November 2021</a:t>
            </a:r>
            <a:endParaRPr lang="en-US" dirty="0"/>
          </a:p>
        </p:txBody>
      </p:sp>
      <p:sp>
        <p:nvSpPr>
          <p:cNvPr id="7" name="Footer Placeholder 5">
            <a:extLst>
              <a:ext uri="{FF2B5EF4-FFF2-40B4-BE49-F238E27FC236}">
                <a16:creationId xmlns:a16="http://schemas.microsoft.com/office/drawing/2014/main" id="{81A41B47-C67D-4527-8DA4-18169A8E4482}"/>
              </a:ext>
            </a:extLst>
          </p:cNvPr>
          <p:cNvSpPr>
            <a:spLocks noGrp="1"/>
          </p:cNvSpPr>
          <p:nvPr>
            <p:ph type="ftr" idx="11"/>
          </p:nvPr>
        </p:nvSpPr>
        <p:spPr>
          <a:xfrm>
            <a:off x="5125792" y="6475414"/>
            <a:ext cx="3484808" cy="184134"/>
          </a:xfrm>
        </p:spPr>
        <p:txBody>
          <a:bodyPr/>
          <a:lstStyle/>
          <a:p>
            <a:r>
              <a:rPr lang="en-US"/>
              <a:t>Kim, Kobayashi, Hernandez, Kohno (YNU/YRP-IAI)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00CFB-51CF-459B-90CE-9A0F54E09F9F}"/>
              </a:ext>
            </a:extLst>
          </p:cNvPr>
          <p:cNvSpPr>
            <a:spLocks noGrp="1"/>
          </p:cNvSpPr>
          <p:nvPr>
            <p:ph type="title"/>
          </p:nvPr>
        </p:nvSpPr>
        <p:spPr/>
        <p:txBody>
          <a:bodyPr/>
          <a:lstStyle/>
          <a:p>
            <a:r>
              <a:rPr lang="en-US" dirty="0"/>
              <a:t>Detecting other BANs</a:t>
            </a:r>
          </a:p>
        </p:txBody>
      </p:sp>
      <p:sp>
        <p:nvSpPr>
          <p:cNvPr id="3" name="Date Placeholder 2">
            <a:extLst>
              <a:ext uri="{FF2B5EF4-FFF2-40B4-BE49-F238E27FC236}">
                <a16:creationId xmlns:a16="http://schemas.microsoft.com/office/drawing/2014/main" id="{7E8D5E75-9007-4CA9-B7EC-8EE3FB0FC19E}"/>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70CB5AD4-6444-4F5E-8FE4-A90F8F1435FE}"/>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A869D0C8-AD74-4A5D-A0F8-77D836ACEFB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6" name="Content Placeholder 5">
            <a:extLst>
              <a:ext uri="{FF2B5EF4-FFF2-40B4-BE49-F238E27FC236}">
                <a16:creationId xmlns:a16="http://schemas.microsoft.com/office/drawing/2014/main" id="{5FAC2AB6-D83F-4875-80A5-E5BEAB570995}"/>
              </a:ext>
            </a:extLst>
          </p:cNvPr>
          <p:cNvSpPr>
            <a:spLocks noGrp="1"/>
          </p:cNvSpPr>
          <p:nvPr>
            <p:ph sz="quarter" idx="13"/>
          </p:nvPr>
        </p:nvSpPr>
        <p:spPr/>
        <p:txBody>
          <a:bodyPr/>
          <a:lstStyle/>
          <a:p>
            <a:r>
              <a:rPr lang="en-US" sz="2000" dirty="0">
                <a:latin typeface="+mn-lt"/>
              </a:rPr>
              <a:t>Clear Channel Assessment (CCA) mechanisms that can also accommodate C2C communications should be considered.</a:t>
            </a:r>
          </a:p>
          <a:p>
            <a:pPr lvl="1"/>
            <a:r>
              <a:rPr lang="en-US" dirty="0">
                <a:latin typeface="+mn-lt"/>
              </a:rPr>
              <a:t>If the same PHY as that of the link within a single BAN is used, special </a:t>
            </a:r>
            <a:r>
              <a:rPr lang="en-US" dirty="0"/>
              <a:t>time periods reserved for C2C communication may be required in a </a:t>
            </a:r>
            <a:r>
              <a:rPr lang="en-US" dirty="0" err="1"/>
              <a:t>superframe</a:t>
            </a:r>
            <a:r>
              <a:rPr lang="en-US" dirty="0"/>
              <a:t>.</a:t>
            </a:r>
          </a:p>
          <a:p>
            <a:r>
              <a:rPr lang="en-US" sz="2000" dirty="0"/>
              <a:t>It should be also noted that Vehicle BAN and Human BAN have different mobility characteristics.</a:t>
            </a:r>
          </a:p>
          <a:p>
            <a:pPr lvl="1"/>
            <a:r>
              <a:rPr lang="en-US" dirty="0"/>
              <a:t>Vehicle BAN coordinators and nodes are fixed on the vehicle, while Human BAN coordinators and nodes are mobile. </a:t>
            </a:r>
            <a:endParaRPr lang="en-US" dirty="0">
              <a:latin typeface="+mn-lt"/>
            </a:endParaRPr>
          </a:p>
        </p:txBody>
      </p:sp>
    </p:spTree>
    <p:extLst>
      <p:ext uri="{BB962C8B-B14F-4D97-AF65-F5344CB8AC3E}">
        <p14:creationId xmlns:p14="http://schemas.microsoft.com/office/powerpoint/2010/main" val="2186054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746F2-F6AE-44A9-ACF8-C12F7EB0869A}"/>
              </a:ext>
            </a:extLst>
          </p:cNvPr>
          <p:cNvSpPr>
            <a:spLocks noGrp="1"/>
          </p:cNvSpPr>
          <p:nvPr>
            <p:ph type="title"/>
          </p:nvPr>
        </p:nvSpPr>
        <p:spPr/>
        <p:txBody>
          <a:bodyPr/>
          <a:lstStyle/>
          <a:p>
            <a:r>
              <a:rPr lang="en-US" dirty="0"/>
              <a:t>Summary</a:t>
            </a:r>
          </a:p>
        </p:txBody>
      </p:sp>
      <p:sp>
        <p:nvSpPr>
          <p:cNvPr id="3" name="Date Placeholder 2">
            <a:extLst>
              <a:ext uri="{FF2B5EF4-FFF2-40B4-BE49-F238E27FC236}">
                <a16:creationId xmlns:a16="http://schemas.microsoft.com/office/drawing/2014/main" id="{70562457-727A-45D1-92A7-28C4D1695122}"/>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9F6D11DC-57EC-4104-AE1D-CE38668F3F51}"/>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CC8BDCFD-CF6C-4519-9C06-8F9B187FD95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6" name="Content Placeholder 5">
            <a:extLst>
              <a:ext uri="{FF2B5EF4-FFF2-40B4-BE49-F238E27FC236}">
                <a16:creationId xmlns:a16="http://schemas.microsoft.com/office/drawing/2014/main" id="{C9F58200-0A84-44C4-9E01-D0BA2780F20C}"/>
              </a:ext>
            </a:extLst>
          </p:cNvPr>
          <p:cNvSpPr>
            <a:spLocks noGrp="1"/>
          </p:cNvSpPr>
          <p:nvPr>
            <p:ph sz="quarter" idx="13"/>
          </p:nvPr>
        </p:nvSpPr>
        <p:spPr/>
        <p:txBody>
          <a:bodyPr/>
          <a:lstStyle/>
          <a:p>
            <a:r>
              <a:rPr lang="en-US" sz="2000" dirty="0"/>
              <a:t>Coordinator-to-coordinator (C2C) communication is proposed to reduce collisions and interference, especially in situations where BANs are densely located.</a:t>
            </a:r>
          </a:p>
          <a:p>
            <a:r>
              <a:rPr lang="en-US" sz="2000" dirty="0"/>
              <a:t>Scenarios representing several cases in which multiple Human BANs and/or Vehicle BAN are densely located are presented. </a:t>
            </a:r>
          </a:p>
          <a:p>
            <a:r>
              <a:rPr lang="en-US" sz="2000" dirty="0"/>
              <a:t>A star topology was suggested for a scenario where a Vehicle BAN and Human BANs coexist, and a peer-to-peer topology where only Human BANs coexist.</a:t>
            </a:r>
          </a:p>
          <a:p>
            <a:r>
              <a:rPr lang="en-US" sz="2000" dirty="0"/>
              <a:t>We need careful consideration of the mentioned topologies, and how to detect other BANs.</a:t>
            </a:r>
          </a:p>
        </p:txBody>
      </p:sp>
    </p:spTree>
    <p:extLst>
      <p:ext uri="{BB962C8B-B14F-4D97-AF65-F5344CB8AC3E}">
        <p14:creationId xmlns:p14="http://schemas.microsoft.com/office/powerpoint/2010/main" val="2870686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7DD18-7927-4F6B-BEF3-1C7FB4CF5039}"/>
              </a:ext>
            </a:extLst>
          </p:cNvPr>
          <p:cNvSpPr>
            <a:spLocks noGrp="1"/>
          </p:cNvSpPr>
          <p:nvPr>
            <p:ph type="ctrTitle"/>
          </p:nvPr>
        </p:nvSpPr>
        <p:spPr>
          <a:xfrm>
            <a:off x="685800" y="1774825"/>
            <a:ext cx="7772400" cy="1470025"/>
          </a:xfrm>
        </p:spPr>
        <p:txBody>
          <a:bodyPr/>
          <a:lstStyle/>
          <a:p>
            <a:r>
              <a:rPr lang="en-US" dirty="0"/>
              <a:t>Coordinator-to-coordinator communication</a:t>
            </a:r>
            <a:br>
              <a:rPr lang="en-US" dirty="0"/>
            </a:br>
            <a:r>
              <a:rPr lang="en-US" dirty="0"/>
              <a:t>for Body Area Networks</a:t>
            </a:r>
          </a:p>
        </p:txBody>
      </p:sp>
      <p:sp>
        <p:nvSpPr>
          <p:cNvPr id="3" name="Subtitle 2">
            <a:extLst>
              <a:ext uri="{FF2B5EF4-FFF2-40B4-BE49-F238E27FC236}">
                <a16:creationId xmlns:a16="http://schemas.microsoft.com/office/drawing/2014/main" id="{EA161AE3-3D1A-4BEE-9DD0-3571C283CA73}"/>
              </a:ext>
            </a:extLst>
          </p:cNvPr>
          <p:cNvSpPr>
            <a:spLocks noGrp="1"/>
          </p:cNvSpPr>
          <p:nvPr>
            <p:ph type="subTitle" idx="1"/>
          </p:nvPr>
        </p:nvSpPr>
        <p:spPr>
          <a:xfrm>
            <a:off x="1031748" y="3616198"/>
            <a:ext cx="7080504" cy="2356104"/>
          </a:xfrm>
        </p:spPr>
        <p:txBody>
          <a:bodyPr/>
          <a:lstStyle/>
          <a:p>
            <a:r>
              <a:rPr lang="en-US" sz="2400" dirty="0"/>
              <a:t>Minsoo Kim</a:t>
            </a:r>
            <a:r>
              <a:rPr lang="en-US" sz="2400" baseline="30000" dirty="0"/>
              <a:t>1</a:t>
            </a:r>
            <a:r>
              <a:rPr lang="en-US" sz="2400" dirty="0"/>
              <a:t>, Takumi Kobayashi</a:t>
            </a:r>
            <a:r>
              <a:rPr lang="en-US" sz="2400" baseline="30000" dirty="0"/>
              <a:t>1,2</a:t>
            </a:r>
            <a:r>
              <a:rPr lang="en-US" sz="2400" dirty="0"/>
              <a:t>,</a:t>
            </a:r>
          </a:p>
          <a:p>
            <a:r>
              <a:rPr lang="en-US" sz="2400" dirty="0"/>
              <a:t>Marco Hernandez</a:t>
            </a:r>
            <a:r>
              <a:rPr lang="en-US" sz="2400" baseline="30000" dirty="0"/>
              <a:t>1</a:t>
            </a:r>
            <a:r>
              <a:rPr lang="en-US" sz="2400" dirty="0"/>
              <a:t>, Ryuji Kohno</a:t>
            </a:r>
            <a:r>
              <a:rPr lang="en-US" sz="2400" baseline="30000" dirty="0"/>
              <a:t>1,2</a:t>
            </a:r>
          </a:p>
          <a:p>
            <a:endParaRPr lang="en-US" dirty="0"/>
          </a:p>
          <a:p>
            <a:r>
              <a:rPr lang="en-US" sz="1800" baseline="30000" dirty="0"/>
              <a:t>1</a:t>
            </a:r>
            <a:r>
              <a:rPr lang="en-US" sz="1800" dirty="0"/>
              <a:t>Yokosuka Research Park International Alliance Institute (YRP-IAI)</a:t>
            </a:r>
          </a:p>
          <a:p>
            <a:r>
              <a:rPr lang="en-US" sz="1800" baseline="30000" dirty="0"/>
              <a:t>2</a:t>
            </a:r>
            <a:r>
              <a:rPr lang="en-US" sz="1800" dirty="0"/>
              <a:t>Yokohama National University (YNU)</a:t>
            </a:r>
          </a:p>
        </p:txBody>
      </p:sp>
      <p:sp>
        <p:nvSpPr>
          <p:cNvPr id="4" name="Date Placeholder 3">
            <a:extLst>
              <a:ext uri="{FF2B5EF4-FFF2-40B4-BE49-F238E27FC236}">
                <a16:creationId xmlns:a16="http://schemas.microsoft.com/office/drawing/2014/main" id="{C1EAD539-86C3-423C-ABA4-44AE896A5C77}"/>
              </a:ext>
            </a:extLst>
          </p:cNvPr>
          <p:cNvSpPr>
            <a:spLocks noGrp="1"/>
          </p:cNvSpPr>
          <p:nvPr>
            <p:ph type="dt" idx="10"/>
          </p:nvPr>
        </p:nvSpPr>
        <p:spPr/>
        <p:txBody>
          <a:bodyPr/>
          <a:lstStyle/>
          <a:p>
            <a:r>
              <a:rPr lang="en-US" altLang="ja-JP"/>
              <a:t>November 2021</a:t>
            </a:r>
            <a:endParaRPr lang="en-US" dirty="0"/>
          </a:p>
        </p:txBody>
      </p:sp>
      <p:sp>
        <p:nvSpPr>
          <p:cNvPr id="5" name="Slide Number Placeholder 4">
            <a:extLst>
              <a:ext uri="{FF2B5EF4-FFF2-40B4-BE49-F238E27FC236}">
                <a16:creationId xmlns:a16="http://schemas.microsoft.com/office/drawing/2014/main" id="{1A6EAC9C-B2A5-4807-9142-29B64EDA224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6" name="Footer Placeholder 5">
            <a:extLst>
              <a:ext uri="{FF2B5EF4-FFF2-40B4-BE49-F238E27FC236}">
                <a16:creationId xmlns:a16="http://schemas.microsoft.com/office/drawing/2014/main" id="{F7ACA932-26E9-4E28-820A-9EA75261AAB3}"/>
              </a:ext>
            </a:extLst>
          </p:cNvPr>
          <p:cNvSpPr>
            <a:spLocks noGrp="1"/>
          </p:cNvSpPr>
          <p:nvPr>
            <p:ph type="ftr" idx="11"/>
          </p:nvPr>
        </p:nvSpPr>
        <p:spPr/>
        <p:txBody>
          <a:bodyPr/>
          <a:lstStyle/>
          <a:p>
            <a:r>
              <a:rPr lang="en-US"/>
              <a:t>Kim, Kobayashi, Hernandez, Kohno (YNU/YRP-IAI)</a:t>
            </a:r>
            <a:endParaRPr lang="en-US" dirty="0"/>
          </a:p>
        </p:txBody>
      </p:sp>
    </p:spTree>
    <p:extLst>
      <p:ext uri="{BB962C8B-B14F-4D97-AF65-F5344CB8AC3E}">
        <p14:creationId xmlns:p14="http://schemas.microsoft.com/office/powerpoint/2010/main" val="288163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48EC2-33CE-4E4F-A5A9-FB725C22DB9B}"/>
              </a:ext>
            </a:extLst>
          </p:cNvPr>
          <p:cNvSpPr>
            <a:spLocks noGrp="1"/>
          </p:cNvSpPr>
          <p:nvPr>
            <p:ph type="title"/>
          </p:nvPr>
        </p:nvSpPr>
        <p:spPr/>
        <p:txBody>
          <a:bodyPr/>
          <a:lstStyle/>
          <a:p>
            <a:r>
              <a:rPr lang="en-US" sz="3200" dirty="0"/>
              <a:t>Coordinator-to-coordinator communication</a:t>
            </a:r>
          </a:p>
        </p:txBody>
      </p:sp>
      <p:sp>
        <p:nvSpPr>
          <p:cNvPr id="3" name="Date Placeholder 2">
            <a:extLst>
              <a:ext uri="{FF2B5EF4-FFF2-40B4-BE49-F238E27FC236}">
                <a16:creationId xmlns:a16="http://schemas.microsoft.com/office/drawing/2014/main" id="{4432E90F-3D8F-44A7-B399-D35BCE2F2997}"/>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D7426285-0A2F-4F3A-8688-EC23BA486245}"/>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BB4BFD56-0DB5-4540-B0EB-48E97DD554F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6" name="Content Placeholder 5">
            <a:extLst>
              <a:ext uri="{FF2B5EF4-FFF2-40B4-BE49-F238E27FC236}">
                <a16:creationId xmlns:a16="http://schemas.microsoft.com/office/drawing/2014/main" id="{88B67641-FFD8-4234-9F4F-21DABC8FDD88}"/>
              </a:ext>
            </a:extLst>
          </p:cNvPr>
          <p:cNvSpPr>
            <a:spLocks noGrp="1"/>
          </p:cNvSpPr>
          <p:nvPr>
            <p:ph sz="quarter" idx="13"/>
          </p:nvPr>
        </p:nvSpPr>
        <p:spPr/>
        <p:txBody>
          <a:bodyPr/>
          <a:lstStyle/>
          <a:p>
            <a:r>
              <a:rPr lang="en-US" sz="2000" dirty="0">
                <a:latin typeface="+mn-lt"/>
                <a:cs typeface="Arial" panose="020B0604020202020204" pitchFamily="34" charset="0"/>
              </a:rPr>
              <a:t>Coordinator-to-coordinator (C2C) communication is performed through a link between BAN Coordinators, separate from links between a BAN Coordinator and BAN Nodes.</a:t>
            </a:r>
          </a:p>
          <a:p>
            <a:r>
              <a:rPr lang="en-US" sz="2000" dirty="0">
                <a:latin typeface="+mn-lt"/>
                <a:cs typeface="Arial" panose="020B0604020202020204" pitchFamily="34" charset="0"/>
              </a:rPr>
              <a:t>To avoid complexity, it would be preferable to use the same PHY as the link between a BAN Coordinator and BAN Nodes.</a:t>
            </a:r>
          </a:p>
          <a:p>
            <a:endParaRPr lang="en-US" sz="2000" dirty="0">
              <a:latin typeface="+mn-lt"/>
              <a:cs typeface="Arial" panose="020B0604020202020204" pitchFamily="34" charset="0"/>
            </a:endParaRPr>
          </a:p>
        </p:txBody>
      </p:sp>
      <p:sp>
        <p:nvSpPr>
          <p:cNvPr id="25" name="Oval 24">
            <a:extLst>
              <a:ext uri="{FF2B5EF4-FFF2-40B4-BE49-F238E27FC236}">
                <a16:creationId xmlns:a16="http://schemas.microsoft.com/office/drawing/2014/main" id="{070B4AAE-1189-4C59-B19E-AEA64F2473FD}"/>
              </a:ext>
            </a:extLst>
          </p:cNvPr>
          <p:cNvSpPr/>
          <p:nvPr/>
        </p:nvSpPr>
        <p:spPr>
          <a:xfrm>
            <a:off x="1171530" y="3695021"/>
            <a:ext cx="2807617" cy="272505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F5CF2F7-0E2D-4D2A-964F-E8F1B5352CD2}"/>
              </a:ext>
            </a:extLst>
          </p:cNvPr>
          <p:cNvSpPr/>
          <p:nvPr/>
        </p:nvSpPr>
        <p:spPr>
          <a:xfrm>
            <a:off x="771934" y="4716837"/>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27" name="Rectangle 26">
            <a:extLst>
              <a:ext uri="{FF2B5EF4-FFF2-40B4-BE49-F238E27FC236}">
                <a16:creationId xmlns:a16="http://schemas.microsoft.com/office/drawing/2014/main" id="{EB3CEFC4-9757-4601-A96C-FC26BA143FA6}"/>
              </a:ext>
            </a:extLst>
          </p:cNvPr>
          <p:cNvSpPr/>
          <p:nvPr/>
        </p:nvSpPr>
        <p:spPr>
          <a:xfrm>
            <a:off x="2555240" y="5637367"/>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28" name="Rectangle 27">
            <a:extLst>
              <a:ext uri="{FF2B5EF4-FFF2-40B4-BE49-F238E27FC236}">
                <a16:creationId xmlns:a16="http://schemas.microsoft.com/office/drawing/2014/main" id="{073A2D8F-36C8-46AE-BFC8-2600557ED381}"/>
              </a:ext>
            </a:extLst>
          </p:cNvPr>
          <p:cNvSpPr/>
          <p:nvPr/>
        </p:nvSpPr>
        <p:spPr>
          <a:xfrm>
            <a:off x="2022259" y="4692505"/>
            <a:ext cx="146304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cxnSp>
        <p:nvCxnSpPr>
          <p:cNvPr id="29" name="Straight Connector 28">
            <a:extLst>
              <a:ext uri="{FF2B5EF4-FFF2-40B4-BE49-F238E27FC236}">
                <a16:creationId xmlns:a16="http://schemas.microsoft.com/office/drawing/2014/main" id="{696FE223-A35E-4941-A439-501293860898}"/>
              </a:ext>
            </a:extLst>
          </p:cNvPr>
          <p:cNvCxnSpPr>
            <a:cxnSpLocks/>
            <a:stCxn id="26" idx="3"/>
            <a:endCxn id="28" idx="1"/>
          </p:cNvCxnSpPr>
          <p:nvPr/>
        </p:nvCxnSpPr>
        <p:spPr>
          <a:xfrm flipV="1">
            <a:off x="1818414" y="4946505"/>
            <a:ext cx="203845" cy="24332"/>
          </a:xfrm>
          <a:prstGeom prst="line">
            <a:avLst/>
          </a:prstGeom>
          <a:ln w="38100">
            <a:prstDash val="solid"/>
          </a:ln>
        </p:spPr>
        <p:style>
          <a:lnRef idx="1">
            <a:schemeClr val="dk1"/>
          </a:lnRef>
          <a:fillRef idx="0">
            <a:schemeClr val="dk1"/>
          </a:fillRef>
          <a:effectRef idx="0">
            <a:schemeClr val="dk1"/>
          </a:effectRef>
          <a:fontRef idx="minor">
            <a:schemeClr val="tx1"/>
          </a:fontRef>
        </p:style>
      </p:cxnSp>
      <p:cxnSp>
        <p:nvCxnSpPr>
          <p:cNvPr id="30" name="Straight Connector 29">
            <a:extLst>
              <a:ext uri="{FF2B5EF4-FFF2-40B4-BE49-F238E27FC236}">
                <a16:creationId xmlns:a16="http://schemas.microsoft.com/office/drawing/2014/main" id="{F4465F16-AA99-4EBA-A5A1-ABAD75B92CC0}"/>
              </a:ext>
            </a:extLst>
          </p:cNvPr>
          <p:cNvCxnSpPr>
            <a:cxnSpLocks/>
            <a:stCxn id="27" idx="0"/>
            <a:endCxn id="28" idx="2"/>
          </p:cNvCxnSpPr>
          <p:nvPr/>
        </p:nvCxnSpPr>
        <p:spPr>
          <a:xfrm flipH="1" flipV="1">
            <a:off x="2753779" y="5200505"/>
            <a:ext cx="324701" cy="436862"/>
          </a:xfrm>
          <a:prstGeom prst="line">
            <a:avLst/>
          </a:prstGeom>
          <a:ln w="38100">
            <a:prstDash val="solid"/>
          </a:ln>
        </p:spPr>
        <p:style>
          <a:lnRef idx="1">
            <a:schemeClr val="dk1"/>
          </a:lnRef>
          <a:fillRef idx="0">
            <a:schemeClr val="dk1"/>
          </a:fillRef>
          <a:effectRef idx="0">
            <a:schemeClr val="dk1"/>
          </a:effectRef>
          <a:fontRef idx="minor">
            <a:schemeClr val="tx1"/>
          </a:fontRef>
        </p:style>
      </p:cxnSp>
      <p:sp>
        <p:nvSpPr>
          <p:cNvPr id="31" name="Rectangle 30">
            <a:extLst>
              <a:ext uri="{FF2B5EF4-FFF2-40B4-BE49-F238E27FC236}">
                <a16:creationId xmlns:a16="http://schemas.microsoft.com/office/drawing/2014/main" id="{3F4B6929-87BC-4287-A8C3-267E81B80CC1}"/>
              </a:ext>
            </a:extLst>
          </p:cNvPr>
          <p:cNvSpPr/>
          <p:nvPr/>
        </p:nvSpPr>
        <p:spPr>
          <a:xfrm>
            <a:off x="2409428" y="365489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cxnSp>
        <p:nvCxnSpPr>
          <p:cNvPr id="32" name="Straight Connector 31">
            <a:extLst>
              <a:ext uri="{FF2B5EF4-FFF2-40B4-BE49-F238E27FC236}">
                <a16:creationId xmlns:a16="http://schemas.microsoft.com/office/drawing/2014/main" id="{E8001C5F-5CC4-4774-9B2B-6DCAA87ED90A}"/>
              </a:ext>
            </a:extLst>
          </p:cNvPr>
          <p:cNvCxnSpPr>
            <a:cxnSpLocks/>
            <a:stCxn id="31" idx="2"/>
            <a:endCxn id="28" idx="0"/>
          </p:cNvCxnSpPr>
          <p:nvPr/>
        </p:nvCxnSpPr>
        <p:spPr>
          <a:xfrm flipH="1">
            <a:off x="2753779" y="4162892"/>
            <a:ext cx="178889" cy="529613"/>
          </a:xfrm>
          <a:prstGeom prst="line">
            <a:avLst/>
          </a:prstGeom>
          <a:ln w="38100">
            <a:prstDash val="solid"/>
          </a:ln>
        </p:spPr>
        <p:style>
          <a:lnRef idx="1">
            <a:schemeClr val="dk1"/>
          </a:lnRef>
          <a:fillRef idx="0">
            <a:schemeClr val="dk1"/>
          </a:fillRef>
          <a:effectRef idx="0">
            <a:schemeClr val="dk1"/>
          </a:effectRef>
          <a:fontRef idx="minor">
            <a:schemeClr val="tx1"/>
          </a:fontRef>
        </p:style>
      </p:cxnSp>
      <p:sp>
        <p:nvSpPr>
          <p:cNvPr id="33" name="Oval 32">
            <a:extLst>
              <a:ext uri="{FF2B5EF4-FFF2-40B4-BE49-F238E27FC236}">
                <a16:creationId xmlns:a16="http://schemas.microsoft.com/office/drawing/2014/main" id="{A6F8A023-705B-42F9-8010-31B155236349}"/>
              </a:ext>
            </a:extLst>
          </p:cNvPr>
          <p:cNvSpPr/>
          <p:nvPr/>
        </p:nvSpPr>
        <p:spPr>
          <a:xfrm>
            <a:off x="5179536" y="3654891"/>
            <a:ext cx="2792933" cy="276518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8003FD6F-B348-47F1-8A7B-CAC333D7A674}"/>
              </a:ext>
            </a:extLst>
          </p:cNvPr>
          <p:cNvSpPr/>
          <p:nvPr/>
        </p:nvSpPr>
        <p:spPr>
          <a:xfrm>
            <a:off x="7412333" y="4704671"/>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35" name="Rectangle 34">
            <a:extLst>
              <a:ext uri="{FF2B5EF4-FFF2-40B4-BE49-F238E27FC236}">
                <a16:creationId xmlns:a16="http://schemas.microsoft.com/office/drawing/2014/main" id="{D2376004-D09C-4EB7-8594-1F575092E7A7}"/>
              </a:ext>
            </a:extLst>
          </p:cNvPr>
          <p:cNvSpPr/>
          <p:nvPr/>
        </p:nvSpPr>
        <p:spPr>
          <a:xfrm>
            <a:off x="6028958" y="5721676"/>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36" name="Rectangle 35">
            <a:extLst>
              <a:ext uri="{FF2B5EF4-FFF2-40B4-BE49-F238E27FC236}">
                <a16:creationId xmlns:a16="http://schemas.microsoft.com/office/drawing/2014/main" id="{73FF1512-374D-488B-93F3-BAA641BA31A1}"/>
              </a:ext>
            </a:extLst>
          </p:cNvPr>
          <p:cNvSpPr/>
          <p:nvPr/>
        </p:nvSpPr>
        <p:spPr>
          <a:xfrm>
            <a:off x="5723316" y="4692505"/>
            <a:ext cx="146304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cxnSp>
        <p:nvCxnSpPr>
          <p:cNvPr id="37" name="Straight Connector 36">
            <a:extLst>
              <a:ext uri="{FF2B5EF4-FFF2-40B4-BE49-F238E27FC236}">
                <a16:creationId xmlns:a16="http://schemas.microsoft.com/office/drawing/2014/main" id="{97EB7325-129A-4B0C-AB79-C917A9AB15D0}"/>
              </a:ext>
            </a:extLst>
          </p:cNvPr>
          <p:cNvCxnSpPr>
            <a:cxnSpLocks/>
            <a:stCxn id="34" idx="1"/>
            <a:endCxn id="36" idx="3"/>
          </p:cNvCxnSpPr>
          <p:nvPr/>
        </p:nvCxnSpPr>
        <p:spPr>
          <a:xfrm flipH="1" flipV="1">
            <a:off x="7186356" y="4946505"/>
            <a:ext cx="225977" cy="12166"/>
          </a:xfrm>
          <a:prstGeom prst="line">
            <a:avLst/>
          </a:prstGeom>
          <a:ln w="38100">
            <a:prstDash val="solid"/>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8F7CF793-DFB3-40D7-9C92-3BFFD901E82F}"/>
              </a:ext>
            </a:extLst>
          </p:cNvPr>
          <p:cNvCxnSpPr>
            <a:cxnSpLocks/>
            <a:stCxn id="35" idx="0"/>
            <a:endCxn id="36" idx="2"/>
          </p:cNvCxnSpPr>
          <p:nvPr/>
        </p:nvCxnSpPr>
        <p:spPr>
          <a:xfrm flipH="1" flipV="1">
            <a:off x="6454836" y="5200505"/>
            <a:ext cx="97362" cy="521171"/>
          </a:xfrm>
          <a:prstGeom prst="line">
            <a:avLst/>
          </a:prstGeom>
          <a:ln w="38100">
            <a:prstDash val="solid"/>
          </a:ln>
        </p:spPr>
        <p:style>
          <a:lnRef idx="1">
            <a:schemeClr val="dk1"/>
          </a:lnRef>
          <a:fillRef idx="0">
            <a:schemeClr val="dk1"/>
          </a:fillRef>
          <a:effectRef idx="0">
            <a:schemeClr val="dk1"/>
          </a:effectRef>
          <a:fontRef idx="minor">
            <a:schemeClr val="tx1"/>
          </a:fontRef>
        </p:style>
      </p:cxnSp>
      <p:sp>
        <p:nvSpPr>
          <p:cNvPr id="39" name="Rectangle 38">
            <a:extLst>
              <a:ext uri="{FF2B5EF4-FFF2-40B4-BE49-F238E27FC236}">
                <a16:creationId xmlns:a16="http://schemas.microsoft.com/office/drawing/2014/main" id="{E5E8AA9C-2118-47E3-A442-390C92FC8CC5}"/>
              </a:ext>
            </a:extLst>
          </p:cNvPr>
          <p:cNvSpPr/>
          <p:nvPr/>
        </p:nvSpPr>
        <p:spPr>
          <a:xfrm>
            <a:off x="5702776" y="369552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cxnSp>
        <p:nvCxnSpPr>
          <p:cNvPr id="40" name="Straight Connector 39">
            <a:extLst>
              <a:ext uri="{FF2B5EF4-FFF2-40B4-BE49-F238E27FC236}">
                <a16:creationId xmlns:a16="http://schemas.microsoft.com/office/drawing/2014/main" id="{63BA310F-5007-4761-82E0-E402DB3CD2A9}"/>
              </a:ext>
            </a:extLst>
          </p:cNvPr>
          <p:cNvCxnSpPr>
            <a:cxnSpLocks/>
            <a:stCxn id="39" idx="2"/>
            <a:endCxn id="36" idx="0"/>
          </p:cNvCxnSpPr>
          <p:nvPr/>
        </p:nvCxnSpPr>
        <p:spPr>
          <a:xfrm>
            <a:off x="6226016" y="4203522"/>
            <a:ext cx="228820" cy="488983"/>
          </a:xfrm>
          <a:prstGeom prst="line">
            <a:avLst/>
          </a:prstGeom>
          <a:ln w="38100">
            <a:prstDash val="solid"/>
          </a:ln>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48A8605F-1FC1-47F8-8C19-16BBAA62BEB2}"/>
              </a:ext>
            </a:extLst>
          </p:cNvPr>
          <p:cNvCxnSpPr>
            <a:cxnSpLocks/>
            <a:stCxn id="28" idx="3"/>
            <a:endCxn id="36" idx="1"/>
          </p:cNvCxnSpPr>
          <p:nvPr/>
        </p:nvCxnSpPr>
        <p:spPr>
          <a:xfrm>
            <a:off x="3485299" y="4946505"/>
            <a:ext cx="2238017" cy="0"/>
          </a:xfrm>
          <a:prstGeom prst="line">
            <a:avLst/>
          </a:prstGeom>
          <a:ln w="762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21AC7658-6C6A-4B3A-8A40-1347DB7A8E8A}"/>
              </a:ext>
            </a:extLst>
          </p:cNvPr>
          <p:cNvSpPr txBox="1"/>
          <p:nvPr/>
        </p:nvSpPr>
        <p:spPr>
          <a:xfrm>
            <a:off x="3524793" y="4987294"/>
            <a:ext cx="2170787" cy="461665"/>
          </a:xfrm>
          <a:prstGeom prst="rect">
            <a:avLst/>
          </a:prstGeom>
          <a:noFill/>
        </p:spPr>
        <p:txBody>
          <a:bodyPr wrap="none" rtlCol="0">
            <a:spAutoFit/>
          </a:bodyPr>
          <a:lstStyle/>
          <a:p>
            <a:r>
              <a:rPr lang="en-US" sz="1200" b="1" dirty="0">
                <a:solidFill>
                  <a:schemeClr val="accent1">
                    <a:lumMod val="50000"/>
                  </a:schemeClr>
                </a:solidFill>
              </a:rPr>
              <a:t>Link between Coordinators</a:t>
            </a:r>
          </a:p>
          <a:p>
            <a:r>
              <a:rPr lang="en-US" sz="1200" b="1" dirty="0">
                <a:solidFill>
                  <a:schemeClr val="accent1">
                    <a:lumMod val="50000"/>
                  </a:schemeClr>
                </a:solidFill>
              </a:rPr>
              <a:t>to talk to each other</a:t>
            </a:r>
          </a:p>
        </p:txBody>
      </p:sp>
    </p:spTree>
    <p:extLst>
      <p:ext uri="{BB962C8B-B14F-4D97-AF65-F5344CB8AC3E}">
        <p14:creationId xmlns:p14="http://schemas.microsoft.com/office/powerpoint/2010/main" val="3268748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7290B-E4B8-4B16-8AF9-DA90D8502B8D}"/>
              </a:ext>
            </a:extLst>
          </p:cNvPr>
          <p:cNvSpPr>
            <a:spLocks noGrp="1"/>
          </p:cNvSpPr>
          <p:nvPr>
            <p:ph type="title"/>
          </p:nvPr>
        </p:nvSpPr>
        <p:spPr/>
        <p:txBody>
          <a:bodyPr/>
          <a:lstStyle/>
          <a:p>
            <a:r>
              <a:rPr lang="en-US" dirty="0"/>
              <a:t>Need for C2C communication</a:t>
            </a:r>
          </a:p>
        </p:txBody>
      </p:sp>
      <p:sp>
        <p:nvSpPr>
          <p:cNvPr id="3" name="Date Placeholder 2">
            <a:extLst>
              <a:ext uri="{FF2B5EF4-FFF2-40B4-BE49-F238E27FC236}">
                <a16:creationId xmlns:a16="http://schemas.microsoft.com/office/drawing/2014/main" id="{A54A2C42-D0D5-4F3B-B78F-8BE3A7BA0DD6}"/>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0A9C2B37-3FE8-4EE8-906A-EB86E0003D3E}"/>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C45CDCA3-4D4A-4CE1-80DA-8A492710BD3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6" name="Content Placeholder 5">
            <a:extLst>
              <a:ext uri="{FF2B5EF4-FFF2-40B4-BE49-F238E27FC236}">
                <a16:creationId xmlns:a16="http://schemas.microsoft.com/office/drawing/2014/main" id="{F0B535CE-2460-4DBD-A6A5-242D2B1B3A59}"/>
              </a:ext>
            </a:extLst>
          </p:cNvPr>
          <p:cNvSpPr>
            <a:spLocks noGrp="1"/>
          </p:cNvSpPr>
          <p:nvPr>
            <p:ph sz="quarter" idx="13"/>
          </p:nvPr>
        </p:nvSpPr>
        <p:spPr/>
        <p:txBody>
          <a:bodyPr/>
          <a:lstStyle/>
          <a:p>
            <a:r>
              <a:rPr lang="en-US" sz="2400" dirty="0">
                <a:latin typeface="+mn-lt"/>
              </a:rPr>
              <a:t>Interference and collisions in dense situations</a:t>
            </a:r>
          </a:p>
          <a:p>
            <a:pPr marL="996950" lvl="1" indent="-514350"/>
            <a:r>
              <a:rPr lang="en-US" sz="2000" dirty="0">
                <a:latin typeface="+mn-lt"/>
              </a:rPr>
              <a:t>Links between coordinators can be utilized to control channel access between 2 or more BANs to reduce collisions and interference, especially in situations where BANs are densely located.</a:t>
            </a:r>
          </a:p>
        </p:txBody>
      </p:sp>
      <p:grpSp>
        <p:nvGrpSpPr>
          <p:cNvPr id="85" name="Group 84">
            <a:extLst>
              <a:ext uri="{FF2B5EF4-FFF2-40B4-BE49-F238E27FC236}">
                <a16:creationId xmlns:a16="http://schemas.microsoft.com/office/drawing/2014/main" id="{319B457C-B613-4150-B580-9B4AEFC8B0EA}"/>
              </a:ext>
            </a:extLst>
          </p:cNvPr>
          <p:cNvGrpSpPr/>
          <p:nvPr/>
        </p:nvGrpSpPr>
        <p:grpSpPr>
          <a:xfrm>
            <a:off x="4930323" y="3651527"/>
            <a:ext cx="1460145" cy="2510790"/>
            <a:chOff x="7247131" y="2112135"/>
            <a:chExt cx="1686252" cy="2899592"/>
          </a:xfrm>
        </p:grpSpPr>
        <p:sp>
          <p:nvSpPr>
            <p:cNvPr id="86" name="Oval 85">
              <a:extLst>
                <a:ext uri="{FF2B5EF4-FFF2-40B4-BE49-F238E27FC236}">
                  <a16:creationId xmlns:a16="http://schemas.microsoft.com/office/drawing/2014/main" id="{D51667F8-C9D1-4FC6-B99C-DC6F65169922}"/>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87" name="Straight Connector 86">
              <a:extLst>
                <a:ext uri="{FF2B5EF4-FFF2-40B4-BE49-F238E27FC236}">
                  <a16:creationId xmlns:a16="http://schemas.microsoft.com/office/drawing/2014/main" id="{DE1AD8CE-618A-43F4-9B9A-3D0447CD71D8}"/>
                </a:ext>
              </a:extLst>
            </p:cNvPr>
            <p:cNvCxnSpPr>
              <a:cxnSpLocks/>
              <a:stCxn id="86"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4D5EC833-6039-43CE-84C5-EB44C46F4E0A}"/>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F561D500-6E00-4375-8F5E-3646B4242BF7}"/>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F6492B2C-2ADD-4908-957F-416322C5464E}"/>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1E1C3D80-6081-40DB-8349-AAF46F790D86}"/>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84" name="Group 83">
            <a:extLst>
              <a:ext uri="{FF2B5EF4-FFF2-40B4-BE49-F238E27FC236}">
                <a16:creationId xmlns:a16="http://schemas.microsoft.com/office/drawing/2014/main" id="{73FE380E-01D3-41AF-B92A-8D2A629577F4}"/>
              </a:ext>
            </a:extLst>
          </p:cNvPr>
          <p:cNvGrpSpPr/>
          <p:nvPr/>
        </p:nvGrpSpPr>
        <p:grpSpPr>
          <a:xfrm>
            <a:off x="2703343" y="3583831"/>
            <a:ext cx="1460145" cy="2510790"/>
            <a:chOff x="7247131" y="2112135"/>
            <a:chExt cx="1686252" cy="2899592"/>
          </a:xfrm>
        </p:grpSpPr>
        <p:sp>
          <p:nvSpPr>
            <p:cNvPr id="69" name="Oval 68">
              <a:extLst>
                <a:ext uri="{FF2B5EF4-FFF2-40B4-BE49-F238E27FC236}">
                  <a16:creationId xmlns:a16="http://schemas.microsoft.com/office/drawing/2014/main" id="{E371D400-8CC7-4553-8BAE-8F32EF0C5A78}"/>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71" name="Straight Connector 70">
              <a:extLst>
                <a:ext uri="{FF2B5EF4-FFF2-40B4-BE49-F238E27FC236}">
                  <a16:creationId xmlns:a16="http://schemas.microsoft.com/office/drawing/2014/main" id="{C128DD82-9BC3-4A4A-973C-16F1915C7642}"/>
                </a:ext>
              </a:extLst>
            </p:cNvPr>
            <p:cNvCxnSpPr>
              <a:cxnSpLocks/>
              <a:stCxn id="69"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11B55EA-92F0-44F6-9800-EAA36EA4D176}"/>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B446057B-D023-4F1E-90F2-F14D75FEC5F9}"/>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DEA4F437-B5E1-47D1-8413-0D946BFB152A}"/>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F28DE90-60B3-4A7B-AB4B-2D8C2B744A5D}"/>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9" name="Oval 18">
            <a:extLst>
              <a:ext uri="{FF2B5EF4-FFF2-40B4-BE49-F238E27FC236}">
                <a16:creationId xmlns:a16="http://schemas.microsoft.com/office/drawing/2014/main" id="{92C3F5A6-FD9F-4981-8B41-4F11FF452A45}"/>
              </a:ext>
            </a:extLst>
          </p:cNvPr>
          <p:cNvSpPr/>
          <p:nvPr/>
        </p:nvSpPr>
        <p:spPr>
          <a:xfrm>
            <a:off x="2119394" y="3583832"/>
            <a:ext cx="2666791" cy="2588368"/>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20" name="Rectangle 19">
            <a:extLst>
              <a:ext uri="{FF2B5EF4-FFF2-40B4-BE49-F238E27FC236}">
                <a16:creationId xmlns:a16="http://schemas.microsoft.com/office/drawing/2014/main" id="{8D8FB6DD-634A-4CD4-BA63-664C986259D2}"/>
              </a:ext>
            </a:extLst>
          </p:cNvPr>
          <p:cNvSpPr/>
          <p:nvPr/>
        </p:nvSpPr>
        <p:spPr>
          <a:xfrm>
            <a:off x="1912490" y="4244683"/>
            <a:ext cx="769680"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sp>
        <p:nvSpPr>
          <p:cNvPr id="21" name="Rectangle 20">
            <a:extLst>
              <a:ext uri="{FF2B5EF4-FFF2-40B4-BE49-F238E27FC236}">
                <a16:creationId xmlns:a16="http://schemas.microsoft.com/office/drawing/2014/main" id="{A6206D00-02A8-4C45-828D-30E622185139}"/>
              </a:ext>
            </a:extLst>
          </p:cNvPr>
          <p:cNvSpPr/>
          <p:nvPr/>
        </p:nvSpPr>
        <p:spPr>
          <a:xfrm>
            <a:off x="2835575" y="5507867"/>
            <a:ext cx="769680"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sp>
        <p:nvSpPr>
          <p:cNvPr id="22" name="Rectangle 21">
            <a:extLst>
              <a:ext uri="{FF2B5EF4-FFF2-40B4-BE49-F238E27FC236}">
                <a16:creationId xmlns:a16="http://schemas.microsoft.com/office/drawing/2014/main" id="{176363C0-3790-4035-8433-A0544FAC8D59}"/>
              </a:ext>
            </a:extLst>
          </p:cNvPr>
          <p:cNvSpPr/>
          <p:nvPr/>
        </p:nvSpPr>
        <p:spPr>
          <a:xfrm>
            <a:off x="2742174" y="4613139"/>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sp>
        <p:nvSpPr>
          <p:cNvPr id="25" name="Rectangle 24">
            <a:extLst>
              <a:ext uri="{FF2B5EF4-FFF2-40B4-BE49-F238E27FC236}">
                <a16:creationId xmlns:a16="http://schemas.microsoft.com/office/drawing/2014/main" id="{661A1311-1F09-45D4-9C74-2B6514B3C5AB}"/>
              </a:ext>
            </a:extLst>
          </p:cNvPr>
          <p:cNvSpPr/>
          <p:nvPr/>
        </p:nvSpPr>
        <p:spPr>
          <a:xfrm>
            <a:off x="3645700" y="3684360"/>
            <a:ext cx="769680"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cxnSp>
        <p:nvCxnSpPr>
          <p:cNvPr id="26" name="Straight Connector 25">
            <a:extLst>
              <a:ext uri="{FF2B5EF4-FFF2-40B4-BE49-F238E27FC236}">
                <a16:creationId xmlns:a16="http://schemas.microsoft.com/office/drawing/2014/main" id="{20906775-6D8F-4CA4-9CD1-CB657CEFC7A8}"/>
              </a:ext>
            </a:extLst>
          </p:cNvPr>
          <p:cNvCxnSpPr>
            <a:cxnSpLocks/>
            <a:stCxn id="25" idx="2"/>
            <a:endCxn id="22" idx="0"/>
          </p:cNvCxnSpPr>
          <p:nvPr/>
        </p:nvCxnSpPr>
        <p:spPr>
          <a:xfrm flipH="1">
            <a:off x="3280203" y="4057991"/>
            <a:ext cx="750337" cy="555148"/>
          </a:xfrm>
          <a:prstGeom prst="line">
            <a:avLst/>
          </a:prstGeom>
          <a:ln w="63500">
            <a:solidFill>
              <a:srgbClr val="C00000"/>
            </a:solidFill>
            <a:prstDash val="solid"/>
            <a:headEnd type="stealth" w="lg" len="lg"/>
          </a:ln>
        </p:spPr>
        <p:style>
          <a:lnRef idx="1">
            <a:schemeClr val="dk1"/>
          </a:lnRef>
          <a:fillRef idx="0">
            <a:schemeClr val="dk1"/>
          </a:fillRef>
          <a:effectRef idx="0">
            <a:schemeClr val="dk1"/>
          </a:effectRef>
          <a:fontRef idx="minor">
            <a:schemeClr val="tx1"/>
          </a:fontRef>
        </p:style>
      </p:cxnSp>
      <p:sp>
        <p:nvSpPr>
          <p:cNvPr id="28" name="Oval 27">
            <a:extLst>
              <a:ext uri="{FF2B5EF4-FFF2-40B4-BE49-F238E27FC236}">
                <a16:creationId xmlns:a16="http://schemas.microsoft.com/office/drawing/2014/main" id="{9F65B67F-FEFE-42A6-863D-7D76F42DDD3F}"/>
              </a:ext>
            </a:extLst>
          </p:cNvPr>
          <p:cNvSpPr/>
          <p:nvPr/>
        </p:nvSpPr>
        <p:spPr>
          <a:xfrm>
            <a:off x="4288852" y="3583832"/>
            <a:ext cx="2666791" cy="2588368"/>
          </a:xfrm>
          <a:prstGeom prst="ellipse">
            <a:avLst/>
          </a:prstGeom>
          <a:noFill/>
          <a:ln w="38100">
            <a:solidFill>
              <a:srgbClr val="7DA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Rectangle 28">
            <a:extLst>
              <a:ext uri="{FF2B5EF4-FFF2-40B4-BE49-F238E27FC236}">
                <a16:creationId xmlns:a16="http://schemas.microsoft.com/office/drawing/2014/main" id="{90977727-77AA-4B9C-A8D4-13DAA78FF3BC}"/>
              </a:ext>
            </a:extLst>
          </p:cNvPr>
          <p:cNvSpPr/>
          <p:nvPr/>
        </p:nvSpPr>
        <p:spPr>
          <a:xfrm>
            <a:off x="4258707" y="4481880"/>
            <a:ext cx="769680"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sp>
        <p:nvSpPr>
          <p:cNvPr id="30" name="Rectangle 29">
            <a:extLst>
              <a:ext uri="{FF2B5EF4-FFF2-40B4-BE49-F238E27FC236}">
                <a16:creationId xmlns:a16="http://schemas.microsoft.com/office/drawing/2014/main" id="{A97B3B8B-F06D-4AC5-9E0A-6F3ED7D49DC7}"/>
              </a:ext>
            </a:extLst>
          </p:cNvPr>
          <p:cNvSpPr/>
          <p:nvPr/>
        </p:nvSpPr>
        <p:spPr>
          <a:xfrm>
            <a:off x="5511777" y="5587750"/>
            <a:ext cx="769680"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sp>
        <p:nvSpPr>
          <p:cNvPr id="31" name="Rectangle 30">
            <a:extLst>
              <a:ext uri="{FF2B5EF4-FFF2-40B4-BE49-F238E27FC236}">
                <a16:creationId xmlns:a16="http://schemas.microsoft.com/office/drawing/2014/main" id="{FBC52CEC-7FF1-48D4-84F7-F36D49D185A7}"/>
              </a:ext>
            </a:extLst>
          </p:cNvPr>
          <p:cNvSpPr/>
          <p:nvPr/>
        </p:nvSpPr>
        <p:spPr>
          <a:xfrm>
            <a:off x="5554723" y="4623132"/>
            <a:ext cx="1076057"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sp>
        <p:nvSpPr>
          <p:cNvPr id="34" name="Rectangle 33">
            <a:extLst>
              <a:ext uri="{FF2B5EF4-FFF2-40B4-BE49-F238E27FC236}">
                <a16:creationId xmlns:a16="http://schemas.microsoft.com/office/drawing/2014/main" id="{9517428B-32FA-4115-B758-4809A47DAF45}"/>
              </a:ext>
            </a:extLst>
          </p:cNvPr>
          <p:cNvSpPr/>
          <p:nvPr/>
        </p:nvSpPr>
        <p:spPr>
          <a:xfrm>
            <a:off x="5791946" y="3810790"/>
            <a:ext cx="769680"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cxnSp>
        <p:nvCxnSpPr>
          <p:cNvPr id="50" name="Straight Connector 49">
            <a:extLst>
              <a:ext uri="{FF2B5EF4-FFF2-40B4-BE49-F238E27FC236}">
                <a16:creationId xmlns:a16="http://schemas.microsoft.com/office/drawing/2014/main" id="{5EA33395-98FC-4424-9C8F-5C2F47CF22A4}"/>
              </a:ext>
            </a:extLst>
          </p:cNvPr>
          <p:cNvCxnSpPr>
            <a:cxnSpLocks/>
            <a:stCxn id="29" idx="1"/>
            <a:endCxn id="22" idx="3"/>
          </p:cNvCxnSpPr>
          <p:nvPr/>
        </p:nvCxnSpPr>
        <p:spPr>
          <a:xfrm flipH="1">
            <a:off x="3818231" y="4668696"/>
            <a:ext cx="440476" cy="131259"/>
          </a:xfrm>
          <a:prstGeom prst="line">
            <a:avLst/>
          </a:prstGeom>
          <a:ln w="63500">
            <a:solidFill>
              <a:srgbClr val="C00000"/>
            </a:solidFill>
            <a:prstDash val="sysDot"/>
            <a:headEnd type="stealth" w="lg" len="lg"/>
          </a:ln>
        </p:spPr>
        <p:style>
          <a:lnRef idx="1">
            <a:schemeClr val="dk1"/>
          </a:lnRef>
          <a:fillRef idx="0">
            <a:schemeClr val="dk1"/>
          </a:fillRef>
          <a:effectRef idx="0">
            <a:schemeClr val="dk1"/>
          </a:effectRef>
          <a:fontRef idx="minor">
            <a:schemeClr val="tx1"/>
          </a:fontRef>
        </p:style>
      </p:cxnSp>
      <p:sp>
        <p:nvSpPr>
          <p:cNvPr id="56" name="TextBox 55">
            <a:extLst>
              <a:ext uri="{FF2B5EF4-FFF2-40B4-BE49-F238E27FC236}">
                <a16:creationId xmlns:a16="http://schemas.microsoft.com/office/drawing/2014/main" id="{0D4A3FD2-3867-4CF2-A56D-F5B46F96338A}"/>
              </a:ext>
            </a:extLst>
          </p:cNvPr>
          <p:cNvSpPr txBox="1"/>
          <p:nvPr/>
        </p:nvSpPr>
        <p:spPr>
          <a:xfrm>
            <a:off x="2711876" y="4106881"/>
            <a:ext cx="1037463" cy="276999"/>
          </a:xfrm>
          <a:prstGeom prst="rect">
            <a:avLst/>
          </a:prstGeom>
          <a:noFill/>
        </p:spPr>
        <p:txBody>
          <a:bodyPr wrap="none" rtlCol="0">
            <a:spAutoFit/>
          </a:bodyPr>
          <a:lstStyle/>
          <a:p>
            <a:r>
              <a:rPr lang="en-US" sz="1200" dirty="0">
                <a:latin typeface="+mn-lt"/>
              </a:rPr>
              <a:t>desired signal</a:t>
            </a:r>
          </a:p>
        </p:txBody>
      </p:sp>
      <p:cxnSp>
        <p:nvCxnSpPr>
          <p:cNvPr id="58" name="Straight Connector 57">
            <a:extLst>
              <a:ext uri="{FF2B5EF4-FFF2-40B4-BE49-F238E27FC236}">
                <a16:creationId xmlns:a16="http://schemas.microsoft.com/office/drawing/2014/main" id="{5CEC0B29-ACAA-42DB-B596-F1309D24D0CE}"/>
              </a:ext>
            </a:extLst>
          </p:cNvPr>
          <p:cNvCxnSpPr>
            <a:cxnSpLocks/>
            <a:stCxn id="29" idx="3"/>
            <a:endCxn id="31" idx="1"/>
          </p:cNvCxnSpPr>
          <p:nvPr/>
        </p:nvCxnSpPr>
        <p:spPr>
          <a:xfrm>
            <a:off x="5028387" y="4668696"/>
            <a:ext cx="526336" cy="141252"/>
          </a:xfrm>
          <a:prstGeom prst="line">
            <a:avLst/>
          </a:prstGeom>
          <a:ln w="63500">
            <a:solidFill>
              <a:srgbClr val="002060"/>
            </a:solidFill>
            <a:prstDash val="solid"/>
            <a:headEnd type="stealth" w="lg" len="lg"/>
          </a:ln>
        </p:spPr>
        <p:style>
          <a:lnRef idx="1">
            <a:schemeClr val="dk1"/>
          </a:lnRef>
          <a:fillRef idx="0">
            <a:schemeClr val="dk1"/>
          </a:fillRef>
          <a:effectRef idx="0">
            <a:schemeClr val="dk1"/>
          </a:effectRef>
          <a:fontRef idx="minor">
            <a:schemeClr val="tx1"/>
          </a:fontRef>
        </p:style>
      </p:cxnSp>
      <p:sp>
        <p:nvSpPr>
          <p:cNvPr id="65" name="TextBox 64">
            <a:extLst>
              <a:ext uri="{FF2B5EF4-FFF2-40B4-BE49-F238E27FC236}">
                <a16:creationId xmlns:a16="http://schemas.microsoft.com/office/drawing/2014/main" id="{A1945DED-CB41-43D0-B243-692498516273}"/>
              </a:ext>
            </a:extLst>
          </p:cNvPr>
          <p:cNvSpPr txBox="1"/>
          <p:nvPr/>
        </p:nvSpPr>
        <p:spPr>
          <a:xfrm>
            <a:off x="5015721" y="4352128"/>
            <a:ext cx="1037463" cy="276999"/>
          </a:xfrm>
          <a:prstGeom prst="rect">
            <a:avLst/>
          </a:prstGeom>
          <a:noFill/>
        </p:spPr>
        <p:txBody>
          <a:bodyPr wrap="none" rtlCol="0">
            <a:spAutoFit/>
          </a:bodyPr>
          <a:lstStyle/>
          <a:p>
            <a:r>
              <a:rPr lang="en-US" sz="1200" dirty="0">
                <a:latin typeface="+mn-lt"/>
              </a:rPr>
              <a:t>desired signal</a:t>
            </a:r>
          </a:p>
        </p:txBody>
      </p:sp>
      <p:grpSp>
        <p:nvGrpSpPr>
          <p:cNvPr id="12" name="Group 11">
            <a:extLst>
              <a:ext uri="{FF2B5EF4-FFF2-40B4-BE49-F238E27FC236}">
                <a16:creationId xmlns:a16="http://schemas.microsoft.com/office/drawing/2014/main" id="{93E83B78-9193-4E2F-B5BF-A65DE96C4EBD}"/>
              </a:ext>
            </a:extLst>
          </p:cNvPr>
          <p:cNvGrpSpPr/>
          <p:nvPr/>
        </p:nvGrpSpPr>
        <p:grpSpPr>
          <a:xfrm>
            <a:off x="4628964" y="4712238"/>
            <a:ext cx="1076057" cy="834598"/>
            <a:chOff x="4659108" y="4792622"/>
            <a:chExt cx="1076057" cy="834598"/>
          </a:xfrm>
        </p:grpSpPr>
        <p:sp>
          <p:nvSpPr>
            <p:cNvPr id="66" name="Explosion: 8 Points 65">
              <a:extLst>
                <a:ext uri="{FF2B5EF4-FFF2-40B4-BE49-F238E27FC236}">
                  <a16:creationId xmlns:a16="http://schemas.microsoft.com/office/drawing/2014/main" id="{5DDCF5DF-901A-438A-9416-103816D1F03E}"/>
                </a:ext>
              </a:extLst>
            </p:cNvPr>
            <p:cNvSpPr/>
            <p:nvPr/>
          </p:nvSpPr>
          <p:spPr>
            <a:xfrm>
              <a:off x="4659108" y="4792622"/>
              <a:ext cx="1076057" cy="834598"/>
            </a:xfrm>
            <a:prstGeom prst="irregularSeal1">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TextBox 56">
              <a:extLst>
                <a:ext uri="{FF2B5EF4-FFF2-40B4-BE49-F238E27FC236}">
                  <a16:creationId xmlns:a16="http://schemas.microsoft.com/office/drawing/2014/main" id="{9BF8B6E0-274D-4489-B6E5-5867EDA11633}"/>
                </a:ext>
              </a:extLst>
            </p:cNvPr>
            <p:cNvSpPr txBox="1"/>
            <p:nvPr/>
          </p:nvSpPr>
          <p:spPr>
            <a:xfrm>
              <a:off x="4828125" y="5031011"/>
              <a:ext cx="716863" cy="276999"/>
            </a:xfrm>
            <a:prstGeom prst="rect">
              <a:avLst/>
            </a:prstGeom>
            <a:noFill/>
          </p:spPr>
          <p:txBody>
            <a:bodyPr wrap="none" rtlCol="0">
              <a:spAutoFit/>
            </a:bodyPr>
            <a:lstStyle/>
            <a:p>
              <a:r>
                <a:rPr lang="en-US" sz="1200" dirty="0">
                  <a:latin typeface="+mn-lt"/>
                </a:rPr>
                <a:t>collision</a:t>
              </a:r>
            </a:p>
          </p:txBody>
        </p:sp>
      </p:grpSp>
      <p:sp>
        <p:nvSpPr>
          <p:cNvPr id="67" name="TextBox 66">
            <a:extLst>
              <a:ext uri="{FF2B5EF4-FFF2-40B4-BE49-F238E27FC236}">
                <a16:creationId xmlns:a16="http://schemas.microsoft.com/office/drawing/2014/main" id="{05051B3E-F759-4F78-9D8D-6043914199C2}"/>
              </a:ext>
            </a:extLst>
          </p:cNvPr>
          <p:cNvSpPr txBox="1"/>
          <p:nvPr/>
        </p:nvSpPr>
        <p:spPr>
          <a:xfrm>
            <a:off x="3761384" y="4848556"/>
            <a:ext cx="923651" cy="276999"/>
          </a:xfrm>
          <a:prstGeom prst="rect">
            <a:avLst/>
          </a:prstGeom>
          <a:noFill/>
        </p:spPr>
        <p:txBody>
          <a:bodyPr wrap="none" rtlCol="0">
            <a:spAutoFit/>
          </a:bodyPr>
          <a:lstStyle/>
          <a:p>
            <a:r>
              <a:rPr lang="en-US" sz="1200" dirty="0">
                <a:latin typeface="+mn-lt"/>
              </a:rPr>
              <a:t>interference</a:t>
            </a:r>
          </a:p>
        </p:txBody>
      </p:sp>
    </p:spTree>
    <p:extLst>
      <p:ext uri="{BB962C8B-B14F-4D97-AF65-F5344CB8AC3E}">
        <p14:creationId xmlns:p14="http://schemas.microsoft.com/office/powerpoint/2010/main" val="3885891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C8A59-0390-40AD-B550-463637A96396}"/>
              </a:ext>
            </a:extLst>
          </p:cNvPr>
          <p:cNvSpPr>
            <a:spLocks noGrp="1"/>
          </p:cNvSpPr>
          <p:nvPr>
            <p:ph type="title"/>
          </p:nvPr>
        </p:nvSpPr>
        <p:spPr/>
        <p:txBody>
          <a:bodyPr/>
          <a:lstStyle/>
          <a:p>
            <a:r>
              <a:rPr lang="en-US" dirty="0"/>
              <a:t>Possible Scenarios</a:t>
            </a:r>
          </a:p>
        </p:txBody>
      </p:sp>
      <p:sp>
        <p:nvSpPr>
          <p:cNvPr id="3" name="Date Placeholder 2">
            <a:extLst>
              <a:ext uri="{FF2B5EF4-FFF2-40B4-BE49-F238E27FC236}">
                <a16:creationId xmlns:a16="http://schemas.microsoft.com/office/drawing/2014/main" id="{3719F348-590E-4985-BA9B-7658D903223B}"/>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98A8ADD1-F686-48EF-BED9-F526DD0EBAE6}"/>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3361356E-B57D-4628-8D99-1AA695E0AD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6" name="Content Placeholder 5">
            <a:extLst>
              <a:ext uri="{FF2B5EF4-FFF2-40B4-BE49-F238E27FC236}">
                <a16:creationId xmlns:a16="http://schemas.microsoft.com/office/drawing/2014/main" id="{2AAD1B68-FDA7-4C90-94B9-39488FFBE7F3}"/>
              </a:ext>
            </a:extLst>
          </p:cNvPr>
          <p:cNvSpPr>
            <a:spLocks noGrp="1"/>
          </p:cNvSpPr>
          <p:nvPr>
            <p:ph sz="quarter" idx="13"/>
          </p:nvPr>
        </p:nvSpPr>
        <p:spPr/>
        <p:txBody>
          <a:bodyPr/>
          <a:lstStyle/>
          <a:p>
            <a:pPr marL="539750" indent="-514350">
              <a:buFont typeface="+mj-lt"/>
              <a:buAutoNum type="arabicPeriod"/>
            </a:pPr>
            <a:r>
              <a:rPr lang="en-US" sz="2400" dirty="0">
                <a:latin typeface="+mn-lt"/>
              </a:rPr>
              <a:t>Vehicle BAN and multiple Human BANs (n &lt;= 5)</a:t>
            </a:r>
          </a:p>
          <a:p>
            <a:pPr marL="996950" lvl="1" indent="-514350"/>
            <a:r>
              <a:rPr lang="en-US" sz="2000" dirty="0">
                <a:latin typeface="+mn-lt"/>
              </a:rPr>
              <a:t>As passengers are in the confined space, the probability of collision and the need for interference management increase.</a:t>
            </a:r>
          </a:p>
          <a:p>
            <a:pPr marL="996950" lvl="1" indent="-514350"/>
            <a:r>
              <a:rPr lang="en-US" sz="2000" dirty="0">
                <a:latin typeface="+mn-lt"/>
              </a:rPr>
              <a:t>If a star topology is applied, Vehicle BAN can be a super-coordinator and perform central management.</a:t>
            </a:r>
          </a:p>
          <a:p>
            <a:pPr marL="996950" lvl="1" indent="-514350"/>
            <a:r>
              <a:rPr lang="en-US" sz="2000" dirty="0">
                <a:latin typeface="+mn-lt"/>
              </a:rPr>
              <a:t>A Vehicle BAN coordinator may support up to 5 Human BAN coordinators for a passenger vehicle, such as sedan, pickup, SUV, utility vehicle.</a:t>
            </a:r>
          </a:p>
        </p:txBody>
      </p:sp>
      <p:pic>
        <p:nvPicPr>
          <p:cNvPr id="49" name="図 6" descr="アイコン&#10;&#10;自動的に生成された説明">
            <a:extLst>
              <a:ext uri="{FF2B5EF4-FFF2-40B4-BE49-F238E27FC236}">
                <a16:creationId xmlns:a16="http://schemas.microsoft.com/office/drawing/2014/main" id="{CA51FEB0-865A-4D5B-88C0-C579FE162A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5563" y="4501985"/>
            <a:ext cx="5276675" cy="1973427"/>
          </a:xfrm>
          <a:prstGeom prst="rect">
            <a:avLst/>
          </a:prstGeom>
        </p:spPr>
      </p:pic>
      <p:sp>
        <p:nvSpPr>
          <p:cNvPr id="50" name="Rectangle 49">
            <a:extLst>
              <a:ext uri="{FF2B5EF4-FFF2-40B4-BE49-F238E27FC236}">
                <a16:creationId xmlns:a16="http://schemas.microsoft.com/office/drawing/2014/main" id="{59E6DF61-211E-4910-8860-A2C5738A5DE4}"/>
              </a:ext>
            </a:extLst>
          </p:cNvPr>
          <p:cNvSpPr/>
          <p:nvPr/>
        </p:nvSpPr>
        <p:spPr>
          <a:xfrm>
            <a:off x="5058987" y="5333207"/>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Human BAN</a:t>
            </a:r>
          </a:p>
          <a:p>
            <a:pPr algn="ctr"/>
            <a:r>
              <a:rPr lang="en-US" sz="1200" dirty="0"/>
              <a:t>Coordinator</a:t>
            </a:r>
          </a:p>
        </p:txBody>
      </p:sp>
      <p:sp>
        <p:nvSpPr>
          <p:cNvPr id="51" name="Rectangle 50">
            <a:extLst>
              <a:ext uri="{FF2B5EF4-FFF2-40B4-BE49-F238E27FC236}">
                <a16:creationId xmlns:a16="http://schemas.microsoft.com/office/drawing/2014/main" id="{77029E1D-DB42-458C-A548-A792EAFC3BE6}"/>
              </a:ext>
            </a:extLst>
          </p:cNvPr>
          <p:cNvSpPr/>
          <p:nvPr/>
        </p:nvSpPr>
        <p:spPr>
          <a:xfrm>
            <a:off x="4688432" y="4360687"/>
            <a:ext cx="1076057"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Vehicle BAN</a:t>
            </a:r>
          </a:p>
          <a:p>
            <a:pPr algn="ctr"/>
            <a:r>
              <a:rPr lang="en-US" sz="1200" dirty="0"/>
              <a:t>Coordinator</a:t>
            </a:r>
          </a:p>
        </p:txBody>
      </p:sp>
      <p:sp>
        <p:nvSpPr>
          <p:cNvPr id="52" name="Rectangle 51">
            <a:extLst>
              <a:ext uri="{FF2B5EF4-FFF2-40B4-BE49-F238E27FC236}">
                <a16:creationId xmlns:a16="http://schemas.microsoft.com/office/drawing/2014/main" id="{EE7C7164-B761-49FB-A5CC-69F34B5D5742}"/>
              </a:ext>
            </a:extLst>
          </p:cNvPr>
          <p:cNvSpPr/>
          <p:nvPr/>
        </p:nvSpPr>
        <p:spPr>
          <a:xfrm>
            <a:off x="3515292" y="5333207"/>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Human BAN</a:t>
            </a:r>
          </a:p>
          <a:p>
            <a:pPr algn="ctr"/>
            <a:r>
              <a:rPr lang="en-US" sz="1200" dirty="0"/>
              <a:t>Coordinator</a:t>
            </a:r>
          </a:p>
        </p:txBody>
      </p:sp>
      <p:cxnSp>
        <p:nvCxnSpPr>
          <p:cNvPr id="53" name="Straight Connector 52">
            <a:extLst>
              <a:ext uri="{FF2B5EF4-FFF2-40B4-BE49-F238E27FC236}">
                <a16:creationId xmlns:a16="http://schemas.microsoft.com/office/drawing/2014/main" id="{4F5BE186-ABFC-42D4-920F-03876BAA89D8}"/>
              </a:ext>
            </a:extLst>
          </p:cNvPr>
          <p:cNvCxnSpPr>
            <a:cxnSpLocks/>
            <a:stCxn id="51" idx="2"/>
            <a:endCxn id="52" idx="0"/>
          </p:cNvCxnSpPr>
          <p:nvPr/>
        </p:nvCxnSpPr>
        <p:spPr>
          <a:xfrm flipH="1">
            <a:off x="4053321" y="4734318"/>
            <a:ext cx="1173140" cy="598889"/>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7" name="Straight Connector 56">
            <a:extLst>
              <a:ext uri="{FF2B5EF4-FFF2-40B4-BE49-F238E27FC236}">
                <a16:creationId xmlns:a16="http://schemas.microsoft.com/office/drawing/2014/main" id="{B3B882B1-25E5-49C0-BFE2-CFFFBD1D9B46}"/>
              </a:ext>
            </a:extLst>
          </p:cNvPr>
          <p:cNvCxnSpPr>
            <a:cxnSpLocks/>
            <a:stCxn id="51" idx="2"/>
            <a:endCxn id="50" idx="0"/>
          </p:cNvCxnSpPr>
          <p:nvPr/>
        </p:nvCxnSpPr>
        <p:spPr>
          <a:xfrm>
            <a:off x="5226461" y="4734318"/>
            <a:ext cx="370555" cy="598889"/>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51434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C8A59-0390-40AD-B550-463637A96396}"/>
              </a:ext>
            </a:extLst>
          </p:cNvPr>
          <p:cNvSpPr>
            <a:spLocks noGrp="1"/>
          </p:cNvSpPr>
          <p:nvPr>
            <p:ph type="title"/>
          </p:nvPr>
        </p:nvSpPr>
        <p:spPr/>
        <p:txBody>
          <a:bodyPr/>
          <a:lstStyle/>
          <a:p>
            <a:r>
              <a:rPr lang="en-US" dirty="0"/>
              <a:t>Possible Scenarios</a:t>
            </a:r>
          </a:p>
        </p:txBody>
      </p:sp>
      <p:sp>
        <p:nvSpPr>
          <p:cNvPr id="3" name="Date Placeholder 2">
            <a:extLst>
              <a:ext uri="{FF2B5EF4-FFF2-40B4-BE49-F238E27FC236}">
                <a16:creationId xmlns:a16="http://schemas.microsoft.com/office/drawing/2014/main" id="{3719F348-590E-4985-BA9B-7658D903223B}"/>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98A8ADD1-F686-48EF-BED9-F526DD0EBAE6}"/>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3361356E-B57D-4628-8D99-1AA695E0AD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6" name="Content Placeholder 5">
            <a:extLst>
              <a:ext uri="{FF2B5EF4-FFF2-40B4-BE49-F238E27FC236}">
                <a16:creationId xmlns:a16="http://schemas.microsoft.com/office/drawing/2014/main" id="{2AAD1B68-FDA7-4C90-94B9-39488FFBE7F3}"/>
              </a:ext>
            </a:extLst>
          </p:cNvPr>
          <p:cNvSpPr>
            <a:spLocks noGrp="1"/>
          </p:cNvSpPr>
          <p:nvPr>
            <p:ph sz="quarter" idx="13"/>
          </p:nvPr>
        </p:nvSpPr>
        <p:spPr/>
        <p:txBody>
          <a:bodyPr/>
          <a:lstStyle/>
          <a:p>
            <a:pPr marL="539750" indent="-514350">
              <a:buFont typeface="+mj-lt"/>
              <a:buAutoNum type="arabicPeriod" startAt="2"/>
            </a:pPr>
            <a:r>
              <a:rPr lang="en-US" sz="2400" dirty="0">
                <a:latin typeface="+mn-lt"/>
              </a:rPr>
              <a:t>Vehicle BAN and multiple Human BANs (n &gt; 5)</a:t>
            </a:r>
          </a:p>
          <a:p>
            <a:pPr marL="996950" lvl="1" indent="-514350"/>
            <a:r>
              <a:rPr lang="en-US" sz="2000" dirty="0">
                <a:latin typeface="+mn-lt"/>
              </a:rPr>
              <a:t>For a van or a bus that can accommodate more than 5 people, </a:t>
            </a:r>
            <a:r>
              <a:rPr lang="en-US" dirty="0"/>
              <a:t>its</a:t>
            </a:r>
            <a:r>
              <a:rPr lang="en-US" sz="2000" dirty="0">
                <a:latin typeface="+mn-lt"/>
              </a:rPr>
              <a:t> Vehicle BAN should be able to accommodate more Human BANs. (for instance, up to 15 Human BAN coordinators)</a:t>
            </a:r>
          </a:p>
          <a:p>
            <a:pPr marL="996950" lvl="1" indent="-514350"/>
            <a:r>
              <a:rPr lang="en-US" sz="2000" dirty="0">
                <a:latin typeface="+mn-lt"/>
              </a:rPr>
              <a:t>The communication range of the Vehicle BAN should also be considered along with the size of the vehicle.</a:t>
            </a:r>
          </a:p>
        </p:txBody>
      </p:sp>
      <p:grpSp>
        <p:nvGrpSpPr>
          <p:cNvPr id="73" name="Group 72">
            <a:extLst>
              <a:ext uri="{FF2B5EF4-FFF2-40B4-BE49-F238E27FC236}">
                <a16:creationId xmlns:a16="http://schemas.microsoft.com/office/drawing/2014/main" id="{EF668B9B-9E80-4A50-AE29-FE79456B7961}"/>
              </a:ext>
            </a:extLst>
          </p:cNvPr>
          <p:cNvGrpSpPr/>
          <p:nvPr/>
        </p:nvGrpSpPr>
        <p:grpSpPr>
          <a:xfrm>
            <a:off x="1267214" y="4099690"/>
            <a:ext cx="7058051" cy="2359353"/>
            <a:chOff x="1778942" y="3829843"/>
            <a:chExt cx="7058051" cy="2359353"/>
          </a:xfrm>
        </p:grpSpPr>
        <p:grpSp>
          <p:nvGrpSpPr>
            <p:cNvPr id="7" name="Group 6">
              <a:extLst>
                <a:ext uri="{FF2B5EF4-FFF2-40B4-BE49-F238E27FC236}">
                  <a16:creationId xmlns:a16="http://schemas.microsoft.com/office/drawing/2014/main" id="{3C5AFC87-81B1-4D16-8776-975C5E2941F0}"/>
                </a:ext>
              </a:extLst>
            </p:cNvPr>
            <p:cNvGrpSpPr/>
            <p:nvPr/>
          </p:nvGrpSpPr>
          <p:grpSpPr>
            <a:xfrm>
              <a:off x="1778942" y="3930287"/>
              <a:ext cx="6022340" cy="2202049"/>
              <a:chOff x="1778942" y="4215513"/>
              <a:chExt cx="6022340" cy="2202049"/>
            </a:xfrm>
          </p:grpSpPr>
          <p:pic>
            <p:nvPicPr>
              <p:cNvPr id="13" name="図 107" descr="図形 が含まれている画像&#10;&#10;自動的に生成された説明">
                <a:extLst>
                  <a:ext uri="{FF2B5EF4-FFF2-40B4-BE49-F238E27FC236}">
                    <a16:creationId xmlns:a16="http://schemas.microsoft.com/office/drawing/2014/main" id="{A12BBA4B-E0C3-45CC-BDFD-46838B5E570F}"/>
                  </a:ext>
                </a:extLst>
              </p:cNvPr>
              <p:cNvPicPr>
                <a:picLocks noChangeAspect="1"/>
              </p:cNvPicPr>
              <p:nvPr/>
            </p:nvPicPr>
            <p:blipFill rotWithShape="1">
              <a:blip r:embed="rId2">
                <a:extLst>
                  <a:ext uri="{28A0092B-C50C-407E-A947-70E740481C1C}">
                    <a14:useLocalDpi xmlns:a14="http://schemas.microsoft.com/office/drawing/2010/main" val="0"/>
                  </a:ext>
                </a:extLst>
              </a:blip>
              <a:srcRect l="-910" t="-1499" r="38428" b="68441"/>
              <a:stretch/>
            </p:blipFill>
            <p:spPr>
              <a:xfrm>
                <a:off x="1778942" y="4215513"/>
                <a:ext cx="6022340" cy="2202049"/>
              </a:xfrm>
              <a:prstGeom prst="rect">
                <a:avLst/>
              </a:prstGeom>
            </p:spPr>
          </p:pic>
          <p:pic>
            <p:nvPicPr>
              <p:cNvPr id="14" name="図 159" descr="アイコン&#10;&#10;自動的に生成された説明">
                <a:extLst>
                  <a:ext uri="{FF2B5EF4-FFF2-40B4-BE49-F238E27FC236}">
                    <a16:creationId xmlns:a16="http://schemas.microsoft.com/office/drawing/2014/main" id="{E4CAA43B-A3BE-4569-9348-31C1DFAC1FB7}"/>
                  </a:ext>
                </a:extLst>
              </p:cNvPr>
              <p:cNvPicPr>
                <a:picLocks noChangeAspect="1"/>
              </p:cNvPicPr>
              <p:nvPr/>
            </p:nvPicPr>
            <p:blipFill rotWithShape="1">
              <a:blip r:embed="rId3">
                <a:extLst>
                  <a:ext uri="{28A0092B-C50C-407E-A947-70E740481C1C}">
                    <a14:useLocalDpi xmlns:a14="http://schemas.microsoft.com/office/drawing/2010/main" val="0"/>
                  </a:ext>
                </a:extLst>
              </a:blip>
              <a:srcRect l="37210" t="10645" r="44617" b="28057"/>
              <a:stretch/>
            </p:blipFill>
            <p:spPr>
              <a:xfrm>
                <a:off x="2089564" y="4793975"/>
                <a:ext cx="669708" cy="759870"/>
              </a:xfrm>
              <a:prstGeom prst="rect">
                <a:avLst/>
              </a:prstGeom>
            </p:spPr>
          </p:pic>
          <p:pic>
            <p:nvPicPr>
              <p:cNvPr id="15"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2813675" y="4372131"/>
                <a:ext cx="548111" cy="1397177"/>
              </a:xfrm>
              <a:prstGeom prst="rect">
                <a:avLst/>
              </a:prstGeom>
            </p:spPr>
          </p:pic>
          <p:pic>
            <p:nvPicPr>
              <p:cNvPr id="16"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3528895" y="4372131"/>
                <a:ext cx="548111" cy="1397177"/>
              </a:xfrm>
              <a:prstGeom prst="rect">
                <a:avLst/>
              </a:prstGeom>
            </p:spPr>
          </p:pic>
          <p:pic>
            <p:nvPicPr>
              <p:cNvPr id="17"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244115" y="4372131"/>
                <a:ext cx="548111" cy="1397177"/>
              </a:xfrm>
              <a:prstGeom prst="rect">
                <a:avLst/>
              </a:prstGeom>
            </p:spPr>
          </p:pic>
          <p:pic>
            <p:nvPicPr>
              <p:cNvPr id="18"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959335" y="4372131"/>
                <a:ext cx="548111" cy="1397177"/>
              </a:xfrm>
              <a:prstGeom prst="rect">
                <a:avLst/>
              </a:prstGeom>
            </p:spPr>
          </p:pic>
          <p:pic>
            <p:nvPicPr>
              <p:cNvPr id="19"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5674555" y="4372131"/>
                <a:ext cx="548111" cy="1397177"/>
              </a:xfrm>
              <a:prstGeom prst="rect">
                <a:avLst/>
              </a:prstGeom>
            </p:spPr>
          </p:pic>
          <p:pic>
            <p:nvPicPr>
              <p:cNvPr id="20"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6389775" y="4372131"/>
                <a:ext cx="548111" cy="1397177"/>
              </a:xfrm>
              <a:prstGeom prst="rect">
                <a:avLst/>
              </a:prstGeom>
            </p:spPr>
          </p:pic>
          <p:pic>
            <p:nvPicPr>
              <p:cNvPr id="21"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7104994" y="4372131"/>
                <a:ext cx="548111" cy="1397177"/>
              </a:xfrm>
              <a:prstGeom prst="rect">
                <a:avLst/>
              </a:prstGeom>
            </p:spPr>
          </p:pic>
        </p:grpSp>
        <p:sp>
          <p:nvSpPr>
            <p:cNvPr id="23" name="Rectangle 22">
              <a:extLst>
                <a:ext uri="{FF2B5EF4-FFF2-40B4-BE49-F238E27FC236}">
                  <a16:creationId xmlns:a16="http://schemas.microsoft.com/office/drawing/2014/main" id="{97FB1BFF-BC07-46C8-9BF6-BBB8DDF03069}"/>
                </a:ext>
              </a:extLst>
            </p:cNvPr>
            <p:cNvSpPr/>
            <p:nvPr/>
          </p:nvSpPr>
          <p:spPr>
            <a:xfrm>
              <a:off x="2928501"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4" name="Rectangle 23">
              <a:extLst>
                <a:ext uri="{FF2B5EF4-FFF2-40B4-BE49-F238E27FC236}">
                  <a16:creationId xmlns:a16="http://schemas.microsoft.com/office/drawing/2014/main" id="{DFA88A2D-E667-444A-B05F-AC05BCA173C9}"/>
                </a:ext>
              </a:extLst>
            </p:cNvPr>
            <p:cNvSpPr/>
            <p:nvPr/>
          </p:nvSpPr>
          <p:spPr>
            <a:xfrm>
              <a:off x="3635535"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5" name="Rectangle 24">
              <a:extLst>
                <a:ext uri="{FF2B5EF4-FFF2-40B4-BE49-F238E27FC236}">
                  <a16:creationId xmlns:a16="http://schemas.microsoft.com/office/drawing/2014/main" id="{49F21028-95C4-4488-9589-BFF52F3530C0}"/>
                </a:ext>
              </a:extLst>
            </p:cNvPr>
            <p:cNvSpPr/>
            <p:nvPr/>
          </p:nvSpPr>
          <p:spPr>
            <a:xfrm>
              <a:off x="4342569"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6" name="Rectangle 25">
              <a:extLst>
                <a:ext uri="{FF2B5EF4-FFF2-40B4-BE49-F238E27FC236}">
                  <a16:creationId xmlns:a16="http://schemas.microsoft.com/office/drawing/2014/main" id="{ACB8BB8E-122A-43C2-B769-8269EC4AF3D4}"/>
                </a:ext>
              </a:extLst>
            </p:cNvPr>
            <p:cNvSpPr/>
            <p:nvPr/>
          </p:nvSpPr>
          <p:spPr>
            <a:xfrm>
              <a:off x="5049603"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7" name="Rectangle 26">
              <a:extLst>
                <a:ext uri="{FF2B5EF4-FFF2-40B4-BE49-F238E27FC236}">
                  <a16:creationId xmlns:a16="http://schemas.microsoft.com/office/drawing/2014/main" id="{873F6A8D-01F5-47F6-ABE4-97DCE85E71C1}"/>
                </a:ext>
              </a:extLst>
            </p:cNvPr>
            <p:cNvSpPr/>
            <p:nvPr/>
          </p:nvSpPr>
          <p:spPr>
            <a:xfrm>
              <a:off x="5756637"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8" name="Rectangle 27">
              <a:extLst>
                <a:ext uri="{FF2B5EF4-FFF2-40B4-BE49-F238E27FC236}">
                  <a16:creationId xmlns:a16="http://schemas.microsoft.com/office/drawing/2014/main" id="{5CA7C4F8-2F4D-48AE-BECD-D70BD392170E}"/>
                </a:ext>
              </a:extLst>
            </p:cNvPr>
            <p:cNvSpPr/>
            <p:nvPr/>
          </p:nvSpPr>
          <p:spPr>
            <a:xfrm>
              <a:off x="6463671"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9" name="Rectangle 28">
              <a:extLst>
                <a:ext uri="{FF2B5EF4-FFF2-40B4-BE49-F238E27FC236}">
                  <a16:creationId xmlns:a16="http://schemas.microsoft.com/office/drawing/2014/main" id="{5ED19B37-D28E-41B2-9AC8-C5EB73E608F3}"/>
                </a:ext>
              </a:extLst>
            </p:cNvPr>
            <p:cNvSpPr/>
            <p:nvPr/>
          </p:nvSpPr>
          <p:spPr>
            <a:xfrm>
              <a:off x="7170706"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30" name="Rectangle 29">
              <a:extLst>
                <a:ext uri="{FF2B5EF4-FFF2-40B4-BE49-F238E27FC236}">
                  <a16:creationId xmlns:a16="http://schemas.microsoft.com/office/drawing/2014/main" id="{AB2EB73B-CBE6-472B-B57E-933CBB0DF621}"/>
                </a:ext>
              </a:extLst>
            </p:cNvPr>
            <p:cNvSpPr/>
            <p:nvPr/>
          </p:nvSpPr>
          <p:spPr>
            <a:xfrm>
              <a:off x="2255535" y="4889017"/>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31" name="Rectangle 30">
              <a:extLst>
                <a:ext uri="{FF2B5EF4-FFF2-40B4-BE49-F238E27FC236}">
                  <a16:creationId xmlns:a16="http://schemas.microsoft.com/office/drawing/2014/main" id="{E8838032-BD03-420F-B335-C0CE26F3E45E}"/>
                </a:ext>
              </a:extLst>
            </p:cNvPr>
            <p:cNvSpPr/>
            <p:nvPr/>
          </p:nvSpPr>
          <p:spPr>
            <a:xfrm>
              <a:off x="4027325" y="3829843"/>
              <a:ext cx="1831591" cy="244667"/>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Vehicle BAN Coordinator</a:t>
              </a:r>
            </a:p>
          </p:txBody>
        </p:sp>
        <p:cxnSp>
          <p:nvCxnSpPr>
            <p:cNvPr id="32" name="Straight Connector 31">
              <a:extLst>
                <a:ext uri="{FF2B5EF4-FFF2-40B4-BE49-F238E27FC236}">
                  <a16:creationId xmlns:a16="http://schemas.microsoft.com/office/drawing/2014/main" id="{B842A2D0-ADE3-4178-A72C-FB56B45A3741}"/>
                </a:ext>
              </a:extLst>
            </p:cNvPr>
            <p:cNvCxnSpPr>
              <a:cxnSpLocks/>
              <a:stCxn id="31" idx="1"/>
              <a:endCxn id="30" idx="0"/>
            </p:cNvCxnSpPr>
            <p:nvPr/>
          </p:nvCxnSpPr>
          <p:spPr>
            <a:xfrm flipH="1">
              <a:off x="2488095" y="3952177"/>
              <a:ext cx="1539230" cy="93684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2459E433-C3A4-4876-96DB-430DECEA5B05}"/>
                </a:ext>
              </a:extLst>
            </p:cNvPr>
            <p:cNvCxnSpPr>
              <a:cxnSpLocks/>
              <a:stCxn id="31" idx="1"/>
              <a:endCxn id="23" idx="0"/>
            </p:cNvCxnSpPr>
            <p:nvPr/>
          </p:nvCxnSpPr>
          <p:spPr>
            <a:xfrm flipH="1">
              <a:off x="3161061" y="3952177"/>
              <a:ext cx="866264" cy="846104"/>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7282C9EC-46D7-478B-8CC9-C0C953BCCBD4}"/>
                </a:ext>
              </a:extLst>
            </p:cNvPr>
            <p:cNvCxnSpPr>
              <a:cxnSpLocks/>
              <a:stCxn id="31" idx="2"/>
              <a:endCxn id="24" idx="0"/>
            </p:cNvCxnSpPr>
            <p:nvPr/>
          </p:nvCxnSpPr>
          <p:spPr>
            <a:xfrm flipH="1">
              <a:off x="3868095" y="4074510"/>
              <a:ext cx="1075026" cy="723771"/>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E44FDCB3-D350-4805-9260-EA9F9094CAC7}"/>
                </a:ext>
              </a:extLst>
            </p:cNvPr>
            <p:cNvCxnSpPr>
              <a:cxnSpLocks/>
              <a:stCxn id="31" idx="2"/>
              <a:endCxn id="25" idx="0"/>
            </p:cNvCxnSpPr>
            <p:nvPr/>
          </p:nvCxnSpPr>
          <p:spPr>
            <a:xfrm flipH="1">
              <a:off x="4575129" y="4074510"/>
              <a:ext cx="367992" cy="723771"/>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4" name="Straight Connector 43">
              <a:extLst>
                <a:ext uri="{FF2B5EF4-FFF2-40B4-BE49-F238E27FC236}">
                  <a16:creationId xmlns:a16="http://schemas.microsoft.com/office/drawing/2014/main" id="{6AF7B810-ACA9-4139-BB30-628C259E88E4}"/>
                </a:ext>
              </a:extLst>
            </p:cNvPr>
            <p:cNvCxnSpPr>
              <a:cxnSpLocks/>
              <a:stCxn id="31" idx="2"/>
              <a:endCxn id="26" idx="0"/>
            </p:cNvCxnSpPr>
            <p:nvPr/>
          </p:nvCxnSpPr>
          <p:spPr>
            <a:xfrm>
              <a:off x="4943121" y="4074510"/>
              <a:ext cx="339042" cy="723771"/>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8" name="Straight Connector 47">
              <a:extLst>
                <a:ext uri="{FF2B5EF4-FFF2-40B4-BE49-F238E27FC236}">
                  <a16:creationId xmlns:a16="http://schemas.microsoft.com/office/drawing/2014/main" id="{9AE7E331-D32B-4F77-B910-D3CC38CED5B3}"/>
                </a:ext>
              </a:extLst>
            </p:cNvPr>
            <p:cNvCxnSpPr>
              <a:cxnSpLocks/>
              <a:stCxn id="31" idx="2"/>
              <a:endCxn id="27" idx="0"/>
            </p:cNvCxnSpPr>
            <p:nvPr/>
          </p:nvCxnSpPr>
          <p:spPr>
            <a:xfrm>
              <a:off x="4943121" y="4074510"/>
              <a:ext cx="1046076" cy="723771"/>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4" name="Straight Connector 53">
              <a:extLst>
                <a:ext uri="{FF2B5EF4-FFF2-40B4-BE49-F238E27FC236}">
                  <a16:creationId xmlns:a16="http://schemas.microsoft.com/office/drawing/2014/main" id="{0F3D2E0B-A753-485D-A239-11094CE102C2}"/>
                </a:ext>
              </a:extLst>
            </p:cNvPr>
            <p:cNvCxnSpPr>
              <a:cxnSpLocks/>
              <a:stCxn id="31" idx="3"/>
              <a:endCxn id="28" idx="0"/>
            </p:cNvCxnSpPr>
            <p:nvPr/>
          </p:nvCxnSpPr>
          <p:spPr>
            <a:xfrm>
              <a:off x="5858916" y="3952177"/>
              <a:ext cx="837315" cy="846104"/>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5" name="Straight Connector 54">
              <a:extLst>
                <a:ext uri="{FF2B5EF4-FFF2-40B4-BE49-F238E27FC236}">
                  <a16:creationId xmlns:a16="http://schemas.microsoft.com/office/drawing/2014/main" id="{DD74F405-D219-4BB1-86B0-2DB64AA725C9}"/>
                </a:ext>
              </a:extLst>
            </p:cNvPr>
            <p:cNvCxnSpPr>
              <a:cxnSpLocks/>
              <a:stCxn id="31" idx="3"/>
              <a:endCxn id="29" idx="0"/>
            </p:cNvCxnSpPr>
            <p:nvPr/>
          </p:nvCxnSpPr>
          <p:spPr>
            <a:xfrm>
              <a:off x="5858916" y="3952177"/>
              <a:ext cx="1544350" cy="846104"/>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
          <p:nvSpPr>
            <p:cNvPr id="72" name="TextBox 71">
              <a:extLst>
                <a:ext uri="{FF2B5EF4-FFF2-40B4-BE49-F238E27FC236}">
                  <a16:creationId xmlns:a16="http://schemas.microsoft.com/office/drawing/2014/main" id="{C19B5E00-CDB1-4ED1-87CD-31EB551AC2F5}"/>
                </a:ext>
              </a:extLst>
            </p:cNvPr>
            <p:cNvSpPr txBox="1"/>
            <p:nvPr/>
          </p:nvSpPr>
          <p:spPr>
            <a:xfrm>
              <a:off x="6757578" y="5912197"/>
              <a:ext cx="2079415" cy="276999"/>
            </a:xfrm>
            <a:prstGeom prst="rect">
              <a:avLst/>
            </a:prstGeom>
            <a:solidFill>
              <a:schemeClr val="bg1"/>
            </a:solidFill>
          </p:spPr>
          <p:txBody>
            <a:bodyPr wrap="none" rtlCol="0">
              <a:spAutoFit/>
            </a:bodyPr>
            <a:lstStyle/>
            <a:p>
              <a:r>
                <a:rPr lang="en-US" sz="1200" dirty="0">
                  <a:latin typeface="+mn-lt"/>
                </a:rPr>
                <a:t>HC: Human BAN Coordinator</a:t>
              </a:r>
            </a:p>
          </p:txBody>
        </p:sp>
      </p:grpSp>
    </p:spTree>
    <p:extLst>
      <p:ext uri="{BB962C8B-B14F-4D97-AF65-F5344CB8AC3E}">
        <p14:creationId xmlns:p14="http://schemas.microsoft.com/office/powerpoint/2010/main" val="1008147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Content Placeholder 192">
            <a:extLst>
              <a:ext uri="{FF2B5EF4-FFF2-40B4-BE49-F238E27FC236}">
                <a16:creationId xmlns:a16="http://schemas.microsoft.com/office/drawing/2014/main" id="{5D3F08A6-492F-4991-A581-99CEA166E5B3}"/>
              </a:ext>
            </a:extLst>
          </p:cNvPr>
          <p:cNvSpPr>
            <a:spLocks noGrp="1"/>
          </p:cNvSpPr>
          <p:nvPr>
            <p:ph sz="quarter" idx="13"/>
          </p:nvPr>
        </p:nvSpPr>
        <p:spPr/>
        <p:txBody>
          <a:bodyPr/>
          <a:lstStyle/>
          <a:p>
            <a:pPr marL="539750" indent="-514350">
              <a:buFont typeface="+mj-lt"/>
              <a:buAutoNum type="arabicPeriod" startAt="2"/>
            </a:pPr>
            <a:r>
              <a:rPr lang="en-US" sz="2400" dirty="0">
                <a:latin typeface="+mn-lt"/>
              </a:rPr>
              <a:t>Vehicle BAN and multiple Human BANs (n &gt; 5)</a:t>
            </a:r>
          </a:p>
          <a:p>
            <a:pPr marL="996950" lvl="1" indent="-514350"/>
            <a:r>
              <a:rPr lang="en-US" sz="2000" dirty="0">
                <a:latin typeface="+mn-lt"/>
              </a:rPr>
              <a:t>Grouping Human BANs </a:t>
            </a:r>
            <a:r>
              <a:rPr lang="en-US" dirty="0"/>
              <a:t>can also be considered.</a:t>
            </a:r>
            <a:endParaRPr lang="en-US" sz="2000" dirty="0">
              <a:latin typeface="+mn-lt"/>
            </a:endParaRPr>
          </a:p>
        </p:txBody>
      </p:sp>
      <p:sp>
        <p:nvSpPr>
          <p:cNvPr id="2" name="Title 1">
            <a:extLst>
              <a:ext uri="{FF2B5EF4-FFF2-40B4-BE49-F238E27FC236}">
                <a16:creationId xmlns:a16="http://schemas.microsoft.com/office/drawing/2014/main" id="{96CC8A59-0390-40AD-B550-463637A96396}"/>
              </a:ext>
            </a:extLst>
          </p:cNvPr>
          <p:cNvSpPr>
            <a:spLocks noGrp="1"/>
          </p:cNvSpPr>
          <p:nvPr>
            <p:ph type="title"/>
          </p:nvPr>
        </p:nvSpPr>
        <p:spPr/>
        <p:txBody>
          <a:bodyPr/>
          <a:lstStyle/>
          <a:p>
            <a:r>
              <a:rPr lang="en-US" dirty="0"/>
              <a:t>Possible Scenarios</a:t>
            </a:r>
          </a:p>
        </p:txBody>
      </p:sp>
      <p:sp>
        <p:nvSpPr>
          <p:cNvPr id="3" name="Date Placeholder 2">
            <a:extLst>
              <a:ext uri="{FF2B5EF4-FFF2-40B4-BE49-F238E27FC236}">
                <a16:creationId xmlns:a16="http://schemas.microsoft.com/office/drawing/2014/main" id="{3719F348-590E-4985-BA9B-7658D903223B}"/>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98A8ADD1-F686-48EF-BED9-F526DD0EBAE6}"/>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3361356E-B57D-4628-8D99-1AA695E0AD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grpSp>
        <p:nvGrpSpPr>
          <p:cNvPr id="174" name="Group 173">
            <a:extLst>
              <a:ext uri="{FF2B5EF4-FFF2-40B4-BE49-F238E27FC236}">
                <a16:creationId xmlns:a16="http://schemas.microsoft.com/office/drawing/2014/main" id="{69A6DD2F-467B-4CC0-92E5-E1DFABEC1E13}"/>
              </a:ext>
            </a:extLst>
          </p:cNvPr>
          <p:cNvGrpSpPr/>
          <p:nvPr/>
        </p:nvGrpSpPr>
        <p:grpSpPr>
          <a:xfrm>
            <a:off x="2564114" y="2503114"/>
            <a:ext cx="5931591" cy="2058616"/>
            <a:chOff x="1267214" y="3955159"/>
            <a:chExt cx="7218545" cy="2505266"/>
          </a:xfrm>
        </p:grpSpPr>
        <p:grpSp>
          <p:nvGrpSpPr>
            <p:cNvPr id="165" name="Group 164">
              <a:extLst>
                <a:ext uri="{FF2B5EF4-FFF2-40B4-BE49-F238E27FC236}">
                  <a16:creationId xmlns:a16="http://schemas.microsoft.com/office/drawing/2014/main" id="{9D689C40-B6CA-416A-9AAC-7C3F38059B76}"/>
                </a:ext>
              </a:extLst>
            </p:cNvPr>
            <p:cNvGrpSpPr/>
            <p:nvPr/>
          </p:nvGrpSpPr>
          <p:grpSpPr>
            <a:xfrm>
              <a:off x="2301909" y="3955159"/>
              <a:ext cx="4072345" cy="257789"/>
              <a:chOff x="2629569" y="3932299"/>
              <a:chExt cx="4072345" cy="257789"/>
            </a:xfrm>
          </p:grpSpPr>
          <p:cxnSp>
            <p:nvCxnSpPr>
              <p:cNvPr id="140" name="Straight Connector 139">
                <a:extLst>
                  <a:ext uri="{FF2B5EF4-FFF2-40B4-BE49-F238E27FC236}">
                    <a16:creationId xmlns:a16="http://schemas.microsoft.com/office/drawing/2014/main" id="{2FA7B6D2-A62F-4916-9F71-E09FCD135152}"/>
                  </a:ext>
                </a:extLst>
              </p:cNvPr>
              <p:cNvCxnSpPr>
                <a:cxnSpLocks/>
              </p:cNvCxnSpPr>
              <p:nvPr/>
            </p:nvCxnSpPr>
            <p:spPr>
              <a:xfrm>
                <a:off x="2807314" y="4190088"/>
                <a:ext cx="371137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7" name="Group 156">
                <a:extLst>
                  <a:ext uri="{FF2B5EF4-FFF2-40B4-BE49-F238E27FC236}">
                    <a16:creationId xmlns:a16="http://schemas.microsoft.com/office/drawing/2014/main" id="{326760D5-0A9B-44EA-90A7-32006B82339E}"/>
                  </a:ext>
                </a:extLst>
              </p:cNvPr>
              <p:cNvGrpSpPr/>
              <p:nvPr/>
            </p:nvGrpSpPr>
            <p:grpSpPr>
              <a:xfrm>
                <a:off x="6304728" y="3932299"/>
                <a:ext cx="397186" cy="257789"/>
                <a:chOff x="7714939" y="4147297"/>
                <a:chExt cx="397186" cy="257789"/>
              </a:xfrm>
            </p:grpSpPr>
            <p:cxnSp>
              <p:nvCxnSpPr>
                <p:cNvPr id="146" name="Straight Connector 145">
                  <a:extLst>
                    <a:ext uri="{FF2B5EF4-FFF2-40B4-BE49-F238E27FC236}">
                      <a16:creationId xmlns:a16="http://schemas.microsoft.com/office/drawing/2014/main" id="{5C4D5CD0-1CEA-41BF-9CCA-F35B897DDDA7}"/>
                    </a:ext>
                  </a:extLst>
                </p:cNvPr>
                <p:cNvCxnSpPr>
                  <a:cxnSpLocks/>
                </p:cNvCxnSpPr>
                <p:nvPr/>
              </p:nvCxnSpPr>
              <p:spPr>
                <a:xfrm flipH="1">
                  <a:off x="7908053" y="4147297"/>
                  <a:ext cx="204072" cy="1738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1540C03F-8FA0-4FB0-A02F-B7312A1942A7}"/>
                    </a:ext>
                  </a:extLst>
                </p:cNvPr>
                <p:cNvCxnSpPr>
                  <a:cxnSpLocks/>
                </p:cNvCxnSpPr>
                <p:nvPr/>
              </p:nvCxnSpPr>
              <p:spPr>
                <a:xfrm>
                  <a:off x="7714939" y="4147297"/>
                  <a:ext cx="193113" cy="1738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2132C6C3-2746-4785-8779-29DADDF5F42C}"/>
                    </a:ext>
                  </a:extLst>
                </p:cNvPr>
                <p:cNvCxnSpPr>
                  <a:cxnSpLocks/>
                </p:cNvCxnSpPr>
                <p:nvPr/>
              </p:nvCxnSpPr>
              <p:spPr>
                <a:xfrm flipV="1">
                  <a:off x="7714939" y="4147297"/>
                  <a:ext cx="397186"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54B09797-EF18-4385-BDAC-83D14A158489}"/>
                    </a:ext>
                  </a:extLst>
                </p:cNvPr>
                <p:cNvCxnSpPr>
                  <a:cxnSpLocks/>
                </p:cNvCxnSpPr>
                <p:nvPr/>
              </p:nvCxnSpPr>
              <p:spPr>
                <a:xfrm flipH="1">
                  <a:off x="7908052" y="4147297"/>
                  <a:ext cx="1" cy="2577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9" name="Group 158">
                <a:extLst>
                  <a:ext uri="{FF2B5EF4-FFF2-40B4-BE49-F238E27FC236}">
                    <a16:creationId xmlns:a16="http://schemas.microsoft.com/office/drawing/2014/main" id="{A0386D87-28AD-461B-91CA-61A38EF14D9E}"/>
                  </a:ext>
                </a:extLst>
              </p:cNvPr>
              <p:cNvGrpSpPr/>
              <p:nvPr/>
            </p:nvGrpSpPr>
            <p:grpSpPr>
              <a:xfrm>
                <a:off x="2629569" y="3932299"/>
                <a:ext cx="397186" cy="257789"/>
                <a:chOff x="7714939" y="4147297"/>
                <a:chExt cx="397186" cy="257789"/>
              </a:xfrm>
            </p:grpSpPr>
            <p:cxnSp>
              <p:nvCxnSpPr>
                <p:cNvPr id="160" name="Straight Connector 159">
                  <a:extLst>
                    <a:ext uri="{FF2B5EF4-FFF2-40B4-BE49-F238E27FC236}">
                      <a16:creationId xmlns:a16="http://schemas.microsoft.com/office/drawing/2014/main" id="{36EC7BCE-49E1-4F7F-9A00-F10FF63BA60D}"/>
                    </a:ext>
                  </a:extLst>
                </p:cNvPr>
                <p:cNvCxnSpPr>
                  <a:cxnSpLocks/>
                </p:cNvCxnSpPr>
                <p:nvPr/>
              </p:nvCxnSpPr>
              <p:spPr>
                <a:xfrm flipH="1">
                  <a:off x="7908053" y="4147297"/>
                  <a:ext cx="204072" cy="1738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E6E0B129-3570-4D41-BFC5-FA7214D74D0E}"/>
                    </a:ext>
                  </a:extLst>
                </p:cNvPr>
                <p:cNvCxnSpPr>
                  <a:cxnSpLocks/>
                </p:cNvCxnSpPr>
                <p:nvPr/>
              </p:nvCxnSpPr>
              <p:spPr>
                <a:xfrm>
                  <a:off x="7714939" y="4147297"/>
                  <a:ext cx="193113" cy="1738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9D4F6046-5068-41B0-9CD4-93D1B888FF26}"/>
                    </a:ext>
                  </a:extLst>
                </p:cNvPr>
                <p:cNvCxnSpPr>
                  <a:cxnSpLocks/>
                </p:cNvCxnSpPr>
                <p:nvPr/>
              </p:nvCxnSpPr>
              <p:spPr>
                <a:xfrm flipV="1">
                  <a:off x="7714939" y="4147297"/>
                  <a:ext cx="397186"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11754F74-16B4-4867-994E-808D1891E05D}"/>
                    </a:ext>
                  </a:extLst>
                </p:cNvPr>
                <p:cNvCxnSpPr>
                  <a:cxnSpLocks/>
                </p:cNvCxnSpPr>
                <p:nvPr/>
              </p:nvCxnSpPr>
              <p:spPr>
                <a:xfrm flipH="1">
                  <a:off x="7908052" y="4147297"/>
                  <a:ext cx="1" cy="2577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7" name="Group 6">
              <a:extLst>
                <a:ext uri="{FF2B5EF4-FFF2-40B4-BE49-F238E27FC236}">
                  <a16:creationId xmlns:a16="http://schemas.microsoft.com/office/drawing/2014/main" id="{3C5AFC87-81B1-4D16-8776-975C5E2941F0}"/>
                </a:ext>
              </a:extLst>
            </p:cNvPr>
            <p:cNvGrpSpPr/>
            <p:nvPr/>
          </p:nvGrpSpPr>
          <p:grpSpPr>
            <a:xfrm>
              <a:off x="1267214" y="4200134"/>
              <a:ext cx="6022340" cy="2202049"/>
              <a:chOff x="1778942" y="4215513"/>
              <a:chExt cx="6022340" cy="2202049"/>
            </a:xfrm>
          </p:grpSpPr>
          <p:pic>
            <p:nvPicPr>
              <p:cNvPr id="13" name="図 107" descr="図形 が含まれている画像&#10;&#10;自動的に生成された説明">
                <a:extLst>
                  <a:ext uri="{FF2B5EF4-FFF2-40B4-BE49-F238E27FC236}">
                    <a16:creationId xmlns:a16="http://schemas.microsoft.com/office/drawing/2014/main" id="{A12BBA4B-E0C3-45CC-BDFD-46838B5E570F}"/>
                  </a:ext>
                </a:extLst>
              </p:cNvPr>
              <p:cNvPicPr>
                <a:picLocks noChangeAspect="1"/>
              </p:cNvPicPr>
              <p:nvPr/>
            </p:nvPicPr>
            <p:blipFill rotWithShape="1">
              <a:blip r:embed="rId2">
                <a:extLst>
                  <a:ext uri="{28A0092B-C50C-407E-A947-70E740481C1C}">
                    <a14:useLocalDpi xmlns:a14="http://schemas.microsoft.com/office/drawing/2010/main" val="0"/>
                  </a:ext>
                </a:extLst>
              </a:blip>
              <a:srcRect l="-910" t="-1499" r="38428" b="68441"/>
              <a:stretch/>
            </p:blipFill>
            <p:spPr>
              <a:xfrm>
                <a:off x="1778942" y="4215513"/>
                <a:ext cx="6022340" cy="2202049"/>
              </a:xfrm>
              <a:prstGeom prst="rect">
                <a:avLst/>
              </a:prstGeom>
            </p:spPr>
          </p:pic>
          <p:pic>
            <p:nvPicPr>
              <p:cNvPr id="14" name="図 159" descr="アイコン&#10;&#10;自動的に生成された説明">
                <a:extLst>
                  <a:ext uri="{FF2B5EF4-FFF2-40B4-BE49-F238E27FC236}">
                    <a16:creationId xmlns:a16="http://schemas.microsoft.com/office/drawing/2014/main" id="{E4CAA43B-A3BE-4569-9348-31C1DFAC1FB7}"/>
                  </a:ext>
                </a:extLst>
              </p:cNvPr>
              <p:cNvPicPr>
                <a:picLocks noChangeAspect="1"/>
              </p:cNvPicPr>
              <p:nvPr/>
            </p:nvPicPr>
            <p:blipFill rotWithShape="1">
              <a:blip r:embed="rId3">
                <a:extLst>
                  <a:ext uri="{28A0092B-C50C-407E-A947-70E740481C1C}">
                    <a14:useLocalDpi xmlns:a14="http://schemas.microsoft.com/office/drawing/2010/main" val="0"/>
                  </a:ext>
                </a:extLst>
              </a:blip>
              <a:srcRect l="37210" t="10645" r="44617" b="28057"/>
              <a:stretch/>
            </p:blipFill>
            <p:spPr>
              <a:xfrm>
                <a:off x="2089564" y="4793975"/>
                <a:ext cx="669708" cy="759870"/>
              </a:xfrm>
              <a:prstGeom prst="rect">
                <a:avLst/>
              </a:prstGeom>
            </p:spPr>
          </p:pic>
          <p:pic>
            <p:nvPicPr>
              <p:cNvPr id="15"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2813675" y="4372131"/>
                <a:ext cx="548111" cy="1397177"/>
              </a:xfrm>
              <a:prstGeom prst="rect">
                <a:avLst/>
              </a:prstGeom>
            </p:spPr>
          </p:pic>
          <p:pic>
            <p:nvPicPr>
              <p:cNvPr id="16"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3528895" y="4372131"/>
                <a:ext cx="548111" cy="1397177"/>
              </a:xfrm>
              <a:prstGeom prst="rect">
                <a:avLst/>
              </a:prstGeom>
            </p:spPr>
          </p:pic>
          <p:pic>
            <p:nvPicPr>
              <p:cNvPr id="17"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244115" y="4372131"/>
                <a:ext cx="548111" cy="1397177"/>
              </a:xfrm>
              <a:prstGeom prst="rect">
                <a:avLst/>
              </a:prstGeom>
            </p:spPr>
          </p:pic>
          <p:pic>
            <p:nvPicPr>
              <p:cNvPr id="18"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959335" y="4372131"/>
                <a:ext cx="548111" cy="1397177"/>
              </a:xfrm>
              <a:prstGeom prst="rect">
                <a:avLst/>
              </a:prstGeom>
            </p:spPr>
          </p:pic>
          <p:pic>
            <p:nvPicPr>
              <p:cNvPr id="19"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5674555" y="4372131"/>
                <a:ext cx="548111" cy="1397177"/>
              </a:xfrm>
              <a:prstGeom prst="rect">
                <a:avLst/>
              </a:prstGeom>
            </p:spPr>
          </p:pic>
          <p:pic>
            <p:nvPicPr>
              <p:cNvPr id="20"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6389775" y="4372131"/>
                <a:ext cx="548111" cy="1397177"/>
              </a:xfrm>
              <a:prstGeom prst="rect">
                <a:avLst/>
              </a:prstGeom>
            </p:spPr>
          </p:pic>
          <p:pic>
            <p:nvPicPr>
              <p:cNvPr id="21"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7104994" y="4372131"/>
                <a:ext cx="548111" cy="1397177"/>
              </a:xfrm>
              <a:prstGeom prst="rect">
                <a:avLst/>
              </a:prstGeom>
            </p:spPr>
          </p:pic>
        </p:grpSp>
        <p:sp>
          <p:nvSpPr>
            <p:cNvPr id="23" name="Rectangle 22">
              <a:extLst>
                <a:ext uri="{FF2B5EF4-FFF2-40B4-BE49-F238E27FC236}">
                  <a16:creationId xmlns:a16="http://schemas.microsoft.com/office/drawing/2014/main" id="{97FB1BFF-BC07-46C8-9BF6-BBB8DDF03069}"/>
                </a:ext>
              </a:extLst>
            </p:cNvPr>
            <p:cNvSpPr/>
            <p:nvPr/>
          </p:nvSpPr>
          <p:spPr>
            <a:xfrm>
              <a:off x="2416773"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24" name="Rectangle 23">
              <a:extLst>
                <a:ext uri="{FF2B5EF4-FFF2-40B4-BE49-F238E27FC236}">
                  <a16:creationId xmlns:a16="http://schemas.microsoft.com/office/drawing/2014/main" id="{DFA88A2D-E667-444A-B05F-AC05BCA173C9}"/>
                </a:ext>
              </a:extLst>
            </p:cNvPr>
            <p:cNvSpPr/>
            <p:nvPr/>
          </p:nvSpPr>
          <p:spPr>
            <a:xfrm>
              <a:off x="3123807"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25" name="Rectangle 24">
              <a:extLst>
                <a:ext uri="{FF2B5EF4-FFF2-40B4-BE49-F238E27FC236}">
                  <a16:creationId xmlns:a16="http://schemas.microsoft.com/office/drawing/2014/main" id="{49F21028-95C4-4488-9589-BFF52F3530C0}"/>
                </a:ext>
              </a:extLst>
            </p:cNvPr>
            <p:cNvSpPr/>
            <p:nvPr/>
          </p:nvSpPr>
          <p:spPr>
            <a:xfrm>
              <a:off x="3830841"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26" name="Rectangle 25">
              <a:extLst>
                <a:ext uri="{FF2B5EF4-FFF2-40B4-BE49-F238E27FC236}">
                  <a16:creationId xmlns:a16="http://schemas.microsoft.com/office/drawing/2014/main" id="{ACB8BB8E-122A-43C2-B769-8269EC4AF3D4}"/>
                </a:ext>
              </a:extLst>
            </p:cNvPr>
            <p:cNvSpPr/>
            <p:nvPr/>
          </p:nvSpPr>
          <p:spPr>
            <a:xfrm>
              <a:off x="4537875"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27" name="Rectangle 26">
              <a:extLst>
                <a:ext uri="{FF2B5EF4-FFF2-40B4-BE49-F238E27FC236}">
                  <a16:creationId xmlns:a16="http://schemas.microsoft.com/office/drawing/2014/main" id="{873F6A8D-01F5-47F6-ABE4-97DCE85E71C1}"/>
                </a:ext>
              </a:extLst>
            </p:cNvPr>
            <p:cNvSpPr/>
            <p:nvPr/>
          </p:nvSpPr>
          <p:spPr>
            <a:xfrm>
              <a:off x="5244909"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28" name="Rectangle 27">
              <a:extLst>
                <a:ext uri="{FF2B5EF4-FFF2-40B4-BE49-F238E27FC236}">
                  <a16:creationId xmlns:a16="http://schemas.microsoft.com/office/drawing/2014/main" id="{5CA7C4F8-2F4D-48AE-BECD-D70BD392170E}"/>
                </a:ext>
              </a:extLst>
            </p:cNvPr>
            <p:cNvSpPr/>
            <p:nvPr/>
          </p:nvSpPr>
          <p:spPr>
            <a:xfrm>
              <a:off x="5951943"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29" name="Rectangle 28">
              <a:extLst>
                <a:ext uri="{FF2B5EF4-FFF2-40B4-BE49-F238E27FC236}">
                  <a16:creationId xmlns:a16="http://schemas.microsoft.com/office/drawing/2014/main" id="{5ED19B37-D28E-41B2-9AC8-C5EB73E608F3}"/>
                </a:ext>
              </a:extLst>
            </p:cNvPr>
            <p:cNvSpPr/>
            <p:nvPr/>
          </p:nvSpPr>
          <p:spPr>
            <a:xfrm>
              <a:off x="6658978" y="5068128"/>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30" name="Rectangle 29">
              <a:extLst>
                <a:ext uri="{FF2B5EF4-FFF2-40B4-BE49-F238E27FC236}">
                  <a16:creationId xmlns:a16="http://schemas.microsoft.com/office/drawing/2014/main" id="{AB2EB73B-CBE6-472B-B57E-933CBB0DF621}"/>
                </a:ext>
              </a:extLst>
            </p:cNvPr>
            <p:cNvSpPr/>
            <p:nvPr/>
          </p:nvSpPr>
          <p:spPr>
            <a:xfrm>
              <a:off x="1743807" y="5158864"/>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31" name="Rectangle 30">
              <a:extLst>
                <a:ext uri="{FF2B5EF4-FFF2-40B4-BE49-F238E27FC236}">
                  <a16:creationId xmlns:a16="http://schemas.microsoft.com/office/drawing/2014/main" id="{E8838032-BD03-420F-B335-C0CE26F3E45E}"/>
                </a:ext>
              </a:extLst>
            </p:cNvPr>
            <p:cNvSpPr/>
            <p:nvPr/>
          </p:nvSpPr>
          <p:spPr>
            <a:xfrm>
              <a:off x="3368500" y="4083991"/>
              <a:ext cx="1959101" cy="260367"/>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Vehicle BAN Coordinator</a:t>
              </a:r>
            </a:p>
          </p:txBody>
        </p:sp>
        <p:cxnSp>
          <p:nvCxnSpPr>
            <p:cNvPr id="32" name="Straight Connector 31">
              <a:extLst>
                <a:ext uri="{FF2B5EF4-FFF2-40B4-BE49-F238E27FC236}">
                  <a16:creationId xmlns:a16="http://schemas.microsoft.com/office/drawing/2014/main" id="{B842A2D0-ADE3-4178-A72C-FB56B45A3741}"/>
                </a:ext>
              </a:extLst>
            </p:cNvPr>
            <p:cNvCxnSpPr>
              <a:cxnSpLocks/>
              <a:endCxn id="30" idx="0"/>
            </p:cNvCxnSpPr>
            <p:nvPr/>
          </p:nvCxnSpPr>
          <p:spPr>
            <a:xfrm flipH="1">
              <a:off x="1976367" y="4129037"/>
              <a:ext cx="398533" cy="1029827"/>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2459E433-C3A4-4876-96DB-430DECEA5B05}"/>
                </a:ext>
              </a:extLst>
            </p:cNvPr>
            <p:cNvCxnSpPr>
              <a:cxnSpLocks/>
              <a:endCxn id="23" idx="0"/>
            </p:cNvCxnSpPr>
            <p:nvPr/>
          </p:nvCxnSpPr>
          <p:spPr>
            <a:xfrm>
              <a:off x="2479654" y="4200134"/>
              <a:ext cx="169679" cy="867994"/>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7282C9EC-46D7-478B-8CC9-C0C953BCCBD4}"/>
                </a:ext>
              </a:extLst>
            </p:cNvPr>
            <p:cNvCxnSpPr>
              <a:cxnSpLocks/>
              <a:endCxn id="24" idx="0"/>
            </p:cNvCxnSpPr>
            <p:nvPr/>
          </p:nvCxnSpPr>
          <p:spPr>
            <a:xfrm>
              <a:off x="2574755" y="4200134"/>
              <a:ext cx="781612" cy="867994"/>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E44FDCB3-D350-4805-9260-EA9F9094CAC7}"/>
                </a:ext>
              </a:extLst>
            </p:cNvPr>
            <p:cNvCxnSpPr>
              <a:cxnSpLocks/>
              <a:endCxn id="25" idx="0"/>
            </p:cNvCxnSpPr>
            <p:nvPr/>
          </p:nvCxnSpPr>
          <p:spPr>
            <a:xfrm>
              <a:off x="2649333" y="4111778"/>
              <a:ext cx="1414068" cy="95635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4" name="Straight Connector 43">
              <a:extLst>
                <a:ext uri="{FF2B5EF4-FFF2-40B4-BE49-F238E27FC236}">
                  <a16:creationId xmlns:a16="http://schemas.microsoft.com/office/drawing/2014/main" id="{6AF7B810-ACA9-4139-BB30-628C259E88E4}"/>
                </a:ext>
              </a:extLst>
            </p:cNvPr>
            <p:cNvCxnSpPr>
              <a:cxnSpLocks/>
              <a:endCxn id="26" idx="0"/>
            </p:cNvCxnSpPr>
            <p:nvPr/>
          </p:nvCxnSpPr>
          <p:spPr>
            <a:xfrm flipH="1">
              <a:off x="4770435" y="4099690"/>
              <a:ext cx="1206633" cy="968438"/>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8" name="Straight Connector 47">
              <a:extLst>
                <a:ext uri="{FF2B5EF4-FFF2-40B4-BE49-F238E27FC236}">
                  <a16:creationId xmlns:a16="http://schemas.microsoft.com/office/drawing/2014/main" id="{9AE7E331-D32B-4F77-B910-D3CC38CED5B3}"/>
                </a:ext>
              </a:extLst>
            </p:cNvPr>
            <p:cNvCxnSpPr>
              <a:cxnSpLocks/>
              <a:endCxn id="27" idx="0"/>
            </p:cNvCxnSpPr>
            <p:nvPr/>
          </p:nvCxnSpPr>
          <p:spPr>
            <a:xfrm flipH="1">
              <a:off x="5477469" y="4175191"/>
              <a:ext cx="596306" cy="892937"/>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4" name="Straight Connector 53">
              <a:extLst>
                <a:ext uri="{FF2B5EF4-FFF2-40B4-BE49-F238E27FC236}">
                  <a16:creationId xmlns:a16="http://schemas.microsoft.com/office/drawing/2014/main" id="{0F3D2E0B-A753-485D-A239-11094CE102C2}"/>
                </a:ext>
              </a:extLst>
            </p:cNvPr>
            <p:cNvCxnSpPr>
              <a:cxnSpLocks/>
              <a:endCxn id="28" idx="0"/>
            </p:cNvCxnSpPr>
            <p:nvPr/>
          </p:nvCxnSpPr>
          <p:spPr>
            <a:xfrm>
              <a:off x="6184503" y="4175191"/>
              <a:ext cx="0" cy="892937"/>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5" name="Straight Connector 54">
              <a:extLst>
                <a:ext uri="{FF2B5EF4-FFF2-40B4-BE49-F238E27FC236}">
                  <a16:creationId xmlns:a16="http://schemas.microsoft.com/office/drawing/2014/main" id="{DD74F405-D219-4BB1-86B0-2DB64AA725C9}"/>
                </a:ext>
              </a:extLst>
            </p:cNvPr>
            <p:cNvCxnSpPr>
              <a:cxnSpLocks/>
              <a:endCxn id="29" idx="0"/>
            </p:cNvCxnSpPr>
            <p:nvPr/>
          </p:nvCxnSpPr>
          <p:spPr>
            <a:xfrm>
              <a:off x="6283325" y="4151782"/>
              <a:ext cx="608213" cy="916346"/>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
          <p:nvSpPr>
            <p:cNvPr id="72" name="TextBox 71">
              <a:extLst>
                <a:ext uri="{FF2B5EF4-FFF2-40B4-BE49-F238E27FC236}">
                  <a16:creationId xmlns:a16="http://schemas.microsoft.com/office/drawing/2014/main" id="{C19B5E00-CDB1-4ED1-87CD-31EB551AC2F5}"/>
                </a:ext>
              </a:extLst>
            </p:cNvPr>
            <p:cNvSpPr txBox="1"/>
            <p:nvPr/>
          </p:nvSpPr>
          <p:spPr>
            <a:xfrm>
              <a:off x="6245850" y="6151418"/>
              <a:ext cx="2239909" cy="309007"/>
            </a:xfrm>
            <a:prstGeom prst="rect">
              <a:avLst/>
            </a:prstGeom>
            <a:solidFill>
              <a:schemeClr val="bg1"/>
            </a:solidFill>
          </p:spPr>
          <p:txBody>
            <a:bodyPr wrap="none" rtlCol="0">
              <a:spAutoFit/>
            </a:bodyPr>
            <a:lstStyle/>
            <a:p>
              <a:r>
                <a:rPr lang="en-US" sz="1050" dirty="0">
                  <a:latin typeface="+mn-lt"/>
                </a:rPr>
                <a:t>HC: Human BAN Coordinator</a:t>
              </a:r>
            </a:p>
          </p:txBody>
        </p:sp>
      </p:grpSp>
      <p:grpSp>
        <p:nvGrpSpPr>
          <p:cNvPr id="143" name="Group 142">
            <a:extLst>
              <a:ext uri="{FF2B5EF4-FFF2-40B4-BE49-F238E27FC236}">
                <a16:creationId xmlns:a16="http://schemas.microsoft.com/office/drawing/2014/main" id="{2539B09C-B86B-4BBD-9212-7D69AB8B7BC9}"/>
              </a:ext>
            </a:extLst>
          </p:cNvPr>
          <p:cNvGrpSpPr/>
          <p:nvPr/>
        </p:nvGrpSpPr>
        <p:grpSpPr>
          <a:xfrm>
            <a:off x="1163151" y="4502035"/>
            <a:ext cx="5931592" cy="1961274"/>
            <a:chOff x="1192636" y="1645428"/>
            <a:chExt cx="7218544" cy="2386804"/>
          </a:xfrm>
        </p:grpSpPr>
        <p:pic>
          <p:nvPicPr>
            <p:cNvPr id="101" name="図 107" descr="図形 が含まれている画像&#10;&#10;自動的に生成された説明">
              <a:extLst>
                <a:ext uri="{FF2B5EF4-FFF2-40B4-BE49-F238E27FC236}">
                  <a16:creationId xmlns:a16="http://schemas.microsoft.com/office/drawing/2014/main" id="{B97150A2-4971-4B0C-B8B9-CBF9C5CDD9B8}"/>
                </a:ext>
              </a:extLst>
            </p:cNvPr>
            <p:cNvPicPr>
              <a:picLocks noChangeAspect="1"/>
            </p:cNvPicPr>
            <p:nvPr/>
          </p:nvPicPr>
          <p:blipFill rotWithShape="1">
            <a:blip r:embed="rId2">
              <a:extLst>
                <a:ext uri="{28A0092B-C50C-407E-A947-70E740481C1C}">
                  <a14:useLocalDpi xmlns:a14="http://schemas.microsoft.com/office/drawing/2010/main" val="0"/>
                </a:ext>
              </a:extLst>
            </a:blip>
            <a:srcRect l="-910" t="-1499" r="38428" b="68441"/>
            <a:stretch/>
          </p:blipFill>
          <p:spPr>
            <a:xfrm>
              <a:off x="1192636" y="1771941"/>
              <a:ext cx="6022340" cy="2202049"/>
            </a:xfrm>
            <a:prstGeom prst="rect">
              <a:avLst/>
            </a:prstGeom>
          </p:spPr>
        </p:pic>
        <p:pic>
          <p:nvPicPr>
            <p:cNvPr id="102" name="図 159" descr="アイコン&#10;&#10;自動的に生成された説明">
              <a:extLst>
                <a:ext uri="{FF2B5EF4-FFF2-40B4-BE49-F238E27FC236}">
                  <a16:creationId xmlns:a16="http://schemas.microsoft.com/office/drawing/2014/main" id="{0566CD6B-08F9-44EC-B405-7C6440A0F405}"/>
                </a:ext>
              </a:extLst>
            </p:cNvPr>
            <p:cNvPicPr>
              <a:picLocks noChangeAspect="1"/>
            </p:cNvPicPr>
            <p:nvPr/>
          </p:nvPicPr>
          <p:blipFill rotWithShape="1">
            <a:blip r:embed="rId3">
              <a:extLst>
                <a:ext uri="{28A0092B-C50C-407E-A947-70E740481C1C}">
                  <a14:useLocalDpi xmlns:a14="http://schemas.microsoft.com/office/drawing/2010/main" val="0"/>
                </a:ext>
              </a:extLst>
            </a:blip>
            <a:srcRect l="37210" t="10645" r="44617" b="28057"/>
            <a:stretch/>
          </p:blipFill>
          <p:spPr>
            <a:xfrm>
              <a:off x="1503258" y="2350403"/>
              <a:ext cx="669708" cy="759870"/>
            </a:xfrm>
            <a:prstGeom prst="rect">
              <a:avLst/>
            </a:prstGeom>
          </p:spPr>
        </p:pic>
        <p:pic>
          <p:nvPicPr>
            <p:cNvPr id="103" name="図 110" descr="図形&#10;&#10;中程度の精度で自動的に生成された説明">
              <a:extLst>
                <a:ext uri="{FF2B5EF4-FFF2-40B4-BE49-F238E27FC236}">
                  <a16:creationId xmlns:a16="http://schemas.microsoft.com/office/drawing/2014/main" id="{4CE109B8-E936-4C2F-8147-047A4C9E3B3D}"/>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2227369" y="1928559"/>
              <a:ext cx="548111" cy="1397177"/>
            </a:xfrm>
            <a:prstGeom prst="rect">
              <a:avLst/>
            </a:prstGeom>
          </p:spPr>
        </p:pic>
        <p:pic>
          <p:nvPicPr>
            <p:cNvPr id="104" name="図 110" descr="図形&#10;&#10;中程度の精度で自動的に生成された説明">
              <a:extLst>
                <a:ext uri="{FF2B5EF4-FFF2-40B4-BE49-F238E27FC236}">
                  <a16:creationId xmlns:a16="http://schemas.microsoft.com/office/drawing/2014/main" id="{F9FCA51B-318D-4E48-A5AD-02D0E710CB7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2942589" y="1928559"/>
              <a:ext cx="548111" cy="1397177"/>
            </a:xfrm>
            <a:prstGeom prst="rect">
              <a:avLst/>
            </a:prstGeom>
          </p:spPr>
        </p:pic>
        <p:pic>
          <p:nvPicPr>
            <p:cNvPr id="105" name="図 110" descr="図形&#10;&#10;中程度の精度で自動的に生成された説明">
              <a:extLst>
                <a:ext uri="{FF2B5EF4-FFF2-40B4-BE49-F238E27FC236}">
                  <a16:creationId xmlns:a16="http://schemas.microsoft.com/office/drawing/2014/main" id="{D4D3D7CD-B1A6-41FC-B0F3-F614A26EDEA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3657809" y="1928559"/>
              <a:ext cx="548111" cy="1397177"/>
            </a:xfrm>
            <a:prstGeom prst="rect">
              <a:avLst/>
            </a:prstGeom>
          </p:spPr>
        </p:pic>
        <p:pic>
          <p:nvPicPr>
            <p:cNvPr id="106" name="図 110" descr="図形&#10;&#10;中程度の精度で自動的に生成された説明">
              <a:extLst>
                <a:ext uri="{FF2B5EF4-FFF2-40B4-BE49-F238E27FC236}">
                  <a16:creationId xmlns:a16="http://schemas.microsoft.com/office/drawing/2014/main" id="{71C5CA73-6BA4-4247-84D0-162D1A4ACA5A}"/>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373029" y="1928559"/>
              <a:ext cx="548111" cy="1397177"/>
            </a:xfrm>
            <a:prstGeom prst="rect">
              <a:avLst/>
            </a:prstGeom>
          </p:spPr>
        </p:pic>
        <p:pic>
          <p:nvPicPr>
            <p:cNvPr id="107" name="図 110" descr="図形&#10;&#10;中程度の精度で自動的に生成された説明">
              <a:extLst>
                <a:ext uri="{FF2B5EF4-FFF2-40B4-BE49-F238E27FC236}">
                  <a16:creationId xmlns:a16="http://schemas.microsoft.com/office/drawing/2014/main" id="{D7257007-8B42-4399-9CFC-DAAEFB9DF020}"/>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5088249" y="1928559"/>
              <a:ext cx="548111" cy="1397177"/>
            </a:xfrm>
            <a:prstGeom prst="rect">
              <a:avLst/>
            </a:prstGeom>
          </p:spPr>
        </p:pic>
        <p:pic>
          <p:nvPicPr>
            <p:cNvPr id="108" name="図 110" descr="図形&#10;&#10;中程度の精度で自動的に生成された説明">
              <a:extLst>
                <a:ext uri="{FF2B5EF4-FFF2-40B4-BE49-F238E27FC236}">
                  <a16:creationId xmlns:a16="http://schemas.microsoft.com/office/drawing/2014/main" id="{DEA94CB7-214D-43F8-9990-6526570DAD54}"/>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5803469" y="1928559"/>
              <a:ext cx="548111" cy="1397177"/>
            </a:xfrm>
            <a:prstGeom prst="rect">
              <a:avLst/>
            </a:prstGeom>
          </p:spPr>
        </p:pic>
        <p:pic>
          <p:nvPicPr>
            <p:cNvPr id="109" name="図 110" descr="図形&#10;&#10;中程度の精度で自動的に生成された説明">
              <a:extLst>
                <a:ext uri="{FF2B5EF4-FFF2-40B4-BE49-F238E27FC236}">
                  <a16:creationId xmlns:a16="http://schemas.microsoft.com/office/drawing/2014/main" id="{27377FFB-FB7D-4620-8FEE-3B974BB641BD}"/>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6518688" y="1928559"/>
              <a:ext cx="548111" cy="1397177"/>
            </a:xfrm>
            <a:prstGeom prst="rect">
              <a:avLst/>
            </a:prstGeom>
          </p:spPr>
        </p:pic>
        <p:sp>
          <p:nvSpPr>
            <p:cNvPr id="83" name="Rectangle 82">
              <a:extLst>
                <a:ext uri="{FF2B5EF4-FFF2-40B4-BE49-F238E27FC236}">
                  <a16:creationId xmlns:a16="http://schemas.microsoft.com/office/drawing/2014/main" id="{74EADB9F-A170-4346-879B-410D3BAFD75E}"/>
                </a:ext>
              </a:extLst>
            </p:cNvPr>
            <p:cNvSpPr/>
            <p:nvPr/>
          </p:nvSpPr>
          <p:spPr>
            <a:xfrm>
              <a:off x="2342195"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84" name="Rectangle 83">
              <a:extLst>
                <a:ext uri="{FF2B5EF4-FFF2-40B4-BE49-F238E27FC236}">
                  <a16:creationId xmlns:a16="http://schemas.microsoft.com/office/drawing/2014/main" id="{9BC3E5BF-4E2F-40B3-9853-22F6DE971EAA}"/>
                </a:ext>
              </a:extLst>
            </p:cNvPr>
            <p:cNvSpPr/>
            <p:nvPr/>
          </p:nvSpPr>
          <p:spPr>
            <a:xfrm>
              <a:off x="3049229"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85" name="Rectangle 84">
              <a:extLst>
                <a:ext uri="{FF2B5EF4-FFF2-40B4-BE49-F238E27FC236}">
                  <a16:creationId xmlns:a16="http://schemas.microsoft.com/office/drawing/2014/main" id="{C48AEBD0-2EFE-4E5A-A36F-8FB5D8973AC0}"/>
                </a:ext>
              </a:extLst>
            </p:cNvPr>
            <p:cNvSpPr/>
            <p:nvPr/>
          </p:nvSpPr>
          <p:spPr>
            <a:xfrm>
              <a:off x="3756263"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86" name="Rectangle 85">
              <a:extLst>
                <a:ext uri="{FF2B5EF4-FFF2-40B4-BE49-F238E27FC236}">
                  <a16:creationId xmlns:a16="http://schemas.microsoft.com/office/drawing/2014/main" id="{BC780714-0A0F-4A7B-923B-0082138E46F9}"/>
                </a:ext>
              </a:extLst>
            </p:cNvPr>
            <p:cNvSpPr/>
            <p:nvPr/>
          </p:nvSpPr>
          <p:spPr>
            <a:xfrm>
              <a:off x="4463297"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87" name="Rectangle 86">
              <a:extLst>
                <a:ext uri="{FF2B5EF4-FFF2-40B4-BE49-F238E27FC236}">
                  <a16:creationId xmlns:a16="http://schemas.microsoft.com/office/drawing/2014/main" id="{585CD6A9-796D-43EB-9A10-AB3BDE995188}"/>
                </a:ext>
              </a:extLst>
            </p:cNvPr>
            <p:cNvSpPr/>
            <p:nvPr/>
          </p:nvSpPr>
          <p:spPr>
            <a:xfrm>
              <a:off x="5170331"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88" name="Rectangle 87">
              <a:extLst>
                <a:ext uri="{FF2B5EF4-FFF2-40B4-BE49-F238E27FC236}">
                  <a16:creationId xmlns:a16="http://schemas.microsoft.com/office/drawing/2014/main" id="{15BA0084-AE64-4E2C-BA7A-096772EE1CF9}"/>
                </a:ext>
              </a:extLst>
            </p:cNvPr>
            <p:cNvSpPr/>
            <p:nvPr/>
          </p:nvSpPr>
          <p:spPr>
            <a:xfrm>
              <a:off x="5877365"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89" name="Rectangle 88">
              <a:extLst>
                <a:ext uri="{FF2B5EF4-FFF2-40B4-BE49-F238E27FC236}">
                  <a16:creationId xmlns:a16="http://schemas.microsoft.com/office/drawing/2014/main" id="{97477C10-20FB-40D4-AABF-920FB51C9F20}"/>
                </a:ext>
              </a:extLst>
            </p:cNvPr>
            <p:cNvSpPr/>
            <p:nvPr/>
          </p:nvSpPr>
          <p:spPr>
            <a:xfrm>
              <a:off x="6584400" y="263993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90" name="Rectangle 89">
              <a:extLst>
                <a:ext uri="{FF2B5EF4-FFF2-40B4-BE49-F238E27FC236}">
                  <a16:creationId xmlns:a16="http://schemas.microsoft.com/office/drawing/2014/main" id="{D00915E8-9439-482F-A7D6-A96340485E6D}"/>
                </a:ext>
              </a:extLst>
            </p:cNvPr>
            <p:cNvSpPr/>
            <p:nvPr/>
          </p:nvSpPr>
          <p:spPr>
            <a:xfrm>
              <a:off x="1669229" y="273067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HC</a:t>
              </a:r>
            </a:p>
          </p:txBody>
        </p:sp>
        <p:sp>
          <p:nvSpPr>
            <p:cNvPr id="91" name="Rectangle 90">
              <a:extLst>
                <a:ext uri="{FF2B5EF4-FFF2-40B4-BE49-F238E27FC236}">
                  <a16:creationId xmlns:a16="http://schemas.microsoft.com/office/drawing/2014/main" id="{C9681D95-E26F-4AC5-B7BD-67BD90526454}"/>
                </a:ext>
              </a:extLst>
            </p:cNvPr>
            <p:cNvSpPr/>
            <p:nvPr/>
          </p:nvSpPr>
          <p:spPr>
            <a:xfrm>
              <a:off x="1929024" y="1645428"/>
              <a:ext cx="1991921" cy="230895"/>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Vehicle BAN Coordinator</a:t>
              </a:r>
            </a:p>
          </p:txBody>
        </p:sp>
        <p:cxnSp>
          <p:nvCxnSpPr>
            <p:cNvPr id="92" name="Straight Connector 91">
              <a:extLst>
                <a:ext uri="{FF2B5EF4-FFF2-40B4-BE49-F238E27FC236}">
                  <a16:creationId xmlns:a16="http://schemas.microsoft.com/office/drawing/2014/main" id="{5E7B73A9-34F6-46CC-A8FC-AB734F712329}"/>
                </a:ext>
              </a:extLst>
            </p:cNvPr>
            <p:cNvCxnSpPr>
              <a:cxnSpLocks/>
              <a:stCxn id="91" idx="2"/>
              <a:endCxn id="90" idx="0"/>
            </p:cNvCxnSpPr>
            <p:nvPr/>
          </p:nvCxnSpPr>
          <p:spPr>
            <a:xfrm flipH="1">
              <a:off x="1901789" y="1876323"/>
              <a:ext cx="1023197" cy="854349"/>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3" name="Straight Connector 92">
              <a:extLst>
                <a:ext uri="{FF2B5EF4-FFF2-40B4-BE49-F238E27FC236}">
                  <a16:creationId xmlns:a16="http://schemas.microsoft.com/office/drawing/2014/main" id="{E2C54169-746F-42BD-A92A-E3C12EB46788}"/>
                </a:ext>
              </a:extLst>
            </p:cNvPr>
            <p:cNvCxnSpPr>
              <a:cxnSpLocks/>
              <a:stCxn id="91" idx="2"/>
              <a:endCxn id="83" idx="0"/>
            </p:cNvCxnSpPr>
            <p:nvPr/>
          </p:nvCxnSpPr>
          <p:spPr>
            <a:xfrm flipH="1">
              <a:off x="2574755" y="1876323"/>
              <a:ext cx="350231"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4" name="Straight Connector 93">
              <a:extLst>
                <a:ext uri="{FF2B5EF4-FFF2-40B4-BE49-F238E27FC236}">
                  <a16:creationId xmlns:a16="http://schemas.microsoft.com/office/drawing/2014/main" id="{B655D0F3-E32B-477E-8EC0-B7E1FEAF25FC}"/>
                </a:ext>
              </a:extLst>
            </p:cNvPr>
            <p:cNvCxnSpPr>
              <a:cxnSpLocks/>
              <a:stCxn id="91" idx="2"/>
              <a:endCxn id="84" idx="0"/>
            </p:cNvCxnSpPr>
            <p:nvPr/>
          </p:nvCxnSpPr>
          <p:spPr>
            <a:xfrm>
              <a:off x="2924986" y="1876323"/>
              <a:ext cx="356803"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5" name="Straight Connector 94">
              <a:extLst>
                <a:ext uri="{FF2B5EF4-FFF2-40B4-BE49-F238E27FC236}">
                  <a16:creationId xmlns:a16="http://schemas.microsoft.com/office/drawing/2014/main" id="{39252181-672C-4BA0-B994-B4BB57AB52A6}"/>
                </a:ext>
              </a:extLst>
            </p:cNvPr>
            <p:cNvCxnSpPr>
              <a:cxnSpLocks/>
              <a:stCxn id="91" idx="2"/>
              <a:endCxn id="85" idx="0"/>
            </p:cNvCxnSpPr>
            <p:nvPr/>
          </p:nvCxnSpPr>
          <p:spPr>
            <a:xfrm>
              <a:off x="2924986" y="1876323"/>
              <a:ext cx="1063837"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6" name="Straight Connector 95">
              <a:extLst>
                <a:ext uri="{FF2B5EF4-FFF2-40B4-BE49-F238E27FC236}">
                  <a16:creationId xmlns:a16="http://schemas.microsoft.com/office/drawing/2014/main" id="{017C5368-F004-4638-AA14-02E8A222CE11}"/>
                </a:ext>
              </a:extLst>
            </p:cNvPr>
            <p:cNvCxnSpPr>
              <a:cxnSpLocks/>
              <a:stCxn id="110" idx="2"/>
              <a:endCxn id="86" idx="0"/>
            </p:cNvCxnSpPr>
            <p:nvPr/>
          </p:nvCxnSpPr>
          <p:spPr>
            <a:xfrm flipH="1">
              <a:off x="4695857" y="1876323"/>
              <a:ext cx="1014612"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7" name="Straight Connector 96">
              <a:extLst>
                <a:ext uri="{FF2B5EF4-FFF2-40B4-BE49-F238E27FC236}">
                  <a16:creationId xmlns:a16="http://schemas.microsoft.com/office/drawing/2014/main" id="{A905E8FF-AA78-41C7-9B52-3A6B641F6B17}"/>
                </a:ext>
              </a:extLst>
            </p:cNvPr>
            <p:cNvCxnSpPr>
              <a:cxnSpLocks/>
              <a:stCxn id="110" idx="2"/>
              <a:endCxn id="87" idx="0"/>
            </p:cNvCxnSpPr>
            <p:nvPr/>
          </p:nvCxnSpPr>
          <p:spPr>
            <a:xfrm flipH="1">
              <a:off x="5402891" y="1876323"/>
              <a:ext cx="307578"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8" name="Straight Connector 97">
              <a:extLst>
                <a:ext uri="{FF2B5EF4-FFF2-40B4-BE49-F238E27FC236}">
                  <a16:creationId xmlns:a16="http://schemas.microsoft.com/office/drawing/2014/main" id="{8D63B4A2-3956-441D-B66E-DCC16AD8588F}"/>
                </a:ext>
              </a:extLst>
            </p:cNvPr>
            <p:cNvCxnSpPr>
              <a:cxnSpLocks/>
              <a:stCxn id="110" idx="2"/>
              <a:endCxn id="88" idx="0"/>
            </p:cNvCxnSpPr>
            <p:nvPr/>
          </p:nvCxnSpPr>
          <p:spPr>
            <a:xfrm>
              <a:off x="5710469" y="1876323"/>
              <a:ext cx="399456"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99" name="Straight Connector 98">
              <a:extLst>
                <a:ext uri="{FF2B5EF4-FFF2-40B4-BE49-F238E27FC236}">
                  <a16:creationId xmlns:a16="http://schemas.microsoft.com/office/drawing/2014/main" id="{DC2395CE-5326-44EA-A7A0-9F5CED609D49}"/>
                </a:ext>
              </a:extLst>
            </p:cNvPr>
            <p:cNvCxnSpPr>
              <a:cxnSpLocks/>
              <a:stCxn id="110" idx="2"/>
              <a:endCxn id="89" idx="0"/>
            </p:cNvCxnSpPr>
            <p:nvPr/>
          </p:nvCxnSpPr>
          <p:spPr>
            <a:xfrm>
              <a:off x="5710469" y="1876323"/>
              <a:ext cx="1106491" cy="763612"/>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
          <p:nvSpPr>
            <p:cNvPr id="100" name="TextBox 99">
              <a:extLst>
                <a:ext uri="{FF2B5EF4-FFF2-40B4-BE49-F238E27FC236}">
                  <a16:creationId xmlns:a16="http://schemas.microsoft.com/office/drawing/2014/main" id="{02BDA053-D0AA-4157-B70F-B6D3D4A71EC8}"/>
                </a:ext>
              </a:extLst>
            </p:cNvPr>
            <p:cNvSpPr txBox="1"/>
            <p:nvPr/>
          </p:nvSpPr>
          <p:spPr>
            <a:xfrm>
              <a:off x="6171272" y="3723225"/>
              <a:ext cx="2239908" cy="309007"/>
            </a:xfrm>
            <a:prstGeom prst="rect">
              <a:avLst/>
            </a:prstGeom>
            <a:solidFill>
              <a:schemeClr val="bg1"/>
            </a:solidFill>
          </p:spPr>
          <p:txBody>
            <a:bodyPr wrap="none" rtlCol="0">
              <a:spAutoFit/>
            </a:bodyPr>
            <a:lstStyle/>
            <a:p>
              <a:r>
                <a:rPr lang="en-US" sz="1050" dirty="0">
                  <a:latin typeface="+mn-lt"/>
                </a:rPr>
                <a:t>HC: Human BAN Coordinator</a:t>
              </a:r>
            </a:p>
          </p:txBody>
        </p:sp>
        <p:sp>
          <p:nvSpPr>
            <p:cNvPr id="110" name="Rectangle 109">
              <a:extLst>
                <a:ext uri="{FF2B5EF4-FFF2-40B4-BE49-F238E27FC236}">
                  <a16:creationId xmlns:a16="http://schemas.microsoft.com/office/drawing/2014/main" id="{21CF2F2E-C5FB-4877-ABEB-B59004CB9915}"/>
                </a:ext>
              </a:extLst>
            </p:cNvPr>
            <p:cNvSpPr/>
            <p:nvPr/>
          </p:nvSpPr>
          <p:spPr>
            <a:xfrm>
              <a:off x="4714509" y="1647314"/>
              <a:ext cx="1991920" cy="229009"/>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Vehicle BAN Coordinator</a:t>
              </a:r>
            </a:p>
          </p:txBody>
        </p:sp>
      </p:grpSp>
    </p:spTree>
    <p:extLst>
      <p:ext uri="{BB962C8B-B14F-4D97-AF65-F5344CB8AC3E}">
        <p14:creationId xmlns:p14="http://schemas.microsoft.com/office/powerpoint/2010/main" val="2153368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00CFB-51CF-459B-90CE-9A0F54E09F9F}"/>
              </a:ext>
            </a:extLst>
          </p:cNvPr>
          <p:cNvSpPr>
            <a:spLocks noGrp="1"/>
          </p:cNvSpPr>
          <p:nvPr>
            <p:ph type="title"/>
          </p:nvPr>
        </p:nvSpPr>
        <p:spPr/>
        <p:txBody>
          <a:bodyPr/>
          <a:lstStyle/>
          <a:p>
            <a:r>
              <a:rPr lang="en-US" dirty="0"/>
              <a:t>Possible Scenarios</a:t>
            </a:r>
          </a:p>
        </p:txBody>
      </p:sp>
      <p:sp>
        <p:nvSpPr>
          <p:cNvPr id="3" name="Date Placeholder 2">
            <a:extLst>
              <a:ext uri="{FF2B5EF4-FFF2-40B4-BE49-F238E27FC236}">
                <a16:creationId xmlns:a16="http://schemas.microsoft.com/office/drawing/2014/main" id="{7E8D5E75-9007-4CA9-B7EC-8EE3FB0FC19E}"/>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70CB5AD4-6444-4F5E-8FE4-A90F8F1435FE}"/>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A869D0C8-AD74-4A5D-A0F8-77D836ACEFB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6" name="Content Placeholder 5">
            <a:extLst>
              <a:ext uri="{FF2B5EF4-FFF2-40B4-BE49-F238E27FC236}">
                <a16:creationId xmlns:a16="http://schemas.microsoft.com/office/drawing/2014/main" id="{5FAC2AB6-D83F-4875-80A5-E5BEAB570995}"/>
              </a:ext>
            </a:extLst>
          </p:cNvPr>
          <p:cNvSpPr>
            <a:spLocks noGrp="1"/>
          </p:cNvSpPr>
          <p:nvPr>
            <p:ph sz="quarter" idx="13"/>
          </p:nvPr>
        </p:nvSpPr>
        <p:spPr/>
        <p:txBody>
          <a:bodyPr/>
          <a:lstStyle/>
          <a:p>
            <a:pPr marL="482600" indent="-457200">
              <a:buFont typeface="+mj-lt"/>
              <a:buAutoNum type="arabicPeriod" startAt="3"/>
            </a:pPr>
            <a:r>
              <a:rPr lang="en-US" sz="2400" dirty="0">
                <a:latin typeface="+mn-lt"/>
              </a:rPr>
              <a:t>Multiple Human BANs</a:t>
            </a:r>
          </a:p>
          <a:p>
            <a:pPr lvl="1"/>
            <a:r>
              <a:rPr lang="en-US" sz="2000" dirty="0">
                <a:latin typeface="+mn-lt"/>
              </a:rPr>
              <a:t>A star topology may be undesirable.</a:t>
            </a:r>
          </a:p>
          <a:p>
            <a:pPr lvl="2"/>
            <a:r>
              <a:rPr lang="en-US" dirty="0"/>
              <a:t>U</a:t>
            </a:r>
            <a:r>
              <a:rPr lang="en-US" sz="2000" dirty="0">
                <a:latin typeface="+mn-lt"/>
              </a:rPr>
              <a:t>nlike the case of Vehicle BAN, it is difficult to determine a super-coordinator, because there is no superiority or inferiority between Human BANs.</a:t>
            </a:r>
          </a:p>
          <a:p>
            <a:pPr lvl="2"/>
            <a:r>
              <a:rPr lang="en-US" sz="2000" dirty="0">
                <a:latin typeface="+mn-lt"/>
              </a:rPr>
              <a:t>Even if a super-coordinator is selected, it cannot cover the wider area of multiple Human BANs.</a:t>
            </a:r>
          </a:p>
          <a:p>
            <a:pPr lvl="1"/>
            <a:r>
              <a:rPr lang="en-US" sz="2000" dirty="0">
                <a:latin typeface="+mn-lt"/>
              </a:rPr>
              <a:t>If there is no Vehicle BAN, peer-to-peer (P2P) communication is the only option.</a:t>
            </a:r>
          </a:p>
          <a:p>
            <a:pPr lvl="2"/>
            <a:r>
              <a:rPr lang="en-US" sz="2000" dirty="0">
                <a:latin typeface="+mn-lt"/>
              </a:rPr>
              <a:t>However, distributed control increases complexity and communication overhead.</a:t>
            </a:r>
          </a:p>
        </p:txBody>
      </p:sp>
    </p:spTree>
    <p:extLst>
      <p:ext uri="{BB962C8B-B14F-4D97-AF65-F5344CB8AC3E}">
        <p14:creationId xmlns:p14="http://schemas.microsoft.com/office/powerpoint/2010/main" val="2159813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00CFB-51CF-459B-90CE-9A0F54E09F9F}"/>
              </a:ext>
            </a:extLst>
          </p:cNvPr>
          <p:cNvSpPr>
            <a:spLocks noGrp="1"/>
          </p:cNvSpPr>
          <p:nvPr>
            <p:ph type="title"/>
          </p:nvPr>
        </p:nvSpPr>
        <p:spPr/>
        <p:txBody>
          <a:bodyPr/>
          <a:lstStyle/>
          <a:p>
            <a:r>
              <a:rPr lang="en-US" dirty="0"/>
              <a:t>Possible Scenarios</a:t>
            </a:r>
          </a:p>
        </p:txBody>
      </p:sp>
      <p:sp>
        <p:nvSpPr>
          <p:cNvPr id="3" name="Date Placeholder 2">
            <a:extLst>
              <a:ext uri="{FF2B5EF4-FFF2-40B4-BE49-F238E27FC236}">
                <a16:creationId xmlns:a16="http://schemas.microsoft.com/office/drawing/2014/main" id="{7E8D5E75-9007-4CA9-B7EC-8EE3FB0FC19E}"/>
              </a:ext>
            </a:extLst>
          </p:cNvPr>
          <p:cNvSpPr>
            <a:spLocks noGrp="1"/>
          </p:cNvSpPr>
          <p:nvPr>
            <p:ph type="dt" idx="10"/>
          </p:nvPr>
        </p:nvSpPr>
        <p:spPr/>
        <p:txBody>
          <a:bodyPr/>
          <a:lstStyle/>
          <a:p>
            <a:r>
              <a:rPr lang="en-US" altLang="ja-JP"/>
              <a:t>November 2021</a:t>
            </a:r>
            <a:endParaRPr lang="en-US" dirty="0"/>
          </a:p>
        </p:txBody>
      </p:sp>
      <p:sp>
        <p:nvSpPr>
          <p:cNvPr id="4" name="Footer Placeholder 3">
            <a:extLst>
              <a:ext uri="{FF2B5EF4-FFF2-40B4-BE49-F238E27FC236}">
                <a16:creationId xmlns:a16="http://schemas.microsoft.com/office/drawing/2014/main" id="{70CB5AD4-6444-4F5E-8FE4-A90F8F1435FE}"/>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A869D0C8-AD74-4A5D-A0F8-77D836ACEFB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6" name="Content Placeholder 5">
            <a:extLst>
              <a:ext uri="{FF2B5EF4-FFF2-40B4-BE49-F238E27FC236}">
                <a16:creationId xmlns:a16="http://schemas.microsoft.com/office/drawing/2014/main" id="{5FAC2AB6-D83F-4875-80A5-E5BEAB570995}"/>
              </a:ext>
            </a:extLst>
          </p:cNvPr>
          <p:cNvSpPr>
            <a:spLocks noGrp="1"/>
          </p:cNvSpPr>
          <p:nvPr>
            <p:ph sz="quarter" idx="13"/>
          </p:nvPr>
        </p:nvSpPr>
        <p:spPr/>
        <p:txBody>
          <a:bodyPr/>
          <a:lstStyle/>
          <a:p>
            <a:pPr marL="482600" indent="-457200">
              <a:buFont typeface="+mj-lt"/>
              <a:buAutoNum type="arabicPeriod" startAt="3"/>
            </a:pPr>
            <a:r>
              <a:rPr lang="en-US" sz="2400" dirty="0">
                <a:latin typeface="+mn-lt"/>
              </a:rPr>
              <a:t>Multiple Human BANs</a:t>
            </a:r>
          </a:p>
          <a:p>
            <a:pPr lvl="1"/>
            <a:r>
              <a:rPr lang="en-US" sz="2000" dirty="0">
                <a:latin typeface="+mn-lt"/>
              </a:rPr>
              <a:t>If peer-to-peer communication should be employed, it should be limited to BAN Coordinators, excluding links between BAN Coordinator and BAN Nodes, to reduce overheads.</a:t>
            </a:r>
          </a:p>
          <a:p>
            <a:pPr lvl="1"/>
            <a:r>
              <a:rPr lang="en-US" sz="2000" dirty="0">
                <a:latin typeface="+mn-lt"/>
              </a:rPr>
              <a:t>Careful considerations are required.</a:t>
            </a:r>
          </a:p>
        </p:txBody>
      </p:sp>
      <p:grpSp>
        <p:nvGrpSpPr>
          <p:cNvPr id="67" name="Group 66">
            <a:extLst>
              <a:ext uri="{FF2B5EF4-FFF2-40B4-BE49-F238E27FC236}">
                <a16:creationId xmlns:a16="http://schemas.microsoft.com/office/drawing/2014/main" id="{89EB59EA-F425-4356-8080-64729E0AC8F2}"/>
              </a:ext>
            </a:extLst>
          </p:cNvPr>
          <p:cNvGrpSpPr/>
          <p:nvPr/>
        </p:nvGrpSpPr>
        <p:grpSpPr>
          <a:xfrm>
            <a:off x="5372353" y="3088089"/>
            <a:ext cx="2133069" cy="2103734"/>
            <a:chOff x="686183" y="3925824"/>
            <a:chExt cx="2133069" cy="2103734"/>
          </a:xfrm>
        </p:grpSpPr>
        <p:grpSp>
          <p:nvGrpSpPr>
            <p:cNvPr id="68" name="Group 67">
              <a:extLst>
                <a:ext uri="{FF2B5EF4-FFF2-40B4-BE49-F238E27FC236}">
                  <a16:creationId xmlns:a16="http://schemas.microsoft.com/office/drawing/2014/main" id="{EC27A74A-E84E-4054-991A-95B636B93DE5}"/>
                </a:ext>
              </a:extLst>
            </p:cNvPr>
            <p:cNvGrpSpPr/>
            <p:nvPr/>
          </p:nvGrpSpPr>
          <p:grpSpPr>
            <a:xfrm>
              <a:off x="1199107" y="4025731"/>
              <a:ext cx="1107221" cy="1903920"/>
              <a:chOff x="7247131" y="2112135"/>
              <a:chExt cx="1686252" cy="2899592"/>
            </a:xfrm>
          </p:grpSpPr>
          <p:sp>
            <p:nvSpPr>
              <p:cNvPr id="71" name="Oval 70">
                <a:extLst>
                  <a:ext uri="{FF2B5EF4-FFF2-40B4-BE49-F238E27FC236}">
                    <a16:creationId xmlns:a16="http://schemas.microsoft.com/office/drawing/2014/main" id="{5D6F5A6B-0584-4497-8499-569D32294452}"/>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72" name="Straight Connector 71">
                <a:extLst>
                  <a:ext uri="{FF2B5EF4-FFF2-40B4-BE49-F238E27FC236}">
                    <a16:creationId xmlns:a16="http://schemas.microsoft.com/office/drawing/2014/main" id="{6C90198D-3FD4-4E19-B92E-53E1C4AF2747}"/>
                  </a:ext>
                </a:extLst>
              </p:cNvPr>
              <p:cNvCxnSpPr>
                <a:cxnSpLocks/>
                <a:stCxn id="71"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5CCDB28-A478-4C1C-97C9-04CD42C06992}"/>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B63A407-E1B3-4312-9040-103B80BFD2B0}"/>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9AE937CD-2A6E-4982-9357-4A8E069F0ED5}"/>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9243638E-E8DC-43E1-89F3-6790697BEC97}"/>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69" name="Oval 68">
              <a:extLst>
                <a:ext uri="{FF2B5EF4-FFF2-40B4-BE49-F238E27FC236}">
                  <a16:creationId xmlns:a16="http://schemas.microsoft.com/office/drawing/2014/main" id="{C192B753-EB5A-4E5A-8863-3DE7BCA8D4FB}"/>
                </a:ext>
              </a:extLst>
            </p:cNvPr>
            <p:cNvSpPr/>
            <p:nvPr/>
          </p:nvSpPr>
          <p:spPr>
            <a:xfrm>
              <a:off x="686183" y="3925824"/>
              <a:ext cx="2133069" cy="2103734"/>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70" name="Rectangle 69">
              <a:extLst>
                <a:ext uri="{FF2B5EF4-FFF2-40B4-BE49-F238E27FC236}">
                  <a16:creationId xmlns:a16="http://schemas.microsoft.com/office/drawing/2014/main" id="{3C90C49B-A44B-4F41-AA16-06F8610B7DEE}"/>
                </a:ext>
              </a:extLst>
            </p:cNvPr>
            <p:cNvSpPr/>
            <p:nvPr/>
          </p:nvSpPr>
          <p:spPr>
            <a:xfrm>
              <a:off x="1214689" y="479087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grpSp>
      <p:grpSp>
        <p:nvGrpSpPr>
          <p:cNvPr id="77" name="Group 76">
            <a:extLst>
              <a:ext uri="{FF2B5EF4-FFF2-40B4-BE49-F238E27FC236}">
                <a16:creationId xmlns:a16="http://schemas.microsoft.com/office/drawing/2014/main" id="{3502BE45-2B40-4D44-8298-D606C9DBD4A8}"/>
              </a:ext>
            </a:extLst>
          </p:cNvPr>
          <p:cNvGrpSpPr/>
          <p:nvPr/>
        </p:nvGrpSpPr>
        <p:grpSpPr>
          <a:xfrm>
            <a:off x="2885273" y="3655820"/>
            <a:ext cx="2133069" cy="2103734"/>
            <a:chOff x="686183" y="3925824"/>
            <a:chExt cx="2133069" cy="2103734"/>
          </a:xfrm>
        </p:grpSpPr>
        <p:grpSp>
          <p:nvGrpSpPr>
            <p:cNvPr id="78" name="Group 77">
              <a:extLst>
                <a:ext uri="{FF2B5EF4-FFF2-40B4-BE49-F238E27FC236}">
                  <a16:creationId xmlns:a16="http://schemas.microsoft.com/office/drawing/2014/main" id="{1F34A2A3-D183-4134-9B1B-34C0A0897611}"/>
                </a:ext>
              </a:extLst>
            </p:cNvPr>
            <p:cNvGrpSpPr/>
            <p:nvPr/>
          </p:nvGrpSpPr>
          <p:grpSpPr>
            <a:xfrm>
              <a:off x="1199107" y="4025731"/>
              <a:ext cx="1107221" cy="1903920"/>
              <a:chOff x="7247131" y="2112135"/>
              <a:chExt cx="1686252" cy="2899592"/>
            </a:xfrm>
          </p:grpSpPr>
          <p:sp>
            <p:nvSpPr>
              <p:cNvPr id="81" name="Oval 80">
                <a:extLst>
                  <a:ext uri="{FF2B5EF4-FFF2-40B4-BE49-F238E27FC236}">
                    <a16:creationId xmlns:a16="http://schemas.microsoft.com/office/drawing/2014/main" id="{6019A0C7-87AD-49CE-845A-0EC4AEB9FBDE}"/>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82" name="Straight Connector 81">
                <a:extLst>
                  <a:ext uri="{FF2B5EF4-FFF2-40B4-BE49-F238E27FC236}">
                    <a16:creationId xmlns:a16="http://schemas.microsoft.com/office/drawing/2014/main" id="{3EBA3C23-B774-4B9E-A2E3-EC6D84CBE19C}"/>
                  </a:ext>
                </a:extLst>
              </p:cNvPr>
              <p:cNvCxnSpPr>
                <a:cxnSpLocks/>
                <a:stCxn id="81"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AAC0B000-73C4-47FA-9760-F4DBFE23AF33}"/>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A724C53B-1F0F-4333-B133-33A1552C23FB}"/>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1CAA4E53-AC60-4554-A31E-994FDEA3BB2B}"/>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007F1768-F79B-4D1E-B10C-A10F77F11ADA}"/>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79" name="Oval 78">
              <a:extLst>
                <a:ext uri="{FF2B5EF4-FFF2-40B4-BE49-F238E27FC236}">
                  <a16:creationId xmlns:a16="http://schemas.microsoft.com/office/drawing/2014/main" id="{8F12B189-90C7-4746-B8E3-034224EB1DE7}"/>
                </a:ext>
              </a:extLst>
            </p:cNvPr>
            <p:cNvSpPr/>
            <p:nvPr/>
          </p:nvSpPr>
          <p:spPr>
            <a:xfrm>
              <a:off x="686183" y="3925824"/>
              <a:ext cx="2133069" cy="2103734"/>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80" name="Rectangle 79">
              <a:extLst>
                <a:ext uri="{FF2B5EF4-FFF2-40B4-BE49-F238E27FC236}">
                  <a16:creationId xmlns:a16="http://schemas.microsoft.com/office/drawing/2014/main" id="{5FAC8465-B24F-4CBF-94C9-BFC1F8B9AFFC}"/>
                </a:ext>
              </a:extLst>
            </p:cNvPr>
            <p:cNvSpPr/>
            <p:nvPr/>
          </p:nvSpPr>
          <p:spPr>
            <a:xfrm>
              <a:off x="1214689" y="479087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grpSp>
      <p:grpSp>
        <p:nvGrpSpPr>
          <p:cNvPr id="87" name="Group 86">
            <a:extLst>
              <a:ext uri="{FF2B5EF4-FFF2-40B4-BE49-F238E27FC236}">
                <a16:creationId xmlns:a16="http://schemas.microsoft.com/office/drawing/2014/main" id="{55F856C8-AF86-49E5-A7C9-E30D67C225BA}"/>
              </a:ext>
            </a:extLst>
          </p:cNvPr>
          <p:cNvGrpSpPr/>
          <p:nvPr/>
        </p:nvGrpSpPr>
        <p:grpSpPr>
          <a:xfrm>
            <a:off x="1496418" y="4176284"/>
            <a:ext cx="2133069" cy="2103734"/>
            <a:chOff x="686183" y="3925824"/>
            <a:chExt cx="2133069" cy="2103734"/>
          </a:xfrm>
        </p:grpSpPr>
        <p:grpSp>
          <p:nvGrpSpPr>
            <p:cNvPr id="88" name="Group 87">
              <a:extLst>
                <a:ext uri="{FF2B5EF4-FFF2-40B4-BE49-F238E27FC236}">
                  <a16:creationId xmlns:a16="http://schemas.microsoft.com/office/drawing/2014/main" id="{2F7FC09B-9554-425D-9BA0-6956A2F7BBC8}"/>
                </a:ext>
              </a:extLst>
            </p:cNvPr>
            <p:cNvGrpSpPr/>
            <p:nvPr/>
          </p:nvGrpSpPr>
          <p:grpSpPr>
            <a:xfrm>
              <a:off x="1199107" y="4025731"/>
              <a:ext cx="1107221" cy="1903920"/>
              <a:chOff x="7247131" y="2112135"/>
              <a:chExt cx="1686252" cy="2899592"/>
            </a:xfrm>
          </p:grpSpPr>
          <p:sp>
            <p:nvSpPr>
              <p:cNvPr id="91" name="Oval 90">
                <a:extLst>
                  <a:ext uri="{FF2B5EF4-FFF2-40B4-BE49-F238E27FC236}">
                    <a16:creationId xmlns:a16="http://schemas.microsoft.com/office/drawing/2014/main" id="{32FD7E30-669D-428C-84D4-5F5324057EA1}"/>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92" name="Straight Connector 91">
                <a:extLst>
                  <a:ext uri="{FF2B5EF4-FFF2-40B4-BE49-F238E27FC236}">
                    <a16:creationId xmlns:a16="http://schemas.microsoft.com/office/drawing/2014/main" id="{3DC79074-1394-45F5-8504-90878F4E09F8}"/>
                  </a:ext>
                </a:extLst>
              </p:cNvPr>
              <p:cNvCxnSpPr>
                <a:cxnSpLocks/>
                <a:stCxn id="91"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804123E3-FA2F-4F3F-8C07-35DD80978050}"/>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775DA943-228B-48E8-9C91-9549402C786D}"/>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1240C7EE-579F-4C13-AD0B-D5CEC0D39C1B}"/>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FD4B7B07-D172-42DC-AB45-93DBEE0208A2}"/>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9" name="Oval 88">
              <a:extLst>
                <a:ext uri="{FF2B5EF4-FFF2-40B4-BE49-F238E27FC236}">
                  <a16:creationId xmlns:a16="http://schemas.microsoft.com/office/drawing/2014/main" id="{FE3DD3DB-66A6-4BF6-A638-3FB30146ADE9}"/>
                </a:ext>
              </a:extLst>
            </p:cNvPr>
            <p:cNvSpPr/>
            <p:nvPr/>
          </p:nvSpPr>
          <p:spPr>
            <a:xfrm>
              <a:off x="686183" y="3925824"/>
              <a:ext cx="2133069" cy="2103734"/>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90" name="Rectangle 89">
              <a:extLst>
                <a:ext uri="{FF2B5EF4-FFF2-40B4-BE49-F238E27FC236}">
                  <a16:creationId xmlns:a16="http://schemas.microsoft.com/office/drawing/2014/main" id="{13CEEB24-8502-4D5E-BF8E-9EF72FD48A62}"/>
                </a:ext>
              </a:extLst>
            </p:cNvPr>
            <p:cNvSpPr/>
            <p:nvPr/>
          </p:nvSpPr>
          <p:spPr>
            <a:xfrm>
              <a:off x="1214689" y="479087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grpSp>
      <p:grpSp>
        <p:nvGrpSpPr>
          <p:cNvPr id="97" name="Group 96">
            <a:extLst>
              <a:ext uri="{FF2B5EF4-FFF2-40B4-BE49-F238E27FC236}">
                <a16:creationId xmlns:a16="http://schemas.microsoft.com/office/drawing/2014/main" id="{B96C9034-2B9D-4FDB-9EA5-995BF98307A7}"/>
              </a:ext>
            </a:extLst>
          </p:cNvPr>
          <p:cNvGrpSpPr/>
          <p:nvPr/>
        </p:nvGrpSpPr>
        <p:grpSpPr>
          <a:xfrm>
            <a:off x="4333493" y="4303529"/>
            <a:ext cx="2133069" cy="2103734"/>
            <a:chOff x="686183" y="3925824"/>
            <a:chExt cx="2133069" cy="2103734"/>
          </a:xfrm>
        </p:grpSpPr>
        <p:grpSp>
          <p:nvGrpSpPr>
            <p:cNvPr id="98" name="Group 97">
              <a:extLst>
                <a:ext uri="{FF2B5EF4-FFF2-40B4-BE49-F238E27FC236}">
                  <a16:creationId xmlns:a16="http://schemas.microsoft.com/office/drawing/2014/main" id="{F1C50FF7-7A56-4DB0-9880-128E3271FCC6}"/>
                </a:ext>
              </a:extLst>
            </p:cNvPr>
            <p:cNvGrpSpPr/>
            <p:nvPr/>
          </p:nvGrpSpPr>
          <p:grpSpPr>
            <a:xfrm>
              <a:off x="1199107" y="4025731"/>
              <a:ext cx="1107221" cy="1903920"/>
              <a:chOff x="7247131" y="2112135"/>
              <a:chExt cx="1686252" cy="2899592"/>
            </a:xfrm>
          </p:grpSpPr>
          <p:sp>
            <p:nvSpPr>
              <p:cNvPr id="101" name="Oval 100">
                <a:extLst>
                  <a:ext uri="{FF2B5EF4-FFF2-40B4-BE49-F238E27FC236}">
                    <a16:creationId xmlns:a16="http://schemas.microsoft.com/office/drawing/2014/main" id="{8CA20272-7AAE-40EE-B2BB-646E6BC9E014}"/>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102" name="Straight Connector 101">
                <a:extLst>
                  <a:ext uri="{FF2B5EF4-FFF2-40B4-BE49-F238E27FC236}">
                    <a16:creationId xmlns:a16="http://schemas.microsoft.com/office/drawing/2014/main" id="{FD2501F9-54D9-4888-97B2-8D46322D0ACA}"/>
                  </a:ext>
                </a:extLst>
              </p:cNvPr>
              <p:cNvCxnSpPr>
                <a:cxnSpLocks/>
                <a:stCxn id="101"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3A48BBA1-2BC6-4BCC-B186-40889EB07C4D}"/>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78678B58-D131-4CB0-B4BE-AC799C185E23}"/>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B9E61992-2011-4D5F-94CB-00732EBD8590}"/>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CB15A9D-5760-4B6C-8036-904A5A091859}"/>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99" name="Oval 98">
              <a:extLst>
                <a:ext uri="{FF2B5EF4-FFF2-40B4-BE49-F238E27FC236}">
                  <a16:creationId xmlns:a16="http://schemas.microsoft.com/office/drawing/2014/main" id="{68428EAA-173C-4BC1-A1F3-E51C44FDDAA4}"/>
                </a:ext>
              </a:extLst>
            </p:cNvPr>
            <p:cNvSpPr/>
            <p:nvPr/>
          </p:nvSpPr>
          <p:spPr>
            <a:xfrm>
              <a:off x="686183" y="3925824"/>
              <a:ext cx="2133069" cy="2103734"/>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00" name="Rectangle 99">
              <a:extLst>
                <a:ext uri="{FF2B5EF4-FFF2-40B4-BE49-F238E27FC236}">
                  <a16:creationId xmlns:a16="http://schemas.microsoft.com/office/drawing/2014/main" id="{BC86D290-B36F-4DD5-BDFF-175136935544}"/>
                </a:ext>
              </a:extLst>
            </p:cNvPr>
            <p:cNvSpPr/>
            <p:nvPr/>
          </p:nvSpPr>
          <p:spPr>
            <a:xfrm>
              <a:off x="1214689" y="479087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grpSp>
      <p:grpSp>
        <p:nvGrpSpPr>
          <p:cNvPr id="107" name="Group 106">
            <a:extLst>
              <a:ext uri="{FF2B5EF4-FFF2-40B4-BE49-F238E27FC236}">
                <a16:creationId xmlns:a16="http://schemas.microsoft.com/office/drawing/2014/main" id="{975A6C59-1B66-4DC1-B552-4D301B8B9989}"/>
              </a:ext>
            </a:extLst>
          </p:cNvPr>
          <p:cNvGrpSpPr/>
          <p:nvPr/>
        </p:nvGrpSpPr>
        <p:grpSpPr>
          <a:xfrm>
            <a:off x="6097087" y="4188460"/>
            <a:ext cx="2133069" cy="2103734"/>
            <a:chOff x="686183" y="3925824"/>
            <a:chExt cx="2133069" cy="2103734"/>
          </a:xfrm>
        </p:grpSpPr>
        <p:grpSp>
          <p:nvGrpSpPr>
            <p:cNvPr id="108" name="Group 107">
              <a:extLst>
                <a:ext uri="{FF2B5EF4-FFF2-40B4-BE49-F238E27FC236}">
                  <a16:creationId xmlns:a16="http://schemas.microsoft.com/office/drawing/2014/main" id="{BF680FAC-6216-4AB3-B78E-4223B0DD6DE6}"/>
                </a:ext>
              </a:extLst>
            </p:cNvPr>
            <p:cNvGrpSpPr/>
            <p:nvPr/>
          </p:nvGrpSpPr>
          <p:grpSpPr>
            <a:xfrm>
              <a:off x="1199107" y="4025731"/>
              <a:ext cx="1107221" cy="1903920"/>
              <a:chOff x="7247131" y="2112135"/>
              <a:chExt cx="1686252" cy="2899592"/>
            </a:xfrm>
          </p:grpSpPr>
          <p:sp>
            <p:nvSpPr>
              <p:cNvPr id="111" name="Oval 110">
                <a:extLst>
                  <a:ext uri="{FF2B5EF4-FFF2-40B4-BE49-F238E27FC236}">
                    <a16:creationId xmlns:a16="http://schemas.microsoft.com/office/drawing/2014/main" id="{744CE8E0-45ED-437B-934E-F1C931237044}"/>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112" name="Straight Connector 111">
                <a:extLst>
                  <a:ext uri="{FF2B5EF4-FFF2-40B4-BE49-F238E27FC236}">
                    <a16:creationId xmlns:a16="http://schemas.microsoft.com/office/drawing/2014/main" id="{0C2D016E-96BA-4989-ADA4-F19CA13B0B26}"/>
                  </a:ext>
                </a:extLst>
              </p:cNvPr>
              <p:cNvCxnSpPr>
                <a:cxnSpLocks/>
                <a:stCxn id="111"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D7D51B71-E89C-41E5-BAF9-F376D35B0F55}"/>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61478F07-58C8-4CFF-AD22-DB170AFF3C2D}"/>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69BA9B80-6FF8-4891-9290-4B1AC3D9D729}"/>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6E49A707-A264-4297-A381-4F454DBF4587}"/>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09" name="Oval 108">
              <a:extLst>
                <a:ext uri="{FF2B5EF4-FFF2-40B4-BE49-F238E27FC236}">
                  <a16:creationId xmlns:a16="http://schemas.microsoft.com/office/drawing/2014/main" id="{A30C07A6-035A-4F5F-8B17-2A82FAA7D74E}"/>
                </a:ext>
              </a:extLst>
            </p:cNvPr>
            <p:cNvSpPr/>
            <p:nvPr/>
          </p:nvSpPr>
          <p:spPr>
            <a:xfrm>
              <a:off x="686183" y="3925824"/>
              <a:ext cx="2133069" cy="2103734"/>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10" name="Rectangle 109">
              <a:extLst>
                <a:ext uri="{FF2B5EF4-FFF2-40B4-BE49-F238E27FC236}">
                  <a16:creationId xmlns:a16="http://schemas.microsoft.com/office/drawing/2014/main" id="{2E2A332C-0DD2-4002-A256-43287EE01576}"/>
                </a:ext>
              </a:extLst>
            </p:cNvPr>
            <p:cNvSpPr/>
            <p:nvPr/>
          </p:nvSpPr>
          <p:spPr>
            <a:xfrm>
              <a:off x="1214689" y="479087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grpSp>
      <p:cxnSp>
        <p:nvCxnSpPr>
          <p:cNvPr id="117" name="Straight Connector 116">
            <a:extLst>
              <a:ext uri="{FF2B5EF4-FFF2-40B4-BE49-F238E27FC236}">
                <a16:creationId xmlns:a16="http://schemas.microsoft.com/office/drawing/2014/main" id="{DD67A748-37C9-4F35-8F3F-97FE2894A3AE}"/>
              </a:ext>
            </a:extLst>
          </p:cNvPr>
          <p:cNvCxnSpPr>
            <a:cxnSpLocks/>
            <a:stCxn id="80" idx="1"/>
            <a:endCxn id="90" idx="0"/>
          </p:cNvCxnSpPr>
          <p:nvPr/>
        </p:nvCxnSpPr>
        <p:spPr>
          <a:xfrm flipH="1">
            <a:off x="2562953" y="4707688"/>
            <a:ext cx="850826" cy="33364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5B76D1CE-3E6E-467B-BAAB-6676D0107744}"/>
              </a:ext>
            </a:extLst>
          </p:cNvPr>
          <p:cNvCxnSpPr>
            <a:cxnSpLocks/>
            <a:stCxn id="100" idx="1"/>
            <a:endCxn id="90" idx="3"/>
          </p:cNvCxnSpPr>
          <p:nvPr/>
        </p:nvCxnSpPr>
        <p:spPr>
          <a:xfrm flipH="1" flipV="1">
            <a:off x="3100981" y="5228152"/>
            <a:ext cx="1761018" cy="127245"/>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802626E6-EE4F-4DC4-AC42-BA71CDC0EB15}"/>
              </a:ext>
            </a:extLst>
          </p:cNvPr>
          <p:cNvCxnSpPr>
            <a:cxnSpLocks/>
            <a:stCxn id="110" idx="1"/>
            <a:endCxn id="90" idx="3"/>
          </p:cNvCxnSpPr>
          <p:nvPr/>
        </p:nvCxnSpPr>
        <p:spPr>
          <a:xfrm flipH="1" flipV="1">
            <a:off x="3100981" y="5228152"/>
            <a:ext cx="3524612" cy="12176"/>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D63D77F8-6571-42DD-83A1-E0877CCD2A2A}"/>
              </a:ext>
            </a:extLst>
          </p:cNvPr>
          <p:cNvCxnSpPr>
            <a:cxnSpLocks/>
            <a:stCxn id="80" idx="3"/>
            <a:endCxn id="70" idx="1"/>
          </p:cNvCxnSpPr>
          <p:nvPr/>
        </p:nvCxnSpPr>
        <p:spPr>
          <a:xfrm flipV="1">
            <a:off x="4489836" y="4139957"/>
            <a:ext cx="1411023" cy="567731"/>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447CB677-7D57-40DB-AE13-F05356AC94FA}"/>
              </a:ext>
            </a:extLst>
          </p:cNvPr>
          <p:cNvCxnSpPr>
            <a:cxnSpLocks/>
            <a:stCxn id="80" idx="2"/>
            <a:endCxn id="100" idx="0"/>
          </p:cNvCxnSpPr>
          <p:nvPr/>
        </p:nvCxnSpPr>
        <p:spPr>
          <a:xfrm>
            <a:off x="3951808" y="4894503"/>
            <a:ext cx="1448220" cy="27407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CDB36E64-A9B6-4C8E-A45D-A3530F0B9EBC}"/>
              </a:ext>
            </a:extLst>
          </p:cNvPr>
          <p:cNvCxnSpPr>
            <a:cxnSpLocks/>
            <a:stCxn id="80" idx="3"/>
            <a:endCxn id="110" idx="1"/>
          </p:cNvCxnSpPr>
          <p:nvPr/>
        </p:nvCxnSpPr>
        <p:spPr>
          <a:xfrm>
            <a:off x="4489836" y="4707688"/>
            <a:ext cx="2135757" cy="53264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D56DA237-651A-4496-8E46-8C24243071FF}"/>
              </a:ext>
            </a:extLst>
          </p:cNvPr>
          <p:cNvCxnSpPr>
            <a:cxnSpLocks/>
            <a:stCxn id="70" idx="2"/>
            <a:endCxn id="100" idx="0"/>
          </p:cNvCxnSpPr>
          <p:nvPr/>
        </p:nvCxnSpPr>
        <p:spPr>
          <a:xfrm flipH="1">
            <a:off x="5400028" y="4326772"/>
            <a:ext cx="1038860" cy="841809"/>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2F5E3F25-569B-4BB3-8C10-FF59DDAB101A}"/>
              </a:ext>
            </a:extLst>
          </p:cNvPr>
          <p:cNvCxnSpPr>
            <a:cxnSpLocks/>
            <a:stCxn id="70" idx="2"/>
            <a:endCxn id="110" idx="0"/>
          </p:cNvCxnSpPr>
          <p:nvPr/>
        </p:nvCxnSpPr>
        <p:spPr>
          <a:xfrm>
            <a:off x="6438888" y="4326772"/>
            <a:ext cx="724734" cy="72674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EB67CDC8-4167-407E-9687-FF76120CF79D}"/>
              </a:ext>
            </a:extLst>
          </p:cNvPr>
          <p:cNvCxnSpPr>
            <a:cxnSpLocks/>
            <a:stCxn id="110" idx="1"/>
            <a:endCxn id="100" idx="3"/>
          </p:cNvCxnSpPr>
          <p:nvPr/>
        </p:nvCxnSpPr>
        <p:spPr>
          <a:xfrm flipH="1">
            <a:off x="5938056" y="5240328"/>
            <a:ext cx="687537" cy="115069"/>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E12B23F7-FED1-4FEF-AEFD-47E27ADB0BED}"/>
              </a:ext>
            </a:extLst>
          </p:cNvPr>
          <p:cNvCxnSpPr>
            <a:cxnSpLocks/>
            <a:stCxn id="70" idx="1"/>
            <a:endCxn id="90" idx="3"/>
          </p:cNvCxnSpPr>
          <p:nvPr/>
        </p:nvCxnSpPr>
        <p:spPr>
          <a:xfrm flipH="1">
            <a:off x="3100981" y="4139957"/>
            <a:ext cx="2799878" cy="1088195"/>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865207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1830</TotalTime>
  <Words>1152</Words>
  <Application>Microsoft Office PowerPoint</Application>
  <PresentationFormat>画面に合わせる (4:3)</PresentationFormat>
  <Paragraphs>181</Paragraphs>
  <Slides>11</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11</vt:i4>
      </vt:variant>
    </vt:vector>
  </HeadingPairs>
  <TitlesOfParts>
    <vt:vector size="14" baseType="lpstr">
      <vt:lpstr>Arial</vt:lpstr>
      <vt:lpstr>Times New Roman</vt:lpstr>
      <vt:lpstr>Default Design</vt:lpstr>
      <vt:lpstr>PowerPoint プレゼンテーション</vt:lpstr>
      <vt:lpstr>Coordinator-to-coordinator communication for Body Area Networks</vt:lpstr>
      <vt:lpstr>Coordinator-to-coordinator communication</vt:lpstr>
      <vt:lpstr>Need for C2C communication</vt:lpstr>
      <vt:lpstr>Possible Scenarios</vt:lpstr>
      <vt:lpstr>Possible Scenarios</vt:lpstr>
      <vt:lpstr>Possible Scenarios</vt:lpstr>
      <vt:lpstr>Possible Scenarios</vt:lpstr>
      <vt:lpstr>Possible Scenarios</vt:lpstr>
      <vt:lpstr>Detecting other BANs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 Ryuji</cp:lastModifiedBy>
  <cp:revision>97</cp:revision>
  <dcterms:modified xsi:type="dcterms:W3CDTF">2021-11-11T03:04:00Z</dcterms:modified>
</cp:coreProperties>
</file>