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4"/>
  </p:notesMasterIdLst>
  <p:sldIdLst>
    <p:sldId id="287" r:id="rId2"/>
    <p:sldId id="294" r:id="rId3"/>
    <p:sldId id="290" r:id="rId4"/>
    <p:sldId id="2367" r:id="rId5"/>
    <p:sldId id="339" r:id="rId6"/>
    <p:sldId id="2368" r:id="rId7"/>
    <p:sldId id="289" r:id="rId8"/>
    <p:sldId id="2369" r:id="rId9"/>
    <p:sldId id="2370" r:id="rId10"/>
    <p:sldId id="291" r:id="rId11"/>
    <p:sldId id="292" r:id="rId12"/>
    <p:sldId id="293" r:id="rId13"/>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46" autoAdjust="0"/>
  </p:normalViewPr>
  <p:slideViewPr>
    <p:cSldViewPr>
      <p:cViewPr varScale="1">
        <p:scale>
          <a:sx n="118" d="100"/>
          <a:sy n="118" d="100"/>
        </p:scale>
        <p:origin x="1742" y="6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75BD1C"/>
                </a:solidFill>
              </a:defRPr>
            </a:lvl1pPr>
          </a:lstStyle>
          <a:p>
            <a:r>
              <a:rPr lang="en-US" dirty="0"/>
              <a:t>Topic</a:t>
            </a:r>
          </a:p>
        </p:txBody>
      </p:sp>
      <p:sp>
        <p:nvSpPr>
          <p:cNvPr id="10" name="Text Placeholder 9"/>
          <p:cNvSpPr>
            <a:spLocks noGrp="1"/>
          </p:cNvSpPr>
          <p:nvPr>
            <p:ph type="body" sz="quarter" idx="13"/>
          </p:nvPr>
        </p:nvSpPr>
        <p:spPr>
          <a:xfrm>
            <a:off x="628650" y="1825626"/>
            <a:ext cx="7886700" cy="394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11"/>
          <p:cNvSpPr>
            <a:spLocks noGrp="1"/>
          </p:cNvSpPr>
          <p:nvPr>
            <p:ph type="sldNum" sz="quarter" idx="14"/>
          </p:nvPr>
        </p:nvSpPr>
        <p:spPr/>
        <p:txBody>
          <a:bodyPr/>
          <a:lstStyle/>
          <a:p>
            <a:fld id="{3DD97BEB-BAEF-0344-9D5C-EC73E478698A}" type="slidenum">
              <a:rPr lang="en-US" smtClean="0"/>
              <a:pPr/>
              <a:t>‹#›</a:t>
            </a:fld>
            <a:endParaRPr lang="en-US"/>
          </a:p>
        </p:txBody>
      </p:sp>
      <p:sp>
        <p:nvSpPr>
          <p:cNvPr id="4" name="Text Placeholder 3"/>
          <p:cNvSpPr>
            <a:spLocks noGrp="1"/>
          </p:cNvSpPr>
          <p:nvPr>
            <p:ph type="body" sz="quarter" idx="15" hasCustomPrompt="1"/>
          </p:nvPr>
        </p:nvSpPr>
        <p:spPr>
          <a:xfrm>
            <a:off x="628650" y="1106197"/>
            <a:ext cx="7886700" cy="356843"/>
          </a:xfrm>
        </p:spPr>
        <p:txBody>
          <a:bodyPr>
            <a:normAutofit/>
          </a:bodyPr>
          <a:lstStyle>
            <a:lvl1pPr marL="0" indent="0">
              <a:buNone/>
              <a:defRPr sz="1800" b="1" i="1">
                <a:solidFill>
                  <a:schemeClr val="tx1">
                    <a:lumMod val="50000"/>
                    <a:lumOff val="50000"/>
                  </a:schemeClr>
                </a:solidFill>
              </a:defRPr>
            </a:lvl1pPr>
          </a:lstStyle>
          <a:p>
            <a:pPr lvl="0"/>
            <a:r>
              <a:rPr lang="en-US" dirty="0"/>
              <a:t>Subhead</a:t>
            </a:r>
          </a:p>
        </p:txBody>
      </p:sp>
    </p:spTree>
    <p:extLst>
      <p:ext uri="{BB962C8B-B14F-4D97-AF65-F5344CB8AC3E}">
        <p14:creationId xmlns:p14="http://schemas.microsoft.com/office/powerpoint/2010/main" val="1565845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15-21-0578-00-wng0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 id="2147483744"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5/dcn/21/15-21-0473-00-wng0-invitation-to-synthetic-aperture-standards-committee.pptx" TargetMode="External"/><Relationship Id="rId2" Type="http://schemas.openxmlformats.org/officeDocument/2006/relationships/hyperlink" Target="https://mentor.ieee.org/802.15/dcn/21/15-21-0461-00-wng0-the-psdo-process.ppt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ec/dcn/21/ec-21-0257-01-00EC-802-next-gen-workshop-opening-deck.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10 November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November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10</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pic>
        <p:nvPicPr>
          <p:cNvPr id="8" name="Picture 7" descr="A picture containing motorcycle, engine, parked&#10;&#10;Description automatically generated">
            <a:extLst>
              <a:ext uri="{FF2B5EF4-FFF2-40B4-BE49-F238E27FC236}">
                <a16:creationId xmlns:a16="http://schemas.microsoft.com/office/drawing/2014/main" id="{D87C4839-92C5-4B6F-B675-3A817FD48781}"/>
              </a:ext>
            </a:extLst>
          </p:cNvPr>
          <p:cNvPicPr>
            <a:picLocks noChangeAspect="1"/>
          </p:cNvPicPr>
          <p:nvPr/>
        </p:nvPicPr>
        <p:blipFill>
          <a:blip r:embed="rId2"/>
          <a:stretch>
            <a:fillRect/>
          </a:stretch>
        </p:blipFill>
        <p:spPr>
          <a:xfrm>
            <a:off x="2627784" y="2996952"/>
            <a:ext cx="4191000" cy="3143250"/>
          </a:xfrm>
          <a:prstGeom prst="rect">
            <a:avLst/>
          </a:prstGeom>
        </p:spPr>
      </p:pic>
    </p:spTree>
    <p:extLst>
      <p:ext uri="{BB962C8B-B14F-4D97-AF65-F5344CB8AC3E}">
        <p14:creationId xmlns:p14="http://schemas.microsoft.com/office/powerpoint/2010/main" val="595866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p:txBody>
          <a:bodyPr/>
          <a:lstStyle/>
          <a:p>
            <a:r>
              <a:rPr lang="en-US" dirty="0"/>
              <a:t>Links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a:xfrm>
            <a:off x="609600" y="1371601"/>
            <a:ext cx="7764463" cy="3857600"/>
          </a:xfrm>
        </p:spPr>
        <p:txBody>
          <a:bodyPr>
            <a:normAutofit fontScale="92500" lnSpcReduction="20000"/>
          </a:bodyPr>
          <a:lstStyle/>
          <a:p>
            <a:br>
              <a:rPr lang="en-US" dirty="0"/>
            </a:br>
            <a:r>
              <a:rPr lang="en-US" dirty="0"/>
              <a:t>PSDO Process: </a:t>
            </a:r>
            <a:r>
              <a:rPr lang="en-US" dirty="0">
                <a:hlinkClick r:id="rId2"/>
              </a:rPr>
              <a:t>https://mentor.ieee.org/802.15/dcn/21/15-21-0461-00-wng0-the-psdo-process.pptx</a:t>
            </a:r>
            <a:r>
              <a:rPr lang="en-US" dirty="0"/>
              <a:t>. </a:t>
            </a:r>
          </a:p>
          <a:p>
            <a:pPr marL="400050" lvl="1" indent="0">
              <a:defRPr/>
            </a:pPr>
            <a:endParaRPr lang="en-US" sz="3200" dirty="0"/>
          </a:p>
          <a:p>
            <a:pPr marL="400050" lvl="1" indent="0">
              <a:defRPr/>
            </a:pPr>
            <a:r>
              <a:rPr lang="en-US" sz="3200" dirty="0"/>
              <a:t>Synthetic Aperture Standards:</a:t>
            </a:r>
          </a:p>
          <a:p>
            <a:pPr marL="400050" lvl="1" indent="0">
              <a:defRPr/>
            </a:pPr>
            <a:r>
              <a:rPr lang="en-US" sz="3200" dirty="0">
                <a:hlinkClick r:id="rId3"/>
              </a:rPr>
              <a:t>https://mentor.ieee.org/802.15/dcn/21/15-21-0473-00-wng0-invitation-to-synthetic-aperture-standards-committee.pptx</a:t>
            </a:r>
            <a:endParaRPr lang="en-US" sz="3200" dirty="0"/>
          </a:p>
          <a:p>
            <a:pPr marL="400050" lvl="1" indent="0">
              <a:defRPr/>
            </a:pPr>
            <a:endParaRPr lang="en-US" sz="3200" dirty="0"/>
          </a:p>
          <a:p>
            <a:pPr marL="400050" lvl="1" indent="0">
              <a:defRPr/>
            </a:pPr>
            <a:endParaRPr lang="en-US" dirty="0"/>
          </a:p>
          <a:p>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Tree>
    <p:extLst>
      <p:ext uri="{BB962C8B-B14F-4D97-AF65-F5344CB8AC3E}">
        <p14:creationId xmlns:p14="http://schemas.microsoft.com/office/powerpoint/2010/main" val="3616380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a:t>Slid</a:t>
            </a:r>
            <a:fld id="{B223389C-7FC9-4CDC-9216-560B2E2AA30A}" type="slidenum">
              <a:rPr lang="en-US" altLang="en-US" smtClean="0"/>
              <a:pPr>
                <a:defRPr/>
              </a:pPr>
              <a:t>2</a:t>
            </a:fld>
            <a:endParaRPr lang="en-US" altLang="en-US"/>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276872"/>
            <a:ext cx="5544616" cy="2520280"/>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November 2021 Plenary</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Meeting will begin at 10 minutes after the hour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pic>
        <p:nvPicPr>
          <p:cNvPr id="6" name="Picture 5" descr="A cup of coffee with a spoon&#10;&#10;Description automatically generated">
            <a:extLst>
              <a:ext uri="{FF2B5EF4-FFF2-40B4-BE49-F238E27FC236}">
                <a16:creationId xmlns:a16="http://schemas.microsoft.com/office/drawing/2014/main" id="{936A7375-7020-4366-BC3D-F13F6E9F3F5D}"/>
              </a:ext>
            </a:extLst>
          </p:cNvPr>
          <p:cNvPicPr>
            <a:picLocks noChangeAspect="1"/>
          </p:cNvPicPr>
          <p:nvPr/>
        </p:nvPicPr>
        <p:blipFill>
          <a:blip r:embed="rId3"/>
          <a:stretch>
            <a:fillRect/>
          </a:stretch>
        </p:blipFill>
        <p:spPr>
          <a:xfrm>
            <a:off x="3939766" y="4869160"/>
            <a:ext cx="1623442" cy="1216061"/>
          </a:xfrm>
          <a:prstGeom prst="rect">
            <a:avLst/>
          </a:prstGeom>
        </p:spPr>
      </p:pic>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79CF-92CA-440F-84BF-5CDB15D37C2C}"/>
              </a:ext>
            </a:extLst>
          </p:cNvPr>
          <p:cNvSpPr>
            <a:spLocks noGrp="1"/>
          </p:cNvSpPr>
          <p:nvPr>
            <p:ph type="title"/>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0ADF0000-D525-40EF-8CF9-48F27950C1F1}"/>
              </a:ext>
            </a:extLst>
          </p:cNvPr>
          <p:cNvSpPr>
            <a:spLocks noGrp="1"/>
          </p:cNvSpPr>
          <p:nvPr>
            <p:ph idx="1"/>
          </p:nvPr>
        </p:nvSpPr>
        <p:spPr>
          <a:xfrm>
            <a:off x="609600" y="3861048"/>
            <a:ext cx="7764463" cy="2379415"/>
          </a:xfrm>
        </p:spPr>
        <p:txBody>
          <a:bodyPr/>
          <a:lstStyle/>
          <a:p>
            <a:pPr algn="ctr"/>
            <a:r>
              <a:rPr lang="en-US" b="1" dirty="0">
                <a:solidFill>
                  <a:srgbClr val="FF0000"/>
                </a:solidFill>
              </a:rPr>
              <a:t>Please Register now if you have not already done so!</a:t>
            </a:r>
          </a:p>
          <a:p>
            <a:pPr algn="ctr"/>
            <a:r>
              <a:rPr lang="en-US" sz="3200" dirty="0"/>
              <a:t>Register </a:t>
            </a:r>
            <a:r>
              <a:rPr lang="en-US" sz="3200" dirty="0">
                <a:hlinkClick r:id="rId2"/>
              </a:rPr>
              <a:t>here</a:t>
            </a:r>
            <a:r>
              <a:rPr lang="en-US" sz="3200" dirty="0"/>
              <a:t> or follow the registration link here </a:t>
            </a:r>
            <a:r>
              <a:rPr lang="en-US" sz="3200" dirty="0">
                <a:hlinkClick r:id="rId3"/>
              </a:rPr>
              <a:t>http://802world.org/plenary/</a:t>
            </a:r>
            <a:endParaRPr lang="en-US" sz="3200" dirty="0"/>
          </a:p>
          <a:p>
            <a:pPr algn="ctr"/>
            <a:endParaRPr lang="en-US" b="1" dirty="0">
              <a:solidFill>
                <a:srgbClr val="FF0000"/>
              </a:solidFill>
            </a:endParaRPr>
          </a:p>
        </p:txBody>
      </p:sp>
      <p:sp>
        <p:nvSpPr>
          <p:cNvPr id="4" name="Slide Number Placeholder 3">
            <a:extLst>
              <a:ext uri="{FF2B5EF4-FFF2-40B4-BE49-F238E27FC236}">
                <a16:creationId xmlns:a16="http://schemas.microsoft.com/office/drawing/2014/main" id="{1EC91B6D-D934-4B52-9B30-5CD72D31A1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6" name="Picture 5" descr="A picture containing indoor&#10;&#10;Description automatically generated">
            <a:extLst>
              <a:ext uri="{FF2B5EF4-FFF2-40B4-BE49-F238E27FC236}">
                <a16:creationId xmlns:a16="http://schemas.microsoft.com/office/drawing/2014/main" id="{6387793C-1F55-44F8-93A3-927C43D81F29}"/>
              </a:ext>
            </a:extLst>
          </p:cNvPr>
          <p:cNvPicPr>
            <a:picLocks noChangeAspect="1"/>
          </p:cNvPicPr>
          <p:nvPr/>
        </p:nvPicPr>
        <p:blipFill>
          <a:blip r:embed="rId4"/>
          <a:stretch>
            <a:fillRect/>
          </a:stretch>
        </p:blipFill>
        <p:spPr>
          <a:xfrm>
            <a:off x="3707705" y="1550409"/>
            <a:ext cx="1728589" cy="1878591"/>
          </a:xfrm>
          <a:prstGeom prst="rect">
            <a:avLst/>
          </a:prstGeom>
        </p:spPr>
      </p:pic>
    </p:spTree>
    <p:extLst>
      <p:ext uri="{BB962C8B-B14F-4D97-AF65-F5344CB8AC3E}">
        <p14:creationId xmlns:p14="http://schemas.microsoft.com/office/powerpoint/2010/main" val="38543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10 November 2021</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TG 12 concepts and future  (Kinney)</a:t>
            </a:r>
          </a:p>
          <a:p>
            <a:pPr marL="914400" lvl="1" indent="-514350">
              <a:buFont typeface="+mj-lt"/>
              <a:buAutoNum type="arabicPeriod"/>
              <a:defRPr/>
            </a:pPr>
            <a:r>
              <a:rPr lang="en-US" sz="2400" dirty="0"/>
              <a:t>802 Next Gen collaboration (Rolfe)</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t>
            </a:r>
            <a:r>
              <a:rPr lang="en-US" sz="2400" dirty="0" err="1"/>
              <a:t>anouncements</a:t>
            </a:r>
            <a:endParaRPr lang="en-US" sz="2400" dirty="0"/>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7</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57BA8D-BAD6-42F9-A461-33EA3C614319}"/>
              </a:ext>
            </a:extLst>
          </p:cNvPr>
          <p:cNvSpPr>
            <a:spLocks noGrp="1"/>
          </p:cNvSpPr>
          <p:nvPr>
            <p:ph idx="1"/>
          </p:nvPr>
        </p:nvSpPr>
        <p:spPr>
          <a:xfrm>
            <a:off x="609600" y="1371601"/>
            <a:ext cx="7764463" cy="1265311"/>
          </a:xfrm>
        </p:spPr>
        <p:txBody>
          <a:bodyPr>
            <a:normAutofit fontScale="55000" lnSpcReduction="20000"/>
          </a:bodyPr>
          <a:lstStyle/>
          <a:p>
            <a:pPr algn="ctr"/>
            <a:r>
              <a:rPr lang="en-US" dirty="0"/>
              <a:t>Workshop held 03 November 2021</a:t>
            </a:r>
          </a:p>
          <a:p>
            <a:pPr algn="ctr"/>
            <a:r>
              <a:rPr lang="en-US" dirty="0"/>
              <a:t>Slides:</a:t>
            </a:r>
          </a:p>
          <a:p>
            <a:r>
              <a:rPr lang="en-US" dirty="0">
                <a:hlinkClick r:id="rId2"/>
              </a:rPr>
              <a:t>https://mentor.ieee.org/802-ec/dcn/21/ec-21-0257-01-00EC-802-next-gen-workshop-opening-deck.pptx</a:t>
            </a:r>
            <a:endParaRPr lang="en-US" dirty="0"/>
          </a:p>
          <a:p>
            <a:endParaRPr lang="en-US" dirty="0"/>
          </a:p>
        </p:txBody>
      </p:sp>
      <p:sp>
        <p:nvSpPr>
          <p:cNvPr id="4" name="Slide Number Placeholder 3">
            <a:extLst>
              <a:ext uri="{FF2B5EF4-FFF2-40B4-BE49-F238E27FC236}">
                <a16:creationId xmlns:a16="http://schemas.microsoft.com/office/drawing/2014/main" id="{BB340B6C-63DC-4957-BA43-C72A12C22BB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
        <p:nvSpPr>
          <p:cNvPr id="6" name="Title 1">
            <a:extLst>
              <a:ext uri="{FF2B5EF4-FFF2-40B4-BE49-F238E27FC236}">
                <a16:creationId xmlns:a16="http://schemas.microsoft.com/office/drawing/2014/main" id="{E16EE0A4-6870-479A-811F-7C94189B4E4D}"/>
              </a:ext>
            </a:extLst>
          </p:cNvPr>
          <p:cNvSpPr>
            <a:spLocks noGrp="1"/>
          </p:cNvSpPr>
          <p:nvPr/>
        </p:nvSpPr>
        <p:spPr>
          <a:xfrm>
            <a:off x="467544" y="764704"/>
            <a:ext cx="8575766" cy="41500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550" b="1" i="0" u="none" strike="noStrike" kern="1200" cap="none" spc="0" normalizeH="0" baseline="0" noProof="0" dirty="0">
                <a:ln>
                  <a:noFill/>
                </a:ln>
                <a:solidFill>
                  <a:srgbClr val="75BD1C"/>
                </a:solidFill>
                <a:effectLst/>
                <a:uLnTx/>
                <a:uFillTx/>
                <a:latin typeface="Calibri" charset="0"/>
                <a:cs typeface="Calibri" charset="0"/>
              </a:rPr>
              <a:t>IEEE Networking Standards: Next Gen Technology Workshop</a:t>
            </a:r>
          </a:p>
        </p:txBody>
      </p:sp>
      <p:sp>
        <p:nvSpPr>
          <p:cNvPr id="7" name="Text Placeholder 2">
            <a:extLst>
              <a:ext uri="{FF2B5EF4-FFF2-40B4-BE49-F238E27FC236}">
                <a16:creationId xmlns:a16="http://schemas.microsoft.com/office/drawing/2014/main" id="{6634BE53-FB1F-4749-9CA7-152811EABD3B}"/>
              </a:ext>
            </a:extLst>
          </p:cNvPr>
          <p:cNvSpPr>
            <a:spLocks noGrp="1"/>
          </p:cNvSpPr>
          <p:nvPr/>
        </p:nvSpPr>
        <p:spPr>
          <a:xfrm>
            <a:off x="631916" y="2780928"/>
            <a:ext cx="7886700" cy="3726811"/>
          </a:xfrm>
          <a:prstGeom prst="rect">
            <a:avLst/>
          </a:prstGeom>
        </p:spPr>
        <p:txBody>
          <a:bodyPr vert="horz" lIns="91440" tIns="45720" rIns="91440" bIns="45720" rtlCol="0">
            <a:normAutofit fontScale="92500" lnSpcReduction="20000"/>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base" latinLnBrk="0" hangingPunct="1">
              <a:lnSpc>
                <a:spcPct val="90000"/>
              </a:lnSpc>
              <a:spcBef>
                <a:spcPts val="750"/>
              </a:spcBef>
              <a:spcAft>
                <a:spcPts val="0"/>
              </a:spcAft>
              <a:buClr>
                <a:srgbClr val="0066A1"/>
              </a:buClr>
              <a:buSzTx/>
              <a:buFont typeface="LucidaGrande"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Goals: </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 a platform for 802 groups to exchange information on their next-gen activities</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Provide a platform for developers of early-stage technologies (e.g., academic and industrial researchers), to get familiar with early stage 802 activities and introduce their early-stage technologies to the 802 community. </a:t>
            </a:r>
          </a:p>
          <a:p>
            <a:pPr marL="0" marR="0" lvl="0" indent="0" algn="l" defTabSz="685800" rtl="0" eaLnBrk="1" fontAlgn="base" latinLnBrk="0" hangingPunct="1">
              <a:lnSpc>
                <a:spcPct val="90000"/>
              </a:lnSpc>
              <a:spcBef>
                <a:spcPts val="750"/>
              </a:spcBef>
              <a:spcAft>
                <a:spcPts val="0"/>
              </a:spcAft>
              <a:buClr>
                <a:srgbClr val="0066A1"/>
              </a:buClr>
              <a:buSzTx/>
              <a:buFont typeface="LucidaGrande"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Outcomes: </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Enable the wider 802 community to become familiar with all 802 next gen activities and identify opportunities for cross-802 collaboration and synergies</a:t>
            </a:r>
          </a:p>
          <a:p>
            <a:pPr marL="169863" marR="0" lvl="0" indent="-169863" algn="l" defTabSz="685800" rtl="0" eaLnBrk="1" fontAlgn="base" latinLnBrk="0" hangingPunct="1">
              <a:lnSpc>
                <a:spcPct val="90000"/>
              </a:lnSpc>
              <a:spcBef>
                <a:spcPts val="750"/>
              </a:spcBef>
              <a:spcAft>
                <a:spcPts val="0"/>
              </a:spcAft>
              <a:buClr>
                <a:sysClr val="windowText" lastClr="000000"/>
              </a:buClr>
              <a:buSzTx/>
              <a:buFont typeface="+mj-lt"/>
              <a:buAutoNum type="alphaLcParenR"/>
              <a:tabLst/>
              <a:defRPr/>
            </a:pPr>
            <a:r>
              <a:rPr kumimoji="0" lang="en-US"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Familiarize researchers on the 802 process, introduce them to the 802 community and enable them to make their research more relevant to the interests of the 802 community.  Ideally, some of these early-stage technologies could eventually be incorporated in to a relevant 802 standard project.</a:t>
            </a:r>
          </a:p>
          <a:p>
            <a:pPr marL="171450" marR="0" lvl="0" indent="-171450" algn="l" defTabSz="685800" rtl="0" eaLnBrk="1" fontAlgn="auto" latinLnBrk="0" hangingPunct="1">
              <a:lnSpc>
                <a:spcPct val="90000"/>
              </a:lnSpc>
              <a:spcBef>
                <a:spcPts val="750"/>
              </a:spcBef>
              <a:spcAft>
                <a:spcPts val="0"/>
              </a:spcAft>
              <a:buClr>
                <a:srgbClr val="0066A1"/>
              </a:buClr>
              <a:buSzTx/>
              <a:buFont typeface="LucidaGrande" charset="0"/>
              <a:buChar char="▸"/>
              <a:tabLst/>
              <a:defRPr/>
            </a:pPr>
            <a:endParaRPr kumimoji="0" lang="en-US" sz="16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64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A15EAE-EE2C-4D23-ACB9-A85842BDC5C0}"/>
              </a:ext>
            </a:extLst>
          </p:cNvPr>
          <p:cNvSpPr>
            <a:spLocks noGrp="1"/>
          </p:cNvSpPr>
          <p:nvPr>
            <p:ph type="sldNum" sz="quarter" idx="14"/>
          </p:nvPr>
        </p:nvSpPr>
        <p:spPr/>
        <p:txBody>
          <a:bodyPr/>
          <a:lstStyle/>
          <a:p>
            <a:fld id="{3DD97BEB-BAEF-0344-9D5C-EC73E478698A}" type="slidenum">
              <a:rPr lang="en-US" smtClean="0"/>
              <a:pPr/>
              <a:t>9</a:t>
            </a:fld>
            <a:endParaRPr lang="en-US"/>
          </a:p>
        </p:txBody>
      </p:sp>
      <p:sp>
        <p:nvSpPr>
          <p:cNvPr id="10" name="Title 1">
            <a:extLst>
              <a:ext uri="{FF2B5EF4-FFF2-40B4-BE49-F238E27FC236}">
                <a16:creationId xmlns:a16="http://schemas.microsoft.com/office/drawing/2014/main" id="{AEE2A25A-8671-4B3E-8FD7-B20D1ABE7814}"/>
              </a:ext>
            </a:extLst>
          </p:cNvPr>
          <p:cNvSpPr>
            <a:spLocks noGrp="1"/>
          </p:cNvSpPr>
          <p:nvPr/>
        </p:nvSpPr>
        <p:spPr>
          <a:xfrm>
            <a:off x="628650" y="1470006"/>
            <a:ext cx="7886700" cy="415002"/>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2550" b="1" i="0" kern="1200">
                <a:solidFill>
                  <a:srgbClr val="75BD1C"/>
                </a:solidFill>
                <a:latin typeface="Calibri" charset="0"/>
                <a:ea typeface="Calibri" charset="0"/>
                <a:cs typeface="Calibri" charset="0"/>
              </a:defRPr>
            </a:lvl1pPr>
          </a:lstStyle>
          <a:p>
            <a:r>
              <a:rPr lang="en-US" dirty="0"/>
              <a:t>Organize Next Steps</a:t>
            </a:r>
          </a:p>
        </p:txBody>
      </p:sp>
      <p:sp>
        <p:nvSpPr>
          <p:cNvPr id="11" name="Content Placeholder 2">
            <a:extLst>
              <a:ext uri="{FF2B5EF4-FFF2-40B4-BE49-F238E27FC236}">
                <a16:creationId xmlns:a16="http://schemas.microsoft.com/office/drawing/2014/main" id="{85083DB1-30DF-4440-BB2C-DAF4376C3058}"/>
              </a:ext>
            </a:extLst>
          </p:cNvPr>
          <p:cNvSpPr>
            <a:spLocks noGrp="1"/>
          </p:cNvSpPr>
          <p:nvPr/>
        </p:nvSpPr>
        <p:spPr>
          <a:xfrm>
            <a:off x="628650" y="2124489"/>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rgbClr val="0066A1"/>
              </a:buClr>
              <a:buFont typeface="LucidaGrande"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rgbClr val="0066A1"/>
              </a:buClr>
              <a:buFont typeface="LucidaGrande" charset="0"/>
              <a:buChar char="-"/>
              <a:defRPr sz="135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rgbClr val="0066A1"/>
              </a:buClr>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rgbClr val="0066A1"/>
              </a:buClr>
              <a:buFont typeface="Wingdings"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rgbClr val="0066A1"/>
              </a:buClr>
              <a:buFont typeface="Courier New" charset="0"/>
              <a:buChar char="o"/>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Identify topics for in depth follow up meeting(s), possibly in December 2021</a:t>
            </a:r>
          </a:p>
          <a:p>
            <a:pPr lvl="1"/>
            <a:r>
              <a:rPr lang="en-US" dirty="0"/>
              <a:t>Choose a few topics from the brainstorm discussion for follow up</a:t>
            </a:r>
          </a:p>
          <a:p>
            <a:endParaRPr lang="en-US" dirty="0"/>
          </a:p>
          <a:p>
            <a:r>
              <a:rPr lang="en-US" dirty="0"/>
              <a:t>Should we hold similar workshops on a regular basis?</a:t>
            </a:r>
          </a:p>
          <a:p>
            <a:pPr lvl="1"/>
            <a:r>
              <a:rPr lang="en-US" dirty="0"/>
              <a:t>Annually around the November plenary?</a:t>
            </a:r>
          </a:p>
          <a:p>
            <a:pPr lvl="1"/>
            <a:r>
              <a:rPr lang="en-US" dirty="0"/>
              <a:t>More often?</a:t>
            </a:r>
          </a:p>
          <a:p>
            <a:pPr lvl="1"/>
            <a:r>
              <a:rPr lang="en-US" dirty="0"/>
              <a:t>How can we improve the workshop structure and content?</a:t>
            </a:r>
          </a:p>
          <a:p>
            <a:pPr lvl="1"/>
            <a:endParaRPr lang="en-US" dirty="0"/>
          </a:p>
          <a:p>
            <a:pPr lvl="1"/>
            <a:endParaRPr lang="en-US" dirty="0"/>
          </a:p>
          <a:p>
            <a:endParaRPr lang="en-US" dirty="0"/>
          </a:p>
          <a:p>
            <a:endParaRPr lang="en-US" dirty="0"/>
          </a:p>
          <a:p>
            <a:pPr lvl="1"/>
            <a:endParaRPr lang="en-US" dirty="0"/>
          </a:p>
        </p:txBody>
      </p:sp>
    </p:spTree>
    <p:extLst>
      <p:ext uri="{BB962C8B-B14F-4D97-AF65-F5344CB8AC3E}">
        <p14:creationId xmlns:p14="http://schemas.microsoft.com/office/powerpoint/2010/main" val="20126657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8765</TotalTime>
  <Words>799</Words>
  <Application>Microsoft Office PowerPoint</Application>
  <PresentationFormat>On-screen Show (4:3)</PresentationFormat>
  <Paragraphs>91</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Lucida Console</vt:lpstr>
      <vt:lpstr>LucidaGrande</vt:lpstr>
      <vt:lpstr>Times New Roman</vt:lpstr>
      <vt:lpstr>Office Theme</vt:lpstr>
      <vt:lpstr>PowerPoint Presentation</vt:lpstr>
      <vt:lpstr>PowerPoint Presentation</vt:lpstr>
      <vt:lpstr>Electronic Interim</vt:lpstr>
      <vt:lpstr>Registration for 802 LMSC Plenaries and 802 Wireless Interims</vt:lpstr>
      <vt:lpstr>Deadbeat Consequences (Deadbeat: in default of paying registration fee for a prior mtg.)</vt:lpstr>
      <vt:lpstr>Registration Reminder</vt:lpstr>
      <vt:lpstr>PowerPoint Presentation</vt:lpstr>
      <vt:lpstr>PowerPoint Presentation</vt:lpstr>
      <vt:lpstr>PowerPoint Presentation</vt:lpstr>
      <vt:lpstr>The usual question</vt:lpstr>
      <vt:lpstr>Meeting Adjourned Thanks</vt:lpstr>
      <vt:lpstr>Links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72</cp:revision>
  <cp:lastPrinted>2000-03-07T00:55:37Z</cp:lastPrinted>
  <dcterms:created xsi:type="dcterms:W3CDTF">2016-01-17T22:48:36Z</dcterms:created>
  <dcterms:modified xsi:type="dcterms:W3CDTF">2021-11-10T15:51:35Z</dcterms:modified>
  <cp:category/>
</cp:coreProperties>
</file>