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9" r:id="rId2"/>
    <p:sldId id="258" r:id="rId3"/>
    <p:sldId id="342" r:id="rId4"/>
    <p:sldId id="352" r:id="rId5"/>
    <p:sldId id="343" r:id="rId6"/>
    <p:sldId id="348" r:id="rId7"/>
    <p:sldId id="349" r:id="rId8"/>
    <p:sldId id="339" r:id="rId9"/>
    <p:sldId id="351" r:id="rId10"/>
    <p:sldId id="345" r:id="rId11"/>
    <p:sldId id="353" r:id="rId12"/>
    <p:sldId id="332" r:id="rId13"/>
    <p:sldId id="328"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作者" initials="A" lastIdx="4"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ED8EF"/>
    <a:srgbClr val="6F2AA1"/>
    <a:srgbClr val="00B14F"/>
    <a:srgbClr val="FF0000"/>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94" autoAdjust="0"/>
  </p:normalViewPr>
  <p:slideViewPr>
    <p:cSldViewPr>
      <p:cViewPr varScale="1">
        <p:scale>
          <a:sx n="110" d="100"/>
          <a:sy n="110" d="100"/>
        </p:scale>
        <p:origin x="165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a:t>
            </a:r>
            <a:r>
              <a:rPr lang="en-US" altLang="en-US" dirty="0" smtClean="0"/>
              <a:t>Huawei</a:t>
            </a:r>
            <a:r>
              <a:rPr lang="en-US" altLang="en-US" dirty="0" smtClean="0"/>
              <a:t>&gt;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28972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56347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05251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42933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77822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00580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65348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832672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5628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November 2021</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November 2021</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Xiaohui Peng, Huawei</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15-21-0570-00-04ab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8.xml.rels><?xml version="1.0" encoding="UTF-8" standalone="yes"?>
<Relationships xmlns="http://schemas.openxmlformats.org/package/2006/relationships"><Relationship Id="rId3" Type="http://schemas.openxmlformats.org/officeDocument/2006/relationships/image" Target="../media/image1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40.png"/><Relationship Id="rId4" Type="http://schemas.openxmlformats.org/officeDocument/2006/relationships/image" Target="../media/image1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smtClean="0"/>
              <a:t>November 2021</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812088"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[CIR feedback for UWB sensing]</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r>
              <a:rPr lang="en-US" altLang="en-US" sz="1600" b="1" dirty="0"/>
              <a:t>Source:</a:t>
            </a:r>
            <a:r>
              <a:rPr lang="en-US" altLang="en-US" sz="1600" dirty="0"/>
              <a:t> </a:t>
            </a:r>
            <a:r>
              <a:rPr lang="en-US" altLang="en-US" sz="1400" dirty="0" smtClean="0"/>
              <a:t>[</a:t>
            </a:r>
            <a:r>
              <a:rPr lang="en-US" altLang="en-US" sz="1400" dirty="0" err="1" smtClean="0"/>
              <a:t>Xiaohui</a:t>
            </a:r>
            <a:r>
              <a:rPr lang="en-US" altLang="en-US" sz="1400" dirty="0" smtClean="0"/>
              <a:t> Peng, David </a:t>
            </a:r>
            <a:r>
              <a:rPr lang="en-US" altLang="en-US" sz="1400" dirty="0" err="1" smtClean="0"/>
              <a:t>Xun</a:t>
            </a:r>
            <a:r>
              <a:rPr lang="en-US" altLang="en-US" sz="1400" dirty="0" smtClean="0"/>
              <a:t> Yang, Chenchen Liu, Rani Keren, </a:t>
            </a:r>
            <a:r>
              <a:rPr lang="en-US" altLang="en-US" sz="1400" dirty="0" err="1" smtClean="0"/>
              <a:t>Kuan</a:t>
            </a:r>
            <a:r>
              <a:rPr lang="en-US" altLang="en-US" sz="1400" dirty="0" smtClean="0"/>
              <a:t> Wu] </a:t>
            </a:r>
            <a:r>
              <a:rPr lang="en-US" altLang="en-US" sz="1400" dirty="0"/>
              <a:t>Company </a:t>
            </a:r>
            <a:r>
              <a:rPr lang="en-US" altLang="en-US" sz="1400" dirty="0" smtClean="0"/>
              <a:t>[Huawei Technologies]</a:t>
            </a:r>
            <a:r>
              <a:rPr lang="en-US" altLang="en-US" sz="1600" dirty="0" smtClean="0"/>
              <a:t> </a:t>
            </a:r>
            <a:r>
              <a:rPr lang="en-US" altLang="en-US" sz="1600" b="1" dirty="0" smtClean="0"/>
              <a:t>Re</a:t>
            </a:r>
            <a:r>
              <a:rPr lang="en-US" altLang="en-US" sz="1600" b="1" dirty="0"/>
              <a:t>:</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[Sensing, </a:t>
            </a:r>
            <a:r>
              <a:rPr lang="en-US" altLang="en-US" sz="1600" dirty="0"/>
              <a:t>UWB in 802.15, </a:t>
            </a:r>
            <a:r>
              <a:rPr lang="en-US" altLang="en-US" sz="1600" dirty="0" smtClean="0"/>
              <a:t>CIR feedback]</a:t>
            </a:r>
            <a:endParaRPr lang="en-US" altLang="en-US" sz="1600" dirty="0"/>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10</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a:p>
        </p:txBody>
      </p:sp>
      <p:sp>
        <p:nvSpPr>
          <p:cNvPr id="8" name="Rectangle 2"/>
          <p:cNvSpPr txBox="1">
            <a:spLocks noChangeArrowheads="1"/>
          </p:cNvSpPr>
          <p:nvPr/>
        </p:nvSpPr>
        <p:spPr bwMode="auto">
          <a:xfrm>
            <a:off x="676944" y="58645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CIR parameters feedback-use case 1</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5" name="矩形 4"/>
          <p:cNvSpPr/>
          <p:nvPr/>
        </p:nvSpPr>
        <p:spPr bwMode="auto">
          <a:xfrm>
            <a:off x="1691680" y="3866448"/>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Sensing PPDU</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6735316" y="3861156"/>
            <a:ext cx="1224136" cy="428065"/>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CIR feedback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2771800" y="6000612"/>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Sensing PPDU</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6012160" y="6000612"/>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CIR feedback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9" name="直接箭头连接符 8"/>
          <p:cNvCxnSpPr/>
          <p:nvPr/>
        </p:nvCxnSpPr>
        <p:spPr bwMode="auto">
          <a:xfrm>
            <a:off x="1691680" y="4293204"/>
            <a:ext cx="1080120" cy="1707408"/>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17"/>
          <p:cNvCxnSpPr/>
          <p:nvPr/>
        </p:nvCxnSpPr>
        <p:spPr bwMode="auto">
          <a:xfrm>
            <a:off x="2904254" y="4289221"/>
            <a:ext cx="1091682" cy="171139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箭头连接符 21"/>
          <p:cNvCxnSpPr>
            <a:stCxn id="5" idx="3"/>
            <a:endCxn id="13" idx="1"/>
          </p:cNvCxnSpPr>
          <p:nvPr/>
        </p:nvCxnSpPr>
        <p:spPr bwMode="auto">
          <a:xfrm flipV="1">
            <a:off x="2915816" y="4075189"/>
            <a:ext cx="3819500" cy="728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箭头连接符 25"/>
          <p:cNvCxnSpPr/>
          <p:nvPr/>
        </p:nvCxnSpPr>
        <p:spPr bwMode="auto">
          <a:xfrm>
            <a:off x="64700" y="4077180"/>
            <a:ext cx="1626980" cy="389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箭头连接符 27"/>
          <p:cNvCxnSpPr/>
          <p:nvPr/>
        </p:nvCxnSpPr>
        <p:spPr bwMode="auto">
          <a:xfrm>
            <a:off x="64700" y="6206190"/>
            <a:ext cx="2719822" cy="350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箭头连接符 34"/>
          <p:cNvCxnSpPr>
            <a:stCxn id="15" idx="3"/>
            <a:endCxn id="17" idx="1"/>
          </p:cNvCxnSpPr>
          <p:nvPr/>
        </p:nvCxnSpPr>
        <p:spPr bwMode="auto">
          <a:xfrm>
            <a:off x="3995936" y="6216636"/>
            <a:ext cx="2016224"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箭头连接符 36"/>
          <p:cNvCxnSpPr/>
          <p:nvPr/>
        </p:nvCxnSpPr>
        <p:spPr bwMode="auto">
          <a:xfrm flipV="1">
            <a:off x="7236296" y="6216636"/>
            <a:ext cx="1584176" cy="19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箭头连接符 43"/>
          <p:cNvCxnSpPr/>
          <p:nvPr/>
        </p:nvCxnSpPr>
        <p:spPr bwMode="auto">
          <a:xfrm>
            <a:off x="7959452" y="4069300"/>
            <a:ext cx="861020" cy="58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接箭头连接符 49"/>
          <p:cNvCxnSpPr/>
          <p:nvPr/>
        </p:nvCxnSpPr>
        <p:spPr bwMode="auto">
          <a:xfrm flipV="1">
            <a:off x="6012160" y="4282621"/>
            <a:ext cx="723156" cy="171799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接箭头连接符 51"/>
          <p:cNvCxnSpPr/>
          <p:nvPr/>
        </p:nvCxnSpPr>
        <p:spPr bwMode="auto">
          <a:xfrm flipV="1">
            <a:off x="7236296" y="4289221"/>
            <a:ext cx="723156" cy="171799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文本框 53"/>
          <p:cNvSpPr txBox="1"/>
          <p:nvPr/>
        </p:nvSpPr>
        <p:spPr>
          <a:xfrm>
            <a:off x="64700" y="3760328"/>
            <a:ext cx="1646508" cy="276999"/>
          </a:xfrm>
          <a:prstGeom prst="rect">
            <a:avLst/>
          </a:prstGeom>
          <a:noFill/>
        </p:spPr>
        <p:txBody>
          <a:bodyPr wrap="square" rtlCol="0">
            <a:spAutoFit/>
          </a:bodyPr>
          <a:lstStyle/>
          <a:p>
            <a:pPr algn="ctr"/>
            <a:r>
              <a:rPr lang="en-US" altLang="zh-CN" dirty="0" smtClean="0"/>
              <a:t>Full function device A</a:t>
            </a:r>
            <a:endParaRPr lang="zh-CN" altLang="en-US" dirty="0"/>
          </a:p>
        </p:txBody>
      </p:sp>
      <p:sp>
        <p:nvSpPr>
          <p:cNvPr id="57" name="矩形 56"/>
          <p:cNvSpPr/>
          <p:nvPr/>
        </p:nvSpPr>
        <p:spPr>
          <a:xfrm>
            <a:off x="552719" y="1920163"/>
            <a:ext cx="8038561" cy="1538883"/>
          </a:xfrm>
          <a:prstGeom prst="rect">
            <a:avLst/>
          </a:prstGeom>
        </p:spPr>
        <p:txBody>
          <a:bodyPr wrap="square">
            <a:spAutoFit/>
          </a:bodyPr>
          <a:lstStyle/>
          <a:p>
            <a:pPr marL="285750" indent="-285750" algn="just">
              <a:lnSpc>
                <a:spcPct val="120000"/>
              </a:lnSpc>
              <a:spcBef>
                <a:spcPts val="600"/>
              </a:spcBef>
              <a:buFont typeface="Arial" panose="020B0604020202020204" pitchFamily="34" charset="0"/>
              <a:buChar char="•"/>
            </a:pPr>
            <a:r>
              <a:rPr lang="en-US" altLang="zh-CN" sz="1400" b="1" kern="0" dirty="0" smtClean="0"/>
              <a:t>Step 1: Device A sends a PPDU for sensing, a preamble and an optional STS field are contained in this PPDU. </a:t>
            </a:r>
          </a:p>
          <a:p>
            <a:pPr marL="285750" indent="-285750" algn="just">
              <a:lnSpc>
                <a:spcPct val="120000"/>
              </a:lnSpc>
              <a:spcBef>
                <a:spcPts val="600"/>
              </a:spcBef>
              <a:buFont typeface="Arial" panose="020B0604020202020204" pitchFamily="34" charset="0"/>
              <a:buChar char="•"/>
            </a:pPr>
            <a:r>
              <a:rPr lang="en-US" altLang="zh-CN" sz="1400" b="1" kern="0" dirty="0" smtClean="0"/>
              <a:t>Step 2: Device B receives the sensing PPDU sent by device A, and calculates the CIR via preamble or STS sequence.</a:t>
            </a:r>
          </a:p>
          <a:p>
            <a:pPr marL="285750" indent="-285750" algn="just">
              <a:lnSpc>
                <a:spcPct val="120000"/>
              </a:lnSpc>
              <a:spcBef>
                <a:spcPts val="600"/>
              </a:spcBef>
              <a:buFont typeface="Arial" panose="020B0604020202020204" pitchFamily="34" charset="0"/>
              <a:buChar char="•"/>
            </a:pPr>
            <a:r>
              <a:rPr lang="en-US" altLang="zh-CN" sz="1400" b="1" kern="0" dirty="0" smtClean="0"/>
              <a:t>Step 3: </a:t>
            </a:r>
            <a:r>
              <a:rPr lang="en-US" altLang="zh-CN" sz="1400" b="1" kern="0" dirty="0"/>
              <a:t>Device </a:t>
            </a:r>
            <a:r>
              <a:rPr lang="en-US" altLang="zh-CN" sz="1400" b="1" kern="0" dirty="0" smtClean="0"/>
              <a:t>B feedbacks the CIR between device A and device B to device A.</a:t>
            </a:r>
          </a:p>
        </p:txBody>
      </p:sp>
      <p:sp>
        <p:nvSpPr>
          <p:cNvPr id="39" name="文本框 38"/>
          <p:cNvSpPr txBox="1"/>
          <p:nvPr/>
        </p:nvSpPr>
        <p:spPr>
          <a:xfrm>
            <a:off x="57558" y="5929191"/>
            <a:ext cx="2059028" cy="276999"/>
          </a:xfrm>
          <a:prstGeom prst="rect">
            <a:avLst/>
          </a:prstGeom>
          <a:noFill/>
        </p:spPr>
        <p:txBody>
          <a:bodyPr wrap="square" rtlCol="0">
            <a:spAutoFit/>
          </a:bodyPr>
          <a:lstStyle/>
          <a:p>
            <a:pPr algn="ctr"/>
            <a:r>
              <a:rPr lang="en-US" altLang="zh-CN" dirty="0" smtClean="0"/>
              <a:t>Reduced function device B</a:t>
            </a:r>
            <a:endParaRPr lang="zh-CN" altLang="en-US" dirty="0"/>
          </a:p>
        </p:txBody>
      </p:sp>
      <p:sp>
        <p:nvSpPr>
          <p:cNvPr id="21" name="文本框 20"/>
          <p:cNvSpPr txBox="1"/>
          <p:nvPr/>
        </p:nvSpPr>
        <p:spPr>
          <a:xfrm>
            <a:off x="685800" y="1451405"/>
            <a:ext cx="7772400" cy="307777"/>
          </a:xfrm>
          <a:prstGeom prst="rect">
            <a:avLst/>
          </a:prstGeom>
          <a:noFill/>
        </p:spPr>
        <p:txBody>
          <a:bodyPr wrap="square" rtlCol="0">
            <a:spAutoFit/>
          </a:bodyPr>
          <a:lstStyle/>
          <a:p>
            <a:r>
              <a:rPr lang="en-US" altLang="zh-CN" sz="1400" b="1" dirty="0" smtClean="0"/>
              <a:t>Note: In this case, device A is a full-function device, and device B is a reduced-function device.</a:t>
            </a:r>
            <a:endParaRPr lang="zh-CN" altLang="en-US" sz="1400" b="1" dirty="0"/>
          </a:p>
        </p:txBody>
      </p:sp>
    </p:spTree>
    <p:extLst>
      <p:ext uri="{BB962C8B-B14F-4D97-AF65-F5344CB8AC3E}">
        <p14:creationId xmlns:p14="http://schemas.microsoft.com/office/powerpoint/2010/main" val="4203392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11</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a:p>
        </p:txBody>
      </p:sp>
      <p:sp>
        <p:nvSpPr>
          <p:cNvPr id="8" name="Rectangle 2"/>
          <p:cNvSpPr txBox="1">
            <a:spLocks noChangeArrowheads="1"/>
          </p:cNvSpPr>
          <p:nvPr/>
        </p:nvSpPr>
        <p:spPr bwMode="auto">
          <a:xfrm>
            <a:off x="676944" y="58645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CIR parameters feedback-use case 2</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5" name="矩形 4"/>
          <p:cNvSpPr/>
          <p:nvPr/>
        </p:nvSpPr>
        <p:spPr bwMode="auto">
          <a:xfrm>
            <a:off x="1259632" y="3794440"/>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Sensing PPDU</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2" name="矩形 11"/>
          <p:cNvSpPr/>
          <p:nvPr/>
        </p:nvSpPr>
        <p:spPr bwMode="auto">
          <a:xfrm>
            <a:off x="4142430" y="3789148"/>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CIR feedback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3" name="矩形 12"/>
          <p:cNvSpPr/>
          <p:nvPr/>
        </p:nvSpPr>
        <p:spPr bwMode="auto">
          <a:xfrm>
            <a:off x="6735316" y="3789148"/>
            <a:ext cx="1224136" cy="428065"/>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CIR feedback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4" name="矩形 13"/>
          <p:cNvSpPr/>
          <p:nvPr/>
        </p:nvSpPr>
        <p:spPr bwMode="auto">
          <a:xfrm>
            <a:off x="1915245" y="4846234"/>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Sensing PPDU</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矩形 14"/>
          <p:cNvSpPr/>
          <p:nvPr/>
        </p:nvSpPr>
        <p:spPr bwMode="auto">
          <a:xfrm>
            <a:off x="2339752" y="5928604"/>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Sensing PPDU</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6" name="矩形 15"/>
          <p:cNvSpPr/>
          <p:nvPr/>
        </p:nvSpPr>
        <p:spPr bwMode="auto">
          <a:xfrm>
            <a:off x="3709619" y="4843200"/>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CIR feedback 1</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7" name="矩形 16"/>
          <p:cNvSpPr/>
          <p:nvPr/>
        </p:nvSpPr>
        <p:spPr bwMode="auto">
          <a:xfrm>
            <a:off x="6012160" y="5928604"/>
            <a:ext cx="1224136" cy="432048"/>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zh-CN" dirty="0" smtClean="0"/>
              <a:t>CIR feedback 2</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9" name="直接箭头连接符 8"/>
          <p:cNvCxnSpPr/>
          <p:nvPr/>
        </p:nvCxnSpPr>
        <p:spPr bwMode="auto">
          <a:xfrm>
            <a:off x="1259632" y="4221196"/>
            <a:ext cx="1080120" cy="1707408"/>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直接箭头连接符 17"/>
          <p:cNvCxnSpPr/>
          <p:nvPr/>
        </p:nvCxnSpPr>
        <p:spPr bwMode="auto">
          <a:xfrm>
            <a:off x="2472206" y="4217213"/>
            <a:ext cx="1091682" cy="171139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箭头连接符 21"/>
          <p:cNvCxnSpPr>
            <a:stCxn id="5" idx="3"/>
            <a:endCxn id="12" idx="1"/>
          </p:cNvCxnSpPr>
          <p:nvPr/>
        </p:nvCxnSpPr>
        <p:spPr bwMode="auto">
          <a:xfrm flipV="1">
            <a:off x="2483768" y="4005172"/>
            <a:ext cx="1658662" cy="529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肘形连接符 23"/>
          <p:cNvCxnSpPr>
            <a:stCxn id="12" idx="3"/>
            <a:endCxn id="13" idx="1"/>
          </p:cNvCxnSpPr>
          <p:nvPr/>
        </p:nvCxnSpPr>
        <p:spPr bwMode="auto">
          <a:xfrm flipV="1">
            <a:off x="5366566" y="4003181"/>
            <a:ext cx="1368750" cy="1991"/>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接箭头连接符 25"/>
          <p:cNvCxnSpPr/>
          <p:nvPr/>
        </p:nvCxnSpPr>
        <p:spPr bwMode="auto">
          <a:xfrm>
            <a:off x="613792" y="4003180"/>
            <a:ext cx="645840" cy="58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接箭头连接符 27"/>
          <p:cNvCxnSpPr/>
          <p:nvPr/>
        </p:nvCxnSpPr>
        <p:spPr bwMode="auto">
          <a:xfrm flipV="1">
            <a:off x="621412" y="6137686"/>
            <a:ext cx="1731062" cy="694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接箭头连接符 29"/>
          <p:cNvCxnSpPr/>
          <p:nvPr/>
        </p:nvCxnSpPr>
        <p:spPr bwMode="auto">
          <a:xfrm flipV="1">
            <a:off x="621412" y="5055315"/>
            <a:ext cx="1291680" cy="390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箭头连接符 30"/>
          <p:cNvCxnSpPr>
            <a:endCxn id="16" idx="1"/>
          </p:cNvCxnSpPr>
          <p:nvPr/>
        </p:nvCxnSpPr>
        <p:spPr bwMode="auto">
          <a:xfrm>
            <a:off x="3125666" y="5053933"/>
            <a:ext cx="583953" cy="529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箭头连接符 32"/>
          <p:cNvCxnSpPr/>
          <p:nvPr/>
        </p:nvCxnSpPr>
        <p:spPr bwMode="auto">
          <a:xfrm>
            <a:off x="4932040" y="5048641"/>
            <a:ext cx="3888432" cy="529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箭头连接符 34"/>
          <p:cNvCxnSpPr>
            <a:endCxn id="17" idx="1"/>
          </p:cNvCxnSpPr>
          <p:nvPr/>
        </p:nvCxnSpPr>
        <p:spPr bwMode="auto">
          <a:xfrm flipV="1">
            <a:off x="3563888" y="6144628"/>
            <a:ext cx="2448272" cy="195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箭头连接符 36"/>
          <p:cNvCxnSpPr/>
          <p:nvPr/>
        </p:nvCxnSpPr>
        <p:spPr bwMode="auto">
          <a:xfrm flipV="1">
            <a:off x="7236296" y="6144628"/>
            <a:ext cx="1584176" cy="195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接箭头连接符 43"/>
          <p:cNvCxnSpPr/>
          <p:nvPr/>
        </p:nvCxnSpPr>
        <p:spPr bwMode="auto">
          <a:xfrm>
            <a:off x="7959452" y="3997292"/>
            <a:ext cx="861020" cy="58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接箭头连接符 45"/>
          <p:cNvCxnSpPr/>
          <p:nvPr/>
        </p:nvCxnSpPr>
        <p:spPr bwMode="auto">
          <a:xfrm flipV="1">
            <a:off x="3696342" y="4226489"/>
            <a:ext cx="446088" cy="623728"/>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箭头连接符 48"/>
          <p:cNvCxnSpPr/>
          <p:nvPr/>
        </p:nvCxnSpPr>
        <p:spPr bwMode="auto">
          <a:xfrm flipV="1">
            <a:off x="4920478" y="4219472"/>
            <a:ext cx="446088" cy="623728"/>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接箭头连接符 49"/>
          <p:cNvCxnSpPr/>
          <p:nvPr/>
        </p:nvCxnSpPr>
        <p:spPr bwMode="auto">
          <a:xfrm flipV="1">
            <a:off x="6012160" y="4210613"/>
            <a:ext cx="723156" cy="171799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直接箭头连接符 51"/>
          <p:cNvCxnSpPr/>
          <p:nvPr/>
        </p:nvCxnSpPr>
        <p:spPr bwMode="auto">
          <a:xfrm flipV="1">
            <a:off x="7236296" y="4217213"/>
            <a:ext cx="723156" cy="1717991"/>
          </a:xfrm>
          <a:prstGeom prst="straightConnector1">
            <a:avLst/>
          </a:prstGeom>
          <a:solidFill>
            <a:schemeClr val="accent1"/>
          </a:solidFill>
          <a:ln w="12700" cap="flat" cmpd="sng" algn="ctr">
            <a:solidFill>
              <a:schemeClr val="tx1"/>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文本框 53"/>
          <p:cNvSpPr txBox="1"/>
          <p:nvPr/>
        </p:nvSpPr>
        <p:spPr>
          <a:xfrm>
            <a:off x="533970" y="3717032"/>
            <a:ext cx="762901" cy="276999"/>
          </a:xfrm>
          <a:prstGeom prst="rect">
            <a:avLst/>
          </a:prstGeom>
          <a:noFill/>
        </p:spPr>
        <p:txBody>
          <a:bodyPr wrap="none" rtlCol="0">
            <a:spAutoFit/>
          </a:bodyPr>
          <a:lstStyle/>
          <a:p>
            <a:r>
              <a:rPr lang="en-US" altLang="zh-CN" dirty="0" smtClean="0"/>
              <a:t>Device A</a:t>
            </a:r>
            <a:endParaRPr lang="zh-CN" altLang="en-US" dirty="0"/>
          </a:p>
        </p:txBody>
      </p:sp>
      <p:sp>
        <p:nvSpPr>
          <p:cNvPr id="55" name="文本框 54"/>
          <p:cNvSpPr txBox="1"/>
          <p:nvPr/>
        </p:nvSpPr>
        <p:spPr>
          <a:xfrm>
            <a:off x="546780" y="4792609"/>
            <a:ext cx="1014890" cy="276999"/>
          </a:xfrm>
          <a:prstGeom prst="rect">
            <a:avLst/>
          </a:prstGeom>
          <a:noFill/>
        </p:spPr>
        <p:txBody>
          <a:bodyPr wrap="square" rtlCol="0">
            <a:spAutoFit/>
          </a:bodyPr>
          <a:lstStyle/>
          <a:p>
            <a:r>
              <a:rPr lang="en-US" altLang="zh-CN" dirty="0" smtClean="0"/>
              <a:t>Device B</a:t>
            </a:r>
            <a:endParaRPr lang="zh-CN" altLang="en-US" dirty="0"/>
          </a:p>
        </p:txBody>
      </p:sp>
      <p:sp>
        <p:nvSpPr>
          <p:cNvPr id="56" name="文本框 55"/>
          <p:cNvSpPr txBox="1"/>
          <p:nvPr/>
        </p:nvSpPr>
        <p:spPr>
          <a:xfrm>
            <a:off x="580163" y="5867629"/>
            <a:ext cx="1014890" cy="276999"/>
          </a:xfrm>
          <a:prstGeom prst="rect">
            <a:avLst/>
          </a:prstGeom>
          <a:noFill/>
        </p:spPr>
        <p:txBody>
          <a:bodyPr wrap="square" rtlCol="0">
            <a:spAutoFit/>
          </a:bodyPr>
          <a:lstStyle/>
          <a:p>
            <a:r>
              <a:rPr lang="en-US" altLang="zh-CN" dirty="0" smtClean="0"/>
              <a:t>Device C</a:t>
            </a:r>
            <a:endParaRPr lang="zh-CN" altLang="en-US" dirty="0"/>
          </a:p>
        </p:txBody>
      </p:sp>
      <p:sp>
        <p:nvSpPr>
          <p:cNvPr id="57" name="矩形 56"/>
          <p:cNvSpPr/>
          <p:nvPr/>
        </p:nvSpPr>
        <p:spPr>
          <a:xfrm>
            <a:off x="621412" y="1705413"/>
            <a:ext cx="8038561" cy="2123658"/>
          </a:xfrm>
          <a:prstGeom prst="rect">
            <a:avLst/>
          </a:prstGeom>
        </p:spPr>
        <p:txBody>
          <a:bodyPr wrap="square">
            <a:spAutoFit/>
          </a:bodyPr>
          <a:lstStyle/>
          <a:p>
            <a:pPr marL="285750" indent="-285750" algn="just">
              <a:spcBef>
                <a:spcPts val="600"/>
              </a:spcBef>
              <a:buFont typeface="Arial" panose="020B0604020202020204" pitchFamily="34" charset="0"/>
              <a:buChar char="•"/>
            </a:pPr>
            <a:r>
              <a:rPr lang="en-US" altLang="zh-CN" sz="1400" b="1" kern="0" dirty="0" smtClean="0"/>
              <a:t>Step 1: Device A sends a PPDU for sensing, a preamble and an optional STS field are contained in this PPDU. </a:t>
            </a:r>
          </a:p>
          <a:p>
            <a:pPr marL="285750" indent="-285750" algn="just">
              <a:spcBef>
                <a:spcPts val="600"/>
              </a:spcBef>
              <a:buFont typeface="Arial" panose="020B0604020202020204" pitchFamily="34" charset="0"/>
              <a:buChar char="•"/>
            </a:pPr>
            <a:r>
              <a:rPr lang="en-US" altLang="zh-CN" sz="1400" b="1" kern="0" dirty="0" smtClean="0"/>
              <a:t>Step 2: Device B receives the sensing PPDU sent by device A, and calculates the CIR via preamble or STS sequence.</a:t>
            </a:r>
          </a:p>
          <a:p>
            <a:pPr marL="285750" indent="-285750" algn="just">
              <a:spcBef>
                <a:spcPts val="600"/>
              </a:spcBef>
              <a:buFont typeface="Arial" panose="020B0604020202020204" pitchFamily="34" charset="0"/>
              <a:buChar char="•"/>
            </a:pPr>
            <a:r>
              <a:rPr lang="en-US" altLang="zh-CN" sz="1400" b="1" kern="0" dirty="0" smtClean="0"/>
              <a:t>Step 3: </a:t>
            </a:r>
            <a:r>
              <a:rPr lang="en-US" altLang="zh-CN" sz="1400" b="1" kern="0" dirty="0"/>
              <a:t>Device </a:t>
            </a:r>
            <a:r>
              <a:rPr lang="en-US" altLang="zh-CN" sz="1400" b="1" kern="0" dirty="0" smtClean="0"/>
              <a:t>B feedbacks the CIR between device A and device B to device A.</a:t>
            </a:r>
          </a:p>
          <a:p>
            <a:pPr marL="285750" indent="-285750" algn="just">
              <a:spcBef>
                <a:spcPts val="600"/>
              </a:spcBef>
              <a:buFont typeface="Arial" panose="020B0604020202020204" pitchFamily="34" charset="0"/>
              <a:buChar char="•"/>
            </a:pPr>
            <a:r>
              <a:rPr lang="en-US" altLang="zh-CN" sz="1400" b="1" kern="0" dirty="0" smtClean="0"/>
              <a:t>Step 4: </a:t>
            </a:r>
            <a:r>
              <a:rPr lang="en-US" altLang="zh-CN" sz="1400" b="1" kern="0" dirty="0"/>
              <a:t>Device C</a:t>
            </a:r>
            <a:r>
              <a:rPr lang="en-US" altLang="zh-CN" sz="1400" b="1" kern="0" dirty="0" smtClean="0"/>
              <a:t> receives </a:t>
            </a:r>
            <a:r>
              <a:rPr lang="en-US" altLang="zh-CN" sz="1400" b="1" kern="0" dirty="0"/>
              <a:t>the sensing PPDU sent by device A, and </a:t>
            </a:r>
            <a:r>
              <a:rPr lang="en-US" altLang="zh-CN" sz="1400" b="1" kern="0" dirty="0" smtClean="0"/>
              <a:t>calculates </a:t>
            </a:r>
            <a:r>
              <a:rPr lang="en-US" altLang="zh-CN" sz="1400" b="1" kern="0" dirty="0"/>
              <a:t>the CIR via preamble or STS sequence</a:t>
            </a:r>
            <a:r>
              <a:rPr lang="en-US" altLang="zh-CN" sz="1400" b="1" kern="0" dirty="0" smtClean="0"/>
              <a:t>.</a:t>
            </a:r>
          </a:p>
          <a:p>
            <a:pPr marL="285750" indent="-285750" algn="just">
              <a:spcBef>
                <a:spcPts val="600"/>
              </a:spcBef>
              <a:buFont typeface="Arial" panose="020B0604020202020204" pitchFamily="34" charset="0"/>
              <a:buChar char="•"/>
            </a:pPr>
            <a:r>
              <a:rPr lang="en-US" altLang="zh-CN" sz="1400" b="1" kern="0" dirty="0" smtClean="0"/>
              <a:t>Step 5: </a:t>
            </a:r>
            <a:r>
              <a:rPr lang="en-US" altLang="zh-CN" sz="1400" b="1" kern="0" dirty="0"/>
              <a:t>Device C</a:t>
            </a:r>
            <a:r>
              <a:rPr lang="en-US" altLang="zh-CN" sz="1400" b="1" kern="0" dirty="0" smtClean="0"/>
              <a:t> feedbacks </a:t>
            </a:r>
            <a:r>
              <a:rPr lang="en-US" altLang="zh-CN" sz="1400" b="1" kern="0" dirty="0"/>
              <a:t>the CIR between device B</a:t>
            </a:r>
            <a:r>
              <a:rPr lang="en-US" altLang="zh-CN" sz="1400" b="1" kern="0" dirty="0" smtClean="0"/>
              <a:t> </a:t>
            </a:r>
            <a:r>
              <a:rPr lang="en-US" altLang="zh-CN" sz="1400" b="1" kern="0" dirty="0"/>
              <a:t>and device </a:t>
            </a:r>
            <a:r>
              <a:rPr lang="en-US" altLang="zh-CN" sz="1400" b="1" kern="0" dirty="0" smtClean="0"/>
              <a:t>C </a:t>
            </a:r>
            <a:r>
              <a:rPr lang="en-US" altLang="zh-CN" sz="1400" b="1" kern="0" dirty="0"/>
              <a:t>to device A</a:t>
            </a:r>
            <a:r>
              <a:rPr lang="en-US" altLang="zh-CN" sz="1400" b="1" kern="0" dirty="0" smtClean="0"/>
              <a:t>.</a:t>
            </a:r>
            <a:endParaRPr lang="en-US" altLang="zh-CN" sz="1400" b="1" kern="0" dirty="0"/>
          </a:p>
        </p:txBody>
      </p:sp>
      <p:sp>
        <p:nvSpPr>
          <p:cNvPr id="34" name="文本框 33"/>
          <p:cNvSpPr txBox="1"/>
          <p:nvPr/>
        </p:nvSpPr>
        <p:spPr>
          <a:xfrm>
            <a:off x="428224" y="1433419"/>
            <a:ext cx="8424936" cy="261610"/>
          </a:xfrm>
          <a:prstGeom prst="rect">
            <a:avLst/>
          </a:prstGeom>
          <a:noFill/>
        </p:spPr>
        <p:txBody>
          <a:bodyPr wrap="square" rtlCol="0">
            <a:spAutoFit/>
          </a:bodyPr>
          <a:lstStyle/>
          <a:p>
            <a:pPr algn="ctr"/>
            <a:r>
              <a:rPr lang="en-US" altLang="zh-CN" sz="1100" b="1" dirty="0" smtClean="0"/>
              <a:t>Note: In this case, device A is a full-function device, and device B/C can either be a full-function or reduced function device.</a:t>
            </a:r>
            <a:endParaRPr lang="zh-CN" altLang="en-US" sz="1100" b="1" dirty="0"/>
          </a:p>
        </p:txBody>
      </p:sp>
    </p:spTree>
    <p:extLst>
      <p:ext uri="{BB962C8B-B14F-4D97-AF65-F5344CB8AC3E}">
        <p14:creationId xmlns:p14="http://schemas.microsoft.com/office/powerpoint/2010/main" val="33851438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85800" y="685800"/>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sz="2800" b="1" kern="0" dirty="0" smtClean="0"/>
              <a:t>Summary</a:t>
            </a:r>
            <a:endParaRPr lang="en-US" altLang="en-US" sz="2800" b="1" kern="0" dirty="0"/>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4" name="Rectangle 3"/>
          <p:cNvSpPr txBox="1">
            <a:spLocks noChangeArrowheads="1"/>
          </p:cNvSpPr>
          <p:nvPr/>
        </p:nvSpPr>
        <p:spPr bwMode="auto">
          <a:xfrm>
            <a:off x="685800" y="1196752"/>
            <a:ext cx="7858125" cy="5112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150000"/>
              </a:lnSpc>
              <a:buFont typeface="Arial" panose="020B0604020202020204" pitchFamily="34" charset="0"/>
              <a:buChar char="•"/>
            </a:pPr>
            <a:r>
              <a:rPr lang="en-GB" altLang="zh-CN" sz="2200" b="1" dirty="0" smtClean="0">
                <a:latin typeface="Times New Roman"/>
                <a:ea typeface="Times New Roman"/>
                <a:cs typeface="Times New Roman"/>
              </a:rPr>
              <a:t>In this presentation, </a:t>
            </a:r>
            <a:r>
              <a:rPr lang="en-US" altLang="zh-CN" sz="2200" b="1" dirty="0" smtClean="0">
                <a:latin typeface="Times New Roman"/>
                <a:ea typeface="Times New Roman"/>
                <a:cs typeface="Times New Roman"/>
              </a:rPr>
              <a:t>some aspects of CIR feedback in UWB are introduced</a:t>
            </a:r>
            <a:r>
              <a:rPr lang="en-US" altLang="zh-CN" sz="2200" b="1" dirty="0">
                <a:latin typeface="Times New Roman"/>
                <a:ea typeface="Times New Roman"/>
                <a:cs typeface="Times New Roman"/>
              </a:rPr>
              <a:t>, we </a:t>
            </a:r>
            <a:r>
              <a:rPr lang="en-US" altLang="zh-CN" sz="2200" b="1" dirty="0" smtClean="0">
                <a:latin typeface="Times New Roman"/>
                <a:ea typeface="Times New Roman"/>
                <a:cs typeface="Times New Roman"/>
              </a:rPr>
              <a:t>have the </a:t>
            </a:r>
            <a:r>
              <a:rPr lang="en-US" altLang="zh-CN" sz="2200" b="1" dirty="0">
                <a:latin typeface="Times New Roman"/>
                <a:ea typeface="Times New Roman"/>
                <a:cs typeface="Times New Roman"/>
              </a:rPr>
              <a:t>following observations</a:t>
            </a:r>
            <a:r>
              <a:rPr lang="en-US" altLang="zh-CN" sz="2200" b="1" dirty="0" smtClean="0">
                <a:latin typeface="Times New Roman"/>
                <a:ea typeface="Times New Roman"/>
                <a:cs typeface="Times New Roman"/>
              </a:rPr>
              <a:t>:</a:t>
            </a:r>
          </a:p>
          <a:p>
            <a:pPr marL="742950" lvl="1" indent="-285750" algn="just">
              <a:lnSpc>
                <a:spcPct val="150000"/>
              </a:lnSpc>
              <a:spcBef>
                <a:spcPts val="600"/>
              </a:spcBef>
              <a:buFont typeface="Times New Roman" panose="02020603050405020304" pitchFamily="18" charset="0"/>
              <a:buChar char="­"/>
            </a:pPr>
            <a:r>
              <a:rPr lang="en-US" altLang="zh-CN" sz="1800" dirty="0" smtClean="0">
                <a:latin typeface="Times New Roman"/>
                <a:ea typeface="Times New Roman"/>
                <a:cs typeface="Times New Roman"/>
              </a:rPr>
              <a:t>Since </a:t>
            </a:r>
            <a:r>
              <a:rPr lang="en-US" altLang="zh-CN" sz="1800" dirty="0">
                <a:latin typeface="Times New Roman"/>
                <a:ea typeface="Times New Roman"/>
                <a:cs typeface="Times New Roman"/>
              </a:rPr>
              <a:t>parameters of </a:t>
            </a:r>
            <a:r>
              <a:rPr lang="en-US" altLang="zh-CN" sz="1800" dirty="0" smtClean="0">
                <a:latin typeface="Times New Roman"/>
                <a:ea typeface="Times New Roman"/>
                <a:cs typeface="Times New Roman"/>
              </a:rPr>
              <a:t>target-related </a:t>
            </a:r>
            <a:r>
              <a:rPr lang="en-US" altLang="zh-CN" sz="1800" dirty="0">
                <a:latin typeface="Times New Roman"/>
                <a:ea typeface="Times New Roman"/>
                <a:cs typeface="Times New Roman"/>
              </a:rPr>
              <a:t>rays are changing continuously over time, so we can compress the CIR in time domain to reduce the CIR transmission </a:t>
            </a:r>
            <a:r>
              <a:rPr lang="en-US" altLang="zh-CN" sz="1800" dirty="0" smtClean="0">
                <a:latin typeface="Times New Roman"/>
                <a:ea typeface="Times New Roman"/>
                <a:cs typeface="Times New Roman"/>
              </a:rPr>
              <a:t>overhead.</a:t>
            </a:r>
          </a:p>
          <a:p>
            <a:pPr marL="742950" lvl="1" indent="-285750" algn="just">
              <a:lnSpc>
                <a:spcPct val="150000"/>
              </a:lnSpc>
              <a:spcBef>
                <a:spcPts val="600"/>
              </a:spcBef>
              <a:buFont typeface="Times New Roman" panose="02020603050405020304" pitchFamily="18" charset="0"/>
              <a:buChar char="­"/>
            </a:pPr>
            <a:r>
              <a:rPr lang="en-US" altLang="zh-CN" sz="1800" dirty="0">
                <a:latin typeface="Times New Roman"/>
                <a:ea typeface="Times New Roman"/>
                <a:cs typeface="Times New Roman"/>
              </a:rPr>
              <a:t>The CIR information is carried by the channel measurement feedback element, which </a:t>
            </a:r>
            <a:r>
              <a:rPr lang="en-US" altLang="zh-CN" sz="1800" dirty="0" smtClean="0">
                <a:latin typeface="Times New Roman"/>
                <a:ea typeface="Times New Roman"/>
                <a:cs typeface="Times New Roman"/>
              </a:rPr>
              <a:t>includes amplitude, time delay, AOA, and ZOA. </a:t>
            </a:r>
            <a:endParaRPr lang="zh-CN" altLang="en-US" sz="1800" dirty="0">
              <a:latin typeface="Times New Roman"/>
              <a:ea typeface="Times New Roman"/>
              <a:cs typeface="Times New Roman"/>
            </a:endParaRPr>
          </a:p>
          <a:p>
            <a:pPr marL="742950" lvl="1" indent="-285750" algn="just">
              <a:spcBef>
                <a:spcPts val="600"/>
              </a:spcBef>
              <a:buFont typeface="Times New Roman" panose="02020603050405020304" pitchFamily="18" charset="0"/>
              <a:buChar char="­"/>
            </a:pPr>
            <a:endParaRPr lang="en-US" altLang="zh-CN" sz="1800" dirty="0" smtClean="0">
              <a:latin typeface="Times New Roman"/>
              <a:ea typeface="Times New Roman"/>
              <a:cs typeface="Times New Roman"/>
            </a:endParaRPr>
          </a:p>
          <a:p>
            <a:pPr marL="377100" indent="0">
              <a:spcBef>
                <a:spcPts val="600"/>
              </a:spcBef>
            </a:pPr>
            <a:endParaRPr lang="en-US" altLang="zh-CN" sz="1800" dirty="0" smtClean="0">
              <a:latin typeface="Times New Roman"/>
              <a:ea typeface="Times New Roman"/>
              <a:cs typeface="Times New Roman"/>
            </a:endParaRPr>
          </a:p>
          <a:p>
            <a:pPr>
              <a:buFont typeface="Arial" panose="020B0604020202020204" pitchFamily="34" charset="0"/>
              <a:buChar char="•"/>
            </a:pPr>
            <a:endParaRPr lang="en-US" altLang="zh-CN" sz="2200" b="1" dirty="0">
              <a:latin typeface="Times New Roman"/>
              <a:ea typeface="Times New Roman"/>
              <a:cs typeface="Times New Roman"/>
            </a:endParaRPr>
          </a:p>
          <a:p>
            <a:pPr marL="0" indent="0"/>
            <a:endParaRPr lang="en-GB" altLang="zh-CN" sz="2400" b="1" dirty="0" smtClean="0">
              <a:latin typeface="Times New Roman"/>
              <a:ea typeface="Times New Roman"/>
              <a:cs typeface="Times New Roman"/>
            </a:endParaRPr>
          </a:p>
        </p:txBody>
      </p:sp>
      <p:sp>
        <p:nvSpPr>
          <p:cNvPr id="2" name="日期占位符 1"/>
          <p:cNvSpPr>
            <a:spLocks noGrp="1"/>
          </p:cNvSpPr>
          <p:nvPr>
            <p:ph type="dt" sz="half" idx="10"/>
          </p:nvPr>
        </p:nvSpPr>
        <p:spPr/>
        <p:txBody>
          <a:bodyPr/>
          <a:lstStyle/>
          <a:p>
            <a:r>
              <a:rPr lang="en-US" altLang="zh-CN" smtClean="0"/>
              <a:t>November 2021</a:t>
            </a:r>
            <a:endParaRPr lang="en-US" altLang="en-US"/>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12</a:t>
            </a:fld>
            <a:endParaRPr lang="en-US" altLang="en-US" dirty="0"/>
          </a:p>
        </p:txBody>
      </p:sp>
    </p:spTree>
    <p:extLst>
      <p:ext uri="{BB962C8B-B14F-4D97-AF65-F5344CB8AC3E}">
        <p14:creationId xmlns:p14="http://schemas.microsoft.com/office/powerpoint/2010/main" val="301469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692696"/>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b="1" kern="0" dirty="0" smtClean="0">
                <a:solidFill>
                  <a:schemeClr val="tx1"/>
                </a:solidFill>
              </a:rPr>
              <a:t>References</a:t>
            </a:r>
            <a:endParaRPr lang="en-US" altLang="en-US" sz="2800" b="1" kern="0" dirty="0">
              <a:solidFill>
                <a:schemeClr val="tx1"/>
              </a:solidFill>
            </a:endParaRPr>
          </a:p>
        </p:txBody>
      </p:sp>
      <p:sp>
        <p:nvSpPr>
          <p:cNvPr id="6"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7" name="Rectangle 2"/>
          <p:cNvSpPr txBox="1">
            <a:spLocks noChangeArrowheads="1"/>
          </p:cNvSpPr>
          <p:nvPr/>
        </p:nvSpPr>
        <p:spPr bwMode="auto">
          <a:xfrm>
            <a:off x="685800" y="1981200"/>
            <a:ext cx="7772400" cy="4208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mj-lt"/>
              <a:buAutoNum type="arabicPeriod"/>
            </a:pPr>
            <a:r>
              <a:rPr lang="en-US" altLang="zh-CN" sz="1800" b="1" kern="0" dirty="0" err="1">
                <a:latin typeface="+mj-lt"/>
              </a:rPr>
              <a:t>Irahhauten</a:t>
            </a:r>
            <a:r>
              <a:rPr lang="en-US" altLang="zh-CN" sz="1800" b="1" kern="0" dirty="0">
                <a:latin typeface="+mj-lt"/>
              </a:rPr>
              <a:t> Z. Ultra-wideband wireless channel: measurements, analysis and modeling[J]. 2009.</a:t>
            </a:r>
            <a:r>
              <a:rPr lang="en-US" sz="1800" b="1" kern="0" dirty="0">
                <a:latin typeface="+mj-lt"/>
              </a:rPr>
              <a:t>.</a:t>
            </a:r>
          </a:p>
          <a:p>
            <a:pPr algn="just">
              <a:buFont typeface="+mj-lt"/>
              <a:buAutoNum type="arabicPeriod"/>
            </a:pPr>
            <a:r>
              <a:rPr lang="en-US" sz="1800" b="1" kern="0" dirty="0" smtClean="0">
                <a:latin typeface="+mj-lt"/>
              </a:rPr>
              <a:t>Channel modeling for WLAN Sensing indoor scenario, IEEE 802.11-20/1893r1.</a:t>
            </a:r>
          </a:p>
          <a:p>
            <a:pPr algn="just">
              <a:buFont typeface="+mj-lt"/>
              <a:buAutoNum type="arabicPeriod"/>
            </a:pPr>
            <a:endParaRPr lang="en-US" sz="1800" kern="0" dirty="0" smtClean="0">
              <a:latin typeface="+mj-lt"/>
            </a:endParaRPr>
          </a:p>
          <a:p>
            <a:pPr marL="0" indent="0">
              <a:buNone/>
            </a:pPr>
            <a:endParaRPr lang="en-US" sz="1800" kern="0" dirty="0" smtClean="0"/>
          </a:p>
          <a:p>
            <a:endParaRPr lang="en-US" sz="2000" kern="0" dirty="0" smtClean="0"/>
          </a:p>
          <a:p>
            <a:endParaRPr lang="en-US" sz="2000" kern="0" dirty="0"/>
          </a:p>
        </p:txBody>
      </p:sp>
      <p:sp>
        <p:nvSpPr>
          <p:cNvPr id="2" name="日期占位符 1"/>
          <p:cNvSpPr>
            <a:spLocks noGrp="1"/>
          </p:cNvSpPr>
          <p:nvPr>
            <p:ph type="dt" sz="half" idx="10"/>
          </p:nvPr>
        </p:nvSpPr>
        <p:spPr/>
        <p:txBody>
          <a:bodyPr/>
          <a:lstStyle/>
          <a:p>
            <a:r>
              <a:rPr lang="en-US" altLang="zh-CN" smtClean="0"/>
              <a:t>November 2021</a:t>
            </a:r>
            <a:endParaRPr lang="en-US" altLang="en-US"/>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13</a:t>
            </a:fld>
            <a:endParaRPr lang="en-US" altLang="en-US" dirty="0"/>
          </a:p>
        </p:txBody>
      </p:sp>
    </p:spTree>
    <p:extLst>
      <p:ext uri="{BB962C8B-B14F-4D97-AF65-F5344CB8AC3E}">
        <p14:creationId xmlns:p14="http://schemas.microsoft.com/office/powerpoint/2010/main" val="362342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sp>
        <p:nvSpPr>
          <p:cNvPr id="10" name="Date Placeholder 1">
            <a:extLst>
              <a:ext uri="{FF2B5EF4-FFF2-40B4-BE49-F238E27FC236}">
                <a16:creationId xmlns=""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zh-CN" smtClean="0">
                <a:latin typeface="+mj-lt"/>
              </a:rPr>
              <a:t>November 2021</a:t>
            </a:r>
            <a:endParaRPr lang="en-US" altLang="en-US" dirty="0">
              <a:latin typeface="+mj-lt"/>
            </a:endParaRPr>
          </a:p>
        </p:txBody>
      </p:sp>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661910215"/>
              </p:ext>
            </p:extLst>
          </p:nvPr>
        </p:nvGraphicFramePr>
        <p:xfrm>
          <a:off x="685800" y="908720"/>
          <a:ext cx="7774632" cy="5001364"/>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latin typeface="+mj-lt"/>
                        </a:rPr>
                        <a:t>Improved link budget and/or reduced air-time</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latin typeface="+mj-lt"/>
                        </a:rPr>
                        <a:t>Improvements to accuracy / precision / reliability and interoperability for high-integrity ranging</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latin typeface="+mj-lt"/>
                        </a:rPr>
                        <a:t>Reduced complexity and power consumption</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r>
                        <a:rPr lang="en-US" sz="1200" dirty="0" smtClean="0">
                          <a:solidFill>
                            <a:schemeClr val="tx1"/>
                          </a:solidFill>
                          <a:effectLst/>
                          <a:latin typeface="+mj-lt"/>
                          <a:ea typeface="Calibri" panose="020F0502020204030204" pitchFamily="34" charset="0"/>
                          <a:cs typeface="Times New Roman" panose="02020603050405020304" pitchFamily="18" charset="0"/>
                        </a:rPr>
                        <a:t>CIR</a:t>
                      </a:r>
                      <a:r>
                        <a:rPr lang="en-US" sz="1200" baseline="0" dirty="0" smtClean="0">
                          <a:solidFill>
                            <a:schemeClr val="tx1"/>
                          </a:solidFill>
                          <a:effectLst/>
                          <a:latin typeface="+mj-lt"/>
                          <a:ea typeface="Calibri" panose="020F0502020204030204" pitchFamily="34" charset="0"/>
                          <a:cs typeface="Times New Roman" panose="02020603050405020304" pitchFamily="18" charset="0"/>
                        </a:rPr>
                        <a:t> feedback for UWB sensing</a:t>
                      </a: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a:effectLst/>
                          <a:latin typeface="+mj-lt"/>
                        </a:rPr>
                        <a:t>Support for peer-to-peer, peer-to-multi-peer, and station-to-infrastructure protocols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err="1" smtClean="0">
                <a:latin typeface="+mj-lt"/>
              </a:rPr>
              <a:t>Xiaohui</a:t>
            </a:r>
            <a:r>
              <a:rPr lang="en-US" altLang="en-US" dirty="0" smtClean="0">
                <a:latin typeface="+mj-lt"/>
              </a:rPr>
              <a:t> Peng, Huawei</a:t>
            </a:r>
            <a:endParaRPr lang="en-US" altLang="en-US"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Motivation of CIR feedback</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pic>
        <p:nvPicPr>
          <p:cNvPr id="2" name="图片 1"/>
          <p:cNvPicPr>
            <a:picLocks noChangeAspect="1"/>
          </p:cNvPicPr>
          <p:nvPr/>
        </p:nvPicPr>
        <p:blipFill>
          <a:blip r:embed="rId3"/>
          <a:stretch>
            <a:fillRect/>
          </a:stretch>
        </p:blipFill>
        <p:spPr>
          <a:xfrm>
            <a:off x="1257819" y="3284984"/>
            <a:ext cx="3134063" cy="2794660"/>
          </a:xfrm>
          <a:prstGeom prst="rect">
            <a:avLst/>
          </a:prstGeom>
        </p:spPr>
      </p:pic>
      <p:pic>
        <p:nvPicPr>
          <p:cNvPr id="1030" name="Picture 6" descr="Low power bluetooth beacons and hands free payment and promotion with  PayPal and Apple | Retail Innovat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2150827" y="4861157"/>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6" descr="Low power bluetooth beacons and hands free payment and promotion with  PayPal and Apple | Retail Innovat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3347864" y="4395982"/>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接箭头连接符 6"/>
          <p:cNvCxnSpPr>
            <a:stCxn id="1030" idx="1"/>
            <a:endCxn id="12" idx="3"/>
          </p:cNvCxnSpPr>
          <p:nvPr/>
        </p:nvCxnSpPr>
        <p:spPr bwMode="auto">
          <a:xfrm flipV="1">
            <a:off x="2294843" y="4467990"/>
            <a:ext cx="1053021" cy="465175"/>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直接箭头连接符 13"/>
          <p:cNvCxnSpPr/>
          <p:nvPr/>
        </p:nvCxnSpPr>
        <p:spPr bwMode="auto">
          <a:xfrm flipV="1">
            <a:off x="2305891" y="4290741"/>
            <a:ext cx="141971" cy="642373"/>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箭头连接符 16"/>
          <p:cNvCxnSpPr>
            <a:endCxn id="12" idx="3"/>
          </p:cNvCxnSpPr>
          <p:nvPr/>
        </p:nvCxnSpPr>
        <p:spPr bwMode="auto">
          <a:xfrm>
            <a:off x="2458910" y="4290741"/>
            <a:ext cx="888954" cy="17724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接箭头连接符 19"/>
          <p:cNvCxnSpPr/>
          <p:nvPr/>
        </p:nvCxnSpPr>
        <p:spPr bwMode="auto">
          <a:xfrm>
            <a:off x="2305891" y="4933114"/>
            <a:ext cx="897957" cy="72059"/>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箭头连接符 22"/>
          <p:cNvCxnSpPr/>
          <p:nvPr/>
        </p:nvCxnSpPr>
        <p:spPr bwMode="auto">
          <a:xfrm flipV="1">
            <a:off x="3203848" y="4467990"/>
            <a:ext cx="128019" cy="53718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9" name="图片 28"/>
          <p:cNvPicPr>
            <a:picLocks noChangeAspect="1"/>
          </p:cNvPicPr>
          <p:nvPr/>
        </p:nvPicPr>
        <p:blipFill>
          <a:blip r:embed="rId3"/>
          <a:stretch>
            <a:fillRect/>
          </a:stretch>
        </p:blipFill>
        <p:spPr>
          <a:xfrm>
            <a:off x="5004048" y="3318358"/>
            <a:ext cx="3134063" cy="2794660"/>
          </a:xfrm>
          <a:prstGeom prst="rect">
            <a:avLst/>
          </a:prstGeom>
        </p:spPr>
      </p:pic>
      <p:pic>
        <p:nvPicPr>
          <p:cNvPr id="30" name="Picture 6" descr="Low power bluetooth beacons and hands free payment and promotion with  PayPal and Apple | Retail Innovat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5897056" y="4894531"/>
            <a:ext cx="144016" cy="144016"/>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6" descr="Low power bluetooth beacons and hands free payment and promotion with  PayPal and Apple | Retail Innovatio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094093" y="4429356"/>
            <a:ext cx="144016" cy="144016"/>
          </a:xfrm>
          <a:prstGeom prst="rect">
            <a:avLst/>
          </a:prstGeom>
          <a:noFill/>
          <a:extLst>
            <a:ext uri="{909E8E84-426E-40DD-AFC4-6F175D3DCCD1}">
              <a14:hiddenFill xmlns:a14="http://schemas.microsoft.com/office/drawing/2010/main">
                <a:solidFill>
                  <a:srgbClr val="FFFFFF"/>
                </a:solidFill>
              </a14:hiddenFill>
            </a:ext>
          </a:extLst>
        </p:spPr>
      </p:pic>
      <p:cxnSp>
        <p:nvCxnSpPr>
          <p:cNvPr id="32" name="直接箭头连接符 31"/>
          <p:cNvCxnSpPr>
            <a:stCxn id="30" idx="1"/>
            <a:endCxn id="31" idx="3"/>
          </p:cNvCxnSpPr>
          <p:nvPr/>
        </p:nvCxnSpPr>
        <p:spPr bwMode="auto">
          <a:xfrm flipV="1">
            <a:off x="6041072" y="4501364"/>
            <a:ext cx="1053021" cy="4651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箭头连接符 32"/>
          <p:cNvCxnSpPr/>
          <p:nvPr/>
        </p:nvCxnSpPr>
        <p:spPr bwMode="auto">
          <a:xfrm flipV="1">
            <a:off x="6052120" y="4324115"/>
            <a:ext cx="141971" cy="642373"/>
          </a:xfrm>
          <a:prstGeom prst="straightConnector1">
            <a:avLst/>
          </a:prstGeom>
          <a:solidFill>
            <a:schemeClr val="accent1"/>
          </a:solidFill>
          <a:ln w="12700" cap="flat" cmpd="sng" algn="ctr">
            <a:solidFill>
              <a:srgbClr val="FF00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箭头连接符 33"/>
          <p:cNvCxnSpPr>
            <a:endCxn id="31" idx="3"/>
          </p:cNvCxnSpPr>
          <p:nvPr/>
        </p:nvCxnSpPr>
        <p:spPr bwMode="auto">
          <a:xfrm>
            <a:off x="6205139" y="4324115"/>
            <a:ext cx="888954" cy="177249"/>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直接箭头连接符 34"/>
          <p:cNvCxnSpPr/>
          <p:nvPr/>
        </p:nvCxnSpPr>
        <p:spPr bwMode="auto">
          <a:xfrm>
            <a:off x="6052120" y="4966488"/>
            <a:ext cx="897957" cy="72008"/>
          </a:xfrm>
          <a:prstGeom prst="straightConnector1">
            <a:avLst/>
          </a:prstGeom>
          <a:solidFill>
            <a:schemeClr val="accent1"/>
          </a:solidFill>
          <a:ln w="12700" cap="flat" cmpd="sng" algn="ctr">
            <a:solidFill>
              <a:srgbClr val="FF0000"/>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直接箭头连接符 35"/>
          <p:cNvCxnSpPr/>
          <p:nvPr/>
        </p:nvCxnSpPr>
        <p:spPr bwMode="auto">
          <a:xfrm flipV="1">
            <a:off x="6950077" y="4501364"/>
            <a:ext cx="128019" cy="537184"/>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文本框 3"/>
          <p:cNvSpPr txBox="1"/>
          <p:nvPr/>
        </p:nvSpPr>
        <p:spPr>
          <a:xfrm>
            <a:off x="1566737" y="6150996"/>
            <a:ext cx="2376264" cy="288032"/>
          </a:xfrm>
          <a:prstGeom prst="rect">
            <a:avLst/>
          </a:prstGeom>
          <a:noFill/>
        </p:spPr>
        <p:txBody>
          <a:bodyPr wrap="square" rtlCol="0">
            <a:spAutoFit/>
          </a:bodyPr>
          <a:lstStyle/>
          <a:p>
            <a:pPr algn="ctr"/>
            <a:r>
              <a:rPr lang="en-US" altLang="zh-CN" b="1" dirty="0" smtClean="0"/>
              <a:t>Ranging application</a:t>
            </a:r>
            <a:endParaRPr lang="zh-CN" altLang="en-US" b="1" dirty="0"/>
          </a:p>
        </p:txBody>
      </p:sp>
      <p:sp>
        <p:nvSpPr>
          <p:cNvPr id="26" name="文本框 25"/>
          <p:cNvSpPr txBox="1"/>
          <p:nvPr/>
        </p:nvSpPr>
        <p:spPr>
          <a:xfrm>
            <a:off x="5461484" y="6146251"/>
            <a:ext cx="2376264" cy="288032"/>
          </a:xfrm>
          <a:prstGeom prst="rect">
            <a:avLst/>
          </a:prstGeom>
          <a:noFill/>
        </p:spPr>
        <p:txBody>
          <a:bodyPr wrap="square" rtlCol="0">
            <a:spAutoFit/>
          </a:bodyPr>
          <a:lstStyle/>
          <a:p>
            <a:pPr algn="ctr"/>
            <a:r>
              <a:rPr lang="en-US" altLang="zh-CN" b="1" dirty="0" smtClean="0"/>
              <a:t>Sensing application</a:t>
            </a:r>
            <a:endParaRPr lang="zh-CN" altLang="en-US" b="1" dirty="0"/>
          </a:p>
        </p:txBody>
      </p:sp>
      <p:sp>
        <p:nvSpPr>
          <p:cNvPr id="5" name="文本框 4"/>
          <p:cNvSpPr txBox="1"/>
          <p:nvPr/>
        </p:nvSpPr>
        <p:spPr>
          <a:xfrm>
            <a:off x="1738643" y="4645239"/>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28" name="文本框 27"/>
          <p:cNvSpPr txBox="1"/>
          <p:nvPr/>
        </p:nvSpPr>
        <p:spPr>
          <a:xfrm>
            <a:off x="3011005" y="4206343"/>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sp>
        <p:nvSpPr>
          <p:cNvPr id="37" name="文本框 36"/>
          <p:cNvSpPr txBox="1"/>
          <p:nvPr/>
        </p:nvSpPr>
        <p:spPr>
          <a:xfrm>
            <a:off x="5461484" y="4683883"/>
            <a:ext cx="810380" cy="246221"/>
          </a:xfrm>
          <a:prstGeom prst="rect">
            <a:avLst/>
          </a:prstGeom>
          <a:noFill/>
        </p:spPr>
        <p:txBody>
          <a:bodyPr wrap="square" rtlCol="0">
            <a:spAutoFit/>
          </a:bodyPr>
          <a:lstStyle/>
          <a:p>
            <a:pPr algn="ctr"/>
            <a:r>
              <a:rPr lang="en-US" altLang="zh-CN" sz="1000" dirty="0" smtClean="0">
                <a:solidFill>
                  <a:srgbClr val="FF0000"/>
                </a:solidFill>
              </a:rPr>
              <a:t>Node A</a:t>
            </a:r>
            <a:endParaRPr lang="zh-CN" altLang="en-US" sz="1000" dirty="0">
              <a:solidFill>
                <a:srgbClr val="FF0000"/>
              </a:solidFill>
            </a:endParaRPr>
          </a:p>
        </p:txBody>
      </p:sp>
      <p:sp>
        <p:nvSpPr>
          <p:cNvPr id="38" name="文本框 37"/>
          <p:cNvSpPr txBox="1"/>
          <p:nvPr/>
        </p:nvSpPr>
        <p:spPr>
          <a:xfrm>
            <a:off x="6760911" y="4244062"/>
            <a:ext cx="810380" cy="246221"/>
          </a:xfrm>
          <a:prstGeom prst="rect">
            <a:avLst/>
          </a:prstGeom>
          <a:noFill/>
        </p:spPr>
        <p:txBody>
          <a:bodyPr wrap="square" rtlCol="0">
            <a:spAutoFit/>
          </a:bodyPr>
          <a:lstStyle/>
          <a:p>
            <a:pPr algn="ctr"/>
            <a:r>
              <a:rPr lang="en-US" altLang="zh-CN" sz="1000" dirty="0" smtClean="0">
                <a:solidFill>
                  <a:srgbClr val="FF0000"/>
                </a:solidFill>
              </a:rPr>
              <a:t>Node B</a:t>
            </a:r>
            <a:endParaRPr lang="zh-CN" altLang="en-US" sz="1000" dirty="0">
              <a:solidFill>
                <a:srgbClr val="FF0000"/>
              </a:solidFill>
            </a:endParaRPr>
          </a:p>
        </p:txBody>
      </p:sp>
      <p:sp>
        <p:nvSpPr>
          <p:cNvPr id="39" name="Rectangle 3"/>
          <p:cNvSpPr txBox="1">
            <a:spLocks noChangeArrowheads="1"/>
          </p:cNvSpPr>
          <p:nvPr/>
        </p:nvSpPr>
        <p:spPr bwMode="auto">
          <a:xfrm>
            <a:off x="401688" y="1107252"/>
            <a:ext cx="8208912" cy="2123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r>
              <a:rPr lang="en-US" altLang="zh-CN" sz="1800" b="1" kern="0" dirty="0" smtClean="0">
                <a:latin typeface="+mj-lt"/>
              </a:rPr>
              <a:t>For ranging application, it focuses on how to accurately measure the round trip time between node A and node B. In practice, TOA/TDOA techniques are used to detect the first path of the received signal, and the time stamps can be used to calculate the TOA/TDOA in this application.</a:t>
            </a:r>
          </a:p>
          <a:p>
            <a:pPr algn="just"/>
            <a:r>
              <a:rPr lang="en-US" altLang="zh-CN" sz="1800" b="1" kern="0" dirty="0" smtClean="0">
                <a:latin typeface="+mj-lt"/>
              </a:rPr>
              <a:t>For sensing application, it</a:t>
            </a:r>
            <a:r>
              <a:rPr lang="en-US" altLang="zh-CN" sz="1800" b="1" kern="0" dirty="0">
                <a:latin typeface="+mj-lt"/>
              </a:rPr>
              <a:t> focuses </a:t>
            </a:r>
            <a:r>
              <a:rPr lang="en-US" altLang="zh-CN" sz="1800" b="1" kern="0" dirty="0" smtClean="0">
                <a:latin typeface="+mj-lt"/>
              </a:rPr>
              <a:t>on how to accurately measure the range/angle/velocity of the reflection points. In this case, the CIR (channel impulse response) is needed to get  reflection points’ information.</a:t>
            </a:r>
            <a:endParaRPr lang="en-US" altLang="zh-CN" sz="1800" b="1" kern="0" dirty="0">
              <a:latin typeface="+mj-lt"/>
            </a:endParaRPr>
          </a:p>
        </p:txBody>
      </p:sp>
      <p:sp>
        <p:nvSpPr>
          <p:cNvPr id="9" name="文本框 8"/>
          <p:cNvSpPr txBox="1"/>
          <p:nvPr/>
        </p:nvSpPr>
        <p:spPr>
          <a:xfrm>
            <a:off x="5557067" y="4074810"/>
            <a:ext cx="1296144" cy="261610"/>
          </a:xfrm>
          <a:prstGeom prst="rect">
            <a:avLst/>
          </a:prstGeom>
          <a:noFill/>
        </p:spPr>
        <p:txBody>
          <a:bodyPr wrap="square" rtlCol="0">
            <a:spAutoFit/>
          </a:bodyPr>
          <a:lstStyle/>
          <a:p>
            <a:r>
              <a:rPr lang="en-US" altLang="zh-CN" sz="1050" dirty="0" smtClean="0">
                <a:solidFill>
                  <a:srgbClr val="FF0000"/>
                </a:solidFill>
              </a:rPr>
              <a:t>Reflection point1</a:t>
            </a:r>
            <a:endParaRPr lang="zh-CN" altLang="en-US" sz="1050" dirty="0">
              <a:solidFill>
                <a:srgbClr val="FF0000"/>
              </a:solidFill>
            </a:endParaRPr>
          </a:p>
        </p:txBody>
      </p:sp>
      <p:sp>
        <p:nvSpPr>
          <p:cNvPr id="40" name="文本框 39"/>
          <p:cNvSpPr txBox="1"/>
          <p:nvPr/>
        </p:nvSpPr>
        <p:spPr>
          <a:xfrm>
            <a:off x="6451545" y="4958135"/>
            <a:ext cx="1296144" cy="261610"/>
          </a:xfrm>
          <a:prstGeom prst="rect">
            <a:avLst/>
          </a:prstGeom>
          <a:noFill/>
        </p:spPr>
        <p:txBody>
          <a:bodyPr wrap="square" rtlCol="0">
            <a:spAutoFit/>
          </a:bodyPr>
          <a:lstStyle/>
          <a:p>
            <a:r>
              <a:rPr lang="en-US" altLang="zh-CN" sz="1050" dirty="0" smtClean="0">
                <a:solidFill>
                  <a:srgbClr val="FF0000"/>
                </a:solidFill>
              </a:rPr>
              <a:t>Reflection point2</a:t>
            </a:r>
            <a:endParaRPr lang="zh-CN" altLang="en-US" sz="1050" dirty="0">
              <a:solidFill>
                <a:srgbClr val="FF0000"/>
              </a:solidFill>
            </a:endParaRPr>
          </a:p>
        </p:txBody>
      </p:sp>
    </p:spTree>
    <p:extLst>
      <p:ext uri="{BB962C8B-B14F-4D97-AF65-F5344CB8AC3E}">
        <p14:creationId xmlns:p14="http://schemas.microsoft.com/office/powerpoint/2010/main" val="15349583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Motivation of CIR feedback</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dirty="0"/>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pic>
        <p:nvPicPr>
          <p:cNvPr id="1028" name="Picture 4" descr="行人图标免费下载_行人矢量图标-88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8405" y="2386490"/>
            <a:ext cx="445377" cy="445377"/>
          </a:xfrm>
          <a:prstGeom prst="rect">
            <a:avLst/>
          </a:prstGeom>
          <a:noFill/>
          <a:extLst>
            <a:ext uri="{909E8E84-426E-40DD-AFC4-6F175D3DCCD1}">
              <a14:hiddenFill xmlns:a14="http://schemas.microsoft.com/office/drawing/2010/main">
                <a:solidFill>
                  <a:srgbClr val="FFFFFF"/>
                </a:solidFill>
              </a14:hiddenFill>
            </a:ext>
          </a:extLst>
        </p:spPr>
      </p:pic>
      <p:sp>
        <p:nvSpPr>
          <p:cNvPr id="8" name="流程图: 联系 7"/>
          <p:cNvSpPr/>
          <p:nvPr/>
        </p:nvSpPr>
        <p:spPr bwMode="auto">
          <a:xfrm>
            <a:off x="3282541" y="4551511"/>
            <a:ext cx="288032" cy="288032"/>
          </a:xfrm>
          <a:prstGeom prst="flowChartConnector">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4" name="流程图: 联系 83"/>
          <p:cNvSpPr/>
          <p:nvPr/>
        </p:nvSpPr>
        <p:spPr bwMode="auto">
          <a:xfrm>
            <a:off x="618245" y="4551511"/>
            <a:ext cx="288032" cy="288032"/>
          </a:xfrm>
          <a:prstGeom prst="flowChartConnector">
            <a:avLst/>
          </a:prstGeom>
          <a:solidFill>
            <a:schemeClr val="bg1"/>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5" name="流程图: 联系 84"/>
          <p:cNvSpPr/>
          <p:nvPr/>
        </p:nvSpPr>
        <p:spPr bwMode="auto">
          <a:xfrm>
            <a:off x="4832351" y="1310454"/>
            <a:ext cx="288032" cy="288032"/>
          </a:xfrm>
          <a:prstGeom prst="flowChartConnector">
            <a:avLst/>
          </a:prstGeom>
          <a:solidFill>
            <a:schemeClr val="bg1"/>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6" name="流程图: 联系 85"/>
          <p:cNvSpPr/>
          <p:nvPr/>
        </p:nvSpPr>
        <p:spPr bwMode="auto">
          <a:xfrm>
            <a:off x="1671816" y="1310454"/>
            <a:ext cx="288032" cy="288032"/>
          </a:xfrm>
          <a:prstGeom prst="flowChartConnector">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文本框 10"/>
          <p:cNvSpPr txBox="1"/>
          <p:nvPr/>
        </p:nvSpPr>
        <p:spPr>
          <a:xfrm>
            <a:off x="2027515" y="1285193"/>
            <a:ext cx="1930814" cy="338554"/>
          </a:xfrm>
          <a:prstGeom prst="rect">
            <a:avLst/>
          </a:prstGeom>
          <a:noFill/>
        </p:spPr>
        <p:txBody>
          <a:bodyPr wrap="square" rtlCol="0">
            <a:spAutoFit/>
          </a:bodyPr>
          <a:lstStyle/>
          <a:p>
            <a:pPr algn="ctr"/>
            <a:r>
              <a:rPr lang="en-US" altLang="zh-CN" sz="1600" b="1" dirty="0" smtClean="0"/>
              <a:t>Full-function device</a:t>
            </a:r>
            <a:endParaRPr lang="zh-CN" altLang="en-US" sz="1600" b="1" dirty="0"/>
          </a:p>
        </p:txBody>
      </p:sp>
      <p:sp>
        <p:nvSpPr>
          <p:cNvPr id="15" name="文本框 14"/>
          <p:cNvSpPr txBox="1"/>
          <p:nvPr/>
        </p:nvSpPr>
        <p:spPr>
          <a:xfrm>
            <a:off x="259943" y="4839543"/>
            <a:ext cx="1004636" cy="461665"/>
          </a:xfrm>
          <a:prstGeom prst="rect">
            <a:avLst/>
          </a:prstGeom>
          <a:noFill/>
        </p:spPr>
        <p:txBody>
          <a:bodyPr wrap="square" rtlCol="0">
            <a:spAutoFit/>
          </a:bodyPr>
          <a:lstStyle/>
          <a:p>
            <a:pPr algn="ctr"/>
            <a:r>
              <a:rPr lang="en-US" altLang="zh-CN" dirty="0" smtClean="0"/>
              <a:t>Device A</a:t>
            </a:r>
          </a:p>
          <a:p>
            <a:pPr algn="ctr"/>
            <a:r>
              <a:rPr lang="en-US" altLang="zh-CN" dirty="0" smtClean="0"/>
              <a:t>Responder</a:t>
            </a:r>
            <a:endParaRPr lang="zh-CN" altLang="en-US" dirty="0"/>
          </a:p>
        </p:txBody>
      </p:sp>
      <p:sp>
        <p:nvSpPr>
          <p:cNvPr id="87" name="文本框 86"/>
          <p:cNvSpPr txBox="1"/>
          <p:nvPr/>
        </p:nvSpPr>
        <p:spPr>
          <a:xfrm>
            <a:off x="2989370" y="4839542"/>
            <a:ext cx="1004636" cy="461665"/>
          </a:xfrm>
          <a:prstGeom prst="rect">
            <a:avLst/>
          </a:prstGeom>
          <a:noFill/>
        </p:spPr>
        <p:txBody>
          <a:bodyPr wrap="square" rtlCol="0">
            <a:spAutoFit/>
          </a:bodyPr>
          <a:lstStyle/>
          <a:p>
            <a:pPr algn="ctr"/>
            <a:r>
              <a:rPr lang="en-US" altLang="zh-CN" dirty="0" smtClean="0"/>
              <a:t>Device B</a:t>
            </a:r>
          </a:p>
          <a:p>
            <a:pPr algn="ctr"/>
            <a:r>
              <a:rPr lang="en-US" altLang="zh-CN" dirty="0" smtClean="0"/>
              <a:t>Initiator</a:t>
            </a:r>
            <a:endParaRPr lang="zh-CN" altLang="en-US" dirty="0"/>
          </a:p>
        </p:txBody>
      </p:sp>
      <p:sp>
        <p:nvSpPr>
          <p:cNvPr id="88" name="文本框 87"/>
          <p:cNvSpPr txBox="1"/>
          <p:nvPr/>
        </p:nvSpPr>
        <p:spPr>
          <a:xfrm>
            <a:off x="5132669" y="1285193"/>
            <a:ext cx="2363978" cy="338554"/>
          </a:xfrm>
          <a:prstGeom prst="rect">
            <a:avLst/>
          </a:prstGeom>
          <a:noFill/>
        </p:spPr>
        <p:txBody>
          <a:bodyPr wrap="square" rtlCol="0">
            <a:spAutoFit/>
          </a:bodyPr>
          <a:lstStyle/>
          <a:p>
            <a:pPr algn="ctr"/>
            <a:r>
              <a:rPr lang="en-US" altLang="zh-CN" sz="1600" b="1" dirty="0" smtClean="0"/>
              <a:t>Reduced-function device</a:t>
            </a:r>
            <a:endParaRPr lang="zh-CN" altLang="en-US" sz="1600" b="1" dirty="0"/>
          </a:p>
        </p:txBody>
      </p:sp>
      <p:cxnSp>
        <p:nvCxnSpPr>
          <p:cNvPr id="18" name="直接箭头连接符 17"/>
          <p:cNvCxnSpPr>
            <a:stCxn id="8" idx="1"/>
          </p:cNvCxnSpPr>
          <p:nvPr/>
        </p:nvCxnSpPr>
        <p:spPr bwMode="auto">
          <a:xfrm flipH="1" flipV="1">
            <a:off x="2312289" y="2643303"/>
            <a:ext cx="1012433" cy="1950389"/>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直接箭头连接符 88"/>
          <p:cNvCxnSpPr>
            <a:endCxn id="84" idx="7"/>
          </p:cNvCxnSpPr>
          <p:nvPr/>
        </p:nvCxnSpPr>
        <p:spPr bwMode="auto">
          <a:xfrm flipH="1">
            <a:off x="864096" y="2643303"/>
            <a:ext cx="1416997" cy="1950389"/>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直接箭头连接符 92"/>
          <p:cNvCxnSpPr/>
          <p:nvPr/>
        </p:nvCxnSpPr>
        <p:spPr bwMode="auto">
          <a:xfrm flipH="1">
            <a:off x="906277" y="4667064"/>
            <a:ext cx="2376264" cy="0"/>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接箭头连接符 96"/>
          <p:cNvCxnSpPr>
            <a:stCxn id="84" idx="5"/>
            <a:endCxn id="8" idx="3"/>
          </p:cNvCxnSpPr>
          <p:nvPr/>
        </p:nvCxnSpPr>
        <p:spPr bwMode="auto">
          <a:xfrm>
            <a:off x="864096" y="4797362"/>
            <a:ext cx="2460626" cy="0"/>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接箭头连接符 100"/>
          <p:cNvCxnSpPr/>
          <p:nvPr/>
        </p:nvCxnSpPr>
        <p:spPr bwMode="auto">
          <a:xfrm flipV="1">
            <a:off x="1357889" y="1895946"/>
            <a:ext cx="601959" cy="1"/>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直接箭头连接符 102"/>
          <p:cNvCxnSpPr/>
          <p:nvPr/>
        </p:nvCxnSpPr>
        <p:spPr bwMode="auto">
          <a:xfrm flipV="1">
            <a:off x="4531371" y="1895946"/>
            <a:ext cx="601959" cy="1"/>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文本框 103"/>
          <p:cNvSpPr txBox="1"/>
          <p:nvPr/>
        </p:nvSpPr>
        <p:spPr>
          <a:xfrm>
            <a:off x="1836899" y="1691088"/>
            <a:ext cx="1930814" cy="338554"/>
          </a:xfrm>
          <a:prstGeom prst="rect">
            <a:avLst/>
          </a:prstGeom>
          <a:noFill/>
        </p:spPr>
        <p:txBody>
          <a:bodyPr wrap="square" rtlCol="0">
            <a:spAutoFit/>
          </a:bodyPr>
          <a:lstStyle/>
          <a:p>
            <a:pPr algn="ctr"/>
            <a:r>
              <a:rPr lang="en-US" altLang="zh-CN" sz="1600" b="1" dirty="0" smtClean="0"/>
              <a:t>Sensing packet</a:t>
            </a:r>
            <a:endParaRPr lang="zh-CN" altLang="en-US" sz="1600" b="1" dirty="0"/>
          </a:p>
        </p:txBody>
      </p:sp>
      <p:sp>
        <p:nvSpPr>
          <p:cNvPr id="105" name="文本框 104"/>
          <p:cNvSpPr txBox="1"/>
          <p:nvPr/>
        </p:nvSpPr>
        <p:spPr>
          <a:xfrm>
            <a:off x="5004048" y="1691088"/>
            <a:ext cx="2318030" cy="338554"/>
          </a:xfrm>
          <a:prstGeom prst="rect">
            <a:avLst/>
          </a:prstGeom>
          <a:noFill/>
        </p:spPr>
        <p:txBody>
          <a:bodyPr wrap="square" rtlCol="0">
            <a:spAutoFit/>
          </a:bodyPr>
          <a:lstStyle/>
          <a:p>
            <a:pPr algn="ctr"/>
            <a:r>
              <a:rPr lang="en-US" altLang="zh-CN" sz="1600" b="1" dirty="0" smtClean="0"/>
              <a:t>CIR feedback packet</a:t>
            </a:r>
            <a:endParaRPr lang="zh-CN" altLang="en-US" sz="1600" b="1" dirty="0"/>
          </a:p>
        </p:txBody>
      </p:sp>
      <p:sp>
        <p:nvSpPr>
          <p:cNvPr id="4104" name="文本框 4103"/>
          <p:cNvSpPr txBox="1"/>
          <p:nvPr/>
        </p:nvSpPr>
        <p:spPr>
          <a:xfrm>
            <a:off x="1909380" y="2104763"/>
            <a:ext cx="720080" cy="307777"/>
          </a:xfrm>
          <a:prstGeom prst="rect">
            <a:avLst/>
          </a:prstGeom>
          <a:noFill/>
        </p:spPr>
        <p:txBody>
          <a:bodyPr wrap="square" rtlCol="0">
            <a:spAutoFit/>
          </a:bodyPr>
          <a:lstStyle/>
          <a:p>
            <a:pPr algn="ctr"/>
            <a:r>
              <a:rPr lang="en-US" altLang="zh-CN" sz="1400" dirty="0" smtClean="0"/>
              <a:t>Target</a:t>
            </a:r>
            <a:endParaRPr lang="zh-CN" altLang="en-US" sz="1400" dirty="0"/>
          </a:p>
        </p:txBody>
      </p:sp>
      <p:pic>
        <p:nvPicPr>
          <p:cNvPr id="107" name="Picture 4" descr="行人图标免费下载_行人矢量图标-88IC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91823" y="2318897"/>
            <a:ext cx="445377" cy="445377"/>
          </a:xfrm>
          <a:prstGeom prst="rect">
            <a:avLst/>
          </a:prstGeom>
          <a:noFill/>
          <a:extLst>
            <a:ext uri="{909E8E84-426E-40DD-AFC4-6F175D3DCCD1}">
              <a14:hiddenFill xmlns:a14="http://schemas.microsoft.com/office/drawing/2010/main">
                <a:solidFill>
                  <a:srgbClr val="FFFFFF"/>
                </a:solidFill>
              </a14:hiddenFill>
            </a:ext>
          </a:extLst>
        </p:spPr>
      </p:pic>
      <p:sp>
        <p:nvSpPr>
          <p:cNvPr id="108" name="流程图: 联系 107"/>
          <p:cNvSpPr/>
          <p:nvPr/>
        </p:nvSpPr>
        <p:spPr bwMode="auto">
          <a:xfrm>
            <a:off x="7515959" y="4483918"/>
            <a:ext cx="288032" cy="288032"/>
          </a:xfrm>
          <a:prstGeom prst="flowChartConnector">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9" name="流程图: 联系 108"/>
          <p:cNvSpPr/>
          <p:nvPr/>
        </p:nvSpPr>
        <p:spPr bwMode="auto">
          <a:xfrm>
            <a:off x="4851663" y="4483918"/>
            <a:ext cx="288032" cy="288032"/>
          </a:xfrm>
          <a:prstGeom prst="flowChartConnector">
            <a:avLst/>
          </a:prstGeom>
          <a:solidFill>
            <a:schemeClr val="bg1"/>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0" name="文本框 109"/>
          <p:cNvSpPr txBox="1"/>
          <p:nvPr/>
        </p:nvSpPr>
        <p:spPr>
          <a:xfrm>
            <a:off x="4493361" y="4771950"/>
            <a:ext cx="1004636" cy="461665"/>
          </a:xfrm>
          <a:prstGeom prst="rect">
            <a:avLst/>
          </a:prstGeom>
          <a:noFill/>
        </p:spPr>
        <p:txBody>
          <a:bodyPr wrap="square" rtlCol="0">
            <a:spAutoFit/>
          </a:bodyPr>
          <a:lstStyle/>
          <a:p>
            <a:pPr algn="ctr"/>
            <a:r>
              <a:rPr lang="en-US" altLang="zh-CN" dirty="0" smtClean="0"/>
              <a:t>Device A</a:t>
            </a:r>
          </a:p>
          <a:p>
            <a:pPr algn="ctr"/>
            <a:r>
              <a:rPr lang="en-US" altLang="zh-CN" dirty="0" smtClean="0"/>
              <a:t>Responder</a:t>
            </a:r>
            <a:endParaRPr lang="zh-CN" altLang="en-US" dirty="0"/>
          </a:p>
        </p:txBody>
      </p:sp>
      <p:sp>
        <p:nvSpPr>
          <p:cNvPr id="111" name="文本框 110"/>
          <p:cNvSpPr txBox="1"/>
          <p:nvPr/>
        </p:nvSpPr>
        <p:spPr>
          <a:xfrm>
            <a:off x="7222788" y="4771949"/>
            <a:ext cx="1004636" cy="461665"/>
          </a:xfrm>
          <a:prstGeom prst="rect">
            <a:avLst/>
          </a:prstGeom>
          <a:noFill/>
        </p:spPr>
        <p:txBody>
          <a:bodyPr wrap="square" rtlCol="0">
            <a:spAutoFit/>
          </a:bodyPr>
          <a:lstStyle/>
          <a:p>
            <a:pPr algn="ctr"/>
            <a:r>
              <a:rPr lang="en-US" altLang="zh-CN" dirty="0" smtClean="0"/>
              <a:t>Device B</a:t>
            </a:r>
          </a:p>
          <a:p>
            <a:pPr algn="ctr"/>
            <a:r>
              <a:rPr lang="en-US" altLang="zh-CN" dirty="0" smtClean="0"/>
              <a:t>Initiator</a:t>
            </a:r>
            <a:endParaRPr lang="zh-CN" altLang="en-US" dirty="0"/>
          </a:p>
        </p:txBody>
      </p:sp>
      <p:cxnSp>
        <p:nvCxnSpPr>
          <p:cNvPr id="112" name="直接箭头连接符 111"/>
          <p:cNvCxnSpPr>
            <a:stCxn id="108" idx="1"/>
          </p:cNvCxnSpPr>
          <p:nvPr/>
        </p:nvCxnSpPr>
        <p:spPr bwMode="auto">
          <a:xfrm flipH="1" flipV="1">
            <a:off x="6545707" y="2575710"/>
            <a:ext cx="1012433" cy="1950389"/>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接箭头连接符 112"/>
          <p:cNvCxnSpPr>
            <a:endCxn id="109" idx="7"/>
          </p:cNvCxnSpPr>
          <p:nvPr/>
        </p:nvCxnSpPr>
        <p:spPr bwMode="auto">
          <a:xfrm flipH="1">
            <a:off x="5097514" y="2575710"/>
            <a:ext cx="1416997" cy="1950389"/>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直接箭头连接符 113"/>
          <p:cNvCxnSpPr/>
          <p:nvPr/>
        </p:nvCxnSpPr>
        <p:spPr bwMode="auto">
          <a:xfrm flipH="1">
            <a:off x="5139695" y="4599471"/>
            <a:ext cx="2376264" cy="0"/>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直接箭头连接符 114"/>
          <p:cNvCxnSpPr>
            <a:stCxn id="109" idx="5"/>
            <a:endCxn id="108" idx="3"/>
          </p:cNvCxnSpPr>
          <p:nvPr/>
        </p:nvCxnSpPr>
        <p:spPr bwMode="auto">
          <a:xfrm>
            <a:off x="5097514" y="4729769"/>
            <a:ext cx="2460626" cy="0"/>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文本框 115"/>
          <p:cNvSpPr txBox="1"/>
          <p:nvPr/>
        </p:nvSpPr>
        <p:spPr>
          <a:xfrm>
            <a:off x="6250302" y="2037170"/>
            <a:ext cx="720080" cy="307777"/>
          </a:xfrm>
          <a:prstGeom prst="rect">
            <a:avLst/>
          </a:prstGeom>
          <a:noFill/>
        </p:spPr>
        <p:txBody>
          <a:bodyPr wrap="square" rtlCol="0">
            <a:spAutoFit/>
          </a:bodyPr>
          <a:lstStyle/>
          <a:p>
            <a:pPr algn="ctr"/>
            <a:r>
              <a:rPr lang="en-US" altLang="zh-CN" sz="1400" dirty="0" smtClean="0"/>
              <a:t>Target</a:t>
            </a:r>
            <a:endParaRPr lang="zh-CN" altLang="en-US" sz="1400" dirty="0"/>
          </a:p>
        </p:txBody>
      </p:sp>
      <p:sp>
        <p:nvSpPr>
          <p:cNvPr id="117" name="流程图: 联系 116"/>
          <p:cNvSpPr/>
          <p:nvPr/>
        </p:nvSpPr>
        <p:spPr bwMode="auto">
          <a:xfrm>
            <a:off x="8359080" y="2762628"/>
            <a:ext cx="288032" cy="288032"/>
          </a:xfrm>
          <a:prstGeom prst="flowChartConnector">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endParaRPr lang="zh-CN" altLang="en-US"/>
          </a:p>
        </p:txBody>
      </p:sp>
      <p:cxnSp>
        <p:nvCxnSpPr>
          <p:cNvPr id="118" name="直接箭头连接符 117"/>
          <p:cNvCxnSpPr>
            <a:endCxn id="117" idx="2"/>
          </p:cNvCxnSpPr>
          <p:nvPr/>
        </p:nvCxnSpPr>
        <p:spPr bwMode="auto">
          <a:xfrm>
            <a:off x="6545707" y="2502338"/>
            <a:ext cx="1813373" cy="404306"/>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2" name="文本框 121"/>
          <p:cNvSpPr txBox="1"/>
          <p:nvPr/>
        </p:nvSpPr>
        <p:spPr>
          <a:xfrm>
            <a:off x="8031860" y="2332244"/>
            <a:ext cx="1004636" cy="461665"/>
          </a:xfrm>
          <a:prstGeom prst="rect">
            <a:avLst/>
          </a:prstGeom>
          <a:noFill/>
        </p:spPr>
        <p:txBody>
          <a:bodyPr wrap="square" rtlCol="0">
            <a:spAutoFit/>
          </a:bodyPr>
          <a:lstStyle/>
          <a:p>
            <a:pPr algn="ctr"/>
            <a:r>
              <a:rPr lang="en-US" altLang="zh-CN" dirty="0" smtClean="0"/>
              <a:t>Device C</a:t>
            </a:r>
          </a:p>
          <a:p>
            <a:pPr algn="ctr"/>
            <a:r>
              <a:rPr lang="en-US" altLang="zh-CN" dirty="0" smtClean="0"/>
              <a:t>Responder</a:t>
            </a:r>
            <a:endParaRPr lang="zh-CN" altLang="en-US" dirty="0"/>
          </a:p>
        </p:txBody>
      </p:sp>
      <p:cxnSp>
        <p:nvCxnSpPr>
          <p:cNvPr id="123" name="直接箭头连接符 122"/>
          <p:cNvCxnSpPr>
            <a:stCxn id="108" idx="0"/>
            <a:endCxn id="117" idx="3"/>
          </p:cNvCxnSpPr>
          <p:nvPr/>
        </p:nvCxnSpPr>
        <p:spPr bwMode="auto">
          <a:xfrm flipV="1">
            <a:off x="7659975" y="3008479"/>
            <a:ext cx="741286" cy="1475439"/>
          </a:xfrm>
          <a:prstGeom prst="straightConnector1">
            <a:avLst/>
          </a:prstGeom>
          <a:solidFill>
            <a:schemeClr val="accent1"/>
          </a:solidFill>
          <a:ln w="1905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08" name="文本框 4107"/>
          <p:cNvSpPr txBox="1"/>
          <p:nvPr/>
        </p:nvSpPr>
        <p:spPr>
          <a:xfrm>
            <a:off x="467544" y="5287919"/>
            <a:ext cx="8143056" cy="1200329"/>
          </a:xfrm>
          <a:prstGeom prst="rect">
            <a:avLst/>
          </a:prstGeom>
          <a:noFill/>
        </p:spPr>
        <p:txBody>
          <a:bodyPr wrap="square" rtlCol="0">
            <a:spAutoFit/>
          </a:bodyPr>
          <a:lstStyle/>
          <a:p>
            <a:pPr marL="171450" indent="-171450" algn="just">
              <a:buFont typeface="Wingdings" panose="05000000000000000000" pitchFamily="2" charset="2"/>
              <a:buChar char="l"/>
            </a:pPr>
            <a:r>
              <a:rPr lang="en-US" altLang="zh-CN" sz="1800" b="1" dirty="0" smtClean="0"/>
              <a:t>Use case1: only two nodes involved in sensing, but the capabilities of two nodes are not equal. </a:t>
            </a:r>
          </a:p>
          <a:p>
            <a:pPr marL="171450" indent="-171450" algn="just">
              <a:buFont typeface="Wingdings" panose="05000000000000000000" pitchFamily="2" charset="2"/>
              <a:buChar char="l"/>
            </a:pPr>
            <a:r>
              <a:rPr lang="en-US" altLang="zh-CN" sz="1800" b="1" dirty="0" smtClean="0"/>
              <a:t>Use case2: multiple nodes involved in sensing, and one node responsible for computation.</a:t>
            </a:r>
            <a:endParaRPr lang="zh-CN" altLang="en-US" sz="1800" b="1" dirty="0"/>
          </a:p>
        </p:txBody>
      </p:sp>
      <p:cxnSp>
        <p:nvCxnSpPr>
          <p:cNvPr id="129" name="直接箭头连接符 128"/>
          <p:cNvCxnSpPr>
            <a:stCxn id="117" idx="4"/>
            <a:endCxn id="108" idx="6"/>
          </p:cNvCxnSpPr>
          <p:nvPr/>
        </p:nvCxnSpPr>
        <p:spPr bwMode="auto">
          <a:xfrm flipH="1">
            <a:off x="7803991" y="3050660"/>
            <a:ext cx="699105" cy="1577274"/>
          </a:xfrm>
          <a:prstGeom prst="straightConnector1">
            <a:avLst/>
          </a:prstGeom>
          <a:solidFill>
            <a:schemeClr val="accent1"/>
          </a:solidFill>
          <a:ln w="1905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90990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Mathematical model of CIR</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mc:AlternateContent xmlns:mc="http://schemas.openxmlformats.org/markup-compatibility/2006" xmlns:a14="http://schemas.microsoft.com/office/drawing/2010/main">
        <mc:Choice Requires="a14">
          <p:sp>
            <p:nvSpPr>
              <p:cNvPr id="39" name="Rectangle 3"/>
              <p:cNvSpPr txBox="1">
                <a:spLocks noChangeArrowheads="1"/>
              </p:cNvSpPr>
              <p:nvPr/>
            </p:nvSpPr>
            <p:spPr bwMode="auto">
              <a:xfrm>
                <a:off x="401688" y="1107252"/>
                <a:ext cx="8208912" cy="4121948"/>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r>
                  <a:rPr lang="en-US" altLang="zh-CN" sz="1800" b="1" kern="0" dirty="0" smtClean="0">
                    <a:latin typeface="+mj-lt"/>
                  </a:rPr>
                  <a:t>If we do not take the bandwidth into consideration, the indoor radio propagation channel can be modeled as a linear time-varying filter with the following impulse response [1] :</a:t>
                </a:r>
              </a:p>
              <a:p>
                <a:pPr algn="just"/>
                <a:endParaRPr lang="en-US" altLang="zh-CN" sz="1800" b="1" kern="0" dirty="0">
                  <a:latin typeface="+mj-lt"/>
                </a:endParaRPr>
              </a:p>
              <a:p>
                <a:pPr algn="just"/>
                <a:endParaRPr lang="en-US" altLang="zh-CN" sz="1800" b="1" kern="0" dirty="0" smtClean="0">
                  <a:latin typeface="+mj-lt"/>
                </a:endParaRPr>
              </a:p>
              <a:p>
                <a:pPr marL="400050" lvl="1" indent="0" algn="just">
                  <a:buNone/>
                </a:pPr>
                <a:endParaRPr lang="en-US" altLang="zh-CN" sz="1600" b="1" kern="0" dirty="0" smtClean="0">
                  <a:latin typeface="+mj-lt"/>
                </a:endParaRPr>
              </a:p>
              <a:p>
                <a:pPr marL="400050" lvl="1" indent="0" algn="just">
                  <a:buNone/>
                </a:pPr>
                <a:endParaRPr lang="en-US" altLang="zh-CN" sz="1600" b="1" kern="0" dirty="0">
                  <a:latin typeface="+mj-lt"/>
                </a:endParaRPr>
              </a:p>
              <a:p>
                <a:pPr marL="400050" lvl="1" indent="0" algn="just">
                  <a:buNone/>
                </a:pPr>
                <a:r>
                  <a:rPr lang="en-US" altLang="zh-CN" sz="1600" b="1" kern="0" dirty="0">
                    <a:latin typeface="+mj-lt"/>
                  </a:rPr>
                  <a:t>w</a:t>
                </a:r>
                <a:r>
                  <a:rPr lang="en-US" altLang="zh-CN" sz="1600" b="1" kern="0" dirty="0" smtClean="0">
                    <a:latin typeface="+mj-lt"/>
                  </a:rPr>
                  <a:t>here </a:t>
                </a:r>
                <a14:m>
                  <m:oMath xmlns:m="http://schemas.openxmlformats.org/officeDocument/2006/math">
                    <m:r>
                      <a:rPr lang="en-US" altLang="zh-CN" sz="1600" b="1" i="1" kern="0" smtClean="0">
                        <a:latin typeface="Cambria Math" panose="02040503050406030204" pitchFamily="18" charset="0"/>
                      </a:rPr>
                      <m:t>𝝉</m:t>
                    </m:r>
                  </m:oMath>
                </a14:m>
                <a:r>
                  <a:rPr lang="en-US" altLang="zh-CN" sz="1600" b="1" kern="0" dirty="0" smtClean="0">
                    <a:latin typeface="+mj-lt"/>
                  </a:rPr>
                  <a:t> is the time delay, t refers to the impulse response at instance t and </a:t>
                </a:r>
                <a14:m>
                  <m:oMath xmlns:m="http://schemas.openxmlformats.org/officeDocument/2006/math">
                    <m:r>
                      <a:rPr lang="en-US" altLang="zh-CN" sz="1600" b="1" i="1" kern="0" smtClean="0">
                        <a:latin typeface="Cambria Math" panose="02040503050406030204" pitchFamily="18" charset="0"/>
                      </a:rPr>
                      <m:t>𝜹</m:t>
                    </m:r>
                  </m:oMath>
                </a14:m>
                <a:r>
                  <a:rPr lang="en-US" altLang="zh-CN" sz="1600" b="1" kern="0" dirty="0" smtClean="0">
                    <a:latin typeface="+mj-lt"/>
                  </a:rPr>
                  <a:t> is the Dirac delta function. The  parameters of the </a:t>
                </a:r>
                <a:r>
                  <a:rPr lang="en-US" altLang="zh-CN" sz="1600" b="1" kern="0" dirty="0" err="1" smtClean="0">
                    <a:latin typeface="+mj-lt"/>
                  </a:rPr>
                  <a:t>kth</a:t>
                </a:r>
                <a:r>
                  <a:rPr lang="en-US" altLang="zh-CN" sz="1600" b="1" kern="0" dirty="0" smtClean="0">
                    <a:latin typeface="+mj-lt"/>
                  </a:rPr>
                  <a:t> path are </a:t>
                </a:r>
                <a14:m>
                  <m:oMath xmlns:m="http://schemas.openxmlformats.org/officeDocument/2006/math">
                    <m:sSub>
                      <m:sSubPr>
                        <m:ctrlPr>
                          <a:rPr lang="en-US" altLang="zh-CN" sz="1600" b="1" i="1" kern="0" smtClean="0">
                            <a:latin typeface="Cambria Math" panose="02040503050406030204" pitchFamily="18" charset="0"/>
                          </a:rPr>
                        </m:ctrlPr>
                      </m:sSubPr>
                      <m:e>
                        <m:r>
                          <a:rPr lang="en-US" altLang="zh-CN" sz="1600" b="1" i="1" kern="0" smtClean="0">
                            <a:latin typeface="Cambria Math" panose="02040503050406030204" pitchFamily="18" charset="0"/>
                          </a:rPr>
                          <m:t>𝒂</m:t>
                        </m:r>
                      </m:e>
                      <m:sub>
                        <m:r>
                          <a:rPr lang="en-US" altLang="zh-CN" sz="1600" b="1" i="1" kern="0" smtClean="0">
                            <a:latin typeface="Cambria Math" panose="02040503050406030204" pitchFamily="18" charset="0"/>
                          </a:rPr>
                          <m:t>𝒌</m:t>
                        </m:r>
                      </m:sub>
                    </m:sSub>
                  </m:oMath>
                </a14:m>
                <a:r>
                  <a:rPr lang="en-US" altLang="zh-CN" sz="1600" b="1" kern="0" dirty="0" smtClean="0">
                    <a:latin typeface="+mj-lt"/>
                  </a:rPr>
                  <a:t>,</a:t>
                </a:r>
                <a14:m>
                  <m:oMath xmlns:m="http://schemas.openxmlformats.org/officeDocument/2006/math">
                    <m:r>
                      <a:rPr lang="en-US" altLang="zh-CN" sz="1600" b="1" i="1" kern="0" dirty="0" smtClean="0">
                        <a:latin typeface="Cambria Math" panose="02040503050406030204" pitchFamily="18" charset="0"/>
                      </a:rPr>
                      <m:t> </m:t>
                    </m:r>
                    <m:sSub>
                      <m:sSubPr>
                        <m:ctrlPr>
                          <a:rPr lang="en-US" altLang="zh-CN" sz="1600" b="1" i="1" kern="0" dirty="0" smtClean="0">
                            <a:latin typeface="Cambria Math" panose="02040503050406030204" pitchFamily="18" charset="0"/>
                          </a:rPr>
                        </m:ctrlPr>
                      </m:sSubPr>
                      <m:e>
                        <m:r>
                          <a:rPr lang="en-US" altLang="zh-CN" sz="1600" b="1" i="1" kern="0" dirty="0">
                            <a:latin typeface="Cambria Math" panose="02040503050406030204" pitchFamily="18" charset="0"/>
                          </a:rPr>
                          <m:t>𝝉</m:t>
                        </m:r>
                      </m:e>
                      <m:sub>
                        <m:r>
                          <a:rPr lang="en-US" altLang="zh-CN" sz="1600" b="1" i="1" kern="0" dirty="0" smtClean="0">
                            <a:latin typeface="Cambria Math" panose="02040503050406030204" pitchFamily="18" charset="0"/>
                          </a:rPr>
                          <m:t>𝒌</m:t>
                        </m:r>
                      </m:sub>
                    </m:sSub>
                  </m:oMath>
                </a14:m>
                <a:r>
                  <a:rPr lang="en-US" altLang="zh-CN" sz="1600" b="1" kern="0" dirty="0" smtClean="0">
                    <a:latin typeface="+mj-lt"/>
                  </a:rPr>
                  <a:t>,</a:t>
                </a:r>
                <a14:m>
                  <m:oMath xmlns:m="http://schemas.openxmlformats.org/officeDocument/2006/math">
                    <m:sSub>
                      <m:sSubPr>
                        <m:ctrlPr>
                          <a:rPr lang="en-US" altLang="zh-CN" sz="1600" b="1" i="1" kern="0" dirty="0">
                            <a:latin typeface="Cambria Math" panose="02040503050406030204" pitchFamily="18" charset="0"/>
                          </a:rPr>
                        </m:ctrlPr>
                      </m:sSubPr>
                      <m:e>
                        <m:r>
                          <a:rPr lang="en-US" altLang="zh-CN" sz="1600" b="1" i="1" kern="0" dirty="0">
                            <a:latin typeface="Cambria Math" panose="02040503050406030204" pitchFamily="18" charset="0"/>
                          </a:rPr>
                          <m:t>𝜽</m:t>
                        </m:r>
                      </m:e>
                      <m:sub>
                        <m:r>
                          <a:rPr lang="en-US" altLang="zh-CN" sz="1600" b="1" i="1" kern="0" dirty="0">
                            <a:latin typeface="Cambria Math" panose="02040503050406030204" pitchFamily="18" charset="0"/>
                          </a:rPr>
                          <m:t>𝒌</m:t>
                        </m:r>
                      </m:sub>
                    </m:sSub>
                  </m:oMath>
                </a14:m>
                <a:r>
                  <a:rPr lang="en-US" altLang="zh-CN" sz="1600" b="1" kern="0" dirty="0" smtClean="0">
                    <a:latin typeface="+mj-lt"/>
                  </a:rPr>
                  <a:t> and K, i.e. amplitude, time delay, phase and number of relevant multipath components, respectively.</a:t>
                </a:r>
                <a:endParaRPr lang="en-US" altLang="zh-CN" sz="1800" b="1" kern="0" dirty="0" smtClean="0">
                  <a:latin typeface="+mj-lt"/>
                </a:endParaRPr>
              </a:p>
              <a:p>
                <a:pPr algn="just"/>
                <a:r>
                  <a:rPr lang="en-US" altLang="zh-CN" sz="1800" b="1" kern="0" dirty="0" smtClean="0">
                    <a:latin typeface="+mj-lt"/>
                  </a:rPr>
                  <a:t>If we take the bandwidth into consideration, the time delay resolution is determined by the bandwidth </a:t>
                </a:r>
                <a14:m>
                  <m:oMath xmlns:m="http://schemas.openxmlformats.org/officeDocument/2006/math">
                    <m:r>
                      <a:rPr lang="en-US" altLang="zh-CN" sz="1800" b="1" i="0" kern="0" smtClean="0">
                        <a:latin typeface="Cambria Math" panose="02040503050406030204" pitchFamily="18" charset="0"/>
                      </a:rPr>
                      <m:t>𝚫</m:t>
                    </m:r>
                    <m:r>
                      <a:rPr lang="en-US" altLang="zh-CN" sz="1800" b="1" i="0" kern="0" smtClean="0">
                        <a:latin typeface="Cambria Math" panose="02040503050406030204" pitchFamily="18" charset="0"/>
                      </a:rPr>
                      <m:t>𝐓</m:t>
                    </m:r>
                    <m:r>
                      <a:rPr lang="en-US" altLang="zh-CN" sz="1800" b="1" i="0" kern="0" smtClean="0">
                        <a:latin typeface="Cambria Math" panose="02040503050406030204" pitchFamily="18" charset="0"/>
                      </a:rPr>
                      <m:t>=</m:t>
                    </m:r>
                    <m:r>
                      <a:rPr lang="en-US" altLang="zh-CN" sz="1800" b="1" i="0" kern="0" smtClean="0">
                        <a:latin typeface="Cambria Math" panose="02040503050406030204" pitchFamily="18" charset="0"/>
                      </a:rPr>
                      <m:t>𝟏</m:t>
                    </m:r>
                    <m:r>
                      <a:rPr lang="en-US" altLang="zh-CN" sz="1800" b="1" i="0" kern="0" smtClean="0">
                        <a:latin typeface="Cambria Math" panose="02040503050406030204" pitchFamily="18" charset="0"/>
                      </a:rPr>
                      <m:t>/</m:t>
                    </m:r>
                    <m:r>
                      <a:rPr lang="en-US" altLang="zh-CN" sz="1800" b="1" i="0" kern="0" smtClean="0">
                        <a:latin typeface="Cambria Math" panose="02040503050406030204" pitchFamily="18" charset="0"/>
                      </a:rPr>
                      <m:t>𝐁</m:t>
                    </m:r>
                  </m:oMath>
                </a14:m>
                <a:r>
                  <a:rPr lang="en-US" altLang="zh-CN" sz="1800" b="1" kern="0" dirty="0" smtClean="0">
                    <a:latin typeface="+mj-lt"/>
                  </a:rPr>
                  <a:t>, and the CIR can be expressed by:</a:t>
                </a:r>
                <a:endParaRPr lang="en-US" altLang="zh-CN" sz="1800" b="1" kern="0" dirty="0">
                  <a:latin typeface="+mj-lt"/>
                </a:endParaRPr>
              </a:p>
            </p:txBody>
          </p:sp>
        </mc:Choice>
        <mc:Fallback xmlns="">
          <p:sp>
            <p:nvSpPr>
              <p:cNvPr id="39" name="Rectangle 3"/>
              <p:cNvSpPr txBox="1">
                <a:spLocks noRot="1" noChangeAspect="1" noMove="1" noResize="1" noEditPoints="1" noAdjustHandles="1" noChangeArrowheads="1" noChangeShapeType="1" noTextEdit="1"/>
              </p:cNvSpPr>
              <p:nvPr/>
            </p:nvSpPr>
            <p:spPr bwMode="auto">
              <a:xfrm>
                <a:off x="401688" y="1107252"/>
                <a:ext cx="8208912" cy="4121948"/>
              </a:xfrm>
              <a:prstGeom prst="rect">
                <a:avLst/>
              </a:prstGeom>
              <a:blipFill rotWithShape="0">
                <a:blip r:embed="rId3"/>
                <a:stretch>
                  <a:fillRect l="-520" t="-888" r="-96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 name="文本框 2"/>
              <p:cNvSpPr txBox="1"/>
              <p:nvPr/>
            </p:nvSpPr>
            <p:spPr>
              <a:xfrm>
                <a:off x="1081327" y="2144031"/>
                <a:ext cx="6624736" cy="87120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1800" b="1" i="1" smtClean="0">
                          <a:latin typeface="Cambria Math" panose="02040503050406030204" pitchFamily="18" charset="0"/>
                        </a:rPr>
                        <m:t>𝒉</m:t>
                      </m:r>
                      <m:d>
                        <m:dPr>
                          <m:ctrlPr>
                            <a:rPr lang="en-US" altLang="zh-CN" sz="1800" b="1" i="1" smtClean="0">
                              <a:latin typeface="Cambria Math" panose="02040503050406030204" pitchFamily="18" charset="0"/>
                            </a:rPr>
                          </m:ctrlPr>
                        </m:dPr>
                        <m:e>
                          <m:r>
                            <a:rPr lang="en-US" altLang="zh-CN" sz="1800" b="1" i="1" smtClean="0">
                              <a:latin typeface="Cambria Math" panose="02040503050406030204" pitchFamily="18" charset="0"/>
                            </a:rPr>
                            <m:t>𝒕</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𝝉</m:t>
                          </m:r>
                        </m:e>
                      </m:d>
                      <m:r>
                        <a:rPr lang="en-US" altLang="zh-CN" sz="1800" b="1" i="1" smtClean="0">
                          <a:latin typeface="Cambria Math" panose="02040503050406030204" pitchFamily="18" charset="0"/>
                        </a:rPr>
                        <m:t>=</m:t>
                      </m:r>
                      <m:nary>
                        <m:naryPr>
                          <m:chr m:val="∑"/>
                          <m:ctrlPr>
                            <a:rPr lang="en-US" altLang="zh-CN" sz="1800" b="1" i="1" smtClean="0">
                              <a:latin typeface="Cambria Math" panose="02040503050406030204" pitchFamily="18" charset="0"/>
                            </a:rPr>
                          </m:ctrlPr>
                        </m:naryPr>
                        <m:sub>
                          <m:r>
                            <m:rPr>
                              <m:brk m:alnAt="23"/>
                            </m:rPr>
                            <a:rPr lang="en-US" altLang="zh-CN" sz="1800" b="1" i="1" smtClean="0">
                              <a:latin typeface="Cambria Math" panose="02040503050406030204" pitchFamily="18" charset="0"/>
                            </a:rPr>
                            <m:t>𝒌</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𝟎</m:t>
                          </m:r>
                        </m:sub>
                        <m:sup>
                          <m:r>
                            <a:rPr lang="en-US" altLang="zh-CN" sz="1800" b="1" i="1" smtClean="0">
                              <a:latin typeface="Cambria Math" panose="02040503050406030204" pitchFamily="18" charset="0"/>
                            </a:rPr>
                            <m:t>𝑲</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𝟏</m:t>
                          </m:r>
                        </m:sup>
                        <m:e>
                          <m:sSub>
                            <m:sSubPr>
                              <m:ctrlPr>
                                <a:rPr lang="en-US" altLang="zh-CN" sz="1800" b="1" i="1" smtClean="0">
                                  <a:latin typeface="Cambria Math" panose="02040503050406030204" pitchFamily="18" charset="0"/>
                                </a:rPr>
                              </m:ctrlPr>
                            </m:sSubPr>
                            <m:e>
                              <m:r>
                                <a:rPr lang="en-US" altLang="zh-CN" sz="1800" b="1" i="1" smtClean="0">
                                  <a:latin typeface="Cambria Math" panose="02040503050406030204" pitchFamily="18" charset="0"/>
                                </a:rPr>
                                <m:t>𝒂</m:t>
                              </m:r>
                            </m:e>
                            <m:sub>
                              <m:r>
                                <a:rPr lang="en-US" altLang="zh-CN" sz="1800" b="1" i="1" smtClean="0">
                                  <a:latin typeface="Cambria Math" panose="02040503050406030204" pitchFamily="18" charset="0"/>
                                </a:rPr>
                                <m:t>𝒌</m:t>
                              </m:r>
                            </m:sub>
                          </m:sSub>
                          <m:d>
                            <m:dPr>
                              <m:ctrlPr>
                                <a:rPr lang="en-US" altLang="zh-CN" sz="1800" b="1" i="1" smtClean="0">
                                  <a:latin typeface="Cambria Math" panose="02040503050406030204" pitchFamily="18" charset="0"/>
                                </a:rPr>
                              </m:ctrlPr>
                            </m:dPr>
                            <m:e>
                              <m:r>
                                <a:rPr lang="en-US" altLang="zh-CN" sz="1800" b="1" i="1" smtClean="0">
                                  <a:latin typeface="Cambria Math" panose="02040503050406030204" pitchFamily="18" charset="0"/>
                                </a:rPr>
                                <m:t>𝒕</m:t>
                              </m:r>
                            </m:e>
                          </m:d>
                          <m:r>
                            <a:rPr lang="en-US" altLang="zh-CN" sz="1800" b="1" i="1" smtClean="0">
                              <a:latin typeface="Cambria Math" panose="02040503050406030204" pitchFamily="18" charset="0"/>
                            </a:rPr>
                            <m:t>𝜹</m:t>
                          </m:r>
                          <m:d>
                            <m:dPr>
                              <m:ctrlPr>
                                <a:rPr lang="en-US" altLang="zh-CN" sz="1800" b="1" i="1" smtClean="0">
                                  <a:latin typeface="Cambria Math" panose="02040503050406030204" pitchFamily="18" charset="0"/>
                                </a:rPr>
                              </m:ctrlPr>
                            </m:dPr>
                            <m:e>
                              <m:r>
                                <a:rPr lang="en-US" altLang="zh-CN" sz="1800" b="1" i="1" smtClean="0">
                                  <a:latin typeface="Cambria Math" panose="02040503050406030204" pitchFamily="18" charset="0"/>
                                </a:rPr>
                                <m:t>𝝉</m:t>
                              </m:r>
                              <m:r>
                                <a:rPr lang="en-US" altLang="zh-CN" sz="1800" b="1" i="1" smtClean="0">
                                  <a:latin typeface="Cambria Math" panose="02040503050406030204" pitchFamily="18" charset="0"/>
                                </a:rPr>
                                <m:t>−</m:t>
                              </m:r>
                              <m:sSub>
                                <m:sSubPr>
                                  <m:ctrlPr>
                                    <a:rPr lang="en-US" altLang="zh-CN" sz="1800" b="1" i="1" smtClean="0">
                                      <a:latin typeface="Cambria Math" panose="02040503050406030204" pitchFamily="18" charset="0"/>
                                    </a:rPr>
                                  </m:ctrlPr>
                                </m:sSubPr>
                                <m:e>
                                  <m:r>
                                    <a:rPr lang="en-US" altLang="zh-CN" sz="1800" b="1" i="1" smtClean="0">
                                      <a:latin typeface="Cambria Math" panose="02040503050406030204" pitchFamily="18" charset="0"/>
                                    </a:rPr>
                                    <m:t>𝝉</m:t>
                                  </m:r>
                                </m:e>
                                <m:sub>
                                  <m:r>
                                    <a:rPr lang="en-US" altLang="zh-CN" sz="1800" b="1" i="1" smtClean="0">
                                      <a:latin typeface="Cambria Math" panose="02040503050406030204" pitchFamily="18" charset="0"/>
                                    </a:rPr>
                                    <m:t>𝒌</m:t>
                                  </m:r>
                                </m:sub>
                              </m:sSub>
                              <m:d>
                                <m:dPr>
                                  <m:ctrlPr>
                                    <a:rPr lang="en-US" altLang="zh-CN" sz="1800" b="1" i="1" smtClean="0">
                                      <a:latin typeface="Cambria Math" panose="02040503050406030204" pitchFamily="18" charset="0"/>
                                    </a:rPr>
                                  </m:ctrlPr>
                                </m:dPr>
                                <m:e>
                                  <m:r>
                                    <a:rPr lang="en-US" altLang="zh-CN" sz="1800" b="1" i="1" smtClean="0">
                                      <a:latin typeface="Cambria Math" panose="02040503050406030204" pitchFamily="18" charset="0"/>
                                    </a:rPr>
                                    <m:t>𝒕</m:t>
                                  </m:r>
                                </m:e>
                              </m:d>
                            </m:e>
                          </m:d>
                          <m:sSup>
                            <m:sSupPr>
                              <m:ctrlPr>
                                <a:rPr lang="en-US" altLang="zh-CN" sz="1800" b="1" i="1" smtClean="0">
                                  <a:latin typeface="Cambria Math" panose="02040503050406030204" pitchFamily="18" charset="0"/>
                                </a:rPr>
                              </m:ctrlPr>
                            </m:sSupPr>
                            <m:e>
                              <m:r>
                                <a:rPr lang="en-US" altLang="zh-CN" sz="1800" b="1" i="1" smtClean="0">
                                  <a:latin typeface="Cambria Math" panose="02040503050406030204" pitchFamily="18" charset="0"/>
                                </a:rPr>
                                <m:t>𝒆</m:t>
                              </m:r>
                            </m:e>
                            <m:sup>
                              <m:r>
                                <a:rPr lang="en-US" altLang="zh-CN" sz="1800" b="1" i="1" smtClean="0">
                                  <a:latin typeface="Cambria Math" panose="02040503050406030204" pitchFamily="18" charset="0"/>
                                </a:rPr>
                                <m:t>𝒋</m:t>
                              </m:r>
                              <m:sSub>
                                <m:sSubPr>
                                  <m:ctrlPr>
                                    <a:rPr lang="en-US" altLang="zh-CN" sz="1800" b="1" i="1" smtClean="0">
                                      <a:latin typeface="Cambria Math" panose="02040503050406030204" pitchFamily="18" charset="0"/>
                                    </a:rPr>
                                  </m:ctrlPr>
                                </m:sSubPr>
                                <m:e>
                                  <m:r>
                                    <a:rPr lang="en-US" altLang="zh-CN" sz="1800" b="1" i="1" smtClean="0">
                                      <a:latin typeface="Cambria Math" panose="02040503050406030204" pitchFamily="18" charset="0"/>
                                    </a:rPr>
                                    <m:t>𝜽</m:t>
                                  </m:r>
                                </m:e>
                                <m:sub>
                                  <m:r>
                                    <a:rPr lang="en-US" altLang="zh-CN" sz="1800" b="1" i="1" smtClean="0">
                                      <a:latin typeface="Cambria Math" panose="02040503050406030204" pitchFamily="18" charset="0"/>
                                    </a:rPr>
                                    <m:t>𝒌</m:t>
                                  </m:r>
                                </m:sub>
                              </m:sSub>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𝒕</m:t>
                              </m:r>
                              <m:r>
                                <a:rPr lang="en-US" altLang="zh-CN" sz="1800" b="1" i="1" smtClean="0">
                                  <a:latin typeface="Cambria Math" panose="02040503050406030204" pitchFamily="18" charset="0"/>
                                </a:rPr>
                                <m:t>)</m:t>
                              </m:r>
                            </m:sup>
                          </m:sSup>
                        </m:e>
                      </m:nary>
                    </m:oMath>
                  </m:oMathPara>
                </a14:m>
                <a:endParaRPr lang="zh-CN" altLang="en-US" sz="1800" b="1" dirty="0"/>
              </a:p>
            </p:txBody>
          </p:sp>
        </mc:Choice>
        <mc:Fallback xmlns="">
          <p:sp>
            <p:nvSpPr>
              <p:cNvPr id="3" name="文本框 2"/>
              <p:cNvSpPr txBox="1">
                <a:spLocks noRot="1" noChangeAspect="1" noMove="1" noResize="1" noEditPoints="1" noAdjustHandles="1" noChangeArrowheads="1" noChangeShapeType="1" noTextEdit="1"/>
              </p:cNvSpPr>
              <p:nvPr/>
            </p:nvSpPr>
            <p:spPr>
              <a:xfrm>
                <a:off x="1081327" y="2144031"/>
                <a:ext cx="6624736" cy="871201"/>
              </a:xfrm>
              <a:prstGeom prst="rect">
                <a:avLst/>
              </a:prstGeom>
              <a:blipFill rotWithShape="0">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2" name="文本框 41"/>
              <p:cNvSpPr txBox="1"/>
              <p:nvPr/>
            </p:nvSpPr>
            <p:spPr>
              <a:xfrm>
                <a:off x="843866" y="4811029"/>
                <a:ext cx="6624736" cy="87799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sz="1800" b="1" i="1" smtClean="0">
                          <a:latin typeface="Cambria Math" panose="02040503050406030204" pitchFamily="18" charset="0"/>
                        </a:rPr>
                        <m:t>𝒉</m:t>
                      </m:r>
                      <m:d>
                        <m:dPr>
                          <m:ctrlPr>
                            <a:rPr lang="en-US" altLang="zh-CN" sz="1800" b="1" i="1" smtClean="0">
                              <a:latin typeface="Cambria Math" panose="02040503050406030204" pitchFamily="18" charset="0"/>
                            </a:rPr>
                          </m:ctrlPr>
                        </m:dPr>
                        <m:e>
                          <m:r>
                            <a:rPr lang="en-US" altLang="zh-CN" sz="1800" b="1" i="1" smtClean="0">
                              <a:latin typeface="Cambria Math" panose="02040503050406030204" pitchFamily="18" charset="0"/>
                            </a:rPr>
                            <m:t>𝒕</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𝝉</m:t>
                          </m:r>
                        </m:e>
                      </m:d>
                      <m:r>
                        <a:rPr lang="en-US" altLang="zh-CN" sz="1800" b="1" i="1" smtClean="0">
                          <a:latin typeface="Cambria Math" panose="02040503050406030204" pitchFamily="18" charset="0"/>
                        </a:rPr>
                        <m:t>=</m:t>
                      </m:r>
                      <m:nary>
                        <m:naryPr>
                          <m:chr m:val="∑"/>
                          <m:ctrlPr>
                            <a:rPr lang="en-US" altLang="zh-CN" sz="1800" b="1" i="1" smtClean="0">
                              <a:latin typeface="Cambria Math" panose="02040503050406030204" pitchFamily="18" charset="0"/>
                            </a:rPr>
                          </m:ctrlPr>
                        </m:naryPr>
                        <m:sub>
                          <m:r>
                            <m:rPr>
                              <m:brk m:alnAt="23"/>
                            </m:rPr>
                            <a:rPr lang="en-US" altLang="zh-CN" sz="1800" b="1" i="1" smtClean="0">
                              <a:latin typeface="Cambria Math" panose="02040503050406030204" pitchFamily="18" charset="0"/>
                            </a:rPr>
                            <m:t>𝒌</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𝟎</m:t>
                          </m:r>
                        </m:sub>
                        <m:sup>
                          <m:r>
                            <a:rPr lang="en-US" altLang="zh-CN" sz="1800" b="1" i="1" smtClean="0">
                              <a:latin typeface="Cambria Math" panose="02040503050406030204" pitchFamily="18" charset="0"/>
                            </a:rPr>
                            <m:t>𝑲</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𝟏</m:t>
                          </m:r>
                        </m:sup>
                        <m:e>
                          <m:d>
                            <m:dPr>
                              <m:begChr m:val="["/>
                              <m:endChr m:val="]"/>
                              <m:ctrlPr>
                                <a:rPr lang="en-US" altLang="zh-CN" sz="1800" b="1" i="1" smtClean="0">
                                  <a:latin typeface="Cambria Math" panose="02040503050406030204" pitchFamily="18" charset="0"/>
                                </a:rPr>
                              </m:ctrlPr>
                            </m:dPr>
                            <m:e>
                              <m:sSub>
                                <m:sSubPr>
                                  <m:ctrlPr>
                                    <a:rPr lang="en-US" altLang="zh-CN" sz="1800" b="1" i="1">
                                      <a:latin typeface="Cambria Math" panose="02040503050406030204" pitchFamily="18" charset="0"/>
                                    </a:rPr>
                                  </m:ctrlPr>
                                </m:sSubPr>
                                <m:e>
                                  <m:r>
                                    <a:rPr lang="en-US" altLang="zh-CN" sz="1800" b="1" i="1">
                                      <a:latin typeface="Cambria Math" panose="02040503050406030204" pitchFamily="18" charset="0"/>
                                    </a:rPr>
                                    <m:t>𝒂</m:t>
                                  </m:r>
                                </m:e>
                                <m:sub>
                                  <m:r>
                                    <a:rPr lang="en-US" altLang="zh-CN" sz="1800" b="1" i="1">
                                      <a:latin typeface="Cambria Math" panose="02040503050406030204" pitchFamily="18" charset="0"/>
                                    </a:rPr>
                                    <m:t>𝒌</m:t>
                                  </m:r>
                                </m:sub>
                              </m:sSub>
                              <m:d>
                                <m:dPr>
                                  <m:ctrlPr>
                                    <a:rPr lang="en-US" altLang="zh-CN" sz="1800" b="1" i="1">
                                      <a:latin typeface="Cambria Math" panose="02040503050406030204" pitchFamily="18" charset="0"/>
                                    </a:rPr>
                                  </m:ctrlPr>
                                </m:dPr>
                                <m:e>
                                  <m:r>
                                    <a:rPr lang="en-US" altLang="zh-CN" sz="1800" b="1" i="1">
                                      <a:latin typeface="Cambria Math" panose="02040503050406030204" pitchFamily="18" charset="0"/>
                                    </a:rPr>
                                    <m:t>𝒕</m:t>
                                  </m:r>
                                </m:e>
                              </m:d>
                              <m:sSup>
                                <m:sSupPr>
                                  <m:ctrlPr>
                                    <a:rPr lang="en-US" altLang="zh-CN" sz="1800" b="1" i="1">
                                      <a:latin typeface="Cambria Math" panose="02040503050406030204" pitchFamily="18" charset="0"/>
                                    </a:rPr>
                                  </m:ctrlPr>
                                </m:sSupPr>
                                <m:e>
                                  <m:r>
                                    <a:rPr lang="en-US" altLang="zh-CN" sz="1800" b="1" i="1">
                                      <a:latin typeface="Cambria Math" panose="02040503050406030204" pitchFamily="18" charset="0"/>
                                    </a:rPr>
                                    <m:t>𝒆</m:t>
                                  </m:r>
                                </m:e>
                                <m:sup>
                                  <m:r>
                                    <a:rPr lang="en-US" altLang="zh-CN" sz="1800" b="1" i="1">
                                      <a:latin typeface="Cambria Math" panose="02040503050406030204" pitchFamily="18" charset="0"/>
                                    </a:rPr>
                                    <m:t>𝒋</m:t>
                                  </m:r>
                                  <m:sSub>
                                    <m:sSubPr>
                                      <m:ctrlPr>
                                        <a:rPr lang="en-US" altLang="zh-CN" sz="1800" b="1" i="1">
                                          <a:latin typeface="Cambria Math" panose="02040503050406030204" pitchFamily="18" charset="0"/>
                                        </a:rPr>
                                      </m:ctrlPr>
                                    </m:sSubPr>
                                    <m:e>
                                      <m:r>
                                        <a:rPr lang="en-US" altLang="zh-CN" sz="1800" b="1" i="1">
                                          <a:latin typeface="Cambria Math" panose="02040503050406030204" pitchFamily="18" charset="0"/>
                                        </a:rPr>
                                        <m:t>𝜽</m:t>
                                      </m:r>
                                    </m:e>
                                    <m:sub>
                                      <m:r>
                                        <a:rPr lang="en-US" altLang="zh-CN" sz="1800" b="1" i="1">
                                          <a:latin typeface="Cambria Math" panose="02040503050406030204" pitchFamily="18" charset="0"/>
                                        </a:rPr>
                                        <m:t>𝒌</m:t>
                                      </m:r>
                                    </m:sub>
                                  </m:sSub>
                                  <m:r>
                                    <a:rPr lang="en-US" altLang="zh-CN" sz="1800" b="1" i="1">
                                      <a:latin typeface="Cambria Math" panose="02040503050406030204" pitchFamily="18" charset="0"/>
                                    </a:rPr>
                                    <m:t>(</m:t>
                                  </m:r>
                                  <m:r>
                                    <a:rPr lang="en-US" altLang="zh-CN" sz="1800" b="1" i="1">
                                      <a:latin typeface="Cambria Math" panose="02040503050406030204" pitchFamily="18" charset="0"/>
                                    </a:rPr>
                                    <m:t>𝒕</m:t>
                                  </m:r>
                                  <m:r>
                                    <a:rPr lang="en-US" altLang="zh-CN" sz="1800" b="1" i="1">
                                      <a:latin typeface="Cambria Math" panose="02040503050406030204" pitchFamily="18" charset="0"/>
                                    </a:rPr>
                                    <m:t>)</m:t>
                                  </m:r>
                                </m:sup>
                              </m:sSup>
                              <m:nary>
                                <m:naryPr>
                                  <m:ctrlPr>
                                    <a:rPr lang="en-US" altLang="zh-CN" sz="1800" b="1" i="1" smtClean="0">
                                      <a:latin typeface="Cambria Math" panose="02040503050406030204" pitchFamily="18" charset="0"/>
                                    </a:rPr>
                                  </m:ctrlPr>
                                </m:naryPr>
                                <m:sub>
                                  <m:sSub>
                                    <m:sSubPr>
                                      <m:ctrlPr>
                                        <a:rPr lang="en-US" altLang="zh-CN" sz="1800" b="1" i="1" smtClean="0">
                                          <a:latin typeface="Cambria Math" panose="02040503050406030204" pitchFamily="18" charset="0"/>
                                        </a:rPr>
                                      </m:ctrlPr>
                                    </m:sSubPr>
                                    <m:e>
                                      <m:r>
                                        <m:rPr>
                                          <m:brk m:alnAt="23"/>
                                        </m:rPr>
                                        <a:rPr lang="en-US" altLang="zh-CN" sz="1800" b="1" i="1" smtClean="0">
                                          <a:latin typeface="Cambria Math" panose="02040503050406030204" pitchFamily="18" charset="0"/>
                                        </a:rPr>
                                        <m:t>𝒇</m:t>
                                      </m:r>
                                    </m:e>
                                    <m:sub>
                                      <m:r>
                                        <m:rPr>
                                          <m:brk m:alnAt="23"/>
                                        </m:rPr>
                                        <a:rPr lang="en-US" altLang="zh-CN" sz="1800" b="1" i="1" smtClean="0">
                                          <a:latin typeface="Cambria Math" panose="02040503050406030204" pitchFamily="18" charset="0"/>
                                        </a:rPr>
                                        <m:t>𝒄</m:t>
                                      </m:r>
                                    </m:sub>
                                  </m:sSub>
                                  <m:r>
                                    <m:rPr>
                                      <m:brk m:alnAt="23"/>
                                    </m:rP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𝑩</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𝟐</m:t>
                                  </m:r>
                                </m:sub>
                                <m:sup>
                                  <m:sSub>
                                    <m:sSubPr>
                                      <m:ctrlPr>
                                        <a:rPr lang="en-US" altLang="zh-CN" sz="1800" b="1" i="1" smtClean="0">
                                          <a:latin typeface="Cambria Math" panose="02040503050406030204" pitchFamily="18" charset="0"/>
                                        </a:rPr>
                                      </m:ctrlPr>
                                    </m:sSubPr>
                                    <m:e>
                                      <m:r>
                                        <a:rPr lang="en-US" altLang="zh-CN" sz="1800" b="1" i="1" smtClean="0">
                                          <a:latin typeface="Cambria Math" panose="02040503050406030204" pitchFamily="18" charset="0"/>
                                        </a:rPr>
                                        <m:t>𝒇</m:t>
                                      </m:r>
                                    </m:e>
                                    <m:sub>
                                      <m:r>
                                        <a:rPr lang="en-US" altLang="zh-CN" sz="1800" b="1" i="1" smtClean="0">
                                          <a:latin typeface="Cambria Math" panose="02040503050406030204" pitchFamily="18" charset="0"/>
                                        </a:rPr>
                                        <m:t>𝒄</m:t>
                                      </m:r>
                                    </m:sub>
                                  </m:sSub>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𝑩</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𝟐</m:t>
                                  </m:r>
                                </m:sup>
                                <m:e>
                                  <m:sSup>
                                    <m:sSupPr>
                                      <m:ctrlPr>
                                        <a:rPr lang="en-US" altLang="zh-CN" sz="1800" b="1" i="1">
                                          <a:latin typeface="Cambria Math" panose="02040503050406030204" pitchFamily="18" charset="0"/>
                                        </a:rPr>
                                      </m:ctrlPr>
                                    </m:sSupPr>
                                    <m:e>
                                      <m:r>
                                        <a:rPr lang="en-US" altLang="zh-CN" sz="1800" b="1" i="1">
                                          <a:latin typeface="Cambria Math" panose="02040503050406030204" pitchFamily="18" charset="0"/>
                                        </a:rPr>
                                        <m:t>𝒆</m:t>
                                      </m:r>
                                    </m:e>
                                    <m:sup>
                                      <m:r>
                                        <a:rPr lang="en-US" altLang="zh-CN" sz="1800" b="1" i="1">
                                          <a:latin typeface="Cambria Math" panose="02040503050406030204" pitchFamily="18" charset="0"/>
                                        </a:rPr>
                                        <m:t>−</m:t>
                                      </m:r>
                                      <m:r>
                                        <a:rPr lang="en-US" altLang="zh-CN" sz="1800" b="1" i="1">
                                          <a:latin typeface="Cambria Math" panose="02040503050406030204" pitchFamily="18" charset="0"/>
                                        </a:rPr>
                                        <m:t>𝒋</m:t>
                                      </m:r>
                                      <m:r>
                                        <a:rPr lang="en-US" altLang="zh-CN" sz="1800" b="1" i="1">
                                          <a:latin typeface="Cambria Math" panose="02040503050406030204" pitchFamily="18" charset="0"/>
                                        </a:rPr>
                                        <m:t>𝟐</m:t>
                                      </m:r>
                                      <m:r>
                                        <a:rPr lang="en-US" altLang="zh-CN" sz="1800" b="1" i="1">
                                          <a:latin typeface="Cambria Math" panose="02040503050406030204" pitchFamily="18" charset="0"/>
                                        </a:rPr>
                                        <m:t>𝝅</m:t>
                                      </m:r>
                                      <m:r>
                                        <a:rPr lang="en-US" altLang="zh-CN" sz="1800" b="1" i="1" smtClean="0">
                                          <a:latin typeface="Cambria Math" panose="02040503050406030204" pitchFamily="18" charset="0"/>
                                        </a:rPr>
                                        <m:t>𝒇</m:t>
                                      </m:r>
                                      <m:sSub>
                                        <m:sSubPr>
                                          <m:ctrlPr>
                                            <a:rPr lang="en-US" altLang="zh-CN" sz="1800" b="1" i="1">
                                              <a:latin typeface="Cambria Math" panose="02040503050406030204" pitchFamily="18" charset="0"/>
                                            </a:rPr>
                                          </m:ctrlPr>
                                        </m:sSubPr>
                                        <m:e>
                                          <m:r>
                                            <a:rPr lang="en-US" altLang="zh-CN" sz="1800" b="1" i="1">
                                              <a:latin typeface="Cambria Math" panose="02040503050406030204" pitchFamily="18" charset="0"/>
                                            </a:rPr>
                                            <m:t>𝝉</m:t>
                                          </m:r>
                                        </m:e>
                                        <m:sub>
                                          <m:r>
                                            <a:rPr lang="en-US" altLang="zh-CN" sz="1800" b="1" i="1">
                                              <a:latin typeface="Cambria Math" panose="02040503050406030204" pitchFamily="18" charset="0"/>
                                            </a:rPr>
                                            <m:t>𝒌</m:t>
                                          </m:r>
                                        </m:sub>
                                      </m:sSub>
                                      <m:r>
                                        <a:rPr lang="en-US" altLang="zh-CN" sz="1800" b="1" i="1">
                                          <a:latin typeface="Cambria Math" panose="02040503050406030204" pitchFamily="18" charset="0"/>
                                        </a:rPr>
                                        <m:t>(</m:t>
                                      </m:r>
                                      <m:r>
                                        <a:rPr lang="en-US" altLang="zh-CN" sz="1800" b="1" i="1">
                                          <a:latin typeface="Cambria Math" panose="02040503050406030204" pitchFamily="18" charset="0"/>
                                        </a:rPr>
                                        <m:t>𝒕</m:t>
                                      </m:r>
                                      <m:r>
                                        <a:rPr lang="en-US" altLang="zh-CN" sz="1800" b="1" i="1">
                                          <a:latin typeface="Cambria Math" panose="02040503050406030204" pitchFamily="18" charset="0"/>
                                        </a:rPr>
                                        <m:t>)</m:t>
                                      </m:r>
                                    </m:sup>
                                  </m:sSup>
                                  <m:r>
                                    <a:rPr lang="en-US" altLang="zh-CN" sz="1800" b="1" i="1" smtClean="0">
                                      <a:latin typeface="Cambria Math" panose="02040503050406030204" pitchFamily="18" charset="0"/>
                                    </a:rPr>
                                    <m:t>𝒅𝒇</m:t>
                                  </m:r>
                                </m:e>
                              </m:nary>
                            </m:e>
                          </m:d>
                        </m:e>
                      </m:nary>
                    </m:oMath>
                  </m:oMathPara>
                </a14:m>
                <a:endParaRPr lang="zh-CN" altLang="en-US" sz="1800" b="1" dirty="0"/>
              </a:p>
            </p:txBody>
          </p:sp>
        </mc:Choice>
        <mc:Fallback xmlns="">
          <p:sp>
            <p:nvSpPr>
              <p:cNvPr id="42" name="文本框 41"/>
              <p:cNvSpPr txBox="1">
                <a:spLocks noRot="1" noChangeAspect="1" noMove="1" noResize="1" noEditPoints="1" noAdjustHandles="1" noChangeArrowheads="1" noChangeShapeType="1" noTextEdit="1"/>
              </p:cNvSpPr>
              <p:nvPr/>
            </p:nvSpPr>
            <p:spPr>
              <a:xfrm>
                <a:off x="843866" y="4811029"/>
                <a:ext cx="6624736" cy="877997"/>
              </a:xfrm>
              <a:prstGeom prst="rect">
                <a:avLst/>
              </a:prstGeom>
              <a:blipFill rotWithShape="0">
                <a:blip r:embed="rId5"/>
                <a:stretch>
                  <a:fillRect/>
                </a:stretch>
              </a:blipFill>
            </p:spPr>
            <p:txBody>
              <a:bodyPr/>
              <a:lstStyle/>
              <a:p>
                <a:r>
                  <a:rPr lang="zh-CN" altLang="en-US">
                    <a:noFill/>
                  </a:rPr>
                  <a:t> </a:t>
                </a:r>
              </a:p>
            </p:txBody>
          </p:sp>
        </mc:Fallback>
      </mc:AlternateContent>
      <p:grpSp>
        <p:nvGrpSpPr>
          <p:cNvPr id="58" name="组合 57"/>
          <p:cNvGrpSpPr/>
          <p:nvPr/>
        </p:nvGrpSpPr>
        <p:grpSpPr>
          <a:xfrm>
            <a:off x="6594716" y="1769005"/>
            <a:ext cx="1790986" cy="1246490"/>
            <a:chOff x="6444208" y="1842501"/>
            <a:chExt cx="1790986" cy="1246490"/>
          </a:xfrm>
        </p:grpSpPr>
        <p:cxnSp>
          <p:nvCxnSpPr>
            <p:cNvPr id="33" name="直接箭头连接符 32"/>
            <p:cNvCxnSpPr/>
            <p:nvPr/>
          </p:nvCxnSpPr>
          <p:spPr bwMode="auto">
            <a:xfrm>
              <a:off x="6444208" y="2924944"/>
              <a:ext cx="155804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箭头连接符 36"/>
            <p:cNvCxnSpPr/>
            <p:nvPr/>
          </p:nvCxnSpPr>
          <p:spPr bwMode="auto">
            <a:xfrm flipV="1">
              <a:off x="6570910" y="1908123"/>
              <a:ext cx="0" cy="10984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接箭头连接符 42"/>
            <p:cNvCxnSpPr/>
            <p:nvPr/>
          </p:nvCxnSpPr>
          <p:spPr bwMode="auto">
            <a:xfrm flipV="1">
              <a:off x="6804248" y="2043105"/>
              <a:ext cx="0" cy="881839"/>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箭头连接符 44"/>
            <p:cNvCxnSpPr/>
            <p:nvPr/>
          </p:nvCxnSpPr>
          <p:spPr bwMode="auto">
            <a:xfrm flipH="1" flipV="1">
              <a:off x="7017464" y="2375007"/>
              <a:ext cx="2808" cy="549937"/>
            </a:xfrm>
            <a:prstGeom prst="straightConnector1">
              <a:avLst/>
            </a:prstGeom>
            <a:solidFill>
              <a:schemeClr val="accent1"/>
            </a:solidFill>
            <a:ln w="12700" cap="flat" cmpd="sng" algn="ctr">
              <a:solidFill>
                <a:srgbClr val="00B14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接箭头连接符 47"/>
            <p:cNvCxnSpPr/>
            <p:nvPr/>
          </p:nvCxnSpPr>
          <p:spPr bwMode="auto">
            <a:xfrm flipV="1">
              <a:off x="7097775" y="2579631"/>
              <a:ext cx="4294" cy="346567"/>
            </a:xfrm>
            <a:prstGeom prst="straightConnector1">
              <a:avLst/>
            </a:prstGeom>
            <a:solidFill>
              <a:schemeClr val="accent1"/>
            </a:solidFill>
            <a:ln w="12700" cap="flat" cmpd="sng" algn="ctr">
              <a:solidFill>
                <a:srgbClr val="6F2AA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接箭头连接符 49"/>
            <p:cNvCxnSpPr/>
            <p:nvPr/>
          </p:nvCxnSpPr>
          <p:spPr bwMode="auto">
            <a:xfrm flipV="1">
              <a:off x="7767025" y="2749089"/>
              <a:ext cx="4663" cy="171092"/>
            </a:xfrm>
            <a:prstGeom prst="straightConnector1">
              <a:avLst/>
            </a:prstGeom>
            <a:solidFill>
              <a:schemeClr val="accent1"/>
            </a:solidFill>
            <a:ln w="12700" cap="flat" cmpd="sng" algn="ctr">
              <a:solidFill>
                <a:srgbClr val="BED8E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51" name="文本框 50"/>
                <p:cNvSpPr txBox="1"/>
                <p:nvPr/>
              </p:nvSpPr>
              <p:spPr>
                <a:xfrm>
                  <a:off x="7942672" y="2770845"/>
                  <a:ext cx="292522"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𝜏</m:t>
                        </m:r>
                      </m:oMath>
                    </m:oMathPara>
                  </a14:m>
                  <a:endParaRPr lang="zh-CN" altLang="en-US" dirty="0"/>
                </a:p>
              </p:txBody>
            </p:sp>
          </mc:Choice>
          <mc:Fallback xmlns="">
            <p:sp>
              <p:nvSpPr>
                <p:cNvPr id="51" name="文本框 50"/>
                <p:cNvSpPr txBox="1">
                  <a:spLocks noRot="1" noChangeAspect="1" noMove="1" noResize="1" noEditPoints="1" noAdjustHandles="1" noChangeArrowheads="1" noChangeShapeType="1" noTextEdit="1"/>
                </p:cNvSpPr>
                <p:nvPr/>
              </p:nvSpPr>
              <p:spPr>
                <a:xfrm>
                  <a:off x="7942672" y="2770845"/>
                  <a:ext cx="292522" cy="276999"/>
                </a:xfrm>
                <a:prstGeom prst="rect">
                  <a:avLst/>
                </a:prstGeom>
                <a:blipFill rotWithShape="0">
                  <a:blip r:embed="rId6"/>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4" name="文本框 53"/>
                <p:cNvSpPr txBox="1"/>
                <p:nvPr/>
              </p:nvSpPr>
              <p:spPr>
                <a:xfrm>
                  <a:off x="7624055" y="2848927"/>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3</m:t>
                            </m:r>
                          </m:sub>
                        </m:sSub>
                      </m:oMath>
                    </m:oMathPara>
                  </a14:m>
                  <a:endParaRPr lang="zh-CN" altLang="en-US" sz="900" dirty="0">
                    <a:latin typeface="+mj-ea"/>
                    <a:ea typeface="+mj-ea"/>
                  </a:endParaRPr>
                </a:p>
              </p:txBody>
            </p:sp>
          </mc:Choice>
          <mc:Fallback xmlns="">
            <p:sp>
              <p:nvSpPr>
                <p:cNvPr id="54" name="文本框 53"/>
                <p:cNvSpPr txBox="1">
                  <a:spLocks noRot="1" noChangeAspect="1" noMove="1" noResize="1" noEditPoints="1" noAdjustHandles="1" noChangeArrowheads="1" noChangeShapeType="1" noTextEdit="1"/>
                </p:cNvSpPr>
                <p:nvPr/>
              </p:nvSpPr>
              <p:spPr>
                <a:xfrm>
                  <a:off x="7624055" y="2848927"/>
                  <a:ext cx="292522" cy="230832"/>
                </a:xfrm>
                <a:prstGeom prst="rect">
                  <a:avLst/>
                </a:prstGeom>
                <a:blipFill rotWithShape="0">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5" name="文本框 54"/>
                <p:cNvSpPr txBox="1"/>
                <p:nvPr/>
              </p:nvSpPr>
              <p:spPr>
                <a:xfrm>
                  <a:off x="6986163" y="2852936"/>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2</m:t>
                            </m:r>
                          </m:sub>
                        </m:sSub>
                      </m:oMath>
                    </m:oMathPara>
                  </a14:m>
                  <a:endParaRPr lang="zh-CN" altLang="en-US" sz="900" dirty="0">
                    <a:latin typeface="+mj-ea"/>
                    <a:ea typeface="+mj-ea"/>
                  </a:endParaRPr>
                </a:p>
              </p:txBody>
            </p:sp>
          </mc:Choice>
          <mc:Fallback xmlns="">
            <p:sp>
              <p:nvSpPr>
                <p:cNvPr id="55" name="文本框 54"/>
                <p:cNvSpPr txBox="1">
                  <a:spLocks noRot="1" noChangeAspect="1" noMove="1" noResize="1" noEditPoints="1" noAdjustHandles="1" noChangeArrowheads="1" noChangeShapeType="1" noTextEdit="1"/>
                </p:cNvSpPr>
                <p:nvPr/>
              </p:nvSpPr>
              <p:spPr>
                <a:xfrm>
                  <a:off x="6986163" y="2852936"/>
                  <a:ext cx="292522" cy="230832"/>
                </a:xfrm>
                <a:prstGeom prst="rect">
                  <a:avLst/>
                </a:prstGeom>
                <a:blipFill rotWithShape="0">
                  <a:blip r:embed="rId8"/>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9" name="文本框 58"/>
                <p:cNvSpPr txBox="1"/>
                <p:nvPr/>
              </p:nvSpPr>
              <p:spPr>
                <a:xfrm>
                  <a:off x="6876256" y="2858159"/>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1</m:t>
                            </m:r>
                          </m:sub>
                        </m:sSub>
                      </m:oMath>
                    </m:oMathPara>
                  </a14:m>
                  <a:endParaRPr lang="zh-CN" altLang="en-US" sz="900" dirty="0">
                    <a:latin typeface="+mj-ea"/>
                    <a:ea typeface="+mj-ea"/>
                  </a:endParaRPr>
                </a:p>
              </p:txBody>
            </p:sp>
          </mc:Choice>
          <mc:Fallback xmlns="">
            <p:sp>
              <p:nvSpPr>
                <p:cNvPr id="59" name="文本框 58"/>
                <p:cNvSpPr txBox="1">
                  <a:spLocks noRot="1" noChangeAspect="1" noMove="1" noResize="1" noEditPoints="1" noAdjustHandles="1" noChangeArrowheads="1" noChangeShapeType="1" noTextEdit="1"/>
                </p:cNvSpPr>
                <p:nvPr/>
              </p:nvSpPr>
              <p:spPr>
                <a:xfrm>
                  <a:off x="6876256" y="2858159"/>
                  <a:ext cx="292522" cy="230832"/>
                </a:xfrm>
                <a:prstGeom prst="rect">
                  <a:avLst/>
                </a:prstGeom>
                <a:blipFill rotWithShape="0">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60" name="文本框 59"/>
                <p:cNvSpPr txBox="1"/>
                <p:nvPr/>
              </p:nvSpPr>
              <p:spPr>
                <a:xfrm>
                  <a:off x="6674521" y="2843410"/>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0</m:t>
                            </m:r>
                          </m:sub>
                        </m:sSub>
                      </m:oMath>
                    </m:oMathPara>
                  </a14:m>
                  <a:endParaRPr lang="zh-CN" altLang="en-US" sz="900" dirty="0">
                    <a:latin typeface="+mj-ea"/>
                    <a:ea typeface="+mj-ea"/>
                  </a:endParaRPr>
                </a:p>
              </p:txBody>
            </p:sp>
          </mc:Choice>
          <mc:Fallback xmlns="">
            <p:sp>
              <p:nvSpPr>
                <p:cNvPr id="60" name="文本框 59"/>
                <p:cNvSpPr txBox="1">
                  <a:spLocks noRot="1" noChangeAspect="1" noMove="1" noResize="1" noEditPoints="1" noAdjustHandles="1" noChangeArrowheads="1" noChangeShapeType="1" noTextEdit="1"/>
                </p:cNvSpPr>
                <p:nvPr/>
              </p:nvSpPr>
              <p:spPr>
                <a:xfrm>
                  <a:off x="6674521" y="2843410"/>
                  <a:ext cx="292522" cy="230832"/>
                </a:xfrm>
                <a:prstGeom prst="rect">
                  <a:avLst/>
                </a:prstGeom>
                <a:blipFill rotWithShape="0">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7" name="文本框 56"/>
                <p:cNvSpPr txBox="1"/>
                <p:nvPr/>
              </p:nvSpPr>
              <p:spPr>
                <a:xfrm>
                  <a:off x="6574386" y="1842501"/>
                  <a:ext cx="418558" cy="20005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altLang="zh-CN" sz="700" b="0" i="1" smtClean="0">
                                <a:latin typeface="Cambria Math" panose="02040503050406030204" pitchFamily="18" charset="0"/>
                              </a:rPr>
                            </m:ctrlPr>
                          </m:dPr>
                          <m:e>
                            <m:r>
                              <a:rPr lang="en-US" altLang="zh-CN" sz="700" i="1">
                                <a:latin typeface="Cambria Math" panose="02040503050406030204" pitchFamily="18" charset="0"/>
                              </a:rPr>
                              <m:t>h</m:t>
                            </m:r>
                            <m:r>
                              <a:rPr lang="en-US" altLang="zh-CN" sz="700" i="1">
                                <a:latin typeface="Cambria Math" panose="02040503050406030204" pitchFamily="18" charset="0"/>
                              </a:rPr>
                              <m:t>(</m:t>
                            </m:r>
                            <m:r>
                              <a:rPr lang="en-US" altLang="zh-CN" sz="700" i="1">
                                <a:latin typeface="Cambria Math" panose="02040503050406030204" pitchFamily="18" charset="0"/>
                              </a:rPr>
                              <m:t>𝜏</m:t>
                            </m:r>
                            <m:r>
                              <a:rPr lang="en-US" altLang="zh-CN" sz="700" i="1">
                                <a:latin typeface="Cambria Math" panose="02040503050406030204" pitchFamily="18" charset="0"/>
                              </a:rPr>
                              <m:t>)</m:t>
                            </m:r>
                            <m:r>
                              <m:rPr>
                                <m:nor/>
                              </m:rPr>
                              <a:rPr lang="zh-CN" altLang="en-US" sz="700" dirty="0"/>
                              <m:t> </m:t>
                            </m:r>
                          </m:e>
                        </m:d>
                      </m:oMath>
                    </m:oMathPara>
                  </a14:m>
                  <a:endParaRPr lang="zh-CN" altLang="en-US" sz="700" dirty="0"/>
                </a:p>
              </p:txBody>
            </p:sp>
          </mc:Choice>
          <mc:Fallback xmlns="">
            <p:sp>
              <p:nvSpPr>
                <p:cNvPr id="57" name="文本框 56"/>
                <p:cNvSpPr txBox="1">
                  <a:spLocks noRot="1" noChangeAspect="1" noMove="1" noResize="1" noEditPoints="1" noAdjustHandles="1" noChangeArrowheads="1" noChangeShapeType="1" noTextEdit="1"/>
                </p:cNvSpPr>
                <p:nvPr/>
              </p:nvSpPr>
              <p:spPr>
                <a:xfrm>
                  <a:off x="6574386" y="1842501"/>
                  <a:ext cx="418558" cy="200055"/>
                </a:xfrm>
                <a:prstGeom prst="rect">
                  <a:avLst/>
                </a:prstGeom>
                <a:blipFill rotWithShape="0">
                  <a:blip r:embed="rId11"/>
                  <a:stretch>
                    <a:fillRect/>
                  </a:stretch>
                </a:blipFill>
              </p:spPr>
              <p:txBody>
                <a:bodyPr/>
                <a:lstStyle/>
                <a:p>
                  <a:r>
                    <a:rPr lang="zh-CN" altLang="en-US">
                      <a:noFill/>
                    </a:rPr>
                    <a:t> </a:t>
                  </a:r>
                </a:p>
              </p:txBody>
            </p:sp>
          </mc:Fallback>
        </mc:AlternateContent>
      </p:grpSp>
      <p:grpSp>
        <p:nvGrpSpPr>
          <p:cNvPr id="63" name="组合 62"/>
          <p:cNvGrpSpPr/>
          <p:nvPr/>
        </p:nvGrpSpPr>
        <p:grpSpPr>
          <a:xfrm>
            <a:off x="6594716" y="4725144"/>
            <a:ext cx="1790986" cy="1362992"/>
            <a:chOff x="6444208" y="1725999"/>
            <a:chExt cx="1790986" cy="1362992"/>
          </a:xfrm>
        </p:grpSpPr>
        <p:cxnSp>
          <p:nvCxnSpPr>
            <p:cNvPr id="64" name="直接箭头连接符 63"/>
            <p:cNvCxnSpPr/>
            <p:nvPr/>
          </p:nvCxnSpPr>
          <p:spPr bwMode="auto">
            <a:xfrm>
              <a:off x="6444208" y="2924944"/>
              <a:ext cx="1558049"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接箭头连接符 64"/>
            <p:cNvCxnSpPr/>
            <p:nvPr/>
          </p:nvCxnSpPr>
          <p:spPr bwMode="auto">
            <a:xfrm flipV="1">
              <a:off x="6570910" y="1908123"/>
              <a:ext cx="0" cy="10984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直接箭头连接符 65"/>
            <p:cNvCxnSpPr/>
            <p:nvPr/>
          </p:nvCxnSpPr>
          <p:spPr bwMode="auto">
            <a:xfrm flipH="1" flipV="1">
              <a:off x="6783692" y="2060570"/>
              <a:ext cx="12936" cy="864375"/>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直接箭头连接符 66"/>
            <p:cNvCxnSpPr/>
            <p:nvPr/>
          </p:nvCxnSpPr>
          <p:spPr bwMode="auto">
            <a:xfrm flipH="1" flipV="1">
              <a:off x="7017464" y="2375007"/>
              <a:ext cx="2808" cy="549937"/>
            </a:xfrm>
            <a:prstGeom prst="straightConnector1">
              <a:avLst/>
            </a:prstGeom>
            <a:solidFill>
              <a:schemeClr val="accent1"/>
            </a:solidFill>
            <a:ln w="12700" cap="flat" cmpd="sng" algn="ctr">
              <a:solidFill>
                <a:srgbClr val="00B14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直接箭头连接符 67"/>
            <p:cNvCxnSpPr/>
            <p:nvPr/>
          </p:nvCxnSpPr>
          <p:spPr bwMode="auto">
            <a:xfrm flipV="1">
              <a:off x="7097775" y="2579631"/>
              <a:ext cx="4294" cy="346567"/>
            </a:xfrm>
            <a:prstGeom prst="straightConnector1">
              <a:avLst/>
            </a:prstGeom>
            <a:solidFill>
              <a:schemeClr val="accent1"/>
            </a:solidFill>
            <a:ln w="12700" cap="flat" cmpd="sng" algn="ctr">
              <a:solidFill>
                <a:srgbClr val="6F2AA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直接箭头连接符 68"/>
            <p:cNvCxnSpPr/>
            <p:nvPr/>
          </p:nvCxnSpPr>
          <p:spPr bwMode="auto">
            <a:xfrm flipV="1">
              <a:off x="7767025" y="2749089"/>
              <a:ext cx="4663" cy="171092"/>
            </a:xfrm>
            <a:prstGeom prst="straightConnector1">
              <a:avLst/>
            </a:prstGeom>
            <a:solidFill>
              <a:schemeClr val="accent1"/>
            </a:solidFill>
            <a:ln w="12700" cap="flat" cmpd="sng" algn="ctr">
              <a:solidFill>
                <a:srgbClr val="BED8EF"/>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70" name="文本框 69"/>
                <p:cNvSpPr txBox="1"/>
                <p:nvPr/>
              </p:nvSpPr>
              <p:spPr>
                <a:xfrm>
                  <a:off x="7942672" y="2770845"/>
                  <a:ext cx="292522"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altLang="zh-CN" b="0" i="1" smtClean="0">
                            <a:latin typeface="Cambria Math" panose="02040503050406030204" pitchFamily="18" charset="0"/>
                          </a:rPr>
                          <m:t>𝜏</m:t>
                        </m:r>
                      </m:oMath>
                    </m:oMathPara>
                  </a14:m>
                  <a:endParaRPr lang="zh-CN" altLang="en-US" dirty="0"/>
                </a:p>
              </p:txBody>
            </p:sp>
          </mc:Choice>
          <mc:Fallback xmlns="">
            <p:sp>
              <p:nvSpPr>
                <p:cNvPr id="70" name="文本框 69"/>
                <p:cNvSpPr txBox="1">
                  <a:spLocks noRot="1" noChangeAspect="1" noMove="1" noResize="1" noEditPoints="1" noAdjustHandles="1" noChangeArrowheads="1" noChangeShapeType="1" noTextEdit="1"/>
                </p:cNvSpPr>
                <p:nvPr/>
              </p:nvSpPr>
              <p:spPr>
                <a:xfrm>
                  <a:off x="7942672" y="2770845"/>
                  <a:ext cx="292522" cy="276999"/>
                </a:xfrm>
                <a:prstGeom prst="rect">
                  <a:avLst/>
                </a:prstGeom>
                <a:blipFill rotWithShape="0">
                  <a:blip r:embed="rId12"/>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1" name="文本框 70"/>
                <p:cNvSpPr txBox="1"/>
                <p:nvPr/>
              </p:nvSpPr>
              <p:spPr>
                <a:xfrm>
                  <a:off x="7624055" y="2848927"/>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3</m:t>
                            </m:r>
                          </m:sub>
                        </m:sSub>
                      </m:oMath>
                    </m:oMathPara>
                  </a14:m>
                  <a:endParaRPr lang="zh-CN" altLang="en-US" sz="900" dirty="0">
                    <a:latin typeface="+mj-ea"/>
                    <a:ea typeface="+mj-ea"/>
                  </a:endParaRPr>
                </a:p>
              </p:txBody>
            </p:sp>
          </mc:Choice>
          <mc:Fallback xmlns="">
            <p:sp>
              <p:nvSpPr>
                <p:cNvPr id="71" name="文本框 70"/>
                <p:cNvSpPr txBox="1">
                  <a:spLocks noRot="1" noChangeAspect="1" noMove="1" noResize="1" noEditPoints="1" noAdjustHandles="1" noChangeArrowheads="1" noChangeShapeType="1" noTextEdit="1"/>
                </p:cNvSpPr>
                <p:nvPr/>
              </p:nvSpPr>
              <p:spPr>
                <a:xfrm>
                  <a:off x="7624055" y="2848927"/>
                  <a:ext cx="292522" cy="230832"/>
                </a:xfrm>
                <a:prstGeom prst="rect">
                  <a:avLst/>
                </a:prstGeom>
                <a:blipFill rotWithShape="0">
                  <a:blip r:embed="rId7"/>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2" name="文本框 71"/>
                <p:cNvSpPr txBox="1"/>
                <p:nvPr/>
              </p:nvSpPr>
              <p:spPr>
                <a:xfrm>
                  <a:off x="6986163" y="2852936"/>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2</m:t>
                            </m:r>
                          </m:sub>
                        </m:sSub>
                      </m:oMath>
                    </m:oMathPara>
                  </a14:m>
                  <a:endParaRPr lang="zh-CN" altLang="en-US" sz="900" dirty="0">
                    <a:latin typeface="+mj-ea"/>
                    <a:ea typeface="+mj-ea"/>
                  </a:endParaRPr>
                </a:p>
              </p:txBody>
            </p:sp>
          </mc:Choice>
          <mc:Fallback xmlns="">
            <p:sp>
              <p:nvSpPr>
                <p:cNvPr id="72" name="文本框 71"/>
                <p:cNvSpPr txBox="1">
                  <a:spLocks noRot="1" noChangeAspect="1" noMove="1" noResize="1" noEditPoints="1" noAdjustHandles="1" noChangeArrowheads="1" noChangeShapeType="1" noTextEdit="1"/>
                </p:cNvSpPr>
                <p:nvPr/>
              </p:nvSpPr>
              <p:spPr>
                <a:xfrm>
                  <a:off x="6986163" y="2852936"/>
                  <a:ext cx="292522" cy="230832"/>
                </a:xfrm>
                <a:prstGeom prst="rect">
                  <a:avLst/>
                </a:prstGeom>
                <a:blipFill rotWithShape="0">
                  <a:blip r:embed="rId1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3" name="文本框 72"/>
                <p:cNvSpPr txBox="1"/>
                <p:nvPr/>
              </p:nvSpPr>
              <p:spPr>
                <a:xfrm>
                  <a:off x="6876256" y="2858159"/>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1</m:t>
                            </m:r>
                          </m:sub>
                        </m:sSub>
                      </m:oMath>
                    </m:oMathPara>
                  </a14:m>
                  <a:endParaRPr lang="zh-CN" altLang="en-US" sz="900" dirty="0">
                    <a:latin typeface="+mj-ea"/>
                    <a:ea typeface="+mj-ea"/>
                  </a:endParaRPr>
                </a:p>
              </p:txBody>
            </p:sp>
          </mc:Choice>
          <mc:Fallback xmlns="">
            <p:sp>
              <p:nvSpPr>
                <p:cNvPr id="73" name="文本框 72"/>
                <p:cNvSpPr txBox="1">
                  <a:spLocks noRot="1" noChangeAspect="1" noMove="1" noResize="1" noEditPoints="1" noAdjustHandles="1" noChangeArrowheads="1" noChangeShapeType="1" noTextEdit="1"/>
                </p:cNvSpPr>
                <p:nvPr/>
              </p:nvSpPr>
              <p:spPr>
                <a:xfrm>
                  <a:off x="6876256" y="2858159"/>
                  <a:ext cx="292522" cy="230832"/>
                </a:xfrm>
                <a:prstGeom prst="rect">
                  <a:avLst/>
                </a:prstGeom>
                <a:blipFill rotWithShape="0">
                  <a:blip r:embed="rId9"/>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4" name="文本框 73"/>
                <p:cNvSpPr txBox="1"/>
                <p:nvPr/>
              </p:nvSpPr>
              <p:spPr>
                <a:xfrm>
                  <a:off x="6674521" y="2843410"/>
                  <a:ext cx="292522" cy="2308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900" b="0" i="1" smtClean="0">
                                <a:latin typeface="Cambria Math" panose="02040503050406030204" pitchFamily="18" charset="0"/>
                                <a:ea typeface="+mj-ea"/>
                              </a:rPr>
                            </m:ctrlPr>
                          </m:sSubPr>
                          <m:e>
                            <m:r>
                              <a:rPr lang="en-US" altLang="zh-CN" sz="900" b="0" i="1" smtClean="0">
                                <a:latin typeface="Cambria Math" panose="02040503050406030204" pitchFamily="18" charset="0"/>
                                <a:ea typeface="+mj-ea"/>
                              </a:rPr>
                              <m:t>𝜏</m:t>
                            </m:r>
                          </m:e>
                          <m:sub>
                            <m:r>
                              <a:rPr lang="en-US" altLang="zh-CN" sz="900" b="0" i="1" smtClean="0">
                                <a:latin typeface="Cambria Math" panose="02040503050406030204" pitchFamily="18" charset="0"/>
                                <a:ea typeface="+mj-ea"/>
                              </a:rPr>
                              <m:t>0</m:t>
                            </m:r>
                          </m:sub>
                        </m:sSub>
                      </m:oMath>
                    </m:oMathPara>
                  </a14:m>
                  <a:endParaRPr lang="zh-CN" altLang="en-US" sz="900" dirty="0">
                    <a:latin typeface="+mj-ea"/>
                    <a:ea typeface="+mj-ea"/>
                  </a:endParaRPr>
                </a:p>
              </p:txBody>
            </p:sp>
          </mc:Choice>
          <mc:Fallback xmlns="">
            <p:sp>
              <p:nvSpPr>
                <p:cNvPr id="74" name="文本框 73"/>
                <p:cNvSpPr txBox="1">
                  <a:spLocks noRot="1" noChangeAspect="1" noMove="1" noResize="1" noEditPoints="1" noAdjustHandles="1" noChangeArrowheads="1" noChangeShapeType="1" noTextEdit="1"/>
                </p:cNvSpPr>
                <p:nvPr/>
              </p:nvSpPr>
              <p:spPr>
                <a:xfrm>
                  <a:off x="6674521" y="2843410"/>
                  <a:ext cx="292522" cy="230832"/>
                </a:xfrm>
                <a:prstGeom prst="rect">
                  <a:avLst/>
                </a:prstGeom>
                <a:blipFill rotWithShape="0">
                  <a:blip r:embed="rId10"/>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75" name="文本框 74"/>
                <p:cNvSpPr txBox="1"/>
                <p:nvPr/>
              </p:nvSpPr>
              <p:spPr>
                <a:xfrm>
                  <a:off x="6574386" y="1725999"/>
                  <a:ext cx="418558" cy="20005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altLang="zh-CN" sz="700" b="0" i="1" smtClean="0">
                                <a:latin typeface="Cambria Math" panose="02040503050406030204" pitchFamily="18" charset="0"/>
                              </a:rPr>
                            </m:ctrlPr>
                          </m:dPr>
                          <m:e>
                            <m:r>
                              <a:rPr lang="en-US" altLang="zh-CN" sz="700" i="1">
                                <a:latin typeface="Cambria Math" panose="02040503050406030204" pitchFamily="18" charset="0"/>
                              </a:rPr>
                              <m:t>h</m:t>
                            </m:r>
                            <m:r>
                              <a:rPr lang="en-US" altLang="zh-CN" sz="700" i="1">
                                <a:latin typeface="Cambria Math" panose="02040503050406030204" pitchFamily="18" charset="0"/>
                              </a:rPr>
                              <m:t>(</m:t>
                            </m:r>
                            <m:r>
                              <a:rPr lang="en-US" altLang="zh-CN" sz="700" i="1">
                                <a:latin typeface="Cambria Math" panose="02040503050406030204" pitchFamily="18" charset="0"/>
                              </a:rPr>
                              <m:t>𝜏</m:t>
                            </m:r>
                            <m:r>
                              <a:rPr lang="en-US" altLang="zh-CN" sz="700" i="1">
                                <a:latin typeface="Cambria Math" panose="02040503050406030204" pitchFamily="18" charset="0"/>
                              </a:rPr>
                              <m:t>)</m:t>
                            </m:r>
                            <m:r>
                              <m:rPr>
                                <m:nor/>
                              </m:rPr>
                              <a:rPr lang="zh-CN" altLang="en-US" sz="700" dirty="0"/>
                              <m:t> </m:t>
                            </m:r>
                          </m:e>
                        </m:d>
                      </m:oMath>
                    </m:oMathPara>
                  </a14:m>
                  <a:endParaRPr lang="zh-CN" altLang="en-US" sz="700" dirty="0"/>
                </a:p>
              </p:txBody>
            </p:sp>
          </mc:Choice>
          <mc:Fallback xmlns="">
            <p:sp>
              <p:nvSpPr>
                <p:cNvPr id="75" name="文本框 74"/>
                <p:cNvSpPr txBox="1">
                  <a:spLocks noRot="1" noChangeAspect="1" noMove="1" noResize="1" noEditPoints="1" noAdjustHandles="1" noChangeArrowheads="1" noChangeShapeType="1" noTextEdit="1"/>
                </p:cNvSpPr>
                <p:nvPr/>
              </p:nvSpPr>
              <p:spPr>
                <a:xfrm>
                  <a:off x="6574386" y="1725999"/>
                  <a:ext cx="418558" cy="200055"/>
                </a:xfrm>
                <a:prstGeom prst="rect">
                  <a:avLst/>
                </a:prstGeom>
                <a:blipFill rotWithShape="0">
                  <a:blip r:embed="rId11"/>
                  <a:stretch>
                    <a:fillRect/>
                  </a:stretch>
                </a:blipFill>
              </p:spPr>
              <p:txBody>
                <a:bodyPr/>
                <a:lstStyle/>
                <a:p>
                  <a:r>
                    <a:rPr lang="zh-CN" altLang="en-US">
                      <a:noFill/>
                    </a:rPr>
                    <a:t> </a:t>
                  </a:r>
                </a:p>
              </p:txBody>
            </p:sp>
          </mc:Fallback>
        </mc:AlternateContent>
      </p:grpSp>
      <p:sp>
        <p:nvSpPr>
          <p:cNvPr id="62" name="任意多边形 61"/>
          <p:cNvSpPr/>
          <p:nvPr/>
        </p:nvSpPr>
        <p:spPr bwMode="auto">
          <a:xfrm>
            <a:off x="6728460" y="5059715"/>
            <a:ext cx="1379220" cy="817956"/>
          </a:xfrm>
          <a:custGeom>
            <a:avLst/>
            <a:gdLst>
              <a:gd name="connsiteX0" fmla="*/ 0 w 1379220"/>
              <a:gd name="connsiteY0" fmla="*/ 800100 h 817956"/>
              <a:gd name="connsiteX1" fmla="*/ 213360 w 1379220"/>
              <a:gd name="connsiteY1" fmla="*/ 0 h 817956"/>
              <a:gd name="connsiteX2" fmla="*/ 335280 w 1379220"/>
              <a:gd name="connsiteY2" fmla="*/ 800100 h 817956"/>
              <a:gd name="connsiteX3" fmla="*/ 426720 w 1379220"/>
              <a:gd name="connsiteY3" fmla="*/ 327660 h 817956"/>
              <a:gd name="connsiteX4" fmla="*/ 487680 w 1379220"/>
              <a:gd name="connsiteY4" fmla="*/ 739140 h 817956"/>
              <a:gd name="connsiteX5" fmla="*/ 502920 w 1379220"/>
              <a:gd name="connsiteY5" fmla="*/ 533400 h 817956"/>
              <a:gd name="connsiteX6" fmla="*/ 624840 w 1379220"/>
              <a:gd name="connsiteY6" fmla="*/ 777240 h 817956"/>
              <a:gd name="connsiteX7" fmla="*/ 1112520 w 1379220"/>
              <a:gd name="connsiteY7" fmla="*/ 807720 h 817956"/>
              <a:gd name="connsiteX8" fmla="*/ 1181100 w 1379220"/>
              <a:gd name="connsiteY8" fmla="*/ 670560 h 817956"/>
              <a:gd name="connsiteX9" fmla="*/ 1264920 w 1379220"/>
              <a:gd name="connsiteY9" fmla="*/ 800100 h 817956"/>
              <a:gd name="connsiteX10" fmla="*/ 1363980 w 1379220"/>
              <a:gd name="connsiteY10" fmla="*/ 800100 h 817956"/>
              <a:gd name="connsiteX11" fmla="*/ 1379220 w 1379220"/>
              <a:gd name="connsiteY11" fmla="*/ 800100 h 817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379220" h="817956">
                <a:moveTo>
                  <a:pt x="0" y="800100"/>
                </a:moveTo>
                <a:cubicBezTo>
                  <a:pt x="78740" y="400050"/>
                  <a:pt x="157480" y="0"/>
                  <a:pt x="213360" y="0"/>
                </a:cubicBezTo>
                <a:cubicBezTo>
                  <a:pt x="269240" y="0"/>
                  <a:pt x="299720" y="745490"/>
                  <a:pt x="335280" y="800100"/>
                </a:cubicBezTo>
                <a:cubicBezTo>
                  <a:pt x="370840" y="854710"/>
                  <a:pt x="401320" y="337820"/>
                  <a:pt x="426720" y="327660"/>
                </a:cubicBezTo>
                <a:cubicBezTo>
                  <a:pt x="452120" y="317500"/>
                  <a:pt x="474980" y="704850"/>
                  <a:pt x="487680" y="739140"/>
                </a:cubicBezTo>
                <a:cubicBezTo>
                  <a:pt x="500380" y="773430"/>
                  <a:pt x="480060" y="527050"/>
                  <a:pt x="502920" y="533400"/>
                </a:cubicBezTo>
                <a:cubicBezTo>
                  <a:pt x="525780" y="539750"/>
                  <a:pt x="523240" y="731520"/>
                  <a:pt x="624840" y="777240"/>
                </a:cubicBezTo>
                <a:cubicBezTo>
                  <a:pt x="726440" y="822960"/>
                  <a:pt x="1019810" y="825500"/>
                  <a:pt x="1112520" y="807720"/>
                </a:cubicBezTo>
                <a:cubicBezTo>
                  <a:pt x="1205230" y="789940"/>
                  <a:pt x="1155700" y="671830"/>
                  <a:pt x="1181100" y="670560"/>
                </a:cubicBezTo>
                <a:cubicBezTo>
                  <a:pt x="1206500" y="669290"/>
                  <a:pt x="1234440" y="778510"/>
                  <a:pt x="1264920" y="800100"/>
                </a:cubicBezTo>
                <a:cubicBezTo>
                  <a:pt x="1295400" y="821690"/>
                  <a:pt x="1363980" y="800100"/>
                  <a:pt x="1363980" y="800100"/>
                </a:cubicBezTo>
                <a:lnTo>
                  <a:pt x="1379220" y="800100"/>
                </a:lnTo>
              </a:path>
            </a:pathLst>
          </a:custGeom>
          <a:noFill/>
          <a:ln w="12700" cap="flat" cmpd="sng" algn="ctr">
            <a:solidFill>
              <a:schemeClr val="tx1"/>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097" name="直接箭头连接符 4096"/>
          <p:cNvCxnSpPr/>
          <p:nvPr/>
        </p:nvCxnSpPr>
        <p:spPr bwMode="auto">
          <a:xfrm>
            <a:off x="7692627" y="5813239"/>
            <a:ext cx="104663" cy="0"/>
          </a:xfrm>
          <a:prstGeom prst="straightConnector1">
            <a:avLst/>
          </a:prstGeom>
          <a:solidFill>
            <a:schemeClr val="accent1"/>
          </a:solidFill>
          <a:ln w="635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00" name="直接连接符 4099"/>
          <p:cNvCxnSpPr/>
          <p:nvPr/>
        </p:nvCxnSpPr>
        <p:spPr bwMode="auto">
          <a:xfrm flipV="1">
            <a:off x="7792415" y="5760043"/>
            <a:ext cx="0" cy="106392"/>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直接连接符 83"/>
          <p:cNvCxnSpPr/>
          <p:nvPr/>
        </p:nvCxnSpPr>
        <p:spPr bwMode="auto">
          <a:xfrm flipV="1">
            <a:off x="7706063" y="5763218"/>
            <a:ext cx="0" cy="106392"/>
          </a:xfrm>
          <a:prstGeom prst="line">
            <a:avLst/>
          </a:prstGeom>
          <a:solidFill>
            <a:schemeClr val="accent1"/>
          </a:solidFill>
          <a:ln w="31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4103" name="文本框 4102"/>
              <p:cNvSpPr txBox="1"/>
              <p:nvPr/>
            </p:nvSpPr>
            <p:spPr>
              <a:xfrm>
                <a:off x="7561062" y="5617815"/>
                <a:ext cx="393205" cy="20005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700" b="0" i="0" smtClean="0">
                          <a:latin typeface="Cambria Math" panose="02040503050406030204" pitchFamily="18" charset="0"/>
                        </a:rPr>
                        <m:t>Δ</m:t>
                      </m:r>
                      <m:r>
                        <a:rPr lang="en-US" altLang="zh-CN" sz="700" b="0" i="1" smtClean="0">
                          <a:latin typeface="Cambria Math" panose="02040503050406030204" pitchFamily="18" charset="0"/>
                        </a:rPr>
                        <m:t>𝑇</m:t>
                      </m:r>
                    </m:oMath>
                  </m:oMathPara>
                </a14:m>
                <a:endParaRPr lang="zh-CN" altLang="en-US" sz="700" dirty="0"/>
              </a:p>
            </p:txBody>
          </p:sp>
        </mc:Choice>
        <mc:Fallback xmlns="">
          <p:sp>
            <p:nvSpPr>
              <p:cNvPr id="4103" name="文本框 4102"/>
              <p:cNvSpPr txBox="1">
                <a:spLocks noRot="1" noChangeAspect="1" noMove="1" noResize="1" noEditPoints="1" noAdjustHandles="1" noChangeArrowheads="1" noChangeShapeType="1" noTextEdit="1"/>
              </p:cNvSpPr>
              <p:nvPr/>
            </p:nvSpPr>
            <p:spPr>
              <a:xfrm>
                <a:off x="7561062" y="5617815"/>
                <a:ext cx="393205" cy="200055"/>
              </a:xfrm>
              <a:prstGeom prst="rect">
                <a:avLst/>
              </a:prstGeom>
              <a:blipFill rotWithShape="0">
                <a:blip r:embed="rId14"/>
                <a:stretch>
                  <a:fillRect/>
                </a:stretch>
              </a:blipFill>
            </p:spPr>
            <p:txBody>
              <a:bodyPr/>
              <a:lstStyle/>
              <a:p>
                <a:r>
                  <a:rPr lang="zh-CN" altLang="en-US">
                    <a:noFill/>
                  </a:rPr>
                  <a:t> </a:t>
                </a:r>
              </a:p>
            </p:txBody>
          </p:sp>
        </mc:Fallback>
      </mc:AlternateContent>
      <p:sp>
        <p:nvSpPr>
          <p:cNvPr id="4104" name="流程图: 联系 4103"/>
          <p:cNvSpPr/>
          <p:nvPr/>
        </p:nvSpPr>
        <p:spPr bwMode="auto">
          <a:xfrm flipV="1">
            <a:off x="7686673" y="5859148"/>
            <a:ext cx="45719" cy="45719"/>
          </a:xfrm>
          <a:prstGeom prst="flowChartConnector">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87" name="流程图: 联系 86"/>
          <p:cNvSpPr/>
          <p:nvPr/>
        </p:nvSpPr>
        <p:spPr bwMode="auto">
          <a:xfrm flipV="1">
            <a:off x="7768696" y="5856202"/>
            <a:ext cx="45719" cy="45719"/>
          </a:xfrm>
          <a:prstGeom prst="flowChartConnector">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4106" name="矩形 4105"/>
              <p:cNvSpPr/>
              <p:nvPr/>
            </p:nvSpPr>
            <p:spPr>
              <a:xfrm>
                <a:off x="843866" y="5760698"/>
                <a:ext cx="3065776" cy="338554"/>
              </a:xfrm>
              <a:prstGeom prst="rect">
                <a:avLst/>
              </a:prstGeom>
            </p:spPr>
            <p:txBody>
              <a:bodyPr wrap="none">
                <a:spAutoFit/>
              </a:bodyPr>
              <a:lstStyle/>
              <a:p>
                <a:r>
                  <a:rPr lang="en-US" altLang="zh-CN" sz="1600" b="1" kern="0" dirty="0" smtClean="0"/>
                  <a:t>where </a:t>
                </a:r>
                <a14:m>
                  <m:oMath xmlns:m="http://schemas.openxmlformats.org/officeDocument/2006/math">
                    <m:sSub>
                      <m:sSubPr>
                        <m:ctrlPr>
                          <a:rPr lang="en-US" altLang="zh-CN" sz="1600" b="1" i="1" kern="0" smtClean="0">
                            <a:latin typeface="Cambria Math" panose="02040503050406030204" pitchFamily="18" charset="0"/>
                          </a:rPr>
                        </m:ctrlPr>
                      </m:sSubPr>
                      <m:e>
                        <m:r>
                          <a:rPr lang="en-US" altLang="zh-CN" sz="1600" b="1" i="1" kern="0" smtClean="0">
                            <a:latin typeface="Cambria Math" panose="02040503050406030204" pitchFamily="18" charset="0"/>
                          </a:rPr>
                          <m:t>𝒇</m:t>
                        </m:r>
                      </m:e>
                      <m:sub>
                        <m:r>
                          <a:rPr lang="en-US" altLang="zh-CN" sz="1600" b="1" i="1" kern="0" smtClean="0">
                            <a:latin typeface="Cambria Math" panose="02040503050406030204" pitchFamily="18" charset="0"/>
                          </a:rPr>
                          <m:t>𝒄</m:t>
                        </m:r>
                      </m:sub>
                    </m:sSub>
                  </m:oMath>
                </a14:m>
                <a:r>
                  <a:rPr lang="en-US" altLang="zh-CN" sz="1600" b="1" kern="0" dirty="0"/>
                  <a:t> is </a:t>
                </a:r>
                <a:r>
                  <a:rPr lang="en-US" altLang="zh-CN" sz="1600" b="1" kern="0" dirty="0" smtClean="0"/>
                  <a:t>the center frequency.</a:t>
                </a:r>
                <a:endParaRPr lang="zh-CN" altLang="en-US" sz="1600" dirty="0"/>
              </a:p>
            </p:txBody>
          </p:sp>
        </mc:Choice>
        <mc:Fallback xmlns="">
          <p:sp>
            <p:nvSpPr>
              <p:cNvPr id="4106" name="矩形 4105"/>
              <p:cNvSpPr>
                <a:spLocks noRot="1" noChangeAspect="1" noMove="1" noResize="1" noEditPoints="1" noAdjustHandles="1" noChangeArrowheads="1" noChangeShapeType="1" noTextEdit="1"/>
              </p:cNvSpPr>
              <p:nvPr/>
            </p:nvSpPr>
            <p:spPr>
              <a:xfrm>
                <a:off x="843866" y="5760698"/>
                <a:ext cx="3065776" cy="338554"/>
              </a:xfrm>
              <a:prstGeom prst="rect">
                <a:avLst/>
              </a:prstGeom>
              <a:blipFill rotWithShape="0">
                <a:blip r:embed="rId15"/>
                <a:stretch>
                  <a:fillRect l="-994" t="-5357" b="-21429"/>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79235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dirty="0" smtClean="0"/>
              <a:t>November 2021</a:t>
            </a:r>
            <a:endParaRPr lang="en-US" altLang="en-US" dirty="0"/>
          </a:p>
        </p:txBody>
      </p:sp>
      <p:sp>
        <p:nvSpPr>
          <p:cNvPr id="8" name="Rectangle 2"/>
          <p:cNvSpPr txBox="1">
            <a:spLocks noChangeArrowheads="1"/>
          </p:cNvSpPr>
          <p:nvPr/>
        </p:nvSpPr>
        <p:spPr bwMode="auto">
          <a:xfrm>
            <a:off x="685800" y="57786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Characteristics of CIR</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pic>
        <p:nvPicPr>
          <p:cNvPr id="12" name="图片 11"/>
          <p:cNvPicPr>
            <a:picLocks noChangeAspect="1"/>
          </p:cNvPicPr>
          <p:nvPr/>
        </p:nvPicPr>
        <p:blipFill>
          <a:blip r:embed="rId3"/>
          <a:stretch>
            <a:fillRect/>
          </a:stretch>
        </p:blipFill>
        <p:spPr>
          <a:xfrm>
            <a:off x="265082" y="2385071"/>
            <a:ext cx="4248472" cy="3744287"/>
          </a:xfrm>
          <a:prstGeom prst="rect">
            <a:avLst/>
          </a:prstGeom>
        </p:spPr>
      </p:pic>
      <p:sp>
        <p:nvSpPr>
          <p:cNvPr id="13" name="Rectangle 3"/>
          <p:cNvSpPr txBox="1">
            <a:spLocks noChangeArrowheads="1"/>
          </p:cNvSpPr>
          <p:nvPr/>
        </p:nvSpPr>
        <p:spPr bwMode="auto">
          <a:xfrm>
            <a:off x="838200" y="1628800"/>
            <a:ext cx="776624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0">
              <a:spcBef>
                <a:spcPts val="600"/>
              </a:spcBef>
              <a:buFont typeface="Arial" panose="020B0604020202020204" pitchFamily="34" charset="0"/>
              <a:buChar char="•"/>
            </a:pPr>
            <a:r>
              <a:rPr lang="en-US" altLang="zh-CN" sz="2200" b="1" dirty="0" smtClean="0">
                <a:latin typeface="Times New Roman"/>
                <a:ea typeface="Times New Roman"/>
                <a:cs typeface="Times New Roman"/>
              </a:rPr>
              <a:t>Dynamic living room scenario </a:t>
            </a:r>
            <a:r>
              <a:rPr lang="en-US" altLang="zh-CN" sz="2400" b="1" kern="0" dirty="0"/>
              <a:t>[2]</a:t>
            </a:r>
            <a:endParaRPr lang="en-US" altLang="zh-CN" sz="2200" b="1" dirty="0">
              <a:latin typeface="Times New Roman"/>
              <a:ea typeface="Times New Roman"/>
              <a:cs typeface="Times New Roman"/>
            </a:endParaRPr>
          </a:p>
          <a:p>
            <a:pPr marL="756000">
              <a:lnSpc>
                <a:spcPct val="120000"/>
              </a:lnSpc>
              <a:spcBef>
                <a:spcPts val="0"/>
              </a:spcBef>
              <a:buFont typeface="Times New Roman" panose="02020603050405020304" pitchFamily="18" charset="0"/>
              <a:buChar char="­"/>
            </a:pPr>
            <a:r>
              <a:rPr lang="en-US" altLang="zh-CN" sz="1800" dirty="0" smtClean="0">
                <a:latin typeface="Times New Roman"/>
                <a:ea typeface="Times New Roman"/>
                <a:cs typeface="Times New Roman"/>
              </a:rPr>
              <a:t>A target (35cm*35cm*1m) traveling in a straight path </a:t>
            </a:r>
            <a:r>
              <a:rPr lang="en-US" altLang="zh-CN" sz="1800" dirty="0">
                <a:latin typeface="Times New Roman"/>
                <a:ea typeface="Times New Roman"/>
                <a:cs typeface="Times New Roman"/>
              </a:rPr>
              <a:t>at a speed of 1 </a:t>
            </a:r>
            <a:r>
              <a:rPr lang="en-US" altLang="zh-CN" sz="1800" dirty="0" smtClean="0">
                <a:latin typeface="Times New Roman"/>
                <a:ea typeface="Times New Roman"/>
                <a:cs typeface="Times New Roman"/>
              </a:rPr>
              <a:t>m/s inside the static living room as illustrated below.</a:t>
            </a:r>
          </a:p>
        </p:txBody>
      </p:sp>
      <p:graphicFrame>
        <p:nvGraphicFramePr>
          <p:cNvPr id="14" name="表格 13"/>
          <p:cNvGraphicFramePr>
            <a:graphicFrameLocks noGrp="1"/>
          </p:cNvGraphicFramePr>
          <p:nvPr>
            <p:extLst>
              <p:ext uri="{D42A27DB-BD31-4B8C-83A1-F6EECF244321}">
                <p14:modId xmlns:p14="http://schemas.microsoft.com/office/powerpoint/2010/main" val="3781732617"/>
              </p:ext>
            </p:extLst>
          </p:nvPr>
        </p:nvGraphicFramePr>
        <p:xfrm>
          <a:off x="4174909" y="2957822"/>
          <a:ext cx="4429539" cy="1463040"/>
        </p:xfrm>
        <a:graphic>
          <a:graphicData uri="http://schemas.openxmlformats.org/drawingml/2006/table">
            <a:tbl>
              <a:tblPr firstRow="1" firstCol="1" bandRow="1"/>
              <a:tblGrid>
                <a:gridCol w="1368216"/>
                <a:gridCol w="2088232"/>
                <a:gridCol w="973091"/>
              </a:tblGrid>
              <a:tr h="0">
                <a:tc>
                  <a:txBody>
                    <a:bodyPr/>
                    <a:lstStyle/>
                    <a:p>
                      <a:pPr indent="266700" algn="ctr">
                        <a:spcAft>
                          <a:spcPts val="0"/>
                        </a:spcAft>
                      </a:pPr>
                      <a:r>
                        <a:rPr lang="en-US" sz="1200" b="1" kern="100" dirty="0">
                          <a:effectLst/>
                          <a:latin typeface="+mj-lt"/>
                          <a:ea typeface="宋体" panose="02010600030101010101" pitchFamily="2" charset="-122"/>
                          <a:cs typeface="Times New Roman" panose="02020603050405020304" pitchFamily="18" charset="0"/>
                        </a:rPr>
                        <a:t>Object</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200" b="1" kern="100" dirty="0">
                          <a:effectLst/>
                          <a:latin typeface="+mj-lt"/>
                          <a:ea typeface="宋体" panose="02010600030101010101" pitchFamily="2" charset="-122"/>
                          <a:cs typeface="Times New Roman" panose="02020603050405020304" pitchFamily="18" charset="0"/>
                        </a:rPr>
                        <a:t>size</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200" b="1" kern="100">
                          <a:effectLst/>
                          <a:latin typeface="+mj-lt"/>
                          <a:ea typeface="宋体" panose="02010600030101010101" pitchFamily="2" charset="-122"/>
                          <a:cs typeface="Times New Roman" panose="02020603050405020304" pitchFamily="18" charset="0"/>
                        </a:rPr>
                        <a:t>material</a:t>
                      </a:r>
                      <a:endParaRPr lang="zh-CN" sz="1050" kern="10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266700" algn="ctr">
                        <a:spcAft>
                          <a:spcPts val="0"/>
                        </a:spcAft>
                      </a:pPr>
                      <a:r>
                        <a:rPr lang="en-US" sz="1200" kern="100" dirty="0">
                          <a:effectLst/>
                          <a:latin typeface="+mj-lt"/>
                          <a:ea typeface="宋体" panose="02010600030101010101" pitchFamily="2" charset="-122"/>
                          <a:cs typeface="Times New Roman" panose="02020603050405020304" pitchFamily="18" charset="0"/>
                        </a:rPr>
                        <a:t>Chair</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050" kern="100" dirty="0">
                          <a:effectLst/>
                          <a:latin typeface="+mj-lt"/>
                          <a:ea typeface="宋体" panose="02010600030101010101" pitchFamily="2" charset="-122"/>
                          <a:cs typeface="Times New Roman" panose="02020603050405020304" pitchFamily="18" charset="0"/>
                        </a:rPr>
                        <a:t>2.8m*1.05m*1m</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050" kern="100">
                          <a:effectLst/>
                          <a:latin typeface="+mj-lt"/>
                          <a:ea typeface="宋体" panose="02010600030101010101" pitchFamily="2" charset="-122"/>
                          <a:cs typeface="Times New Roman" panose="02020603050405020304" pitchFamily="18" charset="0"/>
                        </a:rPr>
                        <a:t>wood</a:t>
                      </a:r>
                      <a:endParaRPr lang="zh-CN" sz="1050" kern="10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266700" algn="ctr">
                        <a:spcAft>
                          <a:spcPts val="0"/>
                        </a:spcAft>
                      </a:pPr>
                      <a:r>
                        <a:rPr lang="en-US" sz="1200" kern="100" dirty="0">
                          <a:effectLst/>
                          <a:latin typeface="+mj-lt"/>
                          <a:ea typeface="宋体" panose="02010600030101010101" pitchFamily="2" charset="-122"/>
                          <a:cs typeface="Times New Roman" panose="02020603050405020304" pitchFamily="18" charset="0"/>
                        </a:rPr>
                        <a:t>Chair with feet</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050" kern="100" dirty="0">
                          <a:effectLst/>
                          <a:latin typeface="+mj-lt"/>
                          <a:ea typeface="宋体" panose="02010600030101010101" pitchFamily="2" charset="-122"/>
                          <a:cs typeface="Times New Roman" panose="02020603050405020304" pitchFamily="18" charset="0"/>
                        </a:rPr>
                        <a:t>1.05m*1.05m*1m</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050" kern="100">
                          <a:effectLst/>
                          <a:latin typeface="+mj-lt"/>
                          <a:ea typeface="宋体" panose="02010600030101010101" pitchFamily="2" charset="-122"/>
                          <a:cs typeface="Times New Roman" panose="02020603050405020304" pitchFamily="18" charset="0"/>
                        </a:rPr>
                        <a:t>wood</a:t>
                      </a:r>
                      <a:endParaRPr lang="zh-CN" sz="1050" kern="10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266700" algn="ctr">
                        <a:spcAft>
                          <a:spcPts val="0"/>
                        </a:spcAft>
                      </a:pPr>
                      <a:r>
                        <a:rPr lang="en-US" sz="1200" kern="100" dirty="0">
                          <a:effectLst/>
                          <a:latin typeface="+mj-lt"/>
                          <a:ea typeface="宋体" panose="02010600030101010101" pitchFamily="2" charset="-122"/>
                          <a:cs typeface="Times New Roman" panose="02020603050405020304" pitchFamily="18" charset="0"/>
                        </a:rPr>
                        <a:t>Table with feet</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050" kern="100" dirty="0">
                          <a:effectLst/>
                          <a:latin typeface="+mj-lt"/>
                          <a:ea typeface="宋体" panose="02010600030101010101" pitchFamily="2" charset="-122"/>
                          <a:cs typeface="Times New Roman" panose="02020603050405020304" pitchFamily="18" charset="0"/>
                        </a:rPr>
                        <a:t>1.5m*0.7m*0.8m</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sz="1050" kern="100" dirty="0">
                          <a:effectLst/>
                          <a:latin typeface="+mj-lt"/>
                          <a:ea typeface="宋体" panose="02010600030101010101" pitchFamily="2" charset="-122"/>
                          <a:cs typeface="Times New Roman" panose="02020603050405020304" pitchFamily="18" charset="0"/>
                        </a:rPr>
                        <a:t>wood</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266700" algn="ctr" defTabSz="1187798" rtl="0" eaLnBrk="1" latinLnBrk="0" hangingPunct="1">
                        <a:spcAft>
                          <a:spcPts val="0"/>
                        </a:spcAft>
                      </a:pPr>
                      <a:r>
                        <a:rPr lang="en-US" altLang="zh-CN" sz="1200" kern="100" dirty="0" smtClean="0">
                          <a:solidFill>
                            <a:schemeClr val="tx1"/>
                          </a:solidFill>
                          <a:effectLst/>
                          <a:latin typeface="+mj-lt"/>
                          <a:ea typeface="宋体" panose="02010600030101010101" pitchFamily="2" charset="-122"/>
                          <a:cs typeface="Times New Roman" panose="02020603050405020304" pitchFamily="18" charset="0"/>
                        </a:rPr>
                        <a:t>Door</a:t>
                      </a:r>
                      <a:endParaRPr lang="zh-CN" sz="12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width=1m, height=2.5m</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wood</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266700" algn="ctr" defTabSz="1187798" rtl="0" eaLnBrk="1" latinLnBrk="0" hangingPunct="1">
                        <a:spcAft>
                          <a:spcPts val="0"/>
                        </a:spcAft>
                      </a:pPr>
                      <a:r>
                        <a:rPr lang="en-US" altLang="zh-CN" sz="1200" kern="100" dirty="0" smtClean="0">
                          <a:solidFill>
                            <a:schemeClr val="tx1"/>
                          </a:solidFill>
                          <a:effectLst/>
                          <a:latin typeface="+mj-lt"/>
                          <a:ea typeface="宋体" panose="02010600030101010101" pitchFamily="2" charset="-122"/>
                          <a:cs typeface="Times New Roman" panose="02020603050405020304" pitchFamily="18" charset="0"/>
                        </a:rPr>
                        <a:t>Windows</a:t>
                      </a:r>
                      <a:endParaRPr lang="zh-CN" sz="12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Width=1.5m,height=1m~2.5m</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glass</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266700" algn="ctr" defTabSz="1187798" rtl="0" eaLnBrk="1" latinLnBrk="0" hangingPunct="1">
                        <a:spcAft>
                          <a:spcPts val="0"/>
                        </a:spcAft>
                      </a:pPr>
                      <a:r>
                        <a:rPr lang="en-US" altLang="zh-CN" sz="1200" kern="100" dirty="0" smtClean="0">
                          <a:solidFill>
                            <a:schemeClr val="tx1"/>
                          </a:solidFill>
                          <a:effectLst/>
                          <a:latin typeface="+mj-lt"/>
                          <a:ea typeface="宋体" panose="02010600030101010101" pitchFamily="2" charset="-122"/>
                          <a:cs typeface="Times New Roman" panose="02020603050405020304" pitchFamily="18" charset="0"/>
                        </a:rPr>
                        <a:t>Wall</a:t>
                      </a:r>
                      <a:endParaRPr lang="zh-CN" sz="12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concrete</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indent="266700" algn="ctr" defTabSz="1187798" rtl="0" eaLnBrk="1" latinLnBrk="0" hangingPunct="1">
                        <a:spcAft>
                          <a:spcPts val="0"/>
                        </a:spcAft>
                      </a:pPr>
                      <a:r>
                        <a:rPr lang="en-US" altLang="zh-CN" sz="1200" kern="100" dirty="0" smtClean="0">
                          <a:solidFill>
                            <a:schemeClr val="tx1"/>
                          </a:solidFill>
                          <a:effectLst/>
                          <a:latin typeface="+mj-lt"/>
                          <a:ea typeface="宋体" panose="02010600030101010101" pitchFamily="2" charset="-122"/>
                          <a:cs typeface="Times New Roman" panose="02020603050405020304" pitchFamily="18" charset="0"/>
                        </a:rPr>
                        <a:t>Floor</a:t>
                      </a:r>
                      <a:endParaRPr lang="zh-CN" sz="12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concrete</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表格 14"/>
          <p:cNvGraphicFramePr>
            <a:graphicFrameLocks noGrp="1"/>
          </p:cNvGraphicFramePr>
          <p:nvPr>
            <p:extLst>
              <p:ext uri="{D42A27DB-BD31-4B8C-83A1-F6EECF244321}">
                <p14:modId xmlns:p14="http://schemas.microsoft.com/office/powerpoint/2010/main" val="1810127480"/>
              </p:ext>
            </p:extLst>
          </p:nvPr>
        </p:nvGraphicFramePr>
        <p:xfrm>
          <a:off x="4198303" y="4993613"/>
          <a:ext cx="4429539" cy="370691"/>
        </p:xfrm>
        <a:graphic>
          <a:graphicData uri="http://schemas.openxmlformats.org/drawingml/2006/table">
            <a:tbl>
              <a:tblPr firstRow="1" firstCol="1" bandRow="1"/>
              <a:tblGrid>
                <a:gridCol w="2235298"/>
                <a:gridCol w="2194241"/>
              </a:tblGrid>
              <a:tr h="187811">
                <a:tc>
                  <a:txBody>
                    <a:bodyPr/>
                    <a:lstStyle/>
                    <a:p>
                      <a:pPr indent="266700" algn="ctr">
                        <a:spcAft>
                          <a:spcPts val="0"/>
                        </a:spcAft>
                      </a:pPr>
                      <a:r>
                        <a:rPr lang="en-US" altLang="zh-CN" sz="1200" kern="100" dirty="0" smtClean="0">
                          <a:solidFill>
                            <a:schemeClr val="tx1"/>
                          </a:solidFill>
                          <a:effectLst/>
                          <a:latin typeface="+mj-lt"/>
                          <a:ea typeface="宋体" panose="02010600030101010101" pitchFamily="2" charset="-122"/>
                          <a:cs typeface="Times New Roman" panose="02020603050405020304" pitchFamily="18" charset="0"/>
                        </a:rPr>
                        <a:t>Frequency</a:t>
                      </a:r>
                      <a:endParaRPr lang="zh-CN" sz="12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3.4944GHz</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indent="266700" algn="ctr">
                        <a:spcAft>
                          <a:spcPts val="0"/>
                        </a:spcAft>
                      </a:pPr>
                      <a:r>
                        <a:rPr lang="en-US" sz="1200" kern="100" dirty="0" smtClean="0">
                          <a:solidFill>
                            <a:schemeClr val="tx1"/>
                          </a:solidFill>
                          <a:effectLst/>
                          <a:latin typeface="+mj-lt"/>
                          <a:ea typeface="宋体" panose="02010600030101010101" pitchFamily="2" charset="-122"/>
                          <a:cs typeface="Times New Roman" panose="02020603050405020304" pitchFamily="18" charset="0"/>
                        </a:rPr>
                        <a:t>Bandwidth</a:t>
                      </a:r>
                      <a:endParaRPr lang="zh-CN" sz="1200" kern="100" dirty="0">
                        <a:solidFill>
                          <a:schemeClr val="tx1"/>
                        </a:solidFill>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spcAft>
                          <a:spcPts val="0"/>
                        </a:spcAft>
                      </a:pPr>
                      <a:r>
                        <a:rPr lang="en-US" altLang="zh-CN" sz="1050" kern="100" dirty="0" smtClean="0">
                          <a:effectLst/>
                          <a:latin typeface="+mj-lt"/>
                          <a:ea typeface="宋体" panose="02010600030101010101" pitchFamily="2" charset="-122"/>
                          <a:cs typeface="Times New Roman" panose="02020603050405020304" pitchFamily="18" charset="0"/>
                        </a:rPr>
                        <a:t>500MHz</a:t>
                      </a:r>
                      <a:endParaRPr lang="zh-CN" sz="1050" kern="100" dirty="0">
                        <a:effectLst/>
                        <a:latin typeface="+mj-lt"/>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505474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7</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a:p>
        </p:txBody>
      </p:sp>
      <p:sp>
        <p:nvSpPr>
          <p:cNvPr id="8" name="Rectangle 2"/>
          <p:cNvSpPr txBox="1">
            <a:spLocks noChangeArrowheads="1"/>
          </p:cNvSpPr>
          <p:nvPr/>
        </p:nvSpPr>
        <p:spPr bwMode="auto">
          <a:xfrm>
            <a:off x="661924" y="44603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Characteristics of CIR</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2" name="矩形 1"/>
          <p:cNvSpPr/>
          <p:nvPr/>
        </p:nvSpPr>
        <p:spPr>
          <a:xfrm>
            <a:off x="664880" y="1157141"/>
            <a:ext cx="7632848" cy="1877437"/>
          </a:xfrm>
          <a:prstGeom prst="rect">
            <a:avLst/>
          </a:prstGeom>
        </p:spPr>
        <p:txBody>
          <a:bodyPr wrap="square">
            <a:spAutoFit/>
          </a:bodyPr>
          <a:lstStyle/>
          <a:p>
            <a:pPr marL="285750" indent="-285750">
              <a:spcBef>
                <a:spcPts val="600"/>
              </a:spcBef>
              <a:buFont typeface="Arial" panose="020B0604020202020204" pitchFamily="34" charset="0"/>
              <a:buChar char="•"/>
            </a:pPr>
            <a:r>
              <a:rPr lang="en-US" altLang="zh-CN" sz="1800" b="1" kern="0" dirty="0">
                <a:latin typeface="+mj-lt"/>
              </a:rPr>
              <a:t>Main </a:t>
            </a:r>
            <a:r>
              <a:rPr lang="en-US" altLang="zh-CN" sz="1800" b="1" kern="0" dirty="0" smtClean="0">
                <a:latin typeface="+mj-lt"/>
              </a:rPr>
              <a:t>characteristics of CIR</a:t>
            </a:r>
            <a:endParaRPr lang="en-US" altLang="zh-CN" sz="1800" b="1" kern="0" dirty="0">
              <a:latin typeface="+mj-lt"/>
            </a:endParaRPr>
          </a:p>
          <a:p>
            <a:pPr marL="742950" lvl="1" indent="-285750" algn="just">
              <a:spcBef>
                <a:spcPts val="0"/>
              </a:spcBef>
              <a:buFont typeface="Times New Roman" panose="02020603050405020304" pitchFamily="18" charset="0"/>
              <a:buChar char="­"/>
            </a:pPr>
            <a:r>
              <a:rPr lang="en-US" altLang="zh-CN" sz="1800" dirty="0">
                <a:latin typeface="Times New Roman"/>
                <a:ea typeface="Times New Roman"/>
                <a:cs typeface="Times New Roman"/>
              </a:rPr>
              <a:t>As the target moves in the environment,</a:t>
            </a:r>
          </a:p>
          <a:p>
            <a:pPr marL="1085850" lvl="2" indent="-285750" algn="just">
              <a:spcBef>
                <a:spcPts val="0"/>
              </a:spcBef>
              <a:buFont typeface="Times New Roman" panose="02020603050405020304" pitchFamily="18" charset="0"/>
              <a:buChar char="‣"/>
            </a:pPr>
            <a:r>
              <a:rPr lang="en-US" altLang="zh-CN" sz="1600" dirty="0">
                <a:latin typeface="Times New Roman"/>
                <a:ea typeface="Times New Roman"/>
                <a:cs typeface="Times New Roman"/>
              </a:rPr>
              <a:t>Parameters </a:t>
            </a:r>
            <a:r>
              <a:rPr lang="en-US" altLang="zh-CN" sz="1600" dirty="0" smtClean="0">
                <a:latin typeface="Times New Roman"/>
                <a:ea typeface="Times New Roman"/>
                <a:cs typeface="Times New Roman"/>
              </a:rPr>
              <a:t>(</a:t>
            </a:r>
            <a:r>
              <a:rPr lang="en-US" altLang="zh-CN" sz="1600" dirty="0" err="1" smtClean="0">
                <a:latin typeface="Times New Roman"/>
                <a:ea typeface="Times New Roman"/>
                <a:cs typeface="Times New Roman"/>
              </a:rPr>
              <a:t>pathloss</a:t>
            </a:r>
            <a:r>
              <a:rPr lang="en-US" altLang="zh-CN" sz="1600" dirty="0" smtClean="0">
                <a:latin typeface="Times New Roman"/>
                <a:ea typeface="Times New Roman"/>
                <a:cs typeface="Times New Roman"/>
              </a:rPr>
              <a:t>, </a:t>
            </a:r>
            <a:r>
              <a:rPr lang="en-US" altLang="zh-CN" sz="1600" dirty="0" err="1">
                <a:latin typeface="Times New Roman"/>
                <a:ea typeface="Times New Roman"/>
                <a:cs typeface="Times New Roman"/>
              </a:rPr>
              <a:t>AoA</a:t>
            </a:r>
            <a:r>
              <a:rPr lang="en-US" altLang="zh-CN" sz="1600" dirty="0">
                <a:latin typeface="Times New Roman"/>
                <a:ea typeface="Times New Roman"/>
                <a:cs typeface="Times New Roman"/>
              </a:rPr>
              <a:t>, </a:t>
            </a:r>
            <a:r>
              <a:rPr lang="en-US" altLang="zh-CN" sz="1600" dirty="0" err="1">
                <a:latin typeface="Times New Roman"/>
                <a:ea typeface="Times New Roman"/>
                <a:cs typeface="Times New Roman"/>
              </a:rPr>
              <a:t>AoD</a:t>
            </a:r>
            <a:r>
              <a:rPr lang="en-US" altLang="zh-CN" sz="1600" dirty="0">
                <a:latin typeface="Times New Roman"/>
                <a:ea typeface="Times New Roman"/>
                <a:cs typeface="Times New Roman"/>
              </a:rPr>
              <a:t>, and delay) of some rays are </a:t>
            </a:r>
            <a:r>
              <a:rPr lang="en-US" altLang="zh-CN" sz="1600" dirty="0" smtClean="0">
                <a:latin typeface="Times New Roman"/>
                <a:ea typeface="Times New Roman"/>
                <a:cs typeface="Times New Roman"/>
              </a:rPr>
              <a:t>changing continuously over time; </a:t>
            </a:r>
            <a:endParaRPr lang="en-US" altLang="zh-CN" sz="1600" dirty="0">
              <a:latin typeface="Times New Roman"/>
              <a:ea typeface="Times New Roman"/>
              <a:cs typeface="Times New Roman"/>
            </a:endParaRPr>
          </a:p>
          <a:p>
            <a:pPr marL="1085850" lvl="2" indent="-285750" algn="just">
              <a:spcBef>
                <a:spcPts val="0"/>
              </a:spcBef>
              <a:buFont typeface="Times New Roman" panose="02020603050405020304" pitchFamily="18" charset="0"/>
              <a:buChar char="‣"/>
            </a:pPr>
            <a:r>
              <a:rPr lang="en-US" altLang="zh-CN" sz="1600" dirty="0">
                <a:latin typeface="Times New Roman"/>
                <a:ea typeface="Times New Roman"/>
                <a:cs typeface="Times New Roman"/>
              </a:rPr>
              <a:t>Some new rays are generated, like TX</a:t>
            </a:r>
            <a:r>
              <a:rPr lang="zh-CN" altLang="en-US" sz="1600" dirty="0">
                <a:latin typeface="Times New Roman"/>
                <a:ea typeface="Times New Roman"/>
                <a:cs typeface="Times New Roman"/>
              </a:rPr>
              <a:t>→</a:t>
            </a:r>
            <a:r>
              <a:rPr lang="en-US" altLang="zh-CN" sz="1600" dirty="0">
                <a:latin typeface="Times New Roman"/>
                <a:ea typeface="Times New Roman"/>
                <a:cs typeface="Times New Roman"/>
              </a:rPr>
              <a:t>Target</a:t>
            </a:r>
            <a:r>
              <a:rPr lang="zh-CN" altLang="en-US" sz="1600" dirty="0">
                <a:latin typeface="Times New Roman"/>
                <a:ea typeface="Times New Roman"/>
                <a:cs typeface="Times New Roman"/>
              </a:rPr>
              <a:t>→</a:t>
            </a:r>
            <a:r>
              <a:rPr lang="en-US" altLang="zh-CN" sz="1600" dirty="0">
                <a:latin typeface="Times New Roman"/>
                <a:ea typeface="Times New Roman"/>
                <a:cs typeface="Times New Roman"/>
              </a:rPr>
              <a:t>RX</a:t>
            </a:r>
            <a:r>
              <a:rPr lang="zh-CN" altLang="en-US" sz="1600" dirty="0">
                <a:latin typeface="Times New Roman"/>
                <a:ea typeface="Times New Roman"/>
                <a:cs typeface="Times New Roman"/>
              </a:rPr>
              <a:t>，</a:t>
            </a:r>
            <a:r>
              <a:rPr lang="en-US" altLang="zh-CN" sz="1600" dirty="0">
                <a:latin typeface="Times New Roman"/>
                <a:ea typeface="Times New Roman"/>
                <a:cs typeface="Times New Roman"/>
              </a:rPr>
              <a:t>TX</a:t>
            </a:r>
            <a:r>
              <a:rPr lang="zh-CN" altLang="en-US" sz="1600" dirty="0">
                <a:latin typeface="Times New Roman"/>
                <a:ea typeface="Times New Roman"/>
                <a:cs typeface="Times New Roman"/>
              </a:rPr>
              <a:t>→</a:t>
            </a:r>
            <a:r>
              <a:rPr lang="en-US" altLang="zh-CN" sz="1600" dirty="0">
                <a:latin typeface="Times New Roman"/>
                <a:ea typeface="Times New Roman"/>
                <a:cs typeface="Times New Roman"/>
              </a:rPr>
              <a:t>Wall</a:t>
            </a:r>
            <a:r>
              <a:rPr lang="zh-CN" altLang="en-US" sz="1600" dirty="0">
                <a:latin typeface="Times New Roman"/>
                <a:ea typeface="Times New Roman"/>
                <a:cs typeface="Times New Roman"/>
              </a:rPr>
              <a:t>→</a:t>
            </a:r>
            <a:r>
              <a:rPr lang="en-US" altLang="zh-CN" sz="1600" dirty="0">
                <a:latin typeface="Times New Roman"/>
                <a:ea typeface="Times New Roman"/>
                <a:cs typeface="Times New Roman"/>
              </a:rPr>
              <a:t>Target</a:t>
            </a:r>
            <a:r>
              <a:rPr lang="zh-CN" altLang="en-US" sz="1600" dirty="0">
                <a:latin typeface="Times New Roman"/>
                <a:ea typeface="Times New Roman"/>
                <a:cs typeface="Times New Roman"/>
              </a:rPr>
              <a:t>→</a:t>
            </a:r>
            <a:r>
              <a:rPr lang="en-US" altLang="zh-CN" sz="1600" dirty="0">
                <a:latin typeface="Times New Roman"/>
                <a:ea typeface="Times New Roman"/>
                <a:cs typeface="Times New Roman"/>
              </a:rPr>
              <a:t>RX</a:t>
            </a:r>
            <a:r>
              <a:rPr lang="zh-CN" altLang="en-US" sz="1600" dirty="0">
                <a:latin typeface="Times New Roman"/>
                <a:ea typeface="Times New Roman"/>
                <a:cs typeface="Times New Roman"/>
              </a:rPr>
              <a:t>；</a:t>
            </a:r>
            <a:endParaRPr lang="en-US" altLang="zh-CN" sz="1600" dirty="0">
              <a:latin typeface="Times New Roman"/>
              <a:ea typeface="Times New Roman"/>
              <a:cs typeface="Times New Roman"/>
            </a:endParaRPr>
          </a:p>
          <a:p>
            <a:pPr marL="1085850" lvl="2" indent="-285750" algn="just">
              <a:spcBef>
                <a:spcPts val="0"/>
              </a:spcBef>
              <a:buFont typeface="Times New Roman" panose="02020603050405020304" pitchFamily="18" charset="0"/>
              <a:buChar char="‣"/>
            </a:pPr>
            <a:r>
              <a:rPr lang="en-US" altLang="zh-CN" sz="1600" dirty="0" smtClean="0">
                <a:latin typeface="Times New Roman"/>
                <a:ea typeface="Times New Roman"/>
                <a:cs typeface="Times New Roman"/>
              </a:rPr>
              <a:t>Some </a:t>
            </a:r>
            <a:r>
              <a:rPr lang="en-US" altLang="zh-CN" sz="1600" dirty="0">
                <a:latin typeface="Times New Roman"/>
                <a:ea typeface="Times New Roman"/>
                <a:cs typeface="Times New Roman"/>
              </a:rPr>
              <a:t>rays </a:t>
            </a:r>
            <a:r>
              <a:rPr lang="en-US" altLang="zh-CN" sz="1600" dirty="0" smtClean="0">
                <a:latin typeface="Times New Roman"/>
                <a:ea typeface="Times New Roman"/>
                <a:cs typeface="Times New Roman"/>
              </a:rPr>
              <a:t>disappeared;</a:t>
            </a:r>
          </a:p>
        </p:txBody>
      </p:sp>
      <p:sp>
        <p:nvSpPr>
          <p:cNvPr id="4" name="矩形 3"/>
          <p:cNvSpPr/>
          <p:nvPr/>
        </p:nvSpPr>
        <p:spPr>
          <a:xfrm>
            <a:off x="934998" y="5581031"/>
            <a:ext cx="7783016" cy="584775"/>
          </a:xfrm>
          <a:prstGeom prst="rect">
            <a:avLst/>
          </a:prstGeom>
        </p:spPr>
        <p:txBody>
          <a:bodyPr wrap="square">
            <a:spAutoFit/>
          </a:bodyPr>
          <a:lstStyle/>
          <a:p>
            <a:pPr marL="285750" indent="-285750" algn="just">
              <a:buFont typeface="Arial" panose="020B0604020202020204" pitchFamily="34" charset="0"/>
              <a:buChar char="•"/>
            </a:pPr>
            <a:r>
              <a:rPr lang="en-US" altLang="zh-CN" sz="1600" b="1" kern="0" dirty="0">
                <a:latin typeface="+mj-lt"/>
              </a:rPr>
              <a:t>Since parameters of </a:t>
            </a:r>
            <a:r>
              <a:rPr lang="en-US" altLang="zh-CN" sz="1600" b="1" kern="0" dirty="0" smtClean="0">
                <a:latin typeface="+mj-lt"/>
              </a:rPr>
              <a:t>target-related rays </a:t>
            </a:r>
            <a:r>
              <a:rPr lang="en-US" altLang="zh-CN" sz="1600" b="1" kern="0" dirty="0">
                <a:latin typeface="+mj-lt"/>
              </a:rPr>
              <a:t>are changing continuously over time, so we can </a:t>
            </a:r>
            <a:r>
              <a:rPr lang="en-US" altLang="zh-CN" sz="1600" b="1" kern="0" dirty="0" smtClean="0">
                <a:latin typeface="+mj-lt"/>
              </a:rPr>
              <a:t>compress the CIR </a:t>
            </a:r>
            <a:r>
              <a:rPr lang="en-US" altLang="zh-CN" sz="1600" b="1" kern="0" dirty="0">
                <a:latin typeface="+mj-lt"/>
              </a:rPr>
              <a:t>in time domain to reduce the CIR transmission </a:t>
            </a:r>
            <a:r>
              <a:rPr lang="en-US" altLang="zh-CN" sz="1600" b="1" kern="0" dirty="0" smtClean="0">
                <a:latin typeface="+mj-lt"/>
              </a:rPr>
              <a:t>overhead.</a:t>
            </a:r>
            <a:endParaRPr lang="zh-CN" altLang="en-US" sz="1600" b="1" kern="0" dirty="0">
              <a:latin typeface="+mj-lt"/>
            </a:endParaRPr>
          </a:p>
        </p:txBody>
      </p:sp>
      <p:pic>
        <p:nvPicPr>
          <p:cNvPr id="7170" name="Picture 2" descr="C:\Users\p00491993\AppData\Roaming\eSpace_Desktop\UserData\p00491993\imagefiles\5BDB8761-B0C8-4781-B3AD-5CBBB42681EB.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53625" y="3034578"/>
            <a:ext cx="3318375" cy="2488782"/>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C:\Users\p00491993\AppData\Roaming\eSpace_Desktop\UserData\p00491993\imagefiles\0E116532-D1BC-47C1-AA66-B4AE27F2BE60.gif"/>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681014" y="2921358"/>
            <a:ext cx="3452038" cy="25890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28264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8</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a:p>
        </p:txBody>
      </p:sp>
      <p:sp>
        <p:nvSpPr>
          <p:cNvPr id="8" name="Rectangle 2"/>
          <p:cNvSpPr txBox="1">
            <a:spLocks noChangeArrowheads="1"/>
          </p:cNvSpPr>
          <p:nvPr/>
        </p:nvSpPr>
        <p:spPr bwMode="auto">
          <a:xfrm>
            <a:off x="647573" y="378281"/>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CIR parameters feedback</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p:sp>
        <p:nvSpPr>
          <p:cNvPr id="9" name="矩形 8"/>
          <p:cNvSpPr/>
          <p:nvPr/>
        </p:nvSpPr>
        <p:spPr>
          <a:xfrm>
            <a:off x="647573" y="1069759"/>
            <a:ext cx="7632848" cy="646331"/>
          </a:xfrm>
          <a:prstGeom prst="rect">
            <a:avLst/>
          </a:prstGeom>
        </p:spPr>
        <p:txBody>
          <a:bodyPr wrap="square">
            <a:spAutoFit/>
          </a:bodyPr>
          <a:lstStyle/>
          <a:p>
            <a:pPr marL="285750" indent="-285750" algn="just">
              <a:spcBef>
                <a:spcPts val="600"/>
              </a:spcBef>
              <a:buFont typeface="Arial" panose="020B0604020202020204" pitchFamily="34" charset="0"/>
              <a:buChar char="•"/>
            </a:pPr>
            <a:r>
              <a:rPr lang="en-US" altLang="zh-CN" sz="1800" b="1" kern="0" dirty="0" smtClean="0">
                <a:latin typeface="+mj-lt"/>
              </a:rPr>
              <a:t>The CIR information is carried by the channel measurement feedback element, which includes:</a:t>
            </a:r>
          </a:p>
        </p:txBody>
      </p:sp>
      <mc:AlternateContent xmlns:mc="http://schemas.openxmlformats.org/markup-compatibility/2006" xmlns:a14="http://schemas.microsoft.com/office/drawing/2010/main">
        <mc:Choice Requires="a14">
          <p:graphicFrame>
            <p:nvGraphicFramePr>
              <p:cNvPr id="2" name="表格 1"/>
              <p:cNvGraphicFramePr>
                <a:graphicFrameLocks noGrp="1"/>
              </p:cNvGraphicFramePr>
              <p:nvPr>
                <p:extLst>
                  <p:ext uri="{D42A27DB-BD31-4B8C-83A1-F6EECF244321}">
                    <p14:modId xmlns:p14="http://schemas.microsoft.com/office/powerpoint/2010/main" val="3008432880"/>
                  </p:ext>
                </p:extLst>
              </p:nvPr>
            </p:nvGraphicFramePr>
            <p:xfrm>
              <a:off x="467544" y="1772816"/>
              <a:ext cx="8424935" cy="4399949"/>
            </p:xfrm>
            <a:graphic>
              <a:graphicData uri="http://schemas.openxmlformats.org/drawingml/2006/table">
                <a:tbl>
                  <a:tblPr firstRow="1" bandRow="1">
                    <a:tableStyleId>{5940675A-B579-460E-94D1-54222C63F5DA}</a:tableStyleId>
                  </a:tblPr>
                  <a:tblGrid>
                    <a:gridCol w="1991349"/>
                    <a:gridCol w="2750894"/>
                    <a:gridCol w="874380"/>
                    <a:gridCol w="2808312"/>
                  </a:tblGrid>
                  <a:tr h="504056">
                    <a:tc>
                      <a:txBody>
                        <a:bodyPr/>
                        <a:lstStyle/>
                        <a:p>
                          <a:pPr algn="ctr"/>
                          <a:r>
                            <a:rPr lang="en-US" altLang="zh-CN" dirty="0" smtClean="0">
                              <a:latin typeface="+mj-lt"/>
                            </a:rPr>
                            <a:t>Subfield</a:t>
                          </a:r>
                          <a:endParaRPr lang="zh-CN" altLang="en-US" dirty="0">
                            <a:latin typeface="+mj-lt"/>
                          </a:endParaRPr>
                        </a:p>
                      </a:txBody>
                      <a:tcPr anchor="ctr"/>
                    </a:tc>
                    <a:tc gridSpan="2">
                      <a:txBody>
                        <a:bodyPr/>
                        <a:lstStyle/>
                        <a:p>
                          <a:pPr algn="ctr"/>
                          <a:r>
                            <a:rPr lang="en-US" altLang="zh-CN" dirty="0" smtClean="0">
                              <a:latin typeface="+mj-lt"/>
                            </a:rPr>
                            <a:t>Size</a:t>
                          </a:r>
                          <a:endParaRPr lang="zh-CN" altLang="en-US" dirty="0">
                            <a:latin typeface="+mj-lt"/>
                          </a:endParaRPr>
                        </a:p>
                      </a:txBody>
                      <a:tcPr anchor="ctr"/>
                    </a:tc>
                    <a:tc hMerge="1">
                      <a:txBody>
                        <a:bodyPr/>
                        <a:lstStyle/>
                        <a:p>
                          <a:endParaRPr lang="zh-CN" altLang="en-US"/>
                        </a:p>
                      </a:txBody>
                      <a:tcPr/>
                    </a:tc>
                    <a:tc>
                      <a:txBody>
                        <a:bodyPr/>
                        <a:lstStyle/>
                        <a:p>
                          <a:pPr algn="ctr"/>
                          <a:r>
                            <a:rPr lang="en-US" altLang="zh-CN" dirty="0" smtClean="0">
                              <a:latin typeface="+mj-lt"/>
                            </a:rPr>
                            <a:t>Meaning</a:t>
                          </a:r>
                          <a:endParaRPr lang="zh-CN" altLang="en-US" dirty="0">
                            <a:latin typeface="+mj-lt"/>
                          </a:endParaRPr>
                        </a:p>
                      </a:txBody>
                      <a:tcPr anchor="ctr"/>
                    </a:tc>
                  </a:tr>
                  <a:tr h="504056">
                    <a:tc>
                      <a:txBody>
                        <a:bodyPr/>
                        <a:lstStyle/>
                        <a:p>
                          <a:pPr algn="ctr"/>
                          <a:r>
                            <a:rPr lang="en-US" altLang="zh-CN" dirty="0" smtClean="0">
                              <a:latin typeface="+mj-lt"/>
                            </a:rPr>
                            <a:t>Element ID</a:t>
                          </a:r>
                          <a:endParaRPr lang="zh-CN" altLang="en-US" dirty="0">
                            <a:latin typeface="+mj-lt"/>
                          </a:endParaRPr>
                        </a:p>
                      </a:txBody>
                      <a:tcPr anchor="ctr"/>
                    </a:tc>
                    <a:tc gridSpan="2">
                      <a:txBody>
                        <a:bodyPr/>
                        <a:lstStyle/>
                        <a:p>
                          <a:pPr algn="ctr"/>
                          <a:r>
                            <a:rPr lang="en-US" altLang="zh-CN" dirty="0" smtClean="0">
                              <a:latin typeface="+mj-lt"/>
                            </a:rPr>
                            <a:t>8</a:t>
                          </a:r>
                          <a:r>
                            <a:rPr lang="en-US" altLang="zh-CN" baseline="0" dirty="0" smtClean="0">
                              <a:latin typeface="+mj-lt"/>
                            </a:rPr>
                            <a:t> bits</a:t>
                          </a:r>
                          <a:endParaRPr lang="zh-CN" altLang="en-US" dirty="0">
                            <a:latin typeface="+mj-lt"/>
                          </a:endParaRPr>
                        </a:p>
                      </a:txBody>
                      <a:tcPr anchor="ctr"/>
                    </a:tc>
                    <a:tc hMerge="1">
                      <a:txBody>
                        <a:bodyPr/>
                        <a:lstStyle/>
                        <a:p>
                          <a:endParaRPr lang="zh-CN" altLang="en-US"/>
                        </a:p>
                      </a:txBody>
                      <a:tcPr/>
                    </a:tc>
                    <a:tc>
                      <a:txBody>
                        <a:bodyPr/>
                        <a:lstStyle/>
                        <a:p>
                          <a:pPr algn="ctr"/>
                          <a:endParaRPr lang="zh-CN" altLang="en-US" dirty="0">
                            <a:latin typeface="+mj-lt"/>
                          </a:endParaRPr>
                        </a:p>
                      </a:txBody>
                      <a:tcPr anchor="ctr"/>
                    </a:tc>
                  </a:tr>
                  <a:tr h="504056">
                    <a:tc>
                      <a:txBody>
                        <a:bodyPr/>
                        <a:lstStyle/>
                        <a:p>
                          <a:pPr algn="ctr"/>
                          <a:r>
                            <a:rPr lang="en-US" altLang="zh-CN" dirty="0" smtClean="0">
                              <a:latin typeface="+mj-lt"/>
                            </a:rPr>
                            <a:t>Length</a:t>
                          </a:r>
                          <a:endParaRPr lang="zh-CN" altLang="en-US" dirty="0">
                            <a:latin typeface="+mj-lt"/>
                          </a:endParaRPr>
                        </a:p>
                      </a:txBody>
                      <a:tcPr anchor="ctr"/>
                    </a:tc>
                    <a:tc gridSpan="2">
                      <a:txBody>
                        <a:bodyPr/>
                        <a:lstStyle/>
                        <a:p>
                          <a:pPr algn="ctr"/>
                          <a:r>
                            <a:rPr lang="en-US" altLang="zh-CN" dirty="0" smtClean="0">
                              <a:latin typeface="+mj-lt"/>
                            </a:rPr>
                            <a:t>8 bits</a:t>
                          </a:r>
                          <a:endParaRPr lang="zh-CN" altLang="en-US" dirty="0">
                            <a:latin typeface="+mj-lt"/>
                          </a:endParaRPr>
                        </a:p>
                      </a:txBody>
                      <a:tcPr anchor="ctr"/>
                    </a:tc>
                    <a:tc hMerge="1">
                      <a:txBody>
                        <a:bodyPr/>
                        <a:lstStyle/>
                        <a:p>
                          <a:endParaRPr lang="zh-CN" altLang="en-US"/>
                        </a:p>
                      </a:txBody>
                      <a:tcPr/>
                    </a:tc>
                    <a:tc>
                      <a:txBody>
                        <a:bodyPr/>
                        <a:lstStyle/>
                        <a:p>
                          <a:pPr algn="ctr"/>
                          <a:endParaRPr lang="zh-CN" altLang="en-US" dirty="0">
                            <a:latin typeface="+mj-lt"/>
                          </a:endParaRPr>
                        </a:p>
                      </a:txBody>
                      <a:tcPr anchor="ctr"/>
                    </a:tc>
                  </a:tr>
                  <a:tr h="504056">
                    <a:tc>
                      <a:txBody>
                        <a:bodyPr/>
                        <a:lstStyle/>
                        <a:p>
                          <a:pPr algn="ctr"/>
                          <a:r>
                            <a:rPr lang="en-US" altLang="zh-CN" i="1" dirty="0" err="1" smtClean="0">
                              <a:latin typeface="+mj-lt"/>
                            </a:rPr>
                            <a:t>N</a:t>
                          </a:r>
                          <a:r>
                            <a:rPr lang="en-US" altLang="zh-CN" i="1" baseline="-25000" dirty="0" err="1" smtClean="0">
                              <a:latin typeface="+mj-lt"/>
                            </a:rPr>
                            <a:t>tap</a:t>
                          </a:r>
                          <a:endParaRPr lang="zh-CN" altLang="en-US" i="1" baseline="-25000" dirty="0">
                            <a:latin typeface="+mj-lt"/>
                          </a:endParaRPr>
                        </a:p>
                      </a:txBody>
                      <a:tcPr anchor="ctr"/>
                    </a:tc>
                    <a:tc gridSpan="2">
                      <a:txBody>
                        <a:bodyPr/>
                        <a:lstStyle/>
                        <a:p>
                          <a:pPr algn="ctr"/>
                          <a:r>
                            <a:rPr lang="en-US" altLang="zh-CN" dirty="0" smtClean="0">
                              <a:latin typeface="+mj-lt"/>
                            </a:rPr>
                            <a:t>8 bits</a:t>
                          </a:r>
                          <a:endParaRPr lang="zh-CN" altLang="en-US" dirty="0">
                            <a:latin typeface="+mj-lt"/>
                          </a:endParaRPr>
                        </a:p>
                      </a:txBody>
                      <a:tcPr anchor="ctr"/>
                    </a:tc>
                    <a:tc hMerge="1">
                      <a:txBody>
                        <a:bodyPr/>
                        <a:lstStyle/>
                        <a:p>
                          <a:endParaRPr lang="zh-CN" altLang="en-US"/>
                        </a:p>
                      </a:txBody>
                      <a:tcPr/>
                    </a:tc>
                    <a:tc>
                      <a:txBody>
                        <a:bodyPr/>
                        <a:lstStyle/>
                        <a:p>
                          <a:pPr algn="ctr"/>
                          <a:r>
                            <a:rPr lang="en-US" altLang="zh-CN" dirty="0" smtClean="0">
                              <a:latin typeface="+mj-lt"/>
                            </a:rPr>
                            <a:t>Number</a:t>
                          </a:r>
                          <a:r>
                            <a:rPr lang="en-US" altLang="zh-CN" baseline="0" dirty="0" smtClean="0">
                              <a:latin typeface="+mj-lt"/>
                            </a:rPr>
                            <a:t> of taps</a:t>
                          </a:r>
                          <a:endParaRPr lang="zh-CN" altLang="en-US" dirty="0">
                            <a:latin typeface="+mj-lt"/>
                          </a:endParaRPr>
                        </a:p>
                      </a:txBody>
                      <a:tcPr anchor="ctr"/>
                    </a:tc>
                  </a:tr>
                  <a:tr h="504056">
                    <a:tc rowSpan="4">
                      <a:txBody>
                        <a:bodyPr/>
                        <a:lstStyle/>
                        <a:p>
                          <a:pPr algn="ctr"/>
                          <a:r>
                            <a:rPr lang="en-US" altLang="zh-CN" dirty="0" smtClean="0">
                              <a:latin typeface="+mj-lt"/>
                            </a:rPr>
                            <a:t>Tap</a:t>
                          </a:r>
                          <a:r>
                            <a:rPr lang="en-US" altLang="zh-CN" baseline="0" dirty="0" smtClean="0">
                              <a:latin typeface="+mj-lt"/>
                            </a:rPr>
                            <a:t> amplitude</a:t>
                          </a:r>
                          <a:endParaRPr lang="zh-CN" altLang="en-US" dirty="0">
                            <a:latin typeface="+mj-lt"/>
                          </a:endParaRPr>
                        </a:p>
                      </a:txBody>
                      <a:tcPr anchor="ctr"/>
                    </a:tc>
                    <a:tc>
                      <a:txBody>
                        <a:bodyPr/>
                        <a:lstStyle/>
                        <a:p>
                          <a:pPr algn="ctr"/>
                          <a:r>
                            <a:rPr lang="en-US" altLang="zh-CN" sz="1600" dirty="0" smtClean="0">
                              <a:latin typeface="+mj-lt"/>
                            </a:rPr>
                            <a:t>Relative amplitude of tap 1</a:t>
                          </a:r>
                          <a:endParaRPr lang="zh-CN" altLang="en-US" sz="16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800" kern="1200" dirty="0" smtClean="0">
                              <a:solidFill>
                                <a:schemeClr val="tx1"/>
                              </a:solidFill>
                              <a:latin typeface="+mj-lt"/>
                              <a:ea typeface="+mn-ea"/>
                              <a:cs typeface="+mn-cs"/>
                            </a:rPr>
                            <a:t>16bits</a:t>
                          </a:r>
                          <a:endParaRPr lang="zh-CN" altLang="en-US" sz="18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200" baseline="0" dirty="0" smtClean="0">
                              <a:latin typeface="+mj-lt"/>
                            </a:rPr>
                            <a:t>The amplitude (in-phase and quadrature) of tap 1 relative to the path with the strongest amplitude detected. </a:t>
                          </a:r>
                          <a:endParaRPr lang="zh-CN" altLang="en-US" sz="1200" dirty="0">
                            <a:latin typeface="+mj-lt"/>
                          </a:endParaRPr>
                        </a:p>
                      </a:txBody>
                      <a:tcPr/>
                    </a:tc>
                  </a:tr>
                  <a:tr h="469205">
                    <a:tc vMerge="1">
                      <a:txBody>
                        <a:bodyPr/>
                        <a:lstStyle/>
                        <a:p>
                          <a:endParaRPr lang="zh-CN" altLang="en-US" dirty="0"/>
                        </a:p>
                      </a:txBody>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Relative amplitude of tap 2</a:t>
                          </a:r>
                          <a:endParaRPr lang="zh-CN" altLang="en-US" sz="16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800" kern="1200" dirty="0" smtClean="0">
                              <a:solidFill>
                                <a:schemeClr val="tx1"/>
                              </a:solidFill>
                              <a:latin typeface="+mj-lt"/>
                              <a:ea typeface="+mn-ea"/>
                              <a:cs typeface="+mn-cs"/>
                            </a:rPr>
                            <a:t>16bits</a:t>
                          </a:r>
                          <a:endParaRPr lang="zh-CN" altLang="en-US" sz="18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200" kern="1200" baseline="0" dirty="0" smtClean="0">
                              <a:solidFill>
                                <a:schemeClr val="tx1"/>
                              </a:solidFill>
                              <a:latin typeface="+mj-lt"/>
                              <a:ea typeface="+mn-ea"/>
                              <a:cs typeface="+mn-cs"/>
                            </a:rPr>
                            <a:t>The amplitude (in-phase and quadrature) of tap 2 relative to the path with the strongest amplitude detected. </a:t>
                          </a:r>
                          <a:endParaRPr lang="zh-CN" altLang="en-US" sz="1200" kern="1200" baseline="0" dirty="0" smtClean="0">
                            <a:solidFill>
                              <a:schemeClr val="tx1"/>
                            </a:solidFill>
                            <a:latin typeface="+mj-lt"/>
                            <a:ea typeface="+mn-ea"/>
                            <a:cs typeface="+mn-cs"/>
                          </a:endParaRPr>
                        </a:p>
                      </a:txBody>
                      <a:tcPr/>
                    </a:tc>
                  </a:tr>
                  <a:tr h="463485">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600" i="1" smtClean="0">
                                    <a:latin typeface="Cambria Math" panose="02040503050406030204" pitchFamily="18" charset="0"/>
                                  </a:rPr>
                                  <m:t>⋮</m:t>
                                </m:r>
                              </m:oMath>
                            </m:oMathPara>
                          </a14:m>
                          <a:endParaRPr lang="zh-CN" altLang="en-US" sz="1600" kern="1200" dirty="0">
                            <a:solidFill>
                              <a:schemeClr val="tx1"/>
                            </a:solidFill>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m:t>
                                </m:r>
                              </m:oMath>
                            </m:oMathPara>
                          </a14:m>
                          <a:endParaRPr lang="zh-CN" altLang="en-US" sz="18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m:t>
                                </m:r>
                              </m:oMath>
                            </m:oMathPara>
                          </a14:m>
                          <a:endParaRPr lang="zh-CN" altLang="en-US" sz="1800" kern="1200" dirty="0">
                            <a:solidFill>
                              <a:schemeClr val="tx1"/>
                            </a:solidFill>
                            <a:latin typeface="+mn-lt"/>
                            <a:ea typeface="+mn-ea"/>
                            <a:cs typeface="+mn-cs"/>
                          </a:endParaRPr>
                        </a:p>
                      </a:txBody>
                      <a:tcPr/>
                    </a:tc>
                  </a:tr>
                  <a:tr h="504056">
                    <a:tc vMerge="1">
                      <a:txBody>
                        <a:bodyPr/>
                        <a:lstStyle/>
                        <a:p>
                          <a:endParaRPr lang="zh-CN" altLang="en-US" dirty="0"/>
                        </a:p>
                      </a:txBody>
                      <a:tcPr/>
                    </a:tc>
                    <a:tc>
                      <a:txBody>
                        <a:bodyPr/>
                        <a:lstStyle/>
                        <a:p>
                          <a:pPr algn="ctr"/>
                          <a:r>
                            <a:rPr lang="en-US" altLang="zh-CN" sz="1600" dirty="0" smtClean="0">
                              <a:latin typeface="+mj-lt"/>
                            </a:rPr>
                            <a:t>Relative</a:t>
                          </a:r>
                          <a:r>
                            <a:rPr lang="en-US" altLang="zh-CN" sz="1600" baseline="0" dirty="0" smtClean="0">
                              <a:latin typeface="+mj-lt"/>
                            </a:rPr>
                            <a:t> amplitude of tap </a:t>
                          </a:r>
                          <a:r>
                            <a:rPr lang="en-US" altLang="zh-CN" sz="1600" i="1" baseline="0" dirty="0" err="1" smtClean="0">
                              <a:latin typeface="+mj-lt"/>
                            </a:rPr>
                            <a:t>N</a:t>
                          </a:r>
                          <a:r>
                            <a:rPr lang="en-US" altLang="zh-CN" sz="1600" i="1" baseline="-25000" dirty="0" err="1" smtClean="0">
                              <a:latin typeface="+mj-lt"/>
                            </a:rPr>
                            <a:t>tap</a:t>
                          </a:r>
                          <a:endParaRPr lang="zh-CN" altLang="en-US" sz="16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tx1"/>
                              </a:solidFill>
                              <a:latin typeface="+mj-lt"/>
                              <a:ea typeface="+mn-ea"/>
                              <a:cs typeface="+mn-cs"/>
                            </a:rPr>
                            <a:t>16bits</a:t>
                          </a:r>
                          <a:endParaRPr lang="zh-CN" altLang="en-US" sz="18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200" kern="1200" baseline="0" dirty="0" smtClean="0">
                              <a:solidFill>
                                <a:schemeClr val="tx1"/>
                              </a:solidFill>
                              <a:latin typeface="+mj-lt"/>
                              <a:ea typeface="+mn-ea"/>
                              <a:cs typeface="+mn-cs"/>
                            </a:rPr>
                            <a:t>The amplitude (in-phase and quadrature) of tap </a:t>
                          </a:r>
                          <a:r>
                            <a:rPr lang="en-US" altLang="zh-CN" sz="1200" i="1" kern="1200" baseline="0" dirty="0" err="1" smtClean="0">
                              <a:solidFill>
                                <a:schemeClr val="tx1"/>
                              </a:solidFill>
                              <a:latin typeface="+mj-lt"/>
                              <a:ea typeface="+mn-ea"/>
                              <a:cs typeface="+mn-cs"/>
                            </a:rPr>
                            <a:t>N</a:t>
                          </a:r>
                          <a:r>
                            <a:rPr lang="en-US" altLang="zh-CN" sz="1200" i="1" kern="1200" baseline="-25000" dirty="0" err="1" smtClean="0">
                              <a:solidFill>
                                <a:schemeClr val="tx1"/>
                              </a:solidFill>
                              <a:latin typeface="+mj-lt"/>
                              <a:ea typeface="+mn-ea"/>
                              <a:cs typeface="+mn-cs"/>
                            </a:rPr>
                            <a:t>tap</a:t>
                          </a:r>
                          <a:r>
                            <a:rPr lang="en-US" altLang="zh-CN" sz="1200" kern="1200" baseline="0" dirty="0" smtClean="0">
                              <a:solidFill>
                                <a:schemeClr val="tx1"/>
                              </a:solidFill>
                              <a:latin typeface="+mj-lt"/>
                              <a:ea typeface="+mn-ea"/>
                              <a:cs typeface="+mn-cs"/>
                            </a:rPr>
                            <a:t> relative to the path with the strongest amplitude detected. </a:t>
                          </a:r>
                          <a:endParaRPr lang="zh-CN" altLang="en-US" sz="1200" kern="1200" baseline="0" dirty="0" smtClean="0">
                            <a:solidFill>
                              <a:schemeClr val="tx1"/>
                            </a:solidFill>
                            <a:latin typeface="+mj-lt"/>
                            <a:ea typeface="+mn-ea"/>
                            <a:cs typeface="+mn-cs"/>
                          </a:endParaRPr>
                        </a:p>
                      </a:txBody>
                      <a:tcPr/>
                    </a:tc>
                  </a:tr>
                </a:tbl>
              </a:graphicData>
            </a:graphic>
          </p:graphicFrame>
        </mc:Choice>
        <mc:Fallback xmlns="">
          <p:graphicFrame>
            <p:nvGraphicFramePr>
              <p:cNvPr id="2" name="表格 1"/>
              <p:cNvGraphicFramePr>
                <a:graphicFrameLocks noGrp="1"/>
              </p:cNvGraphicFramePr>
              <p:nvPr>
                <p:extLst>
                  <p:ext uri="{D42A27DB-BD31-4B8C-83A1-F6EECF244321}">
                    <p14:modId xmlns:p14="http://schemas.microsoft.com/office/powerpoint/2010/main" val="3008432880"/>
                  </p:ext>
                </p:extLst>
              </p:nvPr>
            </p:nvGraphicFramePr>
            <p:xfrm>
              <a:off x="467544" y="1772816"/>
              <a:ext cx="8424935" cy="4399949"/>
            </p:xfrm>
            <a:graphic>
              <a:graphicData uri="http://schemas.openxmlformats.org/drawingml/2006/table">
                <a:tbl>
                  <a:tblPr firstRow="1" bandRow="1">
                    <a:tableStyleId>{5940675A-B579-460E-94D1-54222C63F5DA}</a:tableStyleId>
                  </a:tblPr>
                  <a:tblGrid>
                    <a:gridCol w="1991349"/>
                    <a:gridCol w="2750894"/>
                    <a:gridCol w="874380"/>
                    <a:gridCol w="2808312"/>
                  </a:tblGrid>
                  <a:tr h="504056">
                    <a:tc>
                      <a:txBody>
                        <a:bodyPr/>
                        <a:lstStyle/>
                        <a:p>
                          <a:pPr algn="ctr"/>
                          <a:r>
                            <a:rPr lang="en-US" altLang="zh-CN" dirty="0" smtClean="0">
                              <a:latin typeface="+mj-lt"/>
                            </a:rPr>
                            <a:t>Subfield</a:t>
                          </a:r>
                          <a:endParaRPr lang="zh-CN" altLang="en-US" dirty="0">
                            <a:latin typeface="+mj-lt"/>
                          </a:endParaRPr>
                        </a:p>
                      </a:txBody>
                      <a:tcPr anchor="ctr"/>
                    </a:tc>
                    <a:tc gridSpan="2">
                      <a:txBody>
                        <a:bodyPr/>
                        <a:lstStyle/>
                        <a:p>
                          <a:pPr algn="ctr"/>
                          <a:r>
                            <a:rPr lang="en-US" altLang="zh-CN" dirty="0" smtClean="0">
                              <a:latin typeface="+mj-lt"/>
                            </a:rPr>
                            <a:t>Size</a:t>
                          </a:r>
                          <a:endParaRPr lang="zh-CN" altLang="en-US" dirty="0">
                            <a:latin typeface="+mj-lt"/>
                          </a:endParaRPr>
                        </a:p>
                      </a:txBody>
                      <a:tcPr anchor="ctr"/>
                    </a:tc>
                    <a:tc hMerge="1">
                      <a:txBody>
                        <a:bodyPr/>
                        <a:lstStyle/>
                        <a:p>
                          <a:endParaRPr lang="zh-CN" altLang="en-US"/>
                        </a:p>
                      </a:txBody>
                      <a:tcPr/>
                    </a:tc>
                    <a:tc>
                      <a:txBody>
                        <a:bodyPr/>
                        <a:lstStyle/>
                        <a:p>
                          <a:pPr algn="ctr"/>
                          <a:r>
                            <a:rPr lang="en-US" altLang="zh-CN" dirty="0" smtClean="0">
                              <a:latin typeface="+mj-lt"/>
                            </a:rPr>
                            <a:t>Meaning</a:t>
                          </a:r>
                          <a:endParaRPr lang="zh-CN" altLang="en-US" dirty="0">
                            <a:latin typeface="+mj-lt"/>
                          </a:endParaRPr>
                        </a:p>
                      </a:txBody>
                      <a:tcPr anchor="ctr"/>
                    </a:tc>
                  </a:tr>
                  <a:tr h="504056">
                    <a:tc>
                      <a:txBody>
                        <a:bodyPr/>
                        <a:lstStyle/>
                        <a:p>
                          <a:pPr algn="ctr"/>
                          <a:r>
                            <a:rPr lang="en-US" altLang="zh-CN" dirty="0" smtClean="0">
                              <a:latin typeface="+mj-lt"/>
                            </a:rPr>
                            <a:t>Element ID</a:t>
                          </a:r>
                          <a:endParaRPr lang="zh-CN" altLang="en-US" dirty="0">
                            <a:latin typeface="+mj-lt"/>
                          </a:endParaRPr>
                        </a:p>
                      </a:txBody>
                      <a:tcPr anchor="ctr"/>
                    </a:tc>
                    <a:tc gridSpan="2">
                      <a:txBody>
                        <a:bodyPr/>
                        <a:lstStyle/>
                        <a:p>
                          <a:pPr algn="ctr"/>
                          <a:r>
                            <a:rPr lang="en-US" altLang="zh-CN" dirty="0" smtClean="0">
                              <a:latin typeface="+mj-lt"/>
                            </a:rPr>
                            <a:t>8</a:t>
                          </a:r>
                          <a:r>
                            <a:rPr lang="en-US" altLang="zh-CN" baseline="0" dirty="0" smtClean="0">
                              <a:latin typeface="+mj-lt"/>
                            </a:rPr>
                            <a:t> bits</a:t>
                          </a:r>
                          <a:endParaRPr lang="zh-CN" altLang="en-US" dirty="0">
                            <a:latin typeface="+mj-lt"/>
                          </a:endParaRPr>
                        </a:p>
                      </a:txBody>
                      <a:tcPr anchor="ctr"/>
                    </a:tc>
                    <a:tc hMerge="1">
                      <a:txBody>
                        <a:bodyPr/>
                        <a:lstStyle/>
                        <a:p>
                          <a:endParaRPr lang="zh-CN" altLang="en-US"/>
                        </a:p>
                      </a:txBody>
                      <a:tcPr/>
                    </a:tc>
                    <a:tc>
                      <a:txBody>
                        <a:bodyPr/>
                        <a:lstStyle/>
                        <a:p>
                          <a:pPr algn="ctr"/>
                          <a:endParaRPr lang="zh-CN" altLang="en-US" dirty="0">
                            <a:latin typeface="+mj-lt"/>
                          </a:endParaRPr>
                        </a:p>
                      </a:txBody>
                      <a:tcPr anchor="ctr"/>
                    </a:tc>
                  </a:tr>
                  <a:tr h="504056">
                    <a:tc>
                      <a:txBody>
                        <a:bodyPr/>
                        <a:lstStyle/>
                        <a:p>
                          <a:pPr algn="ctr"/>
                          <a:r>
                            <a:rPr lang="en-US" altLang="zh-CN" dirty="0" smtClean="0">
                              <a:latin typeface="+mj-lt"/>
                            </a:rPr>
                            <a:t>Length</a:t>
                          </a:r>
                          <a:endParaRPr lang="zh-CN" altLang="en-US" dirty="0">
                            <a:latin typeface="+mj-lt"/>
                          </a:endParaRPr>
                        </a:p>
                      </a:txBody>
                      <a:tcPr anchor="ctr"/>
                    </a:tc>
                    <a:tc gridSpan="2">
                      <a:txBody>
                        <a:bodyPr/>
                        <a:lstStyle/>
                        <a:p>
                          <a:pPr algn="ctr"/>
                          <a:r>
                            <a:rPr lang="en-US" altLang="zh-CN" dirty="0" smtClean="0">
                              <a:latin typeface="+mj-lt"/>
                            </a:rPr>
                            <a:t>8 bits</a:t>
                          </a:r>
                          <a:endParaRPr lang="zh-CN" altLang="en-US" dirty="0">
                            <a:latin typeface="+mj-lt"/>
                          </a:endParaRPr>
                        </a:p>
                      </a:txBody>
                      <a:tcPr anchor="ctr"/>
                    </a:tc>
                    <a:tc hMerge="1">
                      <a:txBody>
                        <a:bodyPr/>
                        <a:lstStyle/>
                        <a:p>
                          <a:endParaRPr lang="zh-CN" altLang="en-US"/>
                        </a:p>
                      </a:txBody>
                      <a:tcPr/>
                    </a:tc>
                    <a:tc>
                      <a:txBody>
                        <a:bodyPr/>
                        <a:lstStyle/>
                        <a:p>
                          <a:pPr algn="ctr"/>
                          <a:endParaRPr lang="zh-CN" altLang="en-US" dirty="0">
                            <a:latin typeface="+mj-lt"/>
                          </a:endParaRPr>
                        </a:p>
                      </a:txBody>
                      <a:tcPr anchor="ctr"/>
                    </a:tc>
                  </a:tr>
                  <a:tr h="504056">
                    <a:tc>
                      <a:txBody>
                        <a:bodyPr/>
                        <a:lstStyle/>
                        <a:p>
                          <a:pPr algn="ctr"/>
                          <a:r>
                            <a:rPr lang="en-US" altLang="zh-CN" i="1" dirty="0" err="1" smtClean="0">
                              <a:latin typeface="+mj-lt"/>
                            </a:rPr>
                            <a:t>N</a:t>
                          </a:r>
                          <a:r>
                            <a:rPr lang="en-US" altLang="zh-CN" i="1" baseline="-25000" dirty="0" err="1" smtClean="0">
                              <a:latin typeface="+mj-lt"/>
                            </a:rPr>
                            <a:t>tap</a:t>
                          </a:r>
                          <a:endParaRPr lang="zh-CN" altLang="en-US" i="1" baseline="-25000" dirty="0">
                            <a:latin typeface="+mj-lt"/>
                          </a:endParaRPr>
                        </a:p>
                      </a:txBody>
                      <a:tcPr anchor="ctr"/>
                    </a:tc>
                    <a:tc gridSpan="2">
                      <a:txBody>
                        <a:bodyPr/>
                        <a:lstStyle/>
                        <a:p>
                          <a:pPr algn="ctr"/>
                          <a:r>
                            <a:rPr lang="en-US" altLang="zh-CN" dirty="0" smtClean="0">
                              <a:latin typeface="+mj-lt"/>
                            </a:rPr>
                            <a:t>8 bits</a:t>
                          </a:r>
                          <a:endParaRPr lang="zh-CN" altLang="en-US" dirty="0">
                            <a:latin typeface="+mj-lt"/>
                          </a:endParaRPr>
                        </a:p>
                      </a:txBody>
                      <a:tcPr anchor="ctr"/>
                    </a:tc>
                    <a:tc hMerge="1">
                      <a:txBody>
                        <a:bodyPr/>
                        <a:lstStyle/>
                        <a:p>
                          <a:endParaRPr lang="zh-CN" altLang="en-US"/>
                        </a:p>
                      </a:txBody>
                      <a:tcPr/>
                    </a:tc>
                    <a:tc>
                      <a:txBody>
                        <a:bodyPr/>
                        <a:lstStyle/>
                        <a:p>
                          <a:pPr algn="ctr"/>
                          <a:r>
                            <a:rPr lang="en-US" altLang="zh-CN" dirty="0" smtClean="0">
                              <a:latin typeface="+mj-lt"/>
                            </a:rPr>
                            <a:t>Number</a:t>
                          </a:r>
                          <a:r>
                            <a:rPr lang="en-US" altLang="zh-CN" baseline="0" dirty="0" smtClean="0">
                              <a:latin typeface="+mj-lt"/>
                            </a:rPr>
                            <a:t> of taps</a:t>
                          </a:r>
                          <a:endParaRPr lang="zh-CN" altLang="en-US" dirty="0">
                            <a:latin typeface="+mj-lt"/>
                          </a:endParaRPr>
                        </a:p>
                      </a:txBody>
                      <a:tcPr anchor="ctr"/>
                    </a:tc>
                  </a:tr>
                  <a:tr h="640080">
                    <a:tc rowSpan="4">
                      <a:txBody>
                        <a:bodyPr/>
                        <a:lstStyle/>
                        <a:p>
                          <a:pPr algn="ctr"/>
                          <a:r>
                            <a:rPr lang="en-US" altLang="zh-CN" dirty="0" smtClean="0">
                              <a:latin typeface="+mj-lt"/>
                            </a:rPr>
                            <a:t>Tap</a:t>
                          </a:r>
                          <a:r>
                            <a:rPr lang="en-US" altLang="zh-CN" baseline="0" dirty="0" smtClean="0">
                              <a:latin typeface="+mj-lt"/>
                            </a:rPr>
                            <a:t> amplitude</a:t>
                          </a:r>
                          <a:endParaRPr lang="zh-CN" altLang="en-US" dirty="0">
                            <a:latin typeface="+mj-lt"/>
                          </a:endParaRPr>
                        </a:p>
                      </a:txBody>
                      <a:tcPr anchor="ctr"/>
                    </a:tc>
                    <a:tc>
                      <a:txBody>
                        <a:bodyPr/>
                        <a:lstStyle/>
                        <a:p>
                          <a:pPr algn="ctr"/>
                          <a:r>
                            <a:rPr lang="en-US" altLang="zh-CN" sz="1600" dirty="0" smtClean="0">
                              <a:latin typeface="+mj-lt"/>
                            </a:rPr>
                            <a:t>Relative amplitude of tap 1</a:t>
                          </a:r>
                          <a:endParaRPr lang="zh-CN" altLang="en-US" sz="16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800" kern="1200" dirty="0" smtClean="0">
                              <a:solidFill>
                                <a:schemeClr val="tx1"/>
                              </a:solidFill>
                              <a:latin typeface="+mj-lt"/>
                              <a:ea typeface="+mn-ea"/>
                              <a:cs typeface="+mn-cs"/>
                            </a:rPr>
                            <a:t>16bits</a:t>
                          </a:r>
                          <a:endParaRPr lang="zh-CN" altLang="en-US" sz="18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200" baseline="0" dirty="0" smtClean="0">
                              <a:latin typeface="+mj-lt"/>
                            </a:rPr>
                            <a:t>The amplitude (in-phase and quadrature) of tap 1 relative to the path with the strongest amplitude detected. </a:t>
                          </a:r>
                          <a:endParaRPr lang="zh-CN" altLang="en-US" sz="1200" dirty="0">
                            <a:latin typeface="+mj-lt"/>
                          </a:endParaRPr>
                        </a:p>
                      </a:txBody>
                      <a:tcPr/>
                    </a:tc>
                  </a:tr>
                  <a:tr h="640080">
                    <a:tc vMerge="1">
                      <a:txBody>
                        <a:bodyPr/>
                        <a:lstStyle/>
                        <a:p>
                          <a:endParaRPr lang="zh-CN" altLang="en-US" dirty="0"/>
                        </a:p>
                      </a:txBody>
                      <a:tcPr/>
                    </a:tc>
                    <a:tc>
                      <a:txBody>
                        <a:bodyPr/>
                        <a:lstStyle/>
                        <a:p>
                          <a:pPr marL="0" algn="ctr" defTabSz="914400" rtl="0" eaLnBrk="1" latinLnBrk="0" hangingPunct="1"/>
                          <a:r>
                            <a:rPr lang="en-US" altLang="zh-CN" sz="1600" kern="1200" dirty="0" smtClean="0">
                              <a:solidFill>
                                <a:schemeClr val="tx1"/>
                              </a:solidFill>
                              <a:latin typeface="+mj-lt"/>
                              <a:ea typeface="+mn-ea"/>
                              <a:cs typeface="+mn-cs"/>
                            </a:rPr>
                            <a:t>Relative amplitude of tap 2</a:t>
                          </a:r>
                          <a:endParaRPr lang="zh-CN" altLang="en-US" sz="16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800" kern="1200" dirty="0" smtClean="0">
                              <a:solidFill>
                                <a:schemeClr val="tx1"/>
                              </a:solidFill>
                              <a:latin typeface="+mj-lt"/>
                              <a:ea typeface="+mn-ea"/>
                              <a:cs typeface="+mn-cs"/>
                            </a:rPr>
                            <a:t>16bits</a:t>
                          </a:r>
                          <a:endParaRPr lang="zh-CN" altLang="en-US" sz="18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200" kern="1200" baseline="0" dirty="0" smtClean="0">
                              <a:solidFill>
                                <a:schemeClr val="tx1"/>
                              </a:solidFill>
                              <a:latin typeface="+mj-lt"/>
                              <a:ea typeface="+mn-ea"/>
                              <a:cs typeface="+mn-cs"/>
                            </a:rPr>
                            <a:t>The amplitude (in-phase and quadrature) of tap 2 relative to the path with the strongest amplitude detected. </a:t>
                          </a:r>
                          <a:endParaRPr lang="zh-CN" altLang="en-US" sz="1200" kern="1200" baseline="0" dirty="0" smtClean="0">
                            <a:solidFill>
                              <a:schemeClr val="tx1"/>
                            </a:solidFill>
                            <a:latin typeface="+mj-lt"/>
                            <a:ea typeface="+mn-ea"/>
                            <a:cs typeface="+mn-cs"/>
                          </a:endParaRPr>
                        </a:p>
                      </a:txBody>
                      <a:tcPr/>
                    </a:tc>
                  </a:tr>
                  <a:tr h="463485">
                    <a:tc vMerge="1">
                      <a:txBody>
                        <a:bodyPr/>
                        <a:lstStyle/>
                        <a:p>
                          <a:endParaRPr lang="zh-CN" altLang="en-US"/>
                        </a:p>
                      </a:txBody>
                      <a:tcPr/>
                    </a:tc>
                    <a:tc>
                      <a:txBody>
                        <a:bodyPr/>
                        <a:lstStyle/>
                        <a:p>
                          <a:endParaRPr lang="zh-CN"/>
                        </a:p>
                      </a:txBody>
                      <a:tcPr>
                        <a:lnR w="12700" cap="flat" cmpd="sng" algn="ctr">
                          <a:solidFill>
                            <a:schemeClr val="tx1"/>
                          </a:solidFill>
                          <a:prstDash val="solid"/>
                          <a:round/>
                          <a:headEnd type="none" w="med" len="med"/>
                          <a:tailEnd type="none" w="med" len="med"/>
                        </a:lnR>
                        <a:blipFill rotWithShape="0">
                          <a:blip r:embed="rId3"/>
                          <a:stretch>
                            <a:fillRect l="-72727" t="-714474" r="-134590" b="-148684"/>
                          </a:stretch>
                        </a:blipFill>
                      </a:tcPr>
                    </a:tc>
                    <a:tc>
                      <a:txBody>
                        <a:bodyPr/>
                        <a:lstStyle/>
                        <a:p>
                          <a:endParaRPr lang="zh-CN"/>
                        </a:p>
                      </a:txBody>
                      <a:tcPr>
                        <a:lnL w="12700" cap="flat" cmpd="sng" algn="ctr">
                          <a:solidFill>
                            <a:schemeClr val="tx1"/>
                          </a:solidFill>
                          <a:prstDash val="solid"/>
                          <a:round/>
                          <a:headEnd type="none" w="med" len="med"/>
                          <a:tailEnd type="none" w="med" len="med"/>
                        </a:lnL>
                        <a:blipFill rotWithShape="0">
                          <a:blip r:embed="rId3"/>
                          <a:stretch>
                            <a:fillRect l="-540972" t="-714474" r="-321528" b="-148684"/>
                          </a:stretch>
                        </a:blipFill>
                      </a:tcPr>
                    </a:tc>
                    <a:tc>
                      <a:txBody>
                        <a:bodyPr/>
                        <a:lstStyle/>
                        <a:p>
                          <a:endParaRPr lang="zh-CN"/>
                        </a:p>
                      </a:txBody>
                      <a:tcPr>
                        <a:blipFill rotWithShape="0">
                          <a:blip r:embed="rId3"/>
                          <a:stretch>
                            <a:fillRect l="-200217" t="-714474" r="-434" b="-148684"/>
                          </a:stretch>
                        </a:blipFill>
                      </a:tcPr>
                    </a:tc>
                  </a:tr>
                  <a:tr h="640080">
                    <a:tc vMerge="1">
                      <a:txBody>
                        <a:bodyPr/>
                        <a:lstStyle/>
                        <a:p>
                          <a:endParaRPr lang="zh-CN" altLang="en-US" dirty="0"/>
                        </a:p>
                      </a:txBody>
                      <a:tcPr/>
                    </a:tc>
                    <a:tc>
                      <a:txBody>
                        <a:bodyPr/>
                        <a:lstStyle/>
                        <a:p>
                          <a:pPr algn="ctr"/>
                          <a:r>
                            <a:rPr lang="en-US" altLang="zh-CN" sz="1600" dirty="0" smtClean="0">
                              <a:latin typeface="+mj-lt"/>
                            </a:rPr>
                            <a:t>Relative</a:t>
                          </a:r>
                          <a:r>
                            <a:rPr lang="en-US" altLang="zh-CN" sz="1600" baseline="0" dirty="0" smtClean="0">
                              <a:latin typeface="+mj-lt"/>
                            </a:rPr>
                            <a:t> amplitude of tap </a:t>
                          </a:r>
                          <a:r>
                            <a:rPr lang="en-US" altLang="zh-CN" sz="1600" i="1" baseline="0" dirty="0" err="1" smtClean="0">
                              <a:latin typeface="+mj-lt"/>
                            </a:rPr>
                            <a:t>N</a:t>
                          </a:r>
                          <a:r>
                            <a:rPr lang="en-US" altLang="zh-CN" sz="1600" i="1" baseline="-25000" dirty="0" err="1" smtClean="0">
                              <a:latin typeface="+mj-lt"/>
                            </a:rPr>
                            <a:t>tap</a:t>
                          </a:r>
                          <a:endParaRPr lang="zh-CN" altLang="en-US" sz="16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kern="1200" dirty="0" smtClean="0">
                              <a:solidFill>
                                <a:schemeClr val="tx1"/>
                              </a:solidFill>
                              <a:latin typeface="+mj-lt"/>
                              <a:ea typeface="+mn-ea"/>
                              <a:cs typeface="+mn-cs"/>
                            </a:rPr>
                            <a:t>16bits</a:t>
                          </a:r>
                          <a:endParaRPr lang="zh-CN" altLang="en-US" sz="18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200" kern="1200" baseline="0" dirty="0" smtClean="0">
                              <a:solidFill>
                                <a:schemeClr val="tx1"/>
                              </a:solidFill>
                              <a:latin typeface="+mj-lt"/>
                              <a:ea typeface="+mn-ea"/>
                              <a:cs typeface="+mn-cs"/>
                            </a:rPr>
                            <a:t>The amplitude (in-phase and quadrature) of tap </a:t>
                          </a:r>
                          <a:r>
                            <a:rPr lang="en-US" altLang="zh-CN" sz="1200" i="1" kern="1200" baseline="0" dirty="0" err="1" smtClean="0">
                              <a:solidFill>
                                <a:schemeClr val="tx1"/>
                              </a:solidFill>
                              <a:latin typeface="+mj-lt"/>
                              <a:ea typeface="+mn-ea"/>
                              <a:cs typeface="+mn-cs"/>
                            </a:rPr>
                            <a:t>N</a:t>
                          </a:r>
                          <a:r>
                            <a:rPr lang="en-US" altLang="zh-CN" sz="1200" i="1" kern="1200" baseline="-25000" dirty="0" err="1" smtClean="0">
                              <a:solidFill>
                                <a:schemeClr val="tx1"/>
                              </a:solidFill>
                              <a:latin typeface="+mj-lt"/>
                              <a:ea typeface="+mn-ea"/>
                              <a:cs typeface="+mn-cs"/>
                            </a:rPr>
                            <a:t>tap</a:t>
                          </a:r>
                          <a:r>
                            <a:rPr lang="en-US" altLang="zh-CN" sz="1200" kern="1200" baseline="0" dirty="0" smtClean="0">
                              <a:solidFill>
                                <a:schemeClr val="tx1"/>
                              </a:solidFill>
                              <a:latin typeface="+mj-lt"/>
                              <a:ea typeface="+mn-ea"/>
                              <a:cs typeface="+mn-cs"/>
                            </a:rPr>
                            <a:t> relative to the path with the strongest amplitude detected. </a:t>
                          </a:r>
                          <a:endParaRPr lang="zh-CN" altLang="en-US" sz="1200" kern="1200" baseline="0" dirty="0" smtClean="0">
                            <a:solidFill>
                              <a:schemeClr val="tx1"/>
                            </a:solidFill>
                            <a:latin typeface="+mj-lt"/>
                            <a:ea typeface="+mn-ea"/>
                            <a:cs typeface="+mn-cs"/>
                          </a:endParaRPr>
                        </a:p>
                      </a:txBody>
                      <a:tcPr/>
                    </a:tc>
                  </a:tr>
                </a:tbl>
              </a:graphicData>
            </a:graphic>
          </p:graphicFrame>
        </mc:Fallback>
      </mc:AlternateContent>
    </p:spTree>
    <p:extLst>
      <p:ext uri="{BB962C8B-B14F-4D97-AF65-F5344CB8AC3E}">
        <p14:creationId xmlns:p14="http://schemas.microsoft.com/office/powerpoint/2010/main" val="289866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9</a:t>
            </a:fld>
            <a:endParaRPr lang="en-US" altLang="en-US"/>
          </a:p>
        </p:txBody>
      </p:sp>
      <p:sp>
        <p:nvSpPr>
          <p:cNvPr id="10" name="Date Placeholder 1">
            <a:extLst>
              <a:ext uri="{FF2B5EF4-FFF2-40B4-BE49-F238E27FC236}">
                <a16:creationId xmlns:a16="http://schemas.microsoft.com/office/drawing/2014/main" xmlns="" id="{387C0694-B486-415A-99B0-A2C026934C1C}"/>
              </a:ext>
            </a:extLst>
          </p:cNvPr>
          <p:cNvSpPr>
            <a:spLocks noGrp="1"/>
          </p:cNvSpPr>
          <p:nvPr>
            <p:ph type="dt" sz="half" idx="10"/>
          </p:nvPr>
        </p:nvSpPr>
        <p:spPr>
          <a:xfrm>
            <a:off x="685800" y="378281"/>
            <a:ext cx="1600200" cy="215444"/>
          </a:xfrm>
        </p:spPr>
        <p:txBody>
          <a:bodyPr/>
          <a:lstStyle/>
          <a:p>
            <a:r>
              <a:rPr lang="en-US" altLang="zh-CN" smtClean="0"/>
              <a:t>November 2021</a:t>
            </a:r>
            <a:endParaRPr lang="en-US" altLang="en-US"/>
          </a:p>
        </p:txBody>
      </p:sp>
      <p:sp>
        <p:nvSpPr>
          <p:cNvPr id="8" name="Rectangle 2"/>
          <p:cNvSpPr txBox="1">
            <a:spLocks noChangeArrowheads="1"/>
          </p:cNvSpPr>
          <p:nvPr/>
        </p:nvSpPr>
        <p:spPr bwMode="auto">
          <a:xfrm>
            <a:off x="676944" y="586458"/>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b="1" kern="0" dirty="0" smtClean="0">
                <a:solidFill>
                  <a:schemeClr val="tx1"/>
                </a:solidFill>
              </a:rPr>
              <a:t>CIR parameters feedback</a:t>
            </a:r>
            <a:endParaRPr lang="en-US" altLang="en-US" sz="3200" b="1" kern="0" dirty="0">
              <a:solidFill>
                <a:schemeClr val="tx1"/>
              </a:solidFill>
            </a:endParaRPr>
          </a:p>
        </p:txBody>
      </p:sp>
      <p:sp>
        <p:nvSpPr>
          <p:cNvPr id="11" name="Footer Placeholder 2"/>
          <p:cNvSpPr>
            <a:spLocks noGrp="1"/>
          </p:cNvSpPr>
          <p:nvPr>
            <p:ph type="ftr" sz="quarter" idx="11"/>
          </p:nvPr>
        </p:nvSpPr>
        <p:spPr>
          <a:xfrm>
            <a:off x="5004048" y="6475413"/>
            <a:ext cx="3606552" cy="184666"/>
          </a:xfrm>
        </p:spPr>
        <p:txBody>
          <a:bodyPr/>
          <a:lstStyle/>
          <a:p>
            <a:r>
              <a:rPr lang="en-US" altLang="en-US" dirty="0" err="1" smtClean="0"/>
              <a:t>Xiaohui</a:t>
            </a:r>
            <a:r>
              <a:rPr lang="en-US" altLang="en-US" dirty="0" smtClean="0"/>
              <a:t> Peng, Huawei</a:t>
            </a:r>
            <a:endParaRPr lang="en-US" altLang="en-US" dirty="0"/>
          </a:p>
        </p:txBody>
      </p:sp>
      <mc:AlternateContent xmlns:mc="http://schemas.openxmlformats.org/markup-compatibility/2006" xmlns:a14="http://schemas.microsoft.com/office/drawing/2010/main">
        <mc:Choice Requires="a14">
          <p:graphicFrame>
            <p:nvGraphicFramePr>
              <p:cNvPr id="12" name="表格 11"/>
              <p:cNvGraphicFramePr>
                <a:graphicFrameLocks noGrp="1"/>
              </p:cNvGraphicFramePr>
              <p:nvPr>
                <p:extLst>
                  <p:ext uri="{D42A27DB-BD31-4B8C-83A1-F6EECF244321}">
                    <p14:modId xmlns:p14="http://schemas.microsoft.com/office/powerpoint/2010/main" val="634894220"/>
                  </p:ext>
                </p:extLst>
              </p:nvPr>
            </p:nvGraphicFramePr>
            <p:xfrm>
              <a:off x="397632" y="1720856"/>
              <a:ext cx="8424935" cy="1783634"/>
            </p:xfrm>
            <a:graphic>
              <a:graphicData uri="http://schemas.openxmlformats.org/drawingml/2006/table">
                <a:tbl>
                  <a:tblPr firstRow="1" bandRow="1">
                    <a:tableStyleId>{5940675A-B579-460E-94D1-54222C63F5DA}</a:tableStyleId>
                  </a:tblPr>
                  <a:tblGrid>
                    <a:gridCol w="1991349"/>
                    <a:gridCol w="2750894"/>
                    <a:gridCol w="874380"/>
                    <a:gridCol w="2808312"/>
                  </a:tblGrid>
                  <a:tr h="274874">
                    <a:tc>
                      <a:txBody>
                        <a:bodyPr/>
                        <a:lstStyle/>
                        <a:p>
                          <a:pPr algn="ctr"/>
                          <a:r>
                            <a:rPr lang="en-US" altLang="zh-CN" sz="1200" dirty="0" smtClean="0">
                              <a:latin typeface="+mj-lt"/>
                            </a:rPr>
                            <a:t>Subfield</a:t>
                          </a:r>
                          <a:endParaRPr lang="zh-CN" altLang="en-US" sz="1200" dirty="0">
                            <a:latin typeface="+mj-lt"/>
                          </a:endParaRPr>
                        </a:p>
                      </a:txBody>
                      <a:tcPr anchor="ctr"/>
                    </a:tc>
                    <a:tc gridSpan="2">
                      <a:txBody>
                        <a:bodyPr/>
                        <a:lstStyle/>
                        <a:p>
                          <a:pPr algn="ctr"/>
                          <a:r>
                            <a:rPr lang="en-US" altLang="zh-CN" sz="1200" dirty="0" smtClean="0">
                              <a:latin typeface="+mj-lt"/>
                            </a:rPr>
                            <a:t>Size</a:t>
                          </a:r>
                          <a:endParaRPr lang="zh-CN" altLang="en-US" sz="1200" dirty="0">
                            <a:latin typeface="+mj-lt"/>
                          </a:endParaRPr>
                        </a:p>
                      </a:txBody>
                      <a:tcPr anchor="ctr"/>
                    </a:tc>
                    <a:tc hMerge="1">
                      <a:txBody>
                        <a:bodyPr/>
                        <a:lstStyle/>
                        <a:p>
                          <a:endParaRPr lang="zh-CN" altLang="en-US"/>
                        </a:p>
                      </a:txBody>
                      <a:tcPr/>
                    </a:tc>
                    <a:tc>
                      <a:txBody>
                        <a:bodyPr/>
                        <a:lstStyle/>
                        <a:p>
                          <a:pPr algn="ctr"/>
                          <a:r>
                            <a:rPr lang="en-US" altLang="zh-CN" sz="1200" dirty="0" smtClean="0">
                              <a:latin typeface="+mj-lt"/>
                            </a:rPr>
                            <a:t>Meaning</a:t>
                          </a:r>
                          <a:endParaRPr lang="zh-CN" altLang="en-US" sz="1200" dirty="0">
                            <a:latin typeface="+mj-lt"/>
                          </a:endParaRPr>
                        </a:p>
                      </a:txBody>
                      <a:tcPr anchor="ctr"/>
                    </a:tc>
                  </a:tr>
                  <a:tr h="367696">
                    <a:tc rowSpan="4">
                      <a:txBody>
                        <a:bodyPr/>
                        <a:lstStyle/>
                        <a:p>
                          <a:pPr algn="ctr"/>
                          <a:r>
                            <a:rPr lang="en-US" altLang="zh-CN" sz="1200" dirty="0" smtClean="0">
                              <a:latin typeface="+mj-lt"/>
                            </a:rPr>
                            <a:t>Tap</a:t>
                          </a:r>
                          <a:r>
                            <a:rPr lang="en-US" altLang="zh-CN" sz="1200" baseline="0" dirty="0" smtClean="0">
                              <a:latin typeface="+mj-lt"/>
                            </a:rPr>
                            <a:t> delay</a:t>
                          </a:r>
                          <a:endParaRPr lang="zh-CN" altLang="en-US" sz="1200" dirty="0">
                            <a:latin typeface="+mj-lt"/>
                          </a:endParaRPr>
                        </a:p>
                      </a:txBody>
                      <a:tcPr anchor="ctr"/>
                    </a:tc>
                    <a:tc>
                      <a:txBody>
                        <a:bodyPr/>
                        <a:lstStyle/>
                        <a:p>
                          <a:pPr algn="ctr"/>
                          <a:r>
                            <a:rPr lang="en-US" altLang="zh-CN" sz="1100" dirty="0" smtClean="0">
                              <a:latin typeface="+mj-lt"/>
                            </a:rPr>
                            <a:t>Relative delay of tap 1</a:t>
                          </a:r>
                          <a:endParaRPr lang="zh-CN" altLang="en-US" sz="11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baseline="0" dirty="0" smtClean="0">
                              <a:latin typeface="+mj-lt"/>
                            </a:rPr>
                            <a:t>The delay of tap 1 relative to the path with the shortest delay detected.</a:t>
                          </a:r>
                          <a:endParaRPr lang="zh-CN" altLang="en-US" sz="1050" dirty="0">
                            <a:latin typeface="+mj-lt"/>
                          </a:endParaRPr>
                        </a:p>
                      </a:txBody>
                      <a:tcPr/>
                    </a:tc>
                  </a:tr>
                  <a:tr h="367696">
                    <a:tc vMerge="1">
                      <a:txBody>
                        <a:bodyPr/>
                        <a:lstStyle/>
                        <a:p>
                          <a:endParaRPr lang="zh-CN" altLang="en-US" dirty="0"/>
                        </a:p>
                      </a:txBody>
                      <a:tcPr/>
                    </a:tc>
                    <a:tc>
                      <a:txBody>
                        <a:bodyPr/>
                        <a:lstStyle/>
                        <a:p>
                          <a:pPr marL="0" algn="ctr" defTabSz="914400" rtl="0" eaLnBrk="1" latinLnBrk="0" hangingPunct="1"/>
                          <a:r>
                            <a:rPr lang="en-US" altLang="zh-CN" sz="1100" kern="1200" dirty="0" smtClean="0">
                              <a:solidFill>
                                <a:schemeClr val="tx1"/>
                              </a:solidFill>
                              <a:latin typeface="+mj-lt"/>
                              <a:ea typeface="+mn-ea"/>
                              <a:cs typeface="+mn-cs"/>
                            </a:rPr>
                            <a:t>Relative delay of tap 2</a:t>
                          </a:r>
                          <a:endParaRPr lang="zh-CN" altLang="en-US" sz="11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delay of tap 2 relative to the path with the shortest delay detected.</a:t>
                          </a:r>
                          <a:endParaRPr lang="zh-CN" altLang="en-US" sz="1050" kern="1200" baseline="0" dirty="0" smtClean="0">
                            <a:solidFill>
                              <a:schemeClr val="tx1"/>
                            </a:solidFill>
                            <a:latin typeface="+mj-lt"/>
                            <a:ea typeface="+mn-ea"/>
                            <a:cs typeface="+mn-cs"/>
                          </a:endParaRPr>
                        </a:p>
                      </a:txBody>
                      <a:tcPr/>
                    </a:tc>
                  </a:tr>
                  <a:tr h="252750">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100" i="1" smtClean="0">
                                    <a:latin typeface="Cambria Math" panose="02040503050406030204" pitchFamily="18" charset="0"/>
                                  </a:rPr>
                                  <m:t>⋮</m:t>
                                </m:r>
                              </m:oMath>
                            </m:oMathPara>
                          </a14:m>
                          <a:endParaRPr lang="zh-CN" altLang="en-US" sz="1100" kern="1200" dirty="0">
                            <a:solidFill>
                              <a:schemeClr val="tx1"/>
                            </a:solidFill>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200" i="1" smtClean="0">
                                    <a:latin typeface="Cambria Math" panose="02040503050406030204" pitchFamily="18" charset="0"/>
                                  </a:rPr>
                                  <m:t>⋮</m:t>
                                </m:r>
                              </m:oMath>
                            </m:oMathPara>
                          </a14:m>
                          <a:endParaRPr lang="zh-CN" altLang="en-US" sz="1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200" i="1" smtClean="0">
                                    <a:latin typeface="Cambria Math" panose="02040503050406030204" pitchFamily="18" charset="0"/>
                                  </a:rPr>
                                  <m:t>⋮</m:t>
                                </m:r>
                              </m:oMath>
                            </m:oMathPara>
                          </a14:m>
                          <a:endParaRPr lang="zh-CN" altLang="en-US" sz="1200" kern="1200" dirty="0">
                            <a:solidFill>
                              <a:schemeClr val="tx1"/>
                            </a:solidFill>
                            <a:latin typeface="+mn-lt"/>
                            <a:ea typeface="+mn-ea"/>
                            <a:cs typeface="+mn-cs"/>
                          </a:endParaRPr>
                        </a:p>
                      </a:txBody>
                      <a:tcPr/>
                    </a:tc>
                  </a:tr>
                  <a:tr h="367696">
                    <a:tc vMerge="1">
                      <a:txBody>
                        <a:bodyPr/>
                        <a:lstStyle/>
                        <a:p>
                          <a:endParaRPr lang="zh-CN" altLang="en-US" dirty="0"/>
                        </a:p>
                      </a:txBody>
                      <a:tcPr/>
                    </a:tc>
                    <a:tc>
                      <a:txBody>
                        <a:bodyPr/>
                        <a:lstStyle/>
                        <a:p>
                          <a:pPr algn="ctr"/>
                          <a:r>
                            <a:rPr lang="en-US" altLang="zh-CN" sz="1100" dirty="0" smtClean="0">
                              <a:latin typeface="+mj-lt"/>
                            </a:rPr>
                            <a:t>Relative</a:t>
                          </a:r>
                          <a:r>
                            <a:rPr lang="en-US" altLang="zh-CN" sz="1100" baseline="0" dirty="0" smtClean="0">
                              <a:latin typeface="+mj-lt"/>
                            </a:rPr>
                            <a:t> delay of tap </a:t>
                          </a:r>
                          <a:r>
                            <a:rPr lang="en-US" altLang="zh-CN" sz="1100" i="1" baseline="0" dirty="0" err="1" smtClean="0">
                              <a:latin typeface="+mj-lt"/>
                            </a:rPr>
                            <a:t>N</a:t>
                          </a:r>
                          <a:r>
                            <a:rPr lang="en-US" altLang="zh-CN" sz="1100" i="1" baseline="-25000" dirty="0" err="1" smtClean="0">
                              <a:latin typeface="+mj-lt"/>
                            </a:rPr>
                            <a:t>tap</a:t>
                          </a:r>
                          <a:endParaRPr lang="zh-CN" altLang="en-US" sz="11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j-lt"/>
                            </a:rPr>
                            <a:t>8bits</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delay of tap </a:t>
                          </a:r>
                          <a:r>
                            <a:rPr lang="en-US" altLang="zh-CN" sz="1050" i="1" kern="1200" baseline="0" dirty="0" err="1" smtClean="0">
                              <a:solidFill>
                                <a:schemeClr val="tx1"/>
                              </a:solidFill>
                              <a:latin typeface="+mj-lt"/>
                              <a:ea typeface="+mn-ea"/>
                              <a:cs typeface="+mn-cs"/>
                            </a:rPr>
                            <a:t>N</a:t>
                          </a:r>
                          <a:r>
                            <a:rPr lang="en-US" altLang="zh-CN" sz="1050" i="1" kern="1200" baseline="-25000" dirty="0" err="1" smtClean="0">
                              <a:solidFill>
                                <a:schemeClr val="tx1"/>
                              </a:solidFill>
                              <a:latin typeface="+mj-lt"/>
                              <a:ea typeface="+mn-ea"/>
                              <a:cs typeface="+mn-cs"/>
                            </a:rPr>
                            <a:t>tap</a:t>
                          </a:r>
                          <a:r>
                            <a:rPr lang="en-US" altLang="zh-CN" sz="1050" kern="1200" baseline="0" dirty="0" smtClean="0">
                              <a:solidFill>
                                <a:schemeClr val="tx1"/>
                              </a:solidFill>
                              <a:latin typeface="+mj-lt"/>
                              <a:ea typeface="+mn-ea"/>
                              <a:cs typeface="+mn-cs"/>
                            </a:rPr>
                            <a:t> relative to the path with the shortest delay detected.</a:t>
                          </a:r>
                          <a:endParaRPr lang="zh-CN" altLang="en-US" sz="1050" kern="1200" baseline="0" dirty="0" smtClean="0">
                            <a:solidFill>
                              <a:schemeClr val="tx1"/>
                            </a:solidFill>
                            <a:latin typeface="+mj-lt"/>
                            <a:ea typeface="+mn-ea"/>
                            <a:cs typeface="+mn-cs"/>
                          </a:endParaRPr>
                        </a:p>
                      </a:txBody>
                      <a:tcPr/>
                    </a:tc>
                  </a:tr>
                </a:tbl>
              </a:graphicData>
            </a:graphic>
          </p:graphicFrame>
        </mc:Choice>
        <mc:Fallback xmlns="">
          <p:graphicFrame>
            <p:nvGraphicFramePr>
              <p:cNvPr id="12" name="表格 11"/>
              <p:cNvGraphicFramePr>
                <a:graphicFrameLocks noGrp="1"/>
              </p:cNvGraphicFramePr>
              <p:nvPr>
                <p:extLst>
                  <p:ext uri="{D42A27DB-BD31-4B8C-83A1-F6EECF244321}">
                    <p14:modId xmlns:p14="http://schemas.microsoft.com/office/powerpoint/2010/main" val="634894220"/>
                  </p:ext>
                </p:extLst>
              </p:nvPr>
            </p:nvGraphicFramePr>
            <p:xfrm>
              <a:off x="397632" y="1720856"/>
              <a:ext cx="8424935" cy="1783634"/>
            </p:xfrm>
            <a:graphic>
              <a:graphicData uri="http://schemas.openxmlformats.org/drawingml/2006/table">
                <a:tbl>
                  <a:tblPr firstRow="1" bandRow="1">
                    <a:tableStyleId>{5940675A-B579-460E-94D1-54222C63F5DA}</a:tableStyleId>
                  </a:tblPr>
                  <a:tblGrid>
                    <a:gridCol w="1991349"/>
                    <a:gridCol w="2750894"/>
                    <a:gridCol w="874380"/>
                    <a:gridCol w="2808312"/>
                  </a:tblGrid>
                  <a:tr h="274874">
                    <a:tc>
                      <a:txBody>
                        <a:bodyPr/>
                        <a:lstStyle/>
                        <a:p>
                          <a:pPr algn="ctr"/>
                          <a:r>
                            <a:rPr lang="en-US" altLang="zh-CN" sz="1200" dirty="0" smtClean="0">
                              <a:latin typeface="+mj-lt"/>
                            </a:rPr>
                            <a:t>Subfield</a:t>
                          </a:r>
                          <a:endParaRPr lang="zh-CN" altLang="en-US" sz="1200" dirty="0">
                            <a:latin typeface="+mj-lt"/>
                          </a:endParaRPr>
                        </a:p>
                      </a:txBody>
                      <a:tcPr anchor="ctr"/>
                    </a:tc>
                    <a:tc gridSpan="2">
                      <a:txBody>
                        <a:bodyPr/>
                        <a:lstStyle/>
                        <a:p>
                          <a:pPr algn="ctr"/>
                          <a:r>
                            <a:rPr lang="en-US" altLang="zh-CN" sz="1200" dirty="0" smtClean="0">
                              <a:latin typeface="+mj-lt"/>
                            </a:rPr>
                            <a:t>Size</a:t>
                          </a:r>
                          <a:endParaRPr lang="zh-CN" altLang="en-US" sz="1200" dirty="0">
                            <a:latin typeface="+mj-lt"/>
                          </a:endParaRPr>
                        </a:p>
                      </a:txBody>
                      <a:tcPr anchor="ctr"/>
                    </a:tc>
                    <a:tc hMerge="1">
                      <a:txBody>
                        <a:bodyPr/>
                        <a:lstStyle/>
                        <a:p>
                          <a:endParaRPr lang="zh-CN" altLang="en-US"/>
                        </a:p>
                      </a:txBody>
                      <a:tcPr/>
                    </a:tc>
                    <a:tc>
                      <a:txBody>
                        <a:bodyPr/>
                        <a:lstStyle/>
                        <a:p>
                          <a:pPr algn="ctr"/>
                          <a:r>
                            <a:rPr lang="en-US" altLang="zh-CN" sz="1200" dirty="0" smtClean="0">
                              <a:latin typeface="+mj-lt"/>
                            </a:rPr>
                            <a:t>Meaning</a:t>
                          </a:r>
                          <a:endParaRPr lang="zh-CN" altLang="en-US" sz="1200" dirty="0">
                            <a:latin typeface="+mj-lt"/>
                          </a:endParaRPr>
                        </a:p>
                      </a:txBody>
                      <a:tcPr anchor="ctr"/>
                    </a:tc>
                  </a:tr>
                  <a:tr h="411480">
                    <a:tc rowSpan="4">
                      <a:txBody>
                        <a:bodyPr/>
                        <a:lstStyle/>
                        <a:p>
                          <a:pPr algn="ctr"/>
                          <a:r>
                            <a:rPr lang="en-US" altLang="zh-CN" sz="1200" dirty="0" smtClean="0">
                              <a:latin typeface="+mj-lt"/>
                            </a:rPr>
                            <a:t>Tap</a:t>
                          </a:r>
                          <a:r>
                            <a:rPr lang="en-US" altLang="zh-CN" sz="1200" baseline="0" dirty="0" smtClean="0">
                              <a:latin typeface="+mj-lt"/>
                            </a:rPr>
                            <a:t> delay</a:t>
                          </a:r>
                          <a:endParaRPr lang="zh-CN" altLang="en-US" sz="1200" dirty="0">
                            <a:latin typeface="+mj-lt"/>
                          </a:endParaRPr>
                        </a:p>
                      </a:txBody>
                      <a:tcPr anchor="ctr"/>
                    </a:tc>
                    <a:tc>
                      <a:txBody>
                        <a:bodyPr/>
                        <a:lstStyle/>
                        <a:p>
                          <a:pPr algn="ctr"/>
                          <a:r>
                            <a:rPr lang="en-US" altLang="zh-CN" sz="1100" dirty="0" smtClean="0">
                              <a:latin typeface="+mj-lt"/>
                            </a:rPr>
                            <a:t>Relative delay of tap 1</a:t>
                          </a:r>
                          <a:endParaRPr lang="zh-CN" altLang="en-US" sz="11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baseline="0" dirty="0" smtClean="0">
                              <a:latin typeface="+mj-lt"/>
                            </a:rPr>
                            <a:t>The delay of tap 1 relative to the path </a:t>
                          </a:r>
                          <a:r>
                            <a:rPr lang="en-US" altLang="zh-CN" sz="1050" baseline="0" dirty="0" smtClean="0">
                              <a:latin typeface="+mj-lt"/>
                            </a:rPr>
                            <a:t>with the </a:t>
                          </a:r>
                          <a:r>
                            <a:rPr lang="en-US" altLang="zh-CN" sz="1050" baseline="0" dirty="0" smtClean="0">
                              <a:latin typeface="+mj-lt"/>
                            </a:rPr>
                            <a:t>shortest delay detected.</a:t>
                          </a:r>
                          <a:endParaRPr lang="zh-CN" altLang="en-US" sz="1050" dirty="0">
                            <a:latin typeface="+mj-lt"/>
                          </a:endParaRPr>
                        </a:p>
                      </a:txBody>
                      <a:tcPr/>
                    </a:tc>
                  </a:tr>
                  <a:tr h="411480">
                    <a:tc vMerge="1">
                      <a:txBody>
                        <a:bodyPr/>
                        <a:lstStyle/>
                        <a:p>
                          <a:endParaRPr lang="zh-CN" altLang="en-US" dirty="0"/>
                        </a:p>
                      </a:txBody>
                      <a:tcPr/>
                    </a:tc>
                    <a:tc>
                      <a:txBody>
                        <a:bodyPr/>
                        <a:lstStyle/>
                        <a:p>
                          <a:pPr marL="0" algn="ctr" defTabSz="914400" rtl="0" eaLnBrk="1" latinLnBrk="0" hangingPunct="1"/>
                          <a:r>
                            <a:rPr lang="en-US" altLang="zh-CN" sz="1100" kern="1200" dirty="0" smtClean="0">
                              <a:solidFill>
                                <a:schemeClr val="tx1"/>
                              </a:solidFill>
                              <a:latin typeface="+mj-lt"/>
                              <a:ea typeface="+mn-ea"/>
                              <a:cs typeface="+mn-cs"/>
                            </a:rPr>
                            <a:t>Relative delay of tap 2</a:t>
                          </a:r>
                          <a:endParaRPr lang="zh-CN" altLang="en-US" sz="11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delay of tap 2 relative to the path </a:t>
                          </a:r>
                          <a:r>
                            <a:rPr lang="en-US" altLang="zh-CN" sz="1050" kern="1200" baseline="0" dirty="0" smtClean="0">
                              <a:solidFill>
                                <a:schemeClr val="tx1"/>
                              </a:solidFill>
                              <a:latin typeface="+mj-lt"/>
                              <a:ea typeface="+mn-ea"/>
                              <a:cs typeface="+mn-cs"/>
                            </a:rPr>
                            <a:t>with the </a:t>
                          </a:r>
                          <a:r>
                            <a:rPr lang="en-US" altLang="zh-CN" sz="1050" kern="1200" baseline="0" dirty="0" smtClean="0">
                              <a:solidFill>
                                <a:schemeClr val="tx1"/>
                              </a:solidFill>
                              <a:latin typeface="+mj-lt"/>
                              <a:ea typeface="+mn-ea"/>
                              <a:cs typeface="+mn-cs"/>
                            </a:rPr>
                            <a:t>shortest delay detected.</a:t>
                          </a:r>
                          <a:endParaRPr lang="zh-CN" altLang="en-US" sz="1050" kern="1200" baseline="0" dirty="0" smtClean="0">
                            <a:solidFill>
                              <a:schemeClr val="tx1"/>
                            </a:solidFill>
                            <a:latin typeface="+mj-lt"/>
                            <a:ea typeface="+mn-ea"/>
                            <a:cs typeface="+mn-cs"/>
                          </a:endParaRPr>
                        </a:p>
                      </a:txBody>
                      <a:tcPr/>
                    </a:tc>
                  </a:tr>
                  <a:tr h="274320">
                    <a:tc vMerge="1">
                      <a:txBody>
                        <a:bodyPr/>
                        <a:lstStyle/>
                        <a:p>
                          <a:endParaRPr lang="zh-CN" altLang="en-US"/>
                        </a:p>
                      </a:txBody>
                      <a:tcPr/>
                    </a:tc>
                    <a:tc>
                      <a:txBody>
                        <a:bodyPr/>
                        <a:lstStyle/>
                        <a:p>
                          <a:endParaRPr lang="zh-CN"/>
                        </a:p>
                      </a:txBody>
                      <a:tcPr>
                        <a:lnR w="12700" cap="flat" cmpd="sng" algn="ctr">
                          <a:solidFill>
                            <a:schemeClr val="tx1"/>
                          </a:solidFill>
                          <a:prstDash val="solid"/>
                          <a:round/>
                          <a:headEnd type="none" w="med" len="med"/>
                          <a:tailEnd type="none" w="med" len="med"/>
                        </a:lnR>
                        <a:blipFill rotWithShape="0">
                          <a:blip r:embed="rId3"/>
                          <a:stretch>
                            <a:fillRect l="-72727" t="-402222" r="-134590" b="-162222"/>
                          </a:stretch>
                        </a:blipFill>
                      </a:tcPr>
                    </a:tc>
                    <a:tc>
                      <a:txBody>
                        <a:bodyPr/>
                        <a:lstStyle/>
                        <a:p>
                          <a:endParaRPr lang="zh-CN"/>
                        </a:p>
                      </a:txBody>
                      <a:tcPr>
                        <a:lnL w="12700" cap="flat" cmpd="sng" algn="ctr">
                          <a:solidFill>
                            <a:schemeClr val="tx1"/>
                          </a:solidFill>
                          <a:prstDash val="solid"/>
                          <a:round/>
                          <a:headEnd type="none" w="med" len="med"/>
                          <a:tailEnd type="none" w="med" len="med"/>
                        </a:lnL>
                        <a:blipFill rotWithShape="0">
                          <a:blip r:embed="rId3"/>
                          <a:stretch>
                            <a:fillRect l="-540972" t="-402222" r="-321528" b="-162222"/>
                          </a:stretch>
                        </a:blipFill>
                      </a:tcPr>
                    </a:tc>
                    <a:tc>
                      <a:txBody>
                        <a:bodyPr/>
                        <a:lstStyle/>
                        <a:p>
                          <a:endParaRPr lang="zh-CN"/>
                        </a:p>
                      </a:txBody>
                      <a:tcPr>
                        <a:blipFill rotWithShape="0">
                          <a:blip r:embed="rId3"/>
                          <a:stretch>
                            <a:fillRect l="-200217" t="-402222" r="-434" b="-162222"/>
                          </a:stretch>
                        </a:blipFill>
                      </a:tcPr>
                    </a:tc>
                  </a:tr>
                  <a:tr h="411480">
                    <a:tc vMerge="1">
                      <a:txBody>
                        <a:bodyPr/>
                        <a:lstStyle/>
                        <a:p>
                          <a:endParaRPr lang="zh-CN" altLang="en-US" dirty="0"/>
                        </a:p>
                      </a:txBody>
                      <a:tcPr/>
                    </a:tc>
                    <a:tc>
                      <a:txBody>
                        <a:bodyPr/>
                        <a:lstStyle/>
                        <a:p>
                          <a:pPr algn="ctr"/>
                          <a:r>
                            <a:rPr lang="en-US" altLang="zh-CN" sz="1100" dirty="0" smtClean="0">
                              <a:latin typeface="+mj-lt"/>
                            </a:rPr>
                            <a:t>Relative</a:t>
                          </a:r>
                          <a:r>
                            <a:rPr lang="en-US" altLang="zh-CN" sz="1100" baseline="0" dirty="0" smtClean="0">
                              <a:latin typeface="+mj-lt"/>
                            </a:rPr>
                            <a:t> delay of tap </a:t>
                          </a:r>
                          <a:r>
                            <a:rPr lang="en-US" altLang="zh-CN" sz="1100" i="1" baseline="0" dirty="0" err="1" smtClean="0">
                              <a:latin typeface="+mj-lt"/>
                            </a:rPr>
                            <a:t>N</a:t>
                          </a:r>
                          <a:r>
                            <a:rPr lang="en-US" altLang="zh-CN" sz="1100" i="1" baseline="-25000" dirty="0" err="1" smtClean="0">
                              <a:latin typeface="+mj-lt"/>
                            </a:rPr>
                            <a:t>tap</a:t>
                          </a:r>
                          <a:endParaRPr lang="zh-CN" altLang="en-US" sz="11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j-lt"/>
                            </a:rPr>
                            <a:t>8bits</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delay of tap </a:t>
                          </a:r>
                          <a:r>
                            <a:rPr lang="en-US" altLang="zh-CN" sz="1050" i="1" kern="1200" baseline="0" dirty="0" err="1" smtClean="0">
                              <a:solidFill>
                                <a:schemeClr val="tx1"/>
                              </a:solidFill>
                              <a:latin typeface="+mj-lt"/>
                              <a:ea typeface="+mn-ea"/>
                              <a:cs typeface="+mn-cs"/>
                            </a:rPr>
                            <a:t>N</a:t>
                          </a:r>
                          <a:r>
                            <a:rPr lang="en-US" altLang="zh-CN" sz="1050" i="1" kern="1200" baseline="-25000" dirty="0" err="1" smtClean="0">
                              <a:solidFill>
                                <a:schemeClr val="tx1"/>
                              </a:solidFill>
                              <a:latin typeface="+mj-lt"/>
                              <a:ea typeface="+mn-ea"/>
                              <a:cs typeface="+mn-cs"/>
                            </a:rPr>
                            <a:t>tap</a:t>
                          </a:r>
                          <a:r>
                            <a:rPr lang="en-US" altLang="zh-CN" sz="1050" kern="1200" baseline="0" dirty="0" smtClean="0">
                              <a:solidFill>
                                <a:schemeClr val="tx1"/>
                              </a:solidFill>
                              <a:latin typeface="+mj-lt"/>
                              <a:ea typeface="+mn-ea"/>
                              <a:cs typeface="+mn-cs"/>
                            </a:rPr>
                            <a:t> relative to the path </a:t>
                          </a:r>
                          <a:r>
                            <a:rPr lang="en-US" altLang="zh-CN" sz="1050" kern="1200" baseline="0" dirty="0" smtClean="0">
                              <a:solidFill>
                                <a:schemeClr val="tx1"/>
                              </a:solidFill>
                              <a:latin typeface="+mj-lt"/>
                              <a:ea typeface="+mn-ea"/>
                              <a:cs typeface="+mn-cs"/>
                            </a:rPr>
                            <a:t>with the </a:t>
                          </a:r>
                          <a:r>
                            <a:rPr lang="en-US" altLang="zh-CN" sz="1050" kern="1200" baseline="0" dirty="0" smtClean="0">
                              <a:solidFill>
                                <a:schemeClr val="tx1"/>
                              </a:solidFill>
                              <a:latin typeface="+mj-lt"/>
                              <a:ea typeface="+mn-ea"/>
                              <a:cs typeface="+mn-cs"/>
                            </a:rPr>
                            <a:t>shortest delay detected.</a:t>
                          </a:r>
                          <a:endParaRPr lang="zh-CN" altLang="en-US" sz="1050" kern="1200" baseline="0" dirty="0" smtClean="0">
                            <a:solidFill>
                              <a:schemeClr val="tx1"/>
                            </a:solidFill>
                            <a:latin typeface="+mj-lt"/>
                            <a:ea typeface="+mn-ea"/>
                            <a:cs typeface="+mn-cs"/>
                          </a:endParaRPr>
                        </a:p>
                      </a:txBody>
                      <a:tcPr/>
                    </a:tc>
                  </a:tr>
                </a:tbl>
              </a:graphicData>
            </a:graphic>
          </p:graphicFrame>
        </mc:Fallback>
      </mc:AlternateContent>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712875902"/>
                  </p:ext>
                </p:extLst>
              </p:nvPr>
            </p:nvGraphicFramePr>
            <p:xfrm>
              <a:off x="397632" y="3504490"/>
              <a:ext cx="8424935" cy="1150387"/>
            </p:xfrm>
            <a:graphic>
              <a:graphicData uri="http://schemas.openxmlformats.org/drawingml/2006/table">
                <a:tbl>
                  <a:tblPr firstRow="1" bandRow="1">
                    <a:tableStyleId>{5940675A-B579-460E-94D1-54222C63F5DA}</a:tableStyleId>
                  </a:tblPr>
                  <a:tblGrid>
                    <a:gridCol w="1991349"/>
                    <a:gridCol w="2750894"/>
                    <a:gridCol w="874380"/>
                    <a:gridCol w="2808312"/>
                  </a:tblGrid>
                  <a:tr h="298773">
                    <a:tc rowSpan="4">
                      <a:txBody>
                        <a:bodyPr/>
                        <a:lstStyle/>
                        <a:p>
                          <a:pPr algn="ctr"/>
                          <a:r>
                            <a:rPr lang="en-US" altLang="zh-CN" sz="1200" dirty="0" smtClean="0">
                              <a:latin typeface="+mj-lt"/>
                            </a:rPr>
                            <a:t>AOA</a:t>
                          </a:r>
                          <a:r>
                            <a:rPr lang="en-US" altLang="zh-CN" sz="1200" baseline="0" dirty="0" smtClean="0">
                              <a:latin typeface="+mj-lt"/>
                            </a:rPr>
                            <a:t> </a:t>
                          </a:r>
                        </a:p>
                        <a:p>
                          <a:pPr algn="ctr"/>
                          <a:r>
                            <a:rPr lang="en-US" altLang="zh-CN" sz="1200" baseline="0" dirty="0" smtClean="0">
                              <a:latin typeface="+mj-lt"/>
                            </a:rPr>
                            <a:t>(Azimuth angle of arrival)</a:t>
                          </a:r>
                          <a:endParaRPr lang="zh-CN" altLang="en-US" sz="1200" dirty="0">
                            <a:latin typeface="+mj-lt"/>
                          </a:endParaRPr>
                        </a:p>
                      </a:txBody>
                      <a:tcPr anchor="ctr"/>
                    </a:tc>
                    <a:tc>
                      <a:txBody>
                        <a:bodyPr/>
                        <a:lstStyle/>
                        <a:p>
                          <a:pPr algn="ctr"/>
                          <a:r>
                            <a:rPr lang="en-US" altLang="zh-CN" sz="1100" dirty="0" smtClean="0">
                              <a:latin typeface="+mj-lt"/>
                            </a:rPr>
                            <a:t>AOA of</a:t>
                          </a:r>
                          <a:r>
                            <a:rPr lang="en-US" altLang="zh-CN" sz="1100" baseline="0" dirty="0" smtClean="0">
                              <a:latin typeface="+mj-lt"/>
                            </a:rPr>
                            <a:t> tap 1</a:t>
                          </a:r>
                          <a:endParaRPr lang="zh-CN" altLang="en-US" sz="11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baseline="0" dirty="0" smtClean="0">
                              <a:latin typeface="+mj-lt"/>
                            </a:rPr>
                            <a:t>The AOA of tap 1</a:t>
                          </a:r>
                          <a:endParaRPr lang="zh-CN" altLang="en-US" sz="1050" dirty="0">
                            <a:latin typeface="+mj-lt"/>
                          </a:endParaRPr>
                        </a:p>
                      </a:txBody>
                      <a:tcPr anchor="ctr"/>
                    </a:tc>
                  </a:tr>
                  <a:tr h="278116">
                    <a:tc vMerge="1">
                      <a:txBody>
                        <a:bodyPr/>
                        <a:lstStyle/>
                        <a:p>
                          <a:endParaRPr lang="zh-CN" altLang="en-US" dirty="0"/>
                        </a:p>
                      </a:txBody>
                      <a:tcPr/>
                    </a:tc>
                    <a:tc>
                      <a:txBody>
                        <a:bodyPr/>
                        <a:lstStyle/>
                        <a:p>
                          <a:pPr marL="0" algn="ctr" defTabSz="914400" rtl="0" eaLnBrk="1" latinLnBrk="0" hangingPunct="1"/>
                          <a:r>
                            <a:rPr lang="en-US" altLang="zh-CN" sz="1100" kern="1200" dirty="0" smtClean="0">
                              <a:solidFill>
                                <a:schemeClr val="tx1"/>
                              </a:solidFill>
                              <a:latin typeface="+mj-lt"/>
                              <a:ea typeface="+mn-ea"/>
                              <a:cs typeface="+mn-cs"/>
                            </a:rPr>
                            <a:t>AOA of tap 2</a:t>
                          </a:r>
                          <a:endParaRPr lang="zh-CN" altLang="en-US" sz="11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AOA of tap 2</a:t>
                          </a:r>
                          <a:endParaRPr lang="zh-CN" altLang="en-US" sz="1050" kern="1200" dirty="0">
                            <a:solidFill>
                              <a:schemeClr val="tx1"/>
                            </a:solidFill>
                            <a:latin typeface="+mj-lt"/>
                            <a:ea typeface="+mn-ea"/>
                            <a:cs typeface="+mn-cs"/>
                          </a:endParaRPr>
                        </a:p>
                      </a:txBody>
                      <a:tcPr anchor="ctr"/>
                    </a:tc>
                  </a:tr>
                  <a:tr h="274725">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100" i="1" smtClean="0">
                                    <a:latin typeface="Cambria Math" panose="02040503050406030204" pitchFamily="18" charset="0"/>
                                  </a:rPr>
                                  <m:t>⋮</m:t>
                                </m:r>
                              </m:oMath>
                            </m:oMathPara>
                          </a14:m>
                          <a:endParaRPr lang="zh-CN" altLang="en-US" sz="1100" kern="1200" dirty="0">
                            <a:solidFill>
                              <a:schemeClr val="tx1"/>
                            </a:solidFill>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200" i="1" smtClean="0">
                                    <a:latin typeface="Cambria Math" panose="02040503050406030204" pitchFamily="18" charset="0"/>
                                  </a:rPr>
                                  <m:t>⋮</m:t>
                                </m:r>
                              </m:oMath>
                            </m:oMathPara>
                          </a14:m>
                          <a:endParaRPr lang="zh-CN" altLang="en-US" sz="1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200" i="1" smtClean="0">
                                    <a:latin typeface="Cambria Math" panose="02040503050406030204" pitchFamily="18" charset="0"/>
                                  </a:rPr>
                                  <m:t>⋮</m:t>
                                </m:r>
                              </m:oMath>
                            </m:oMathPara>
                          </a14:m>
                          <a:endParaRPr lang="zh-CN" altLang="en-US" sz="1200" kern="1200" dirty="0">
                            <a:solidFill>
                              <a:schemeClr val="tx1"/>
                            </a:solidFill>
                            <a:latin typeface="+mn-lt"/>
                            <a:ea typeface="+mn-ea"/>
                            <a:cs typeface="+mn-cs"/>
                          </a:endParaRPr>
                        </a:p>
                      </a:txBody>
                      <a:tcPr/>
                    </a:tc>
                  </a:tr>
                  <a:tr h="298773">
                    <a:tc vMerge="1">
                      <a:txBody>
                        <a:bodyPr/>
                        <a:lstStyle/>
                        <a:p>
                          <a:endParaRPr lang="zh-CN" altLang="en-US" dirty="0"/>
                        </a:p>
                      </a:txBody>
                      <a:tcPr/>
                    </a:tc>
                    <a:tc>
                      <a:txBody>
                        <a:bodyPr/>
                        <a:lstStyle/>
                        <a:p>
                          <a:pPr algn="ctr"/>
                          <a:r>
                            <a:rPr lang="en-US" altLang="zh-CN" sz="1100" kern="1200" dirty="0" smtClean="0">
                              <a:solidFill>
                                <a:schemeClr val="tx1"/>
                              </a:solidFill>
                              <a:latin typeface="+mj-lt"/>
                              <a:ea typeface="+mn-ea"/>
                              <a:cs typeface="+mn-cs"/>
                            </a:rPr>
                            <a:t>AOA of tap </a:t>
                          </a:r>
                          <a:r>
                            <a:rPr lang="en-US" altLang="zh-CN" sz="1100" i="1" baseline="0" dirty="0" err="1" smtClean="0">
                              <a:latin typeface="+mj-lt"/>
                            </a:rPr>
                            <a:t>N</a:t>
                          </a:r>
                          <a:r>
                            <a:rPr lang="en-US" altLang="zh-CN" sz="1100" i="1" baseline="-25000" dirty="0" err="1" smtClean="0">
                              <a:latin typeface="+mj-lt"/>
                            </a:rPr>
                            <a:t>tap</a:t>
                          </a:r>
                          <a:endParaRPr lang="zh-CN" altLang="en-US" sz="11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j-lt"/>
                            </a:rPr>
                            <a:t>8bits</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AOA of tap </a:t>
                          </a:r>
                          <a:r>
                            <a:rPr lang="en-US" altLang="zh-CN" sz="1050" i="1" kern="1200" baseline="0" dirty="0" err="1" smtClean="0">
                              <a:solidFill>
                                <a:schemeClr val="tx1"/>
                              </a:solidFill>
                              <a:latin typeface="+mj-lt"/>
                              <a:ea typeface="+mn-ea"/>
                              <a:cs typeface="+mn-cs"/>
                            </a:rPr>
                            <a:t>N</a:t>
                          </a:r>
                          <a:r>
                            <a:rPr lang="en-US" altLang="zh-CN" sz="1050" i="1" kern="1200" baseline="-25000" dirty="0" err="1" smtClean="0">
                              <a:solidFill>
                                <a:schemeClr val="tx1"/>
                              </a:solidFill>
                              <a:latin typeface="+mj-lt"/>
                              <a:ea typeface="+mn-ea"/>
                              <a:cs typeface="+mn-cs"/>
                            </a:rPr>
                            <a:t>tap</a:t>
                          </a:r>
                          <a:endParaRPr lang="zh-CN" altLang="en-US" sz="1050" kern="1200" baseline="0" dirty="0" smtClean="0">
                            <a:solidFill>
                              <a:schemeClr val="tx1"/>
                            </a:solidFill>
                            <a:latin typeface="+mj-lt"/>
                            <a:ea typeface="+mn-ea"/>
                            <a:cs typeface="+mn-cs"/>
                          </a:endParaRPr>
                        </a:p>
                      </a:txBody>
                      <a:tcPr anchor="ct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712875902"/>
                  </p:ext>
                </p:extLst>
              </p:nvPr>
            </p:nvGraphicFramePr>
            <p:xfrm>
              <a:off x="397632" y="3504490"/>
              <a:ext cx="8424935" cy="1150387"/>
            </p:xfrm>
            <a:graphic>
              <a:graphicData uri="http://schemas.openxmlformats.org/drawingml/2006/table">
                <a:tbl>
                  <a:tblPr firstRow="1" bandRow="1">
                    <a:tableStyleId>{5940675A-B579-460E-94D1-54222C63F5DA}</a:tableStyleId>
                  </a:tblPr>
                  <a:tblGrid>
                    <a:gridCol w="1991349"/>
                    <a:gridCol w="2750894"/>
                    <a:gridCol w="874380"/>
                    <a:gridCol w="2808312"/>
                  </a:tblGrid>
                  <a:tr h="298773">
                    <a:tc rowSpan="4">
                      <a:txBody>
                        <a:bodyPr/>
                        <a:lstStyle/>
                        <a:p>
                          <a:pPr algn="ctr"/>
                          <a:r>
                            <a:rPr lang="en-US" altLang="zh-CN" sz="1200" dirty="0" smtClean="0">
                              <a:latin typeface="+mj-lt"/>
                            </a:rPr>
                            <a:t>AOA</a:t>
                          </a:r>
                          <a:r>
                            <a:rPr lang="en-US" altLang="zh-CN" sz="1200" baseline="0" dirty="0" smtClean="0">
                              <a:latin typeface="+mj-lt"/>
                            </a:rPr>
                            <a:t> </a:t>
                          </a:r>
                        </a:p>
                        <a:p>
                          <a:pPr algn="ctr"/>
                          <a:r>
                            <a:rPr lang="en-US" altLang="zh-CN" sz="1200" baseline="0" dirty="0" smtClean="0">
                              <a:latin typeface="+mj-lt"/>
                            </a:rPr>
                            <a:t>(Azimuth angle of arrival)</a:t>
                          </a:r>
                          <a:endParaRPr lang="zh-CN" altLang="en-US" sz="1200" dirty="0">
                            <a:latin typeface="+mj-lt"/>
                          </a:endParaRPr>
                        </a:p>
                      </a:txBody>
                      <a:tcPr anchor="ctr"/>
                    </a:tc>
                    <a:tc>
                      <a:txBody>
                        <a:bodyPr/>
                        <a:lstStyle/>
                        <a:p>
                          <a:pPr algn="ctr"/>
                          <a:r>
                            <a:rPr lang="en-US" altLang="zh-CN" sz="1100" dirty="0" smtClean="0">
                              <a:latin typeface="+mj-lt"/>
                            </a:rPr>
                            <a:t>AOA of</a:t>
                          </a:r>
                          <a:r>
                            <a:rPr lang="en-US" altLang="zh-CN" sz="1100" baseline="0" dirty="0" smtClean="0">
                              <a:latin typeface="+mj-lt"/>
                            </a:rPr>
                            <a:t> tap 1</a:t>
                          </a:r>
                          <a:endParaRPr lang="zh-CN" altLang="en-US" sz="11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baseline="0" dirty="0" smtClean="0">
                              <a:latin typeface="+mj-lt"/>
                            </a:rPr>
                            <a:t>The </a:t>
                          </a:r>
                          <a:r>
                            <a:rPr lang="en-US" altLang="zh-CN" sz="1050" baseline="0" dirty="0" smtClean="0">
                              <a:latin typeface="+mj-lt"/>
                            </a:rPr>
                            <a:t>AOA </a:t>
                          </a:r>
                          <a:r>
                            <a:rPr lang="en-US" altLang="zh-CN" sz="1050" baseline="0" dirty="0" smtClean="0">
                              <a:latin typeface="+mj-lt"/>
                            </a:rPr>
                            <a:t>of tap </a:t>
                          </a:r>
                          <a:r>
                            <a:rPr lang="en-US" altLang="zh-CN" sz="1050" baseline="0" dirty="0" smtClean="0">
                              <a:latin typeface="+mj-lt"/>
                            </a:rPr>
                            <a:t>1</a:t>
                          </a:r>
                          <a:endParaRPr lang="zh-CN" altLang="en-US" sz="1050" dirty="0">
                            <a:latin typeface="+mj-lt"/>
                          </a:endParaRPr>
                        </a:p>
                      </a:txBody>
                      <a:tcPr anchor="ctr"/>
                    </a:tc>
                  </a:tr>
                  <a:tr h="278116">
                    <a:tc vMerge="1">
                      <a:txBody>
                        <a:bodyPr/>
                        <a:lstStyle/>
                        <a:p>
                          <a:endParaRPr lang="zh-CN" altLang="en-US" dirty="0"/>
                        </a:p>
                      </a:txBody>
                      <a:tcPr/>
                    </a:tc>
                    <a:tc>
                      <a:txBody>
                        <a:bodyPr/>
                        <a:lstStyle/>
                        <a:p>
                          <a:pPr marL="0" algn="ctr" defTabSz="914400" rtl="0" eaLnBrk="1" latinLnBrk="0" hangingPunct="1"/>
                          <a:r>
                            <a:rPr lang="en-US" altLang="zh-CN" sz="1100" kern="1200" dirty="0" smtClean="0">
                              <a:solidFill>
                                <a:schemeClr val="tx1"/>
                              </a:solidFill>
                              <a:latin typeface="+mj-lt"/>
                              <a:ea typeface="+mn-ea"/>
                              <a:cs typeface="+mn-cs"/>
                            </a:rPr>
                            <a:t>AOA of tap 2</a:t>
                          </a:r>
                          <a:endParaRPr lang="zh-CN" altLang="en-US" sz="11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AOA of tap 2</a:t>
                          </a:r>
                          <a:endParaRPr lang="zh-CN" altLang="en-US" sz="1050" kern="1200" dirty="0">
                            <a:solidFill>
                              <a:schemeClr val="tx1"/>
                            </a:solidFill>
                            <a:latin typeface="+mj-lt"/>
                            <a:ea typeface="+mn-ea"/>
                            <a:cs typeface="+mn-cs"/>
                          </a:endParaRPr>
                        </a:p>
                      </a:txBody>
                      <a:tcPr anchor="ctr"/>
                    </a:tc>
                  </a:tr>
                  <a:tr h="274725">
                    <a:tc vMerge="1">
                      <a:txBody>
                        <a:bodyPr/>
                        <a:lstStyle/>
                        <a:p>
                          <a:endParaRPr lang="zh-CN" altLang="en-US"/>
                        </a:p>
                      </a:txBody>
                      <a:tcPr/>
                    </a:tc>
                    <a:tc>
                      <a:txBody>
                        <a:bodyPr/>
                        <a:lstStyle/>
                        <a:p>
                          <a:endParaRPr lang="zh-CN"/>
                        </a:p>
                      </a:txBody>
                      <a:tcPr>
                        <a:lnR w="12700" cap="flat" cmpd="sng" algn="ctr">
                          <a:solidFill>
                            <a:schemeClr val="tx1"/>
                          </a:solidFill>
                          <a:prstDash val="solid"/>
                          <a:round/>
                          <a:headEnd type="none" w="med" len="med"/>
                          <a:tailEnd type="none" w="med" len="med"/>
                        </a:lnR>
                        <a:blipFill rotWithShape="0">
                          <a:blip r:embed="rId4"/>
                          <a:stretch>
                            <a:fillRect l="-72727" t="-208696" r="-134590" b="-119565"/>
                          </a:stretch>
                        </a:blipFill>
                      </a:tcPr>
                    </a:tc>
                    <a:tc>
                      <a:txBody>
                        <a:bodyPr/>
                        <a:lstStyle/>
                        <a:p>
                          <a:endParaRPr lang="zh-CN"/>
                        </a:p>
                      </a:txBody>
                      <a:tcPr>
                        <a:lnL w="12700" cap="flat" cmpd="sng" algn="ctr">
                          <a:solidFill>
                            <a:schemeClr val="tx1"/>
                          </a:solidFill>
                          <a:prstDash val="solid"/>
                          <a:round/>
                          <a:headEnd type="none" w="med" len="med"/>
                          <a:tailEnd type="none" w="med" len="med"/>
                        </a:lnL>
                        <a:blipFill rotWithShape="0">
                          <a:blip r:embed="rId4"/>
                          <a:stretch>
                            <a:fillRect l="-540972" t="-208696" r="-321528" b="-119565"/>
                          </a:stretch>
                        </a:blipFill>
                      </a:tcPr>
                    </a:tc>
                    <a:tc>
                      <a:txBody>
                        <a:bodyPr/>
                        <a:lstStyle/>
                        <a:p>
                          <a:endParaRPr lang="zh-CN"/>
                        </a:p>
                      </a:txBody>
                      <a:tcPr>
                        <a:blipFill rotWithShape="0">
                          <a:blip r:embed="rId4"/>
                          <a:stretch>
                            <a:fillRect l="-200217" t="-208696" r="-434" b="-119565"/>
                          </a:stretch>
                        </a:blipFill>
                      </a:tcPr>
                    </a:tc>
                  </a:tr>
                  <a:tr h="298773">
                    <a:tc vMerge="1">
                      <a:txBody>
                        <a:bodyPr/>
                        <a:lstStyle/>
                        <a:p>
                          <a:endParaRPr lang="zh-CN" altLang="en-US" dirty="0"/>
                        </a:p>
                      </a:txBody>
                      <a:tcPr/>
                    </a:tc>
                    <a:tc>
                      <a:txBody>
                        <a:bodyPr/>
                        <a:lstStyle/>
                        <a:p>
                          <a:pPr algn="ctr"/>
                          <a:r>
                            <a:rPr lang="en-US" altLang="zh-CN" sz="1100" kern="1200" dirty="0" smtClean="0">
                              <a:solidFill>
                                <a:schemeClr val="tx1"/>
                              </a:solidFill>
                              <a:latin typeface="+mj-lt"/>
                              <a:ea typeface="+mn-ea"/>
                              <a:cs typeface="+mn-cs"/>
                            </a:rPr>
                            <a:t>AOA of tap </a:t>
                          </a:r>
                          <a:r>
                            <a:rPr lang="en-US" altLang="zh-CN" sz="1100" i="1" baseline="0" dirty="0" err="1" smtClean="0">
                              <a:latin typeface="+mj-lt"/>
                            </a:rPr>
                            <a:t>N</a:t>
                          </a:r>
                          <a:r>
                            <a:rPr lang="en-US" altLang="zh-CN" sz="1100" i="1" baseline="-25000" dirty="0" err="1" smtClean="0">
                              <a:latin typeface="+mj-lt"/>
                            </a:rPr>
                            <a:t>tap</a:t>
                          </a:r>
                          <a:endParaRPr lang="zh-CN" altLang="en-US" sz="11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j-lt"/>
                            </a:rPr>
                            <a:t>8bits</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a:t>
                          </a:r>
                          <a:r>
                            <a:rPr lang="en-US" altLang="zh-CN" sz="1050" kern="1200" baseline="0" dirty="0" smtClean="0">
                              <a:solidFill>
                                <a:schemeClr val="tx1"/>
                              </a:solidFill>
                              <a:latin typeface="+mj-lt"/>
                              <a:ea typeface="+mn-ea"/>
                              <a:cs typeface="+mn-cs"/>
                            </a:rPr>
                            <a:t>AOA </a:t>
                          </a:r>
                          <a:r>
                            <a:rPr lang="en-US" altLang="zh-CN" sz="1050" kern="1200" baseline="0" dirty="0" smtClean="0">
                              <a:solidFill>
                                <a:schemeClr val="tx1"/>
                              </a:solidFill>
                              <a:latin typeface="+mj-lt"/>
                              <a:ea typeface="+mn-ea"/>
                              <a:cs typeface="+mn-cs"/>
                            </a:rPr>
                            <a:t>of tap </a:t>
                          </a:r>
                          <a:r>
                            <a:rPr lang="en-US" altLang="zh-CN" sz="1050" i="1" kern="1200" baseline="0" dirty="0" err="1" smtClean="0">
                              <a:solidFill>
                                <a:schemeClr val="tx1"/>
                              </a:solidFill>
                              <a:latin typeface="+mj-lt"/>
                              <a:ea typeface="+mn-ea"/>
                              <a:cs typeface="+mn-cs"/>
                            </a:rPr>
                            <a:t>N</a:t>
                          </a:r>
                          <a:r>
                            <a:rPr lang="en-US" altLang="zh-CN" sz="1050" i="1" kern="1200" baseline="-25000" dirty="0" err="1" smtClean="0">
                              <a:solidFill>
                                <a:schemeClr val="tx1"/>
                              </a:solidFill>
                              <a:latin typeface="+mj-lt"/>
                              <a:ea typeface="+mn-ea"/>
                              <a:cs typeface="+mn-cs"/>
                            </a:rPr>
                            <a:t>tap</a:t>
                          </a:r>
                          <a:endParaRPr lang="zh-CN" altLang="en-US" sz="1050" kern="1200" baseline="0" dirty="0" smtClean="0">
                            <a:solidFill>
                              <a:schemeClr val="tx1"/>
                            </a:solidFill>
                            <a:latin typeface="+mj-lt"/>
                            <a:ea typeface="+mn-ea"/>
                            <a:cs typeface="+mn-cs"/>
                          </a:endParaRPr>
                        </a:p>
                      </a:txBody>
                      <a:tcPr anchor="ctr"/>
                    </a:tc>
                  </a:tr>
                </a:tbl>
              </a:graphicData>
            </a:graphic>
          </p:graphicFrame>
        </mc:Fallback>
      </mc:AlternateContent>
      <mc:AlternateContent xmlns:mc="http://schemas.openxmlformats.org/markup-compatibility/2006" xmlns:a14="http://schemas.microsoft.com/office/drawing/2010/main">
        <mc:Choice Requires="a14">
          <p:graphicFrame>
            <p:nvGraphicFramePr>
              <p:cNvPr id="13" name="表格 12"/>
              <p:cNvGraphicFramePr>
                <a:graphicFrameLocks noGrp="1"/>
              </p:cNvGraphicFramePr>
              <p:nvPr>
                <p:extLst>
                  <p:ext uri="{D42A27DB-BD31-4B8C-83A1-F6EECF244321}">
                    <p14:modId xmlns:p14="http://schemas.microsoft.com/office/powerpoint/2010/main" val="446332897"/>
                  </p:ext>
                </p:extLst>
              </p:nvPr>
            </p:nvGraphicFramePr>
            <p:xfrm>
              <a:off x="397632" y="4654877"/>
              <a:ext cx="8424935" cy="1150387"/>
            </p:xfrm>
            <a:graphic>
              <a:graphicData uri="http://schemas.openxmlformats.org/drawingml/2006/table">
                <a:tbl>
                  <a:tblPr firstRow="1" bandRow="1">
                    <a:tableStyleId>{5940675A-B579-460E-94D1-54222C63F5DA}</a:tableStyleId>
                  </a:tblPr>
                  <a:tblGrid>
                    <a:gridCol w="1991349"/>
                    <a:gridCol w="2750894"/>
                    <a:gridCol w="874380"/>
                    <a:gridCol w="2808312"/>
                  </a:tblGrid>
                  <a:tr h="298773">
                    <a:tc rowSpan="4">
                      <a:txBody>
                        <a:bodyPr/>
                        <a:lstStyle/>
                        <a:p>
                          <a:pPr algn="ctr"/>
                          <a:r>
                            <a:rPr lang="en-US" altLang="zh-CN" sz="1200" dirty="0" smtClean="0">
                              <a:latin typeface="+mj-lt"/>
                            </a:rPr>
                            <a:t>ZOA</a:t>
                          </a:r>
                          <a:r>
                            <a:rPr lang="en-US" altLang="zh-CN" sz="1200" baseline="0" dirty="0" smtClean="0">
                              <a:latin typeface="+mj-lt"/>
                            </a:rPr>
                            <a:t> </a:t>
                          </a:r>
                        </a:p>
                        <a:p>
                          <a:pPr algn="ctr"/>
                          <a:r>
                            <a:rPr lang="en-US" altLang="zh-CN" sz="1200" baseline="0" dirty="0" smtClean="0">
                              <a:latin typeface="+mj-lt"/>
                            </a:rPr>
                            <a:t>(Zenith angle of arrival)</a:t>
                          </a:r>
                          <a:endParaRPr lang="zh-CN" altLang="en-US" sz="1200" dirty="0">
                            <a:latin typeface="+mj-lt"/>
                          </a:endParaRPr>
                        </a:p>
                      </a:txBody>
                      <a:tcPr anchor="ctr"/>
                    </a:tc>
                    <a:tc>
                      <a:txBody>
                        <a:bodyPr/>
                        <a:lstStyle/>
                        <a:p>
                          <a:pPr algn="ctr"/>
                          <a:r>
                            <a:rPr lang="en-US" altLang="zh-CN" sz="1100" dirty="0" smtClean="0">
                              <a:latin typeface="+mj-lt"/>
                            </a:rPr>
                            <a:t>ZOA of</a:t>
                          </a:r>
                          <a:r>
                            <a:rPr lang="en-US" altLang="zh-CN" sz="1100" baseline="0" dirty="0" smtClean="0">
                              <a:latin typeface="+mj-lt"/>
                            </a:rPr>
                            <a:t> tap 1</a:t>
                          </a:r>
                          <a:endParaRPr lang="zh-CN" altLang="en-US" sz="11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baseline="0" dirty="0" smtClean="0">
                              <a:latin typeface="+mj-lt"/>
                            </a:rPr>
                            <a:t>The ZOA of tap 1</a:t>
                          </a:r>
                          <a:endParaRPr lang="zh-CN" altLang="en-US" sz="1050" dirty="0">
                            <a:latin typeface="+mj-lt"/>
                          </a:endParaRPr>
                        </a:p>
                      </a:txBody>
                      <a:tcPr anchor="ctr"/>
                    </a:tc>
                  </a:tr>
                  <a:tr h="278116">
                    <a:tc vMerge="1">
                      <a:txBody>
                        <a:bodyPr/>
                        <a:lstStyle/>
                        <a:p>
                          <a:endParaRPr lang="zh-CN" altLang="en-US" dirty="0"/>
                        </a:p>
                      </a:txBody>
                      <a:tcPr/>
                    </a:tc>
                    <a:tc>
                      <a:txBody>
                        <a:bodyPr/>
                        <a:lstStyle/>
                        <a:p>
                          <a:pPr marL="0" algn="ctr" defTabSz="914400" rtl="0" eaLnBrk="1" latinLnBrk="0" hangingPunct="1"/>
                          <a:r>
                            <a:rPr lang="en-US" altLang="zh-CN" sz="1100" kern="1200" dirty="0" smtClean="0">
                              <a:solidFill>
                                <a:schemeClr val="tx1"/>
                              </a:solidFill>
                              <a:latin typeface="+mj-lt"/>
                              <a:ea typeface="+mn-ea"/>
                              <a:cs typeface="+mn-cs"/>
                            </a:rPr>
                            <a:t>ZOA of tap 2</a:t>
                          </a:r>
                          <a:endParaRPr lang="zh-CN" altLang="en-US" sz="11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ZOA of tap 2</a:t>
                          </a:r>
                          <a:endParaRPr lang="zh-CN" altLang="en-US" sz="1050" kern="1200" dirty="0">
                            <a:solidFill>
                              <a:schemeClr val="tx1"/>
                            </a:solidFill>
                            <a:latin typeface="+mj-lt"/>
                            <a:ea typeface="+mn-ea"/>
                            <a:cs typeface="+mn-cs"/>
                          </a:endParaRPr>
                        </a:p>
                      </a:txBody>
                      <a:tcPr anchor="ctr"/>
                    </a:tc>
                  </a:tr>
                  <a:tr h="274725">
                    <a:tc vMerge="1">
                      <a:txBody>
                        <a:bodyPr/>
                        <a:lstStyle/>
                        <a:p>
                          <a:endParaRPr lang="zh-CN"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100" i="1" smtClean="0">
                                    <a:latin typeface="Cambria Math" panose="02040503050406030204" pitchFamily="18" charset="0"/>
                                  </a:rPr>
                                  <m:t>⋮</m:t>
                                </m:r>
                              </m:oMath>
                            </m:oMathPara>
                          </a14:m>
                          <a:endParaRPr lang="zh-CN" altLang="en-US" sz="1100" kern="1200" dirty="0">
                            <a:solidFill>
                              <a:schemeClr val="tx1"/>
                            </a:solidFill>
                            <a:latin typeface="+mn-lt"/>
                            <a:ea typeface="+mn-ea"/>
                            <a:cs typeface="+mn-cs"/>
                          </a:endParaRP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200" i="1" smtClean="0">
                                    <a:latin typeface="Cambria Math" panose="02040503050406030204" pitchFamily="18" charset="0"/>
                                  </a:rPr>
                                  <m:t>⋮</m:t>
                                </m:r>
                              </m:oMath>
                            </m:oMathPara>
                          </a14:m>
                          <a:endParaRPr lang="zh-CN" altLang="en-US" sz="12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zh-CN" altLang="en-US" sz="1200" i="1" smtClean="0">
                                    <a:latin typeface="Cambria Math" panose="02040503050406030204" pitchFamily="18" charset="0"/>
                                  </a:rPr>
                                  <m:t>⋮</m:t>
                                </m:r>
                              </m:oMath>
                            </m:oMathPara>
                          </a14:m>
                          <a:endParaRPr lang="zh-CN" altLang="en-US" sz="1200" kern="1200" dirty="0">
                            <a:solidFill>
                              <a:schemeClr val="tx1"/>
                            </a:solidFill>
                            <a:latin typeface="+mn-lt"/>
                            <a:ea typeface="+mn-ea"/>
                            <a:cs typeface="+mn-cs"/>
                          </a:endParaRPr>
                        </a:p>
                      </a:txBody>
                      <a:tcPr/>
                    </a:tc>
                  </a:tr>
                  <a:tr h="298773">
                    <a:tc vMerge="1">
                      <a:txBody>
                        <a:bodyPr/>
                        <a:lstStyle/>
                        <a:p>
                          <a:endParaRPr lang="zh-CN" altLang="en-US" dirty="0"/>
                        </a:p>
                      </a:txBody>
                      <a:tcPr/>
                    </a:tc>
                    <a:tc>
                      <a:txBody>
                        <a:bodyPr/>
                        <a:lstStyle/>
                        <a:p>
                          <a:pPr algn="ctr"/>
                          <a:r>
                            <a:rPr lang="en-US" altLang="zh-CN" sz="1100" kern="1200" dirty="0" smtClean="0">
                              <a:solidFill>
                                <a:schemeClr val="tx1"/>
                              </a:solidFill>
                              <a:latin typeface="+mj-lt"/>
                              <a:ea typeface="+mn-ea"/>
                              <a:cs typeface="+mn-cs"/>
                            </a:rPr>
                            <a:t>ZOA of tap </a:t>
                          </a:r>
                          <a:r>
                            <a:rPr lang="en-US" altLang="zh-CN" sz="1100" i="1" baseline="0" dirty="0" err="1" smtClean="0">
                              <a:latin typeface="+mj-lt"/>
                            </a:rPr>
                            <a:t>N</a:t>
                          </a:r>
                          <a:r>
                            <a:rPr lang="en-US" altLang="zh-CN" sz="1100" i="1" baseline="-25000" dirty="0" err="1" smtClean="0">
                              <a:latin typeface="+mj-lt"/>
                            </a:rPr>
                            <a:t>tap</a:t>
                          </a:r>
                          <a:endParaRPr lang="zh-CN" altLang="en-US" sz="11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j-lt"/>
                            </a:rPr>
                            <a:t>8bits</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ZOA of tap </a:t>
                          </a:r>
                          <a:r>
                            <a:rPr lang="en-US" altLang="zh-CN" sz="1050" i="1" kern="1200" baseline="0" dirty="0" err="1" smtClean="0">
                              <a:solidFill>
                                <a:schemeClr val="tx1"/>
                              </a:solidFill>
                              <a:latin typeface="+mj-lt"/>
                              <a:ea typeface="+mn-ea"/>
                              <a:cs typeface="+mn-cs"/>
                            </a:rPr>
                            <a:t>N</a:t>
                          </a:r>
                          <a:r>
                            <a:rPr lang="en-US" altLang="zh-CN" sz="1050" i="1" kern="1200" baseline="-25000" dirty="0" err="1" smtClean="0">
                              <a:solidFill>
                                <a:schemeClr val="tx1"/>
                              </a:solidFill>
                              <a:latin typeface="+mj-lt"/>
                              <a:ea typeface="+mn-ea"/>
                              <a:cs typeface="+mn-cs"/>
                            </a:rPr>
                            <a:t>tap</a:t>
                          </a:r>
                          <a:endParaRPr lang="zh-CN" altLang="en-US" sz="1050" kern="1200" baseline="0" dirty="0" smtClean="0">
                            <a:solidFill>
                              <a:schemeClr val="tx1"/>
                            </a:solidFill>
                            <a:latin typeface="+mj-lt"/>
                            <a:ea typeface="+mn-ea"/>
                            <a:cs typeface="+mn-cs"/>
                          </a:endParaRPr>
                        </a:p>
                      </a:txBody>
                      <a:tcPr anchor="ctr"/>
                    </a:tc>
                  </a:tr>
                </a:tbl>
              </a:graphicData>
            </a:graphic>
          </p:graphicFrame>
        </mc:Choice>
        <mc:Fallback xmlns="">
          <p:graphicFrame>
            <p:nvGraphicFramePr>
              <p:cNvPr id="13" name="表格 12"/>
              <p:cNvGraphicFramePr>
                <a:graphicFrameLocks noGrp="1"/>
              </p:cNvGraphicFramePr>
              <p:nvPr>
                <p:extLst>
                  <p:ext uri="{D42A27DB-BD31-4B8C-83A1-F6EECF244321}">
                    <p14:modId xmlns:p14="http://schemas.microsoft.com/office/powerpoint/2010/main" val="446332897"/>
                  </p:ext>
                </p:extLst>
              </p:nvPr>
            </p:nvGraphicFramePr>
            <p:xfrm>
              <a:off x="397632" y="4654877"/>
              <a:ext cx="8424935" cy="1150387"/>
            </p:xfrm>
            <a:graphic>
              <a:graphicData uri="http://schemas.openxmlformats.org/drawingml/2006/table">
                <a:tbl>
                  <a:tblPr firstRow="1" bandRow="1">
                    <a:tableStyleId>{5940675A-B579-460E-94D1-54222C63F5DA}</a:tableStyleId>
                  </a:tblPr>
                  <a:tblGrid>
                    <a:gridCol w="1991349"/>
                    <a:gridCol w="2750894"/>
                    <a:gridCol w="874380"/>
                    <a:gridCol w="2808312"/>
                  </a:tblGrid>
                  <a:tr h="298773">
                    <a:tc rowSpan="4">
                      <a:txBody>
                        <a:bodyPr/>
                        <a:lstStyle/>
                        <a:p>
                          <a:pPr algn="ctr"/>
                          <a:r>
                            <a:rPr lang="en-US" altLang="zh-CN" sz="1200" dirty="0" smtClean="0">
                              <a:latin typeface="+mj-lt"/>
                            </a:rPr>
                            <a:t>ZOA</a:t>
                          </a:r>
                          <a:r>
                            <a:rPr lang="en-US" altLang="zh-CN" sz="1200" baseline="0" dirty="0" smtClean="0">
                              <a:latin typeface="+mj-lt"/>
                            </a:rPr>
                            <a:t> </a:t>
                          </a:r>
                        </a:p>
                        <a:p>
                          <a:pPr algn="ctr"/>
                          <a:r>
                            <a:rPr lang="en-US" altLang="zh-CN" sz="1200" baseline="0" dirty="0" smtClean="0">
                              <a:latin typeface="+mj-lt"/>
                            </a:rPr>
                            <a:t>(Zenith angle of arrival)</a:t>
                          </a:r>
                          <a:endParaRPr lang="zh-CN" altLang="en-US" sz="1200" dirty="0">
                            <a:latin typeface="+mj-lt"/>
                          </a:endParaRPr>
                        </a:p>
                      </a:txBody>
                      <a:tcPr anchor="ctr"/>
                    </a:tc>
                    <a:tc>
                      <a:txBody>
                        <a:bodyPr/>
                        <a:lstStyle/>
                        <a:p>
                          <a:pPr algn="ctr"/>
                          <a:r>
                            <a:rPr lang="en-US" altLang="zh-CN" sz="1100" dirty="0" smtClean="0">
                              <a:latin typeface="+mj-lt"/>
                            </a:rPr>
                            <a:t>ZOA of</a:t>
                          </a:r>
                          <a:r>
                            <a:rPr lang="en-US" altLang="zh-CN" sz="1100" baseline="0" dirty="0" smtClean="0">
                              <a:latin typeface="+mj-lt"/>
                            </a:rPr>
                            <a:t> tap 1</a:t>
                          </a:r>
                          <a:endParaRPr lang="zh-CN" altLang="en-US" sz="11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baseline="0" dirty="0" smtClean="0">
                              <a:latin typeface="+mj-lt"/>
                            </a:rPr>
                            <a:t>The </a:t>
                          </a:r>
                          <a:r>
                            <a:rPr lang="en-US" altLang="zh-CN" sz="1050" baseline="0" dirty="0" smtClean="0">
                              <a:latin typeface="+mj-lt"/>
                            </a:rPr>
                            <a:t>ZOA </a:t>
                          </a:r>
                          <a:r>
                            <a:rPr lang="en-US" altLang="zh-CN" sz="1050" baseline="0" dirty="0" smtClean="0">
                              <a:latin typeface="+mj-lt"/>
                            </a:rPr>
                            <a:t>of tap </a:t>
                          </a:r>
                          <a:r>
                            <a:rPr lang="en-US" altLang="zh-CN" sz="1050" baseline="0" dirty="0" smtClean="0">
                              <a:latin typeface="+mj-lt"/>
                            </a:rPr>
                            <a:t>1</a:t>
                          </a:r>
                          <a:endParaRPr lang="zh-CN" altLang="en-US" sz="1050" dirty="0">
                            <a:latin typeface="+mj-lt"/>
                          </a:endParaRPr>
                        </a:p>
                      </a:txBody>
                      <a:tcPr anchor="ctr"/>
                    </a:tc>
                  </a:tr>
                  <a:tr h="278116">
                    <a:tc vMerge="1">
                      <a:txBody>
                        <a:bodyPr/>
                        <a:lstStyle/>
                        <a:p>
                          <a:endParaRPr lang="zh-CN" altLang="en-US" dirty="0"/>
                        </a:p>
                      </a:txBody>
                      <a:tcPr/>
                    </a:tc>
                    <a:tc>
                      <a:txBody>
                        <a:bodyPr/>
                        <a:lstStyle/>
                        <a:p>
                          <a:pPr marL="0" algn="ctr" defTabSz="914400" rtl="0" eaLnBrk="1" latinLnBrk="0" hangingPunct="1"/>
                          <a:r>
                            <a:rPr lang="en-US" altLang="zh-CN" sz="1100" kern="1200" dirty="0" smtClean="0">
                              <a:solidFill>
                                <a:schemeClr val="tx1"/>
                              </a:solidFill>
                              <a:latin typeface="+mj-lt"/>
                              <a:ea typeface="+mn-ea"/>
                              <a:cs typeface="+mn-cs"/>
                            </a:rPr>
                            <a:t>ZOA of tap 2</a:t>
                          </a:r>
                          <a:endParaRPr lang="zh-CN" altLang="en-US" sz="1100" kern="1200" dirty="0">
                            <a:solidFill>
                              <a:schemeClr val="tx1"/>
                            </a:solidFill>
                            <a:latin typeface="+mj-lt"/>
                            <a:ea typeface="+mn-ea"/>
                            <a:cs typeface="+mn-cs"/>
                          </a:endParaRPr>
                        </a:p>
                      </a:txBody>
                      <a:tcPr anchor="ctr">
                        <a:lnR w="12700" cap="flat" cmpd="sng" algn="ctr">
                          <a:solidFill>
                            <a:schemeClr val="tx1"/>
                          </a:solidFill>
                          <a:prstDash val="solid"/>
                          <a:round/>
                          <a:headEnd type="none" w="med" len="med"/>
                          <a:tailEnd type="none" w="med" len="med"/>
                        </a:lnR>
                      </a:tcPr>
                    </a:tc>
                    <a:tc>
                      <a:txBody>
                        <a:bodyPr/>
                        <a:lstStyle/>
                        <a:p>
                          <a:pPr marL="0" algn="ctr" defTabSz="914400" rtl="0" eaLnBrk="1" latinLnBrk="0" hangingPunct="1"/>
                          <a:r>
                            <a:rPr lang="en-US" altLang="zh-CN" sz="1200" kern="1200" dirty="0" smtClean="0">
                              <a:solidFill>
                                <a:schemeClr val="tx1"/>
                              </a:solidFill>
                              <a:latin typeface="+mj-lt"/>
                              <a:ea typeface="+mn-ea"/>
                              <a:cs typeface="+mn-cs"/>
                            </a:rPr>
                            <a:t>8bits</a:t>
                          </a:r>
                          <a:endParaRPr lang="zh-CN" altLang="en-US" sz="1200" kern="1200" dirty="0">
                            <a:solidFill>
                              <a:schemeClr val="tx1"/>
                            </a:solidFill>
                            <a:latin typeface="+mj-lt"/>
                            <a:ea typeface="+mn-ea"/>
                            <a:cs typeface="+mn-cs"/>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ZOA of tap 2</a:t>
                          </a:r>
                          <a:endParaRPr lang="zh-CN" altLang="en-US" sz="1050" kern="1200" dirty="0">
                            <a:solidFill>
                              <a:schemeClr val="tx1"/>
                            </a:solidFill>
                            <a:latin typeface="+mj-lt"/>
                            <a:ea typeface="+mn-ea"/>
                            <a:cs typeface="+mn-cs"/>
                          </a:endParaRPr>
                        </a:p>
                      </a:txBody>
                      <a:tcPr anchor="ctr"/>
                    </a:tc>
                  </a:tr>
                  <a:tr h="274725">
                    <a:tc vMerge="1">
                      <a:txBody>
                        <a:bodyPr/>
                        <a:lstStyle/>
                        <a:p>
                          <a:endParaRPr lang="zh-CN" altLang="en-US"/>
                        </a:p>
                      </a:txBody>
                      <a:tcPr/>
                    </a:tc>
                    <a:tc>
                      <a:txBody>
                        <a:bodyPr/>
                        <a:lstStyle/>
                        <a:p>
                          <a:endParaRPr lang="zh-CN"/>
                        </a:p>
                      </a:txBody>
                      <a:tcPr>
                        <a:lnR w="12700" cap="flat" cmpd="sng" algn="ctr">
                          <a:solidFill>
                            <a:schemeClr val="tx1"/>
                          </a:solidFill>
                          <a:prstDash val="solid"/>
                          <a:round/>
                          <a:headEnd type="none" w="med" len="med"/>
                          <a:tailEnd type="none" w="med" len="med"/>
                        </a:lnR>
                        <a:blipFill rotWithShape="0">
                          <a:blip r:embed="rId5"/>
                          <a:stretch>
                            <a:fillRect l="-72727" t="-208696" r="-134590" b="-117391"/>
                          </a:stretch>
                        </a:blipFill>
                      </a:tcPr>
                    </a:tc>
                    <a:tc>
                      <a:txBody>
                        <a:bodyPr/>
                        <a:lstStyle/>
                        <a:p>
                          <a:endParaRPr lang="zh-CN"/>
                        </a:p>
                      </a:txBody>
                      <a:tcPr>
                        <a:lnL w="12700" cap="flat" cmpd="sng" algn="ctr">
                          <a:solidFill>
                            <a:schemeClr val="tx1"/>
                          </a:solidFill>
                          <a:prstDash val="solid"/>
                          <a:round/>
                          <a:headEnd type="none" w="med" len="med"/>
                          <a:tailEnd type="none" w="med" len="med"/>
                        </a:lnL>
                        <a:blipFill rotWithShape="0">
                          <a:blip r:embed="rId5"/>
                          <a:stretch>
                            <a:fillRect l="-540972" t="-208696" r="-321528" b="-117391"/>
                          </a:stretch>
                        </a:blipFill>
                      </a:tcPr>
                    </a:tc>
                    <a:tc>
                      <a:txBody>
                        <a:bodyPr/>
                        <a:lstStyle/>
                        <a:p>
                          <a:endParaRPr lang="zh-CN"/>
                        </a:p>
                      </a:txBody>
                      <a:tcPr>
                        <a:blipFill rotWithShape="0">
                          <a:blip r:embed="rId5"/>
                          <a:stretch>
                            <a:fillRect l="-200217" t="-208696" r="-434" b="-117391"/>
                          </a:stretch>
                        </a:blipFill>
                      </a:tcPr>
                    </a:tc>
                  </a:tr>
                  <a:tr h="298773">
                    <a:tc vMerge="1">
                      <a:txBody>
                        <a:bodyPr/>
                        <a:lstStyle/>
                        <a:p>
                          <a:endParaRPr lang="zh-CN" altLang="en-US" dirty="0"/>
                        </a:p>
                      </a:txBody>
                      <a:tcPr/>
                    </a:tc>
                    <a:tc>
                      <a:txBody>
                        <a:bodyPr/>
                        <a:lstStyle/>
                        <a:p>
                          <a:pPr algn="ctr"/>
                          <a:r>
                            <a:rPr lang="en-US" altLang="zh-CN" sz="1100" kern="1200" dirty="0" smtClean="0">
                              <a:solidFill>
                                <a:schemeClr val="tx1"/>
                              </a:solidFill>
                              <a:latin typeface="+mj-lt"/>
                              <a:ea typeface="+mn-ea"/>
                              <a:cs typeface="+mn-cs"/>
                            </a:rPr>
                            <a:t>ZOA of tap </a:t>
                          </a:r>
                          <a:r>
                            <a:rPr lang="en-US" altLang="zh-CN" sz="1100" i="1" baseline="0" dirty="0" err="1" smtClean="0">
                              <a:latin typeface="+mj-lt"/>
                            </a:rPr>
                            <a:t>N</a:t>
                          </a:r>
                          <a:r>
                            <a:rPr lang="en-US" altLang="zh-CN" sz="1100" i="1" baseline="-25000" dirty="0" err="1" smtClean="0">
                              <a:latin typeface="+mj-lt"/>
                            </a:rPr>
                            <a:t>tap</a:t>
                          </a:r>
                          <a:endParaRPr lang="zh-CN" altLang="en-US" sz="1100" i="1" baseline="-25000" dirty="0">
                            <a:latin typeface="+mj-lt"/>
                          </a:endParaRPr>
                        </a:p>
                      </a:txBody>
                      <a:tcPr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j-lt"/>
                            </a:rPr>
                            <a:t>8bits</a:t>
                          </a:r>
                          <a:endParaRPr lang="zh-CN" altLang="en-US" sz="1200" dirty="0">
                            <a:latin typeface="+mj-lt"/>
                          </a:endParaRPr>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kern="1200" baseline="0" dirty="0" smtClean="0">
                              <a:solidFill>
                                <a:schemeClr val="tx1"/>
                              </a:solidFill>
                              <a:latin typeface="+mj-lt"/>
                              <a:ea typeface="+mn-ea"/>
                              <a:cs typeface="+mn-cs"/>
                            </a:rPr>
                            <a:t>The </a:t>
                          </a:r>
                          <a:r>
                            <a:rPr lang="en-US" altLang="zh-CN" sz="1050" kern="1200" baseline="0" dirty="0" smtClean="0">
                              <a:solidFill>
                                <a:schemeClr val="tx1"/>
                              </a:solidFill>
                              <a:latin typeface="+mj-lt"/>
                              <a:ea typeface="+mn-ea"/>
                              <a:cs typeface="+mn-cs"/>
                            </a:rPr>
                            <a:t>ZOA </a:t>
                          </a:r>
                          <a:r>
                            <a:rPr lang="en-US" altLang="zh-CN" sz="1050" kern="1200" baseline="0" dirty="0" smtClean="0">
                              <a:solidFill>
                                <a:schemeClr val="tx1"/>
                              </a:solidFill>
                              <a:latin typeface="+mj-lt"/>
                              <a:ea typeface="+mn-ea"/>
                              <a:cs typeface="+mn-cs"/>
                            </a:rPr>
                            <a:t>of tap </a:t>
                          </a:r>
                          <a:r>
                            <a:rPr lang="en-US" altLang="zh-CN" sz="1050" i="1" kern="1200" baseline="0" dirty="0" err="1" smtClean="0">
                              <a:solidFill>
                                <a:schemeClr val="tx1"/>
                              </a:solidFill>
                              <a:latin typeface="+mj-lt"/>
                              <a:ea typeface="+mn-ea"/>
                              <a:cs typeface="+mn-cs"/>
                            </a:rPr>
                            <a:t>N</a:t>
                          </a:r>
                          <a:r>
                            <a:rPr lang="en-US" altLang="zh-CN" sz="1050" i="1" kern="1200" baseline="-25000" dirty="0" err="1" smtClean="0">
                              <a:solidFill>
                                <a:schemeClr val="tx1"/>
                              </a:solidFill>
                              <a:latin typeface="+mj-lt"/>
                              <a:ea typeface="+mn-ea"/>
                              <a:cs typeface="+mn-cs"/>
                            </a:rPr>
                            <a:t>tap</a:t>
                          </a:r>
                          <a:endParaRPr lang="zh-CN" altLang="en-US" sz="1050" kern="1200" baseline="0" dirty="0" smtClean="0">
                            <a:solidFill>
                              <a:schemeClr val="tx1"/>
                            </a:solidFill>
                            <a:latin typeface="+mj-lt"/>
                            <a:ea typeface="+mn-ea"/>
                            <a:cs typeface="+mn-cs"/>
                          </a:endParaRPr>
                        </a:p>
                      </a:txBody>
                      <a:tcPr anchor="ctr"/>
                    </a:tc>
                  </a:tr>
                </a:tbl>
              </a:graphicData>
            </a:graphic>
          </p:graphicFrame>
        </mc:Fallback>
      </mc:AlternateContent>
    </p:spTree>
    <p:extLst>
      <p:ext uri="{BB962C8B-B14F-4D97-AF65-F5344CB8AC3E}">
        <p14:creationId xmlns:p14="http://schemas.microsoft.com/office/powerpoint/2010/main" val="1653307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1420</Words>
  <Application>Microsoft Office PowerPoint</Application>
  <PresentationFormat>全屏显示(4:3)</PresentationFormat>
  <Paragraphs>304</Paragraphs>
  <Slides>13</Slides>
  <Notes>9</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MS PGothic</vt:lpstr>
      <vt:lpstr>宋体</vt:lpstr>
      <vt:lpstr>Arial</vt:lpstr>
      <vt:lpstr>Calibri</vt:lpstr>
      <vt:lpstr>Cambria Math</vt:lpstr>
      <vt:lpstr>Times New Roman</vt:lpstr>
      <vt:lpstr>Wingdings</vt:lpstr>
      <vt:lpstr>IEEE-P802_15</vt:lpstr>
      <vt:lpstr>PowerPoint 演示文稿</vt:lpstr>
      <vt:lpstr>PowerPoint 演示文稿</vt:lpstr>
      <vt:lpstr>Motivation of CIR feedback</vt:lpstr>
      <vt:lpstr>Motivation of CIR feedback</vt:lpstr>
      <vt:lpstr>Mathematical model of CIR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2021-11-10T08:52:04Z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(3)GTM9XO2HXbu/DCBYKcxXEiijbO0J9skQWpeRDSldEwmMQJKvPYxzcyu4E0JJgNQcNSrZ+cLM
TK+NRz134bLMKsphu4HHoqOw4O6ElVlsNYlB0uQpJ1y2etaIdrc4DL6WtGMZL/Q9gvfa77a1
hN/A5SWCPlEbuX0OGMH1l5in+nksijw0cOVOQTH3JmjlD7rtlvk5zxBKl/5tUptLSlWumDRC
CBSW0MfWpuCoRnCj82</vt:lpwstr>
  </property>
  <property fmtid="{D5CDD505-2E9C-101B-9397-08002B2CF9AE}" pid="3" name="_2015_ms_pID_7253431">
    <vt:lpwstr>+mFxnJEO2IYn+pXhsmcApHyI/NOBPlJuN7fjZP4Yx1kMb3jSRHDZ/L
rrbS2YTY9yBafjL+8KZGQ4XpILT86kNu2BbAL7to4ckT24h3w30a7j4uBVkVxHJr1pF3bF/B
h3qiNwxb9vRj80HYP45EslH23fXWDVp79r15to/jZhNbYYleG0GOCtEYhwM/FiJjL161/vg7
uJfwD8BuogvBOKQa+reAuyvlyNSDm7hYnkmp</vt:lpwstr>
  </property>
  <property fmtid="{D5CDD505-2E9C-101B-9397-08002B2CF9AE}" pid="4" name="_2015_ms_pID_7253432">
    <vt:lpwstr>Lw==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1636352241</vt:lpwstr>
  </property>
</Properties>
</file>