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7"/>
  </p:notesMasterIdLst>
  <p:sldIdLst>
    <p:sldId id="287" r:id="rId2"/>
    <p:sldId id="363" r:id="rId3"/>
    <p:sldId id="2366" r:id="rId4"/>
    <p:sldId id="339" r:id="rId5"/>
    <p:sldId id="368" r:id="rId6"/>
    <p:sldId id="322" r:id="rId7"/>
    <p:sldId id="366" r:id="rId8"/>
    <p:sldId id="304" r:id="rId9"/>
    <p:sldId id="317" r:id="rId10"/>
    <p:sldId id="302" r:id="rId11"/>
    <p:sldId id="2372" r:id="rId12"/>
    <p:sldId id="361" r:id="rId13"/>
    <p:sldId id="365" r:id="rId14"/>
    <p:sldId id="2367" r:id="rId15"/>
    <p:sldId id="2385" r:id="rId16"/>
    <p:sldId id="2368" r:id="rId17"/>
    <p:sldId id="2369" r:id="rId18"/>
    <p:sldId id="2373" r:id="rId19"/>
    <p:sldId id="2371" r:id="rId20"/>
    <p:sldId id="2374" r:id="rId21"/>
    <p:sldId id="2376" r:id="rId22"/>
    <p:sldId id="2375" r:id="rId23"/>
    <p:sldId id="2377" r:id="rId24"/>
    <p:sldId id="2378" r:id="rId25"/>
    <p:sldId id="2379" r:id="rId26"/>
    <p:sldId id="2380" r:id="rId27"/>
    <p:sldId id="2382" r:id="rId28"/>
    <p:sldId id="2381" r:id="rId29"/>
    <p:sldId id="326" r:id="rId30"/>
    <p:sldId id="364" r:id="rId31"/>
    <p:sldId id="330" r:id="rId32"/>
    <p:sldId id="336" r:id="rId33"/>
    <p:sldId id="2384" r:id="rId34"/>
    <p:sldId id="298" r:id="rId35"/>
    <p:sldId id="296" r:id="rId36"/>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46" autoAdjust="0"/>
  </p:normalViewPr>
  <p:slideViewPr>
    <p:cSldViewPr>
      <p:cViewPr varScale="1">
        <p:scale>
          <a:sx n="114" d="100"/>
          <a:sy n="114" d="100"/>
        </p:scale>
        <p:origin x="1500"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15-21-0565-04-04ab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November 2021</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mentor.ieee.org/802.15/dcn/21/15-21-0538-04-04ab-tg-15-4ab-agenda-nov-2021.xls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802world.org/plenary/" TargetMode="External"/><Relationship Id="rId2" Type="http://schemas.openxmlformats.org/officeDocument/2006/relationships/hyperlink" Target="https://cvent.me/4xn8Q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mentor.ieee.org/802.15/dcn/21/15-21-0556-00-04ab-uwb-ranging-accuracy-limiting-factor.pptx" TargetMode="External"/><Relationship Id="rId3" Type="http://schemas.openxmlformats.org/officeDocument/2006/relationships/hyperlink" Target="https://mentor.ieee.org/802.15/dcn/21/15-21-0570-00-04ab-cir-feedback-for-uwb-sensing.pptx" TargetMode="External"/><Relationship Id="rId7" Type="http://schemas.openxmlformats.org/officeDocument/2006/relationships/hyperlink" Target="https://mentor.ieee.org/802.15/dcn/21/15-21-0589-00-04ab-uwb-channel-access-aided-by-pilot-narrow-band-radio.pptx" TargetMode="External"/><Relationship Id="rId2" Type="http://schemas.openxmlformats.org/officeDocument/2006/relationships/hyperlink" Target="https://mentor.ieee.org/802.15/dcn/21/15-21-0585-02-04ab-low-power-operation-for-non-ranging-applications.pdf" TargetMode="External"/><Relationship Id="rId1" Type="http://schemas.openxmlformats.org/officeDocument/2006/relationships/slideLayout" Target="../slideLayouts/slideLayout2.xml"/><Relationship Id="rId6" Type="http://schemas.openxmlformats.org/officeDocument/2006/relationships/hyperlink" Target="https://mentor.ieee.org/802.15/dcn/21/15-21-0590-00-04ab-ranging-qos.pptx" TargetMode="External"/><Relationship Id="rId11" Type="http://schemas.openxmlformats.org/officeDocument/2006/relationships/hyperlink" Target="https://mentor.ieee.org/802.15/dcn/21/15-21-0605-00-04ab-nba-mms-uwb-mac-considerations.pptx" TargetMode="External"/><Relationship Id="rId5" Type="http://schemas.openxmlformats.org/officeDocument/2006/relationships/hyperlink" Target="https://mentor.ieee.org/802.15/dcn/21/15-21-0557-01-04ab-uwb-wake-up-signalling.pdf" TargetMode="External"/><Relationship Id="rId10" Type="http://schemas.openxmlformats.org/officeDocument/2006/relationships/hyperlink" Target="https://mentor.ieee.org/802.15/dcn/21/15-21-0592-00-04ab-high-data-rates.pptx" TargetMode="External"/><Relationship Id="rId4" Type="http://schemas.openxmlformats.org/officeDocument/2006/relationships/hyperlink" Target="https://mentor.ieee.org/802.15/dcn/21/15-21-0565-02-04ab-tg4ab-november-meeting-slides.pptx" TargetMode="External"/><Relationship Id="rId9" Type="http://schemas.openxmlformats.org/officeDocument/2006/relationships/hyperlink" Target="https://mentor.ieee.org/802.15/dcn/21/15-21-0593-02-04ab-more-on-nba-mms.pptx"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vent.me/4xn8Ql" TargetMode="External"/><Relationship Id="rId2" Type="http://schemas.openxmlformats.org/officeDocument/2006/relationships/hyperlink" Target="http://802world.org/plenar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standards.ieee.org/ipr/copyright-materials.html" TargetMode="External"/><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faqs/copyrights/index.html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content/dam/ieee-standards/standards/web/documents/other/ieee-sa-copyright-policy-2019.pdf"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November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November 9, 2021</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UWB Next Generation for 802.15.4</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Interim Session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Reinforce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a:xfrm>
            <a:off x="755576" y="685801"/>
            <a:ext cx="7764463" cy="438943"/>
          </a:xfrm>
        </p:spPr>
        <p:txBody>
          <a:bodyPr/>
          <a:lstStyle/>
          <a:p>
            <a:r>
              <a:rPr lang="en-US" altLang="en-US" dirty="0"/>
              <a:t>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767977" y="5082033"/>
            <a:ext cx="7764463" cy="1443311"/>
          </a:xfrm>
        </p:spPr>
        <p:txBody>
          <a:bodyPr/>
          <a:lstStyle/>
          <a:p>
            <a:pPr marL="0" indent="0" algn="ctr"/>
            <a:r>
              <a:rPr lang="en-US" altLang="en-US" sz="2000" dirty="0"/>
              <a:t>Proposed Agenda: document 15-21-0538</a:t>
            </a:r>
          </a:p>
          <a:p>
            <a:pPr marL="0" indent="0" algn="ctr"/>
            <a:r>
              <a:rPr lang="en-US" altLang="en-US" sz="2000" dirty="0">
                <a:hlinkClick r:id="rId2"/>
              </a:rPr>
              <a:t>https://mentor.ieee.org/802.15/dcn/21/15-21-0538-04-04ab-tg-15-4ab-agenda-nov-2021.xlsx</a:t>
            </a:r>
            <a:endParaRPr lang="en-US" altLang="en-US" sz="2000"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10</a:t>
            </a:fld>
            <a:endParaRPr lang="en-US" altLang="en-US">
              <a:solidFill>
                <a:schemeClr val="tx1"/>
              </a:solidFill>
            </a:endParaRPr>
          </a:p>
        </p:txBody>
      </p:sp>
      <p:graphicFrame>
        <p:nvGraphicFramePr>
          <p:cNvPr id="3" name="Table 2">
            <a:extLst>
              <a:ext uri="{FF2B5EF4-FFF2-40B4-BE49-F238E27FC236}">
                <a16:creationId xmlns:a16="http://schemas.microsoft.com/office/drawing/2014/main" id="{3F833640-7351-4254-B37E-9D7CCA2BF90D}"/>
              </a:ext>
            </a:extLst>
          </p:cNvPr>
          <p:cNvGraphicFramePr>
            <a:graphicFrameLocks noGrp="1"/>
          </p:cNvGraphicFramePr>
          <p:nvPr>
            <p:extLst>
              <p:ext uri="{D42A27DB-BD31-4B8C-83A1-F6EECF244321}">
                <p14:modId xmlns:p14="http://schemas.microsoft.com/office/powerpoint/2010/main" val="4205960637"/>
              </p:ext>
            </p:extLst>
          </p:nvPr>
        </p:nvGraphicFramePr>
        <p:xfrm>
          <a:off x="797699" y="1648637"/>
          <a:ext cx="7764453" cy="2925534"/>
        </p:xfrm>
        <a:graphic>
          <a:graphicData uri="http://schemas.openxmlformats.org/drawingml/2006/table">
            <a:tbl>
              <a:tblPr/>
              <a:tblGrid>
                <a:gridCol w="373291">
                  <a:extLst>
                    <a:ext uri="{9D8B030D-6E8A-4147-A177-3AD203B41FA5}">
                      <a16:colId xmlns:a16="http://schemas.microsoft.com/office/drawing/2014/main" val="1132617171"/>
                    </a:ext>
                  </a:extLst>
                </a:gridCol>
                <a:gridCol w="373291">
                  <a:extLst>
                    <a:ext uri="{9D8B030D-6E8A-4147-A177-3AD203B41FA5}">
                      <a16:colId xmlns:a16="http://schemas.microsoft.com/office/drawing/2014/main" val="3891777356"/>
                    </a:ext>
                  </a:extLst>
                </a:gridCol>
                <a:gridCol w="373291">
                  <a:extLst>
                    <a:ext uri="{9D8B030D-6E8A-4147-A177-3AD203B41FA5}">
                      <a16:colId xmlns:a16="http://schemas.microsoft.com/office/drawing/2014/main" val="2317877432"/>
                    </a:ext>
                  </a:extLst>
                </a:gridCol>
                <a:gridCol w="373291">
                  <a:extLst>
                    <a:ext uri="{9D8B030D-6E8A-4147-A177-3AD203B41FA5}">
                      <a16:colId xmlns:a16="http://schemas.microsoft.com/office/drawing/2014/main" val="2279436505"/>
                    </a:ext>
                  </a:extLst>
                </a:gridCol>
                <a:gridCol w="373291">
                  <a:extLst>
                    <a:ext uri="{9D8B030D-6E8A-4147-A177-3AD203B41FA5}">
                      <a16:colId xmlns:a16="http://schemas.microsoft.com/office/drawing/2014/main" val="256085049"/>
                    </a:ext>
                  </a:extLst>
                </a:gridCol>
                <a:gridCol w="373291">
                  <a:extLst>
                    <a:ext uri="{9D8B030D-6E8A-4147-A177-3AD203B41FA5}">
                      <a16:colId xmlns:a16="http://schemas.microsoft.com/office/drawing/2014/main" val="625936485"/>
                    </a:ext>
                  </a:extLst>
                </a:gridCol>
                <a:gridCol w="373291">
                  <a:extLst>
                    <a:ext uri="{9D8B030D-6E8A-4147-A177-3AD203B41FA5}">
                      <a16:colId xmlns:a16="http://schemas.microsoft.com/office/drawing/2014/main" val="314281573"/>
                    </a:ext>
                  </a:extLst>
                </a:gridCol>
                <a:gridCol w="373291">
                  <a:extLst>
                    <a:ext uri="{9D8B030D-6E8A-4147-A177-3AD203B41FA5}">
                      <a16:colId xmlns:a16="http://schemas.microsoft.com/office/drawing/2014/main" val="2953407017"/>
                    </a:ext>
                  </a:extLst>
                </a:gridCol>
                <a:gridCol w="373291">
                  <a:extLst>
                    <a:ext uri="{9D8B030D-6E8A-4147-A177-3AD203B41FA5}">
                      <a16:colId xmlns:a16="http://schemas.microsoft.com/office/drawing/2014/main" val="996882431"/>
                    </a:ext>
                  </a:extLst>
                </a:gridCol>
                <a:gridCol w="298633">
                  <a:extLst>
                    <a:ext uri="{9D8B030D-6E8A-4147-A177-3AD203B41FA5}">
                      <a16:colId xmlns:a16="http://schemas.microsoft.com/office/drawing/2014/main" val="346655115"/>
                    </a:ext>
                  </a:extLst>
                </a:gridCol>
                <a:gridCol w="373291">
                  <a:extLst>
                    <a:ext uri="{9D8B030D-6E8A-4147-A177-3AD203B41FA5}">
                      <a16:colId xmlns:a16="http://schemas.microsoft.com/office/drawing/2014/main" val="1746515393"/>
                    </a:ext>
                  </a:extLst>
                </a:gridCol>
                <a:gridCol w="373291">
                  <a:extLst>
                    <a:ext uri="{9D8B030D-6E8A-4147-A177-3AD203B41FA5}">
                      <a16:colId xmlns:a16="http://schemas.microsoft.com/office/drawing/2014/main" val="1396329897"/>
                    </a:ext>
                  </a:extLst>
                </a:gridCol>
                <a:gridCol w="373291">
                  <a:extLst>
                    <a:ext uri="{9D8B030D-6E8A-4147-A177-3AD203B41FA5}">
                      <a16:colId xmlns:a16="http://schemas.microsoft.com/office/drawing/2014/main" val="2666126030"/>
                    </a:ext>
                  </a:extLst>
                </a:gridCol>
                <a:gridCol w="373291">
                  <a:extLst>
                    <a:ext uri="{9D8B030D-6E8A-4147-A177-3AD203B41FA5}">
                      <a16:colId xmlns:a16="http://schemas.microsoft.com/office/drawing/2014/main" val="197082158"/>
                    </a:ext>
                  </a:extLst>
                </a:gridCol>
                <a:gridCol w="373291">
                  <a:extLst>
                    <a:ext uri="{9D8B030D-6E8A-4147-A177-3AD203B41FA5}">
                      <a16:colId xmlns:a16="http://schemas.microsoft.com/office/drawing/2014/main" val="3176311381"/>
                    </a:ext>
                  </a:extLst>
                </a:gridCol>
                <a:gridCol w="373291">
                  <a:extLst>
                    <a:ext uri="{9D8B030D-6E8A-4147-A177-3AD203B41FA5}">
                      <a16:colId xmlns:a16="http://schemas.microsoft.com/office/drawing/2014/main" val="1368962704"/>
                    </a:ext>
                  </a:extLst>
                </a:gridCol>
                <a:gridCol w="373291">
                  <a:extLst>
                    <a:ext uri="{9D8B030D-6E8A-4147-A177-3AD203B41FA5}">
                      <a16:colId xmlns:a16="http://schemas.microsoft.com/office/drawing/2014/main" val="1706409052"/>
                    </a:ext>
                  </a:extLst>
                </a:gridCol>
                <a:gridCol w="373291">
                  <a:extLst>
                    <a:ext uri="{9D8B030D-6E8A-4147-A177-3AD203B41FA5}">
                      <a16:colId xmlns:a16="http://schemas.microsoft.com/office/drawing/2014/main" val="2601573675"/>
                    </a:ext>
                  </a:extLst>
                </a:gridCol>
                <a:gridCol w="373291">
                  <a:extLst>
                    <a:ext uri="{9D8B030D-6E8A-4147-A177-3AD203B41FA5}">
                      <a16:colId xmlns:a16="http://schemas.microsoft.com/office/drawing/2014/main" val="93209598"/>
                    </a:ext>
                  </a:extLst>
                </a:gridCol>
                <a:gridCol w="373291">
                  <a:extLst>
                    <a:ext uri="{9D8B030D-6E8A-4147-A177-3AD203B41FA5}">
                      <a16:colId xmlns:a16="http://schemas.microsoft.com/office/drawing/2014/main" val="121704771"/>
                    </a:ext>
                  </a:extLst>
                </a:gridCol>
                <a:gridCol w="373291">
                  <a:extLst>
                    <a:ext uri="{9D8B030D-6E8A-4147-A177-3AD203B41FA5}">
                      <a16:colId xmlns:a16="http://schemas.microsoft.com/office/drawing/2014/main" val="3066077726"/>
                    </a:ext>
                  </a:extLst>
                </a:gridCol>
              </a:tblGrid>
              <a:tr h="226463">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a:effectLst/>
                          <a:latin typeface="Arial" panose="020B0604020202020204" pitchFamily="34" charset="0"/>
                        </a:rPr>
                        <a:t>Wednesday</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a:effectLst/>
                          <a:latin typeface="Arial" panose="020B0604020202020204" pitchFamily="34" charset="0"/>
                        </a:rPr>
                        <a:t>Friday</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700" b="1" i="0" u="none" strike="noStrike">
                          <a:effectLst/>
                          <a:latin typeface="Arial" panose="020B0604020202020204" pitchFamily="34" charset="0"/>
                        </a:rPr>
                        <a:t>Tuesday</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Wednesday</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Thursday</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Friday</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a:effectLst/>
                          <a:latin typeface="Arial" panose="020B0604020202020204" pitchFamily="34" charset="0"/>
                        </a:rPr>
                        <a:t>Sunday</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700" b="1" i="0" u="none" strike="noStrike">
                          <a:effectLst/>
                          <a:latin typeface="Arial" panose="020B0604020202020204" pitchFamily="34" charset="0"/>
                        </a:rPr>
                        <a:t>Monday</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Tuesday</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 Wednesday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34633038"/>
                  </a:ext>
                </a:extLst>
              </a:tr>
              <a:tr h="120164">
                <a:tc>
                  <a:txBody>
                    <a:bodyPr/>
                    <a:lstStyle/>
                    <a:p>
                      <a:pPr algn="r" fontAlgn="b"/>
                      <a:r>
                        <a:rPr lang="en-US" sz="700" b="1" i="0" u="none" strike="noStrike">
                          <a:effectLst/>
                          <a:latin typeface="Arial" panose="020B0604020202020204" pitchFamily="34" charset="0"/>
                        </a:rPr>
                        <a:t>EST</a:t>
                      </a:r>
                    </a:p>
                  </a:txBody>
                  <a:tcPr marL="4622" marR="4622" marT="462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PST</a:t>
                      </a:r>
                    </a:p>
                  </a:txBody>
                  <a:tcPr marL="4622" marR="4622" marT="462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3-Nov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5-Nov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700" b="1" i="0" u="none" strike="noStrike">
                          <a:effectLst/>
                          <a:latin typeface="Arial" panose="020B0604020202020204" pitchFamily="34" charset="0"/>
                        </a:rPr>
                        <a:t>9-Nov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10-Nov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11-Nov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12-Nov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700" b="1" i="0" u="none" strike="noStrike">
                          <a:effectLst/>
                          <a:latin typeface="Arial" panose="020B0604020202020204" pitchFamily="34" charset="0"/>
                        </a:rPr>
                        <a:t>UTC</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14-Nov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700" b="1" i="0" u="none" strike="noStrike">
                          <a:effectLst/>
                          <a:latin typeface="Arial" panose="020B0604020202020204" pitchFamily="34" charset="0"/>
                        </a:rPr>
                        <a:t>15-Nov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16-Nov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17-Nov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700" b="1" i="0" u="none" strike="noStrike">
                          <a:effectLst/>
                          <a:latin typeface="Arial" panose="020B0604020202020204" pitchFamily="34" charset="0"/>
                        </a:rPr>
                        <a:t>JST</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8712560"/>
                  </a:ext>
                </a:extLst>
              </a:tr>
              <a:tr h="120164">
                <a:tc>
                  <a:txBody>
                    <a:bodyPr/>
                    <a:lstStyle/>
                    <a:p>
                      <a:pPr algn="r" fontAlgn="b"/>
                      <a:r>
                        <a:rPr lang="en-US" sz="700" b="1" i="0" u="none" strike="noStrike">
                          <a:effectLst/>
                          <a:latin typeface="Arial" panose="020B0604020202020204" pitchFamily="34" charset="0"/>
                        </a:rPr>
                        <a:t>5:00</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700" b="1" i="0" u="none" strike="noStrike">
                          <a:effectLst/>
                          <a:latin typeface="Arial" panose="020B0604020202020204" pitchFamily="34" charset="0"/>
                        </a:rPr>
                        <a:t>2:00</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a:effectLst/>
                          <a:latin typeface="Arial" panose="020B0604020202020204" pitchFamily="34" charset="0"/>
                        </a:rPr>
                        <a:t>10:00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a:effectLst/>
                          <a:latin typeface="Arial" panose="020B0604020202020204" pitchFamily="34" charset="0"/>
                        </a:rPr>
                        <a:t>19:00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1069959"/>
                  </a:ext>
                </a:extLst>
              </a:tr>
              <a:tr h="120164">
                <a:tc>
                  <a:txBody>
                    <a:bodyPr/>
                    <a:lstStyle/>
                    <a:p>
                      <a:pPr algn="r" fontAlgn="b"/>
                      <a:r>
                        <a:rPr lang="en-US" sz="700" b="1" i="0" u="none" strike="noStrike">
                          <a:effectLst/>
                          <a:latin typeface="Arial" panose="020B0604020202020204" pitchFamily="34" charset="0"/>
                        </a:rPr>
                        <a:t>6:00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3:00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a:effectLst/>
                          <a:latin typeface="Arial" panose="020B0604020202020204" pitchFamily="34" charset="0"/>
                        </a:rPr>
                        <a:t>11:00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20:00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45692060"/>
                  </a:ext>
                </a:extLst>
              </a:tr>
              <a:tr h="120164">
                <a:tc>
                  <a:txBody>
                    <a:bodyPr/>
                    <a:lstStyle/>
                    <a:p>
                      <a:pPr algn="r" fontAlgn="b"/>
                      <a:r>
                        <a:rPr lang="en-US" sz="700" b="1" i="0" u="none" strike="noStrike">
                          <a:effectLst/>
                          <a:latin typeface="Arial" panose="020B0604020202020204" pitchFamily="34" charset="0"/>
                        </a:rPr>
                        <a:t>7:00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4:00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12:00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21:00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66201897"/>
                  </a:ext>
                </a:extLst>
              </a:tr>
              <a:tr h="120164">
                <a:tc>
                  <a:txBody>
                    <a:bodyPr/>
                    <a:lstStyle/>
                    <a:p>
                      <a:pPr algn="r" fontAlgn="b"/>
                      <a:r>
                        <a:rPr lang="en-US" sz="700" b="1" i="0" u="none" strike="noStrike">
                          <a:effectLst/>
                          <a:latin typeface="Arial" panose="020B0604020202020204" pitchFamily="34" charset="0"/>
                        </a:rPr>
                        <a:t>8:00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5:00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13:00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a:effectLst/>
                          <a:latin typeface="Arial" panose="020B0604020202020204" pitchFamily="34" charset="0"/>
                        </a:rPr>
                        <a:t>22:00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00688385"/>
                  </a:ext>
                </a:extLst>
              </a:tr>
              <a:tr h="120164">
                <a:tc>
                  <a:txBody>
                    <a:bodyPr/>
                    <a:lstStyle/>
                    <a:p>
                      <a:pPr algn="r" fontAlgn="b"/>
                      <a:r>
                        <a:rPr lang="en-US" sz="700" b="1" i="0" u="none" strike="noStrike">
                          <a:effectLst/>
                          <a:latin typeface="Arial" panose="020B0604020202020204" pitchFamily="34" charset="0"/>
                        </a:rPr>
                        <a:t>9:00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6:00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gridSpan="2">
                  <a:txBody>
                    <a:bodyPr/>
                    <a:lstStyle/>
                    <a:p>
                      <a:pPr algn="ctr" fontAlgn="ctr"/>
                      <a:r>
                        <a:rPr lang="en-US" sz="700" b="1" i="0" u="sng" strike="noStrike">
                          <a:solidFill>
                            <a:srgbClr val="000000"/>
                          </a:solidFill>
                          <a:effectLst/>
                          <a:latin typeface="Arial" panose="020B0604020202020204" pitchFamily="34" charset="0"/>
                        </a:rPr>
                        <a:t>WG Opening</a:t>
                      </a:r>
                      <a:br>
                        <a:rPr lang="en-US" sz="700" b="1" i="0" u="sng" strike="noStrike">
                          <a:solidFill>
                            <a:srgbClr val="000000"/>
                          </a:solidFill>
                          <a:effectLst/>
                          <a:latin typeface="Arial" panose="020B0604020202020204" pitchFamily="34" charset="0"/>
                        </a:rPr>
                      </a:br>
                      <a:r>
                        <a:rPr lang="en-US" sz="700" b="1" i="0" u="sng" strike="noStrike">
                          <a:solidFill>
                            <a:srgbClr val="000000"/>
                          </a:solidFill>
                          <a:effectLst/>
                          <a:latin typeface="Arial" panose="020B0604020202020204" pitchFamily="34" charset="0"/>
                        </a:rPr>
                        <a:t>Meeting</a:t>
                      </a:r>
                    </a:p>
                  </a:txBody>
                  <a:tcPr marL="4622" marR="4622" marT="4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a:txBody>
                    <a:bodyPr/>
                    <a:lstStyle/>
                    <a:p>
                      <a:pPr algn="ctr" fontAlgn="ctr"/>
                      <a:r>
                        <a:rPr lang="en-US" sz="700" b="1" i="0" u="none" strike="noStrike">
                          <a:effectLst/>
                          <a:latin typeface="Arial" panose="020B0604020202020204" pitchFamily="34" charset="0"/>
                        </a:rPr>
                        <a:t>TG7a</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TG6a</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TG13</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TG6a</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1" i="0" u="none" strike="noStrike">
                          <a:effectLst/>
                          <a:latin typeface="Arial" panose="020B0604020202020204" pitchFamily="34" charset="0"/>
                        </a:rPr>
                        <a:t>Joint</a:t>
                      </a:r>
                      <a:br>
                        <a:rPr lang="en-US" sz="700" b="1" i="0" u="none" strike="noStrike">
                          <a:effectLst/>
                          <a:latin typeface="Arial" panose="020B0604020202020204" pitchFamily="34" charset="0"/>
                        </a:rPr>
                      </a:br>
                      <a:r>
                        <a:rPr lang="en-US" sz="700" b="1" i="0" u="none" strike="noStrike">
                          <a:effectLst/>
                          <a:latin typeface="Arial" panose="020B0604020202020204" pitchFamily="34" charset="0"/>
                        </a:rPr>
                        <a:t>3ma/THz</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700" b="1" i="0" u="none" strike="noStrike">
                          <a:effectLst/>
                          <a:latin typeface="Arial" panose="020B0604020202020204" pitchFamily="34" charset="0"/>
                        </a:rPr>
                        <a:t>14:00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TG7a</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SG3ma</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TG13</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TG6a</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gridSpan="2">
                  <a:txBody>
                    <a:bodyPr/>
                    <a:lstStyle/>
                    <a:p>
                      <a:pPr algn="ctr" fontAlgn="ctr"/>
                      <a:r>
                        <a:rPr lang="en-US" sz="700" b="1" i="0" u="sng" strike="noStrike">
                          <a:solidFill>
                            <a:srgbClr val="000000"/>
                          </a:solidFill>
                          <a:effectLst/>
                          <a:latin typeface="Arial" panose="020B0604020202020204" pitchFamily="34" charset="0"/>
                        </a:rPr>
                        <a:t>WG Closing</a:t>
                      </a:r>
                      <a:br>
                        <a:rPr lang="en-US" sz="700" b="1" i="0" u="sng" strike="noStrike">
                          <a:solidFill>
                            <a:srgbClr val="000000"/>
                          </a:solidFill>
                          <a:effectLst/>
                          <a:latin typeface="Arial" panose="020B0604020202020204" pitchFamily="34" charset="0"/>
                        </a:rPr>
                      </a:br>
                      <a:r>
                        <a:rPr lang="en-US" sz="700" b="1" i="0" u="sng" strike="noStrike">
                          <a:solidFill>
                            <a:srgbClr val="000000"/>
                          </a:solidFill>
                          <a:effectLst/>
                          <a:latin typeface="Arial" panose="020B0604020202020204" pitchFamily="34" charset="0"/>
                        </a:rPr>
                        <a:t>Meeting</a:t>
                      </a:r>
                    </a:p>
                  </a:txBody>
                  <a:tcPr marL="4622" marR="4622" marT="4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a:txBody>
                    <a:bodyPr/>
                    <a:lstStyle/>
                    <a:p>
                      <a:pPr algn="r" fontAlgn="b"/>
                      <a:r>
                        <a:rPr lang="en-US" sz="700" b="1" i="0" u="none" strike="noStrike">
                          <a:effectLst/>
                          <a:latin typeface="Arial" panose="020B0604020202020204" pitchFamily="34" charset="0"/>
                        </a:rPr>
                        <a:t>23:00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82404142"/>
                  </a:ext>
                </a:extLst>
              </a:tr>
              <a:tr h="217220">
                <a:tc>
                  <a:txBody>
                    <a:bodyPr/>
                    <a:lstStyle/>
                    <a:p>
                      <a:pPr algn="r" fontAlgn="b"/>
                      <a:r>
                        <a:rPr lang="en-US" sz="700" b="1" i="0" u="none" strike="noStrike">
                          <a:effectLst/>
                          <a:latin typeface="Arial" panose="020B0604020202020204" pitchFamily="34" charset="0"/>
                        </a:rPr>
                        <a:t>10:00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7:00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700" b="1" i="0" u="none" strike="noStrike">
                          <a:solidFill>
                            <a:srgbClr val="0000FF"/>
                          </a:solidFill>
                          <a:effectLst/>
                          <a:latin typeface="Calibri" panose="020F0502020204030204" pitchFamily="34" charset="0"/>
                        </a:rPr>
                        <a:t>802.15 CAC</a:t>
                      </a:r>
                    </a:p>
                  </a:txBody>
                  <a:tcPr marL="4622" marR="4622" marT="4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15:00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b"/>
                      <a:r>
                        <a:rPr lang="en-US" sz="700" b="1" i="0" u="none" strike="noStrike">
                          <a:effectLst/>
                          <a:latin typeface="Arial" panose="020B0604020202020204" pitchFamily="34" charset="0"/>
                        </a:rPr>
                        <a:t>0:00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144453050"/>
                  </a:ext>
                </a:extLst>
              </a:tr>
              <a:tr h="121320">
                <a:tc>
                  <a:txBody>
                    <a:bodyPr/>
                    <a:lstStyle/>
                    <a:p>
                      <a:pPr algn="r" fontAlgn="b"/>
                      <a:r>
                        <a:rPr lang="en-US" sz="700" b="1" i="0" u="none" strike="noStrike">
                          <a:effectLst/>
                          <a:latin typeface="Arial" panose="020B0604020202020204" pitchFamily="34" charset="0"/>
                        </a:rPr>
                        <a:t>11:00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8:00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gridSpan="2">
                  <a:txBody>
                    <a:bodyPr/>
                    <a:lstStyle/>
                    <a:p>
                      <a:pPr algn="ctr" fontAlgn="ctr"/>
                      <a:r>
                        <a:rPr lang="en-US" sz="700" b="1" i="0" u="none" strike="noStrike">
                          <a:effectLst/>
                          <a:latin typeface="Arial" panose="020B0604020202020204" pitchFamily="34" charset="0"/>
                        </a:rPr>
                        <a:t>SC Maint</a:t>
                      </a:r>
                    </a:p>
                  </a:txBody>
                  <a:tcPr marL="4622" marR="4622" marT="4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700" b="1" i="0" u="none" strike="noStrike">
                          <a:effectLst/>
                          <a:latin typeface="Arial" panose="020B0604020202020204" pitchFamily="34" charset="0"/>
                        </a:rPr>
                        <a:t>SC WNG</a:t>
                      </a:r>
                    </a:p>
                  </a:txBody>
                  <a:tcPr marL="4622" marR="4622" marT="4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0" i="0" u="none" strike="noStrike">
                          <a:effectLst/>
                          <a:latin typeface="Arial" panose="020B0604020202020204" pitchFamily="34" charset="0"/>
                        </a:rPr>
                        <a:t>AM2</a:t>
                      </a:r>
                    </a:p>
                  </a:txBody>
                  <a:tcPr marL="4622" marR="4622" marT="4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AM2</a:t>
                      </a:r>
                    </a:p>
                  </a:txBody>
                  <a:tcPr marL="4622" marR="4622" marT="4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16:00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Joint</a:t>
                      </a:r>
                      <a:br>
                        <a:rPr lang="en-US" sz="700" b="1" i="0" u="none" strike="noStrike">
                          <a:effectLst/>
                          <a:latin typeface="Arial" panose="020B0604020202020204" pitchFamily="34" charset="0"/>
                        </a:rPr>
                      </a:br>
                      <a:r>
                        <a:rPr lang="en-US" sz="700" b="1" i="0" u="none" strike="noStrike">
                          <a:effectLst/>
                          <a:latin typeface="Arial" panose="020B0604020202020204" pitchFamily="34" charset="0"/>
                        </a:rPr>
                        <a:t>6a/4ab/14</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rowSpan="2">
                  <a:txBody>
                    <a:bodyPr/>
                    <a:lstStyle/>
                    <a:p>
                      <a:pPr algn="ctr" fontAlgn="ctr"/>
                      <a:r>
                        <a:rPr lang="en-US" sz="700" b="1" i="0" u="none" strike="noStrike">
                          <a:effectLst/>
                          <a:latin typeface="Arial" panose="020B0604020202020204" pitchFamily="34" charset="0"/>
                        </a:rPr>
                        <a:t>TG13</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gridSpan="2">
                  <a:txBody>
                    <a:bodyPr/>
                    <a:lstStyle/>
                    <a:p>
                      <a:pPr algn="ctr" fontAlgn="ctr"/>
                      <a:r>
                        <a:rPr lang="en-US" sz="700" b="1" i="0" u="none" strike="noStrike">
                          <a:effectLst/>
                          <a:latin typeface="Arial" panose="020B0604020202020204" pitchFamily="34" charset="0"/>
                        </a:rPr>
                        <a:t>SC IETF</a:t>
                      </a:r>
                    </a:p>
                  </a:txBody>
                  <a:tcPr marL="4622" marR="4622" marT="4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a:effectLst/>
                          <a:latin typeface="Arial" panose="020B0604020202020204" pitchFamily="34" charset="0"/>
                        </a:rPr>
                        <a:t>1:00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3388848311"/>
                  </a:ext>
                </a:extLst>
              </a:tr>
              <a:tr h="216065">
                <a:tc>
                  <a:txBody>
                    <a:bodyPr/>
                    <a:lstStyle/>
                    <a:p>
                      <a:pPr algn="r" fontAlgn="b"/>
                      <a:r>
                        <a:rPr lang="en-US" sz="700" b="1" i="0" u="none" strike="noStrike">
                          <a:effectLst/>
                          <a:latin typeface="Arial" panose="020B0604020202020204" pitchFamily="34" charset="0"/>
                        </a:rPr>
                        <a:t>12:00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9:00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17:00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2:00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1349765580"/>
                  </a:ext>
                </a:extLst>
              </a:tr>
              <a:tr h="120164">
                <a:tc>
                  <a:txBody>
                    <a:bodyPr/>
                    <a:lstStyle/>
                    <a:p>
                      <a:pPr algn="r" fontAlgn="b"/>
                      <a:r>
                        <a:rPr lang="en-US" sz="700" b="1" i="0" u="none" strike="noStrike">
                          <a:effectLst/>
                          <a:latin typeface="Arial" panose="020B0604020202020204" pitchFamily="34" charset="0"/>
                        </a:rPr>
                        <a:t>13:00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10:00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TG15</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a:effectLst/>
                          <a:latin typeface="Arial" panose="020B0604020202020204" pitchFamily="34" charset="0"/>
                        </a:rPr>
                        <a:t>PM1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TG13</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a:effectLst/>
                          <a:latin typeface="Arial" panose="020B0604020202020204" pitchFamily="34" charset="0"/>
                        </a:rPr>
                        <a:t>PM1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Joint 14/15/4ab</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rowSpan="2">
                  <a:txBody>
                    <a:bodyPr/>
                    <a:lstStyle/>
                    <a:p>
                      <a:pPr algn="ctr" fontAlgn="ctr"/>
                      <a:r>
                        <a:rPr lang="en-US" sz="700" b="0" i="0" u="none" strike="noStrike">
                          <a:effectLst/>
                          <a:latin typeface="Arial" panose="020B0604020202020204" pitchFamily="34" charset="0"/>
                        </a:rPr>
                        <a:t>PM1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0" i="0" u="none" strike="noStrike">
                          <a:effectLst/>
                          <a:latin typeface="Arial" panose="020B0604020202020204" pitchFamily="34" charset="0"/>
                        </a:rPr>
                        <a:t>PM1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18:00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TG4cor1</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a:effectLst/>
                          <a:latin typeface="Arial" panose="020B0604020202020204" pitchFamily="34" charset="0"/>
                        </a:rPr>
                        <a:t>PM1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TG16t</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a:effectLst/>
                          <a:latin typeface="Arial" panose="020B0604020202020204" pitchFamily="34" charset="0"/>
                        </a:rPr>
                        <a:t>PM1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3:00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3860474662"/>
                  </a:ext>
                </a:extLst>
              </a:tr>
              <a:tr h="217220">
                <a:tc>
                  <a:txBody>
                    <a:bodyPr/>
                    <a:lstStyle/>
                    <a:p>
                      <a:pPr algn="r" fontAlgn="b"/>
                      <a:r>
                        <a:rPr lang="en-US" sz="700" b="1" i="0" u="none" strike="noStrike">
                          <a:effectLst/>
                          <a:latin typeface="Arial" panose="020B0604020202020204" pitchFamily="34" charset="0"/>
                        </a:rPr>
                        <a:t>14:00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11:00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19:00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4:00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4059687888"/>
                  </a:ext>
                </a:extLst>
              </a:tr>
              <a:tr h="120164">
                <a:tc>
                  <a:txBody>
                    <a:bodyPr/>
                    <a:lstStyle/>
                    <a:p>
                      <a:pPr algn="r" fontAlgn="b"/>
                      <a:r>
                        <a:rPr lang="en-US" sz="700" b="1" i="0" u="none" strike="noStrike">
                          <a:effectLst/>
                          <a:latin typeface="Arial" panose="020B0604020202020204" pitchFamily="34" charset="0"/>
                        </a:rPr>
                        <a:t>15:00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12:00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TG16t</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PM2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PM2</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PM2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TG14</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PM2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PM2</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PM2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20:00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TG14</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PM2</a:t>
                      </a:r>
                    </a:p>
                  </a:txBody>
                  <a:tcPr marL="4622" marR="4622" marT="4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PM2</a:t>
                      </a:r>
                    </a:p>
                  </a:txBody>
                  <a:tcPr marL="4622" marR="4622" marT="4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PM2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5:00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2197185161"/>
                  </a:ext>
                </a:extLst>
              </a:tr>
              <a:tr h="120164">
                <a:tc>
                  <a:txBody>
                    <a:bodyPr/>
                    <a:lstStyle/>
                    <a:p>
                      <a:pPr algn="r" fontAlgn="b"/>
                      <a:r>
                        <a:rPr lang="en-US" sz="700" b="1" i="0" u="none" strike="noStrike">
                          <a:effectLst/>
                          <a:latin typeface="Arial" panose="020B0604020202020204" pitchFamily="34" charset="0"/>
                        </a:rPr>
                        <a:t>16:00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13:00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21:00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6:00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3429914088"/>
                  </a:ext>
                </a:extLst>
              </a:tr>
              <a:tr h="120164">
                <a:tc>
                  <a:txBody>
                    <a:bodyPr/>
                    <a:lstStyle/>
                    <a:p>
                      <a:pPr algn="r" fontAlgn="b"/>
                      <a:r>
                        <a:rPr lang="en-US" sz="700" b="1" i="0" u="none" strike="noStrike">
                          <a:effectLst/>
                          <a:latin typeface="Arial" panose="020B0604020202020204" pitchFamily="34" charset="0"/>
                        </a:rPr>
                        <a:t>17:00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14:00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TG4aa</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EV1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TG4cor1</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EV1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0" i="0" u="none" strike="noStrike">
                          <a:effectLst/>
                          <a:latin typeface="Arial" panose="020B0604020202020204" pitchFamily="34" charset="0"/>
                        </a:rPr>
                        <a:t>EV1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EV1</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22:00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TG4aa</a:t>
                      </a:r>
                    </a:p>
                  </a:txBody>
                  <a:tcPr marL="4622" marR="4622" marT="4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4622" marR="4622" marT="4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1" i="0" u="none" strike="noStrike">
                          <a:effectLst/>
                          <a:latin typeface="Arial" panose="020B0604020202020204" pitchFamily="34" charset="0"/>
                        </a:rPr>
                        <a:t>TG4cor1</a:t>
                      </a:r>
                    </a:p>
                  </a:txBody>
                  <a:tcPr marL="4622" marR="4622" marT="4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7:00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110017626"/>
                  </a:ext>
                </a:extLst>
              </a:tr>
              <a:tr h="120164">
                <a:tc>
                  <a:txBody>
                    <a:bodyPr/>
                    <a:lstStyle/>
                    <a:p>
                      <a:pPr algn="r" fontAlgn="b"/>
                      <a:r>
                        <a:rPr lang="en-US" sz="700" b="1" i="0" u="none" strike="noStrike">
                          <a:effectLst/>
                          <a:latin typeface="Arial" panose="020B0604020202020204" pitchFamily="34" charset="0"/>
                        </a:rPr>
                        <a:t>18:00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15:00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23:00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4622" marR="4622" marT="4622"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8:00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2764830314"/>
                  </a:ext>
                </a:extLst>
              </a:tr>
              <a:tr h="120164">
                <a:tc>
                  <a:txBody>
                    <a:bodyPr/>
                    <a:lstStyle/>
                    <a:p>
                      <a:pPr algn="r" fontAlgn="b"/>
                      <a:r>
                        <a:rPr lang="en-US" sz="700" b="1" i="0" u="none" strike="noStrike">
                          <a:effectLst/>
                          <a:latin typeface="Arial" panose="020B0604020202020204" pitchFamily="34" charset="0"/>
                        </a:rPr>
                        <a:t>19:00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16:00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TG7a</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0:00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TG7a</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9:00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3235713333"/>
                  </a:ext>
                </a:extLst>
              </a:tr>
              <a:tr h="120164">
                <a:tc>
                  <a:txBody>
                    <a:bodyPr/>
                    <a:lstStyle/>
                    <a:p>
                      <a:pPr algn="r" fontAlgn="b"/>
                      <a:r>
                        <a:rPr lang="en-US" sz="700" b="1" i="0" u="none" strike="noStrike">
                          <a:effectLst/>
                          <a:latin typeface="Arial" panose="020B0604020202020204" pitchFamily="34" charset="0"/>
                        </a:rPr>
                        <a:t>20:00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17:00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1:00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10:00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1577023556"/>
                  </a:ext>
                </a:extLst>
              </a:tr>
              <a:tr h="120164">
                <a:tc>
                  <a:txBody>
                    <a:bodyPr/>
                    <a:lstStyle/>
                    <a:p>
                      <a:pPr algn="r" fontAlgn="b"/>
                      <a:r>
                        <a:rPr lang="en-US" sz="700" b="1" i="0" u="none" strike="noStrike">
                          <a:effectLst/>
                          <a:latin typeface="Arial" panose="020B0604020202020204" pitchFamily="34" charset="0"/>
                        </a:rPr>
                        <a:t>21:00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18:00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a:effectLst/>
                          <a:latin typeface="Arial" panose="020B0604020202020204" pitchFamily="34" charset="0"/>
                        </a:rPr>
                        <a:t>2:00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11:00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2616909225"/>
                  </a:ext>
                </a:extLst>
              </a:tr>
              <a:tr h="120164">
                <a:tc>
                  <a:txBody>
                    <a:bodyPr/>
                    <a:lstStyle/>
                    <a:p>
                      <a:pPr algn="r" fontAlgn="b"/>
                      <a:r>
                        <a:rPr lang="en-US" sz="700" b="1" i="0" u="none" strike="noStrike">
                          <a:effectLst/>
                          <a:latin typeface="Arial" panose="020B0604020202020204" pitchFamily="34" charset="0"/>
                        </a:rPr>
                        <a:t>22:00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19:00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3:00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12:00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272721059"/>
                  </a:ext>
                </a:extLst>
              </a:tr>
              <a:tr h="124786">
                <a:tc>
                  <a:txBody>
                    <a:bodyPr/>
                    <a:lstStyle/>
                    <a:p>
                      <a:pPr algn="r" fontAlgn="b"/>
                      <a:r>
                        <a:rPr lang="en-US" sz="700" b="1" i="0" u="none" strike="noStrike">
                          <a:effectLst/>
                          <a:latin typeface="Arial" panose="020B0604020202020204" pitchFamily="34" charset="0"/>
                        </a:rPr>
                        <a:t>23:00</a:t>
                      </a:r>
                    </a:p>
                  </a:txBody>
                  <a:tcPr marL="4622" marR="4622" marT="462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20:00</a:t>
                      </a:r>
                    </a:p>
                  </a:txBody>
                  <a:tcPr marL="4622" marR="4622" marT="462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a:effectLst/>
                          <a:latin typeface="Arial" panose="020B0604020202020204" pitchFamily="34" charset="0"/>
                        </a:rPr>
                        <a:t>4:00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dirty="0">
                          <a:effectLst/>
                          <a:latin typeface="Arial" panose="020B0604020202020204" pitchFamily="34" charset="0"/>
                        </a:rPr>
                        <a:t>13:00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extLst>
                  <a:ext uri="{0D108BD9-81ED-4DB2-BD59-A6C34878D82A}">
                    <a16:rowId xmlns:a16="http://schemas.microsoft.com/office/drawing/2014/main" val="33135015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2DAD2-737F-4177-976D-AA15D0FA4470}"/>
              </a:ext>
            </a:extLst>
          </p:cNvPr>
          <p:cNvSpPr>
            <a:spLocks noGrp="1"/>
          </p:cNvSpPr>
          <p:nvPr>
            <p:ph type="title"/>
          </p:nvPr>
        </p:nvSpPr>
        <p:spPr/>
        <p:txBody>
          <a:bodyPr/>
          <a:lstStyle/>
          <a:p>
            <a:r>
              <a:rPr lang="en-US" dirty="0"/>
              <a:t>Approval of Sept Minutes	</a:t>
            </a:r>
          </a:p>
        </p:txBody>
      </p:sp>
      <p:sp>
        <p:nvSpPr>
          <p:cNvPr id="3" name="Content Placeholder 2">
            <a:extLst>
              <a:ext uri="{FF2B5EF4-FFF2-40B4-BE49-F238E27FC236}">
                <a16:creationId xmlns:a16="http://schemas.microsoft.com/office/drawing/2014/main" id="{85C05B16-6EF6-40E4-A042-1531BAD577AE}"/>
              </a:ext>
            </a:extLst>
          </p:cNvPr>
          <p:cNvSpPr>
            <a:spLocks noGrp="1"/>
          </p:cNvSpPr>
          <p:nvPr>
            <p:ph idx="1"/>
          </p:nvPr>
        </p:nvSpPr>
        <p:spPr/>
        <p:txBody>
          <a:bodyPr>
            <a:normAutofit/>
          </a:bodyPr>
          <a:lstStyle/>
          <a:p>
            <a:r>
              <a:rPr lang="en-US" dirty="0"/>
              <a:t>Motion to approve document 15-21-0498-03 Task Group minutes from September.</a:t>
            </a:r>
          </a:p>
          <a:p>
            <a:pPr lvl="1"/>
            <a:r>
              <a:rPr lang="en-US" dirty="0"/>
              <a:t>Moved by: Clint P</a:t>
            </a:r>
          </a:p>
          <a:p>
            <a:pPr lvl="1"/>
            <a:r>
              <a:rPr lang="en-US" dirty="0"/>
              <a:t>Second by: Clint C</a:t>
            </a:r>
          </a:p>
          <a:p>
            <a:pPr lvl="1"/>
            <a:r>
              <a:rPr lang="en-US" dirty="0"/>
              <a:t>Discussion: None</a:t>
            </a:r>
          </a:p>
          <a:p>
            <a:pPr lvl="1"/>
            <a:r>
              <a:rPr lang="en-US" dirty="0"/>
              <a:t>Result: Following neither discussion nor objection motion carries by unanimous consent</a:t>
            </a:r>
          </a:p>
          <a:p>
            <a:endParaRPr lang="en-US" dirty="0"/>
          </a:p>
          <a:p>
            <a:endParaRPr lang="en-US" dirty="0"/>
          </a:p>
        </p:txBody>
      </p:sp>
      <p:sp>
        <p:nvSpPr>
          <p:cNvPr id="4" name="Slide Number Placeholder 3">
            <a:extLst>
              <a:ext uri="{FF2B5EF4-FFF2-40B4-BE49-F238E27FC236}">
                <a16:creationId xmlns:a16="http://schemas.microsoft.com/office/drawing/2014/main" id="{596A8E3E-6BA0-41FE-83FE-8B07D831340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spTree>
    <p:extLst>
      <p:ext uri="{BB962C8B-B14F-4D97-AF65-F5344CB8AC3E}">
        <p14:creationId xmlns:p14="http://schemas.microsoft.com/office/powerpoint/2010/main" val="2108190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767977" y="1844824"/>
            <a:ext cx="7764463" cy="4395639"/>
          </a:xfrm>
        </p:spPr>
        <p:txBody>
          <a:bodyPr>
            <a:normAutofit/>
          </a:bodyPr>
          <a:lstStyle/>
          <a:p>
            <a:pPr marL="457200" indent="-457200">
              <a:buFont typeface="Arial" panose="020B0604020202020204" pitchFamily="34" charset="0"/>
              <a:buChar char="•"/>
            </a:pPr>
            <a:r>
              <a:rPr lang="en-US" dirty="0"/>
              <a:t>Review the TGD and continue work with technical framework document (TFD) </a:t>
            </a:r>
          </a:p>
          <a:p>
            <a:pPr marL="457200" indent="-457200">
              <a:buFont typeface="Arial" panose="020B0604020202020204" pitchFamily="34" charset="0"/>
              <a:buChar char="•"/>
            </a:pPr>
            <a:r>
              <a:rPr lang="en-US" dirty="0"/>
              <a:t>Discuss and refine project schedule and process</a:t>
            </a:r>
          </a:p>
          <a:p>
            <a:pPr marL="457200" indent="-457200">
              <a:buFont typeface="Arial" panose="020B0604020202020204" pitchFamily="34" charset="0"/>
              <a:buChar char="•"/>
            </a:pPr>
            <a:r>
              <a:rPr lang="en-US" dirty="0"/>
              <a:t>Hear technical contributions and develop technical content for TFD</a:t>
            </a:r>
          </a:p>
          <a:p>
            <a:pPr marL="0" indent="0"/>
            <a:endParaRPr lang="en-US" dirty="0"/>
          </a:p>
          <a:p>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C0322-BB64-445E-9EB4-8D72F57740B4}"/>
              </a:ext>
            </a:extLst>
          </p:cNvPr>
          <p:cNvSpPr>
            <a:spLocks noGrp="1"/>
          </p:cNvSpPr>
          <p:nvPr>
            <p:ph type="title"/>
          </p:nvPr>
        </p:nvSpPr>
        <p:spPr/>
        <p:txBody>
          <a:bodyPr/>
          <a:lstStyle/>
          <a:p>
            <a:r>
              <a:rPr lang="en-US" dirty="0"/>
              <a:t>General Announcements</a:t>
            </a:r>
          </a:p>
        </p:txBody>
      </p:sp>
      <p:sp>
        <p:nvSpPr>
          <p:cNvPr id="3" name="Content Placeholder 2">
            <a:extLst>
              <a:ext uri="{FF2B5EF4-FFF2-40B4-BE49-F238E27FC236}">
                <a16:creationId xmlns:a16="http://schemas.microsoft.com/office/drawing/2014/main" id="{887D05F3-9299-4D04-91B6-BFE712C4FACB}"/>
              </a:ext>
            </a:extLst>
          </p:cNvPr>
          <p:cNvSpPr>
            <a:spLocks noGrp="1"/>
          </p:cNvSpPr>
          <p:nvPr>
            <p:ph idx="1"/>
          </p:nvPr>
        </p:nvSpPr>
        <p:spPr>
          <a:xfrm>
            <a:off x="767977" y="1628800"/>
            <a:ext cx="7764463" cy="4611663"/>
          </a:xfrm>
        </p:spPr>
        <p:txBody>
          <a:bodyPr>
            <a:normAutofit/>
          </a:bodyPr>
          <a:lstStyle/>
          <a:p>
            <a:pPr marL="0" indent="0" algn="ctr"/>
            <a:r>
              <a:rPr lang="en-US" dirty="0">
                <a:solidFill>
                  <a:srgbClr val="FF0000"/>
                </a:solidFill>
              </a:rPr>
              <a:t>DO NOT FORGET </a:t>
            </a:r>
          </a:p>
          <a:p>
            <a:pPr marL="0" indent="0" algn="ctr"/>
            <a:r>
              <a:rPr lang="en-US" dirty="0">
                <a:solidFill>
                  <a:srgbClr val="FF0000"/>
                </a:solidFill>
              </a:rPr>
              <a:t>REGISTRATION (and the meeting fee) is REQUIRED TO PARTICPATE in any meeting during the plenary session.</a:t>
            </a:r>
          </a:p>
          <a:p>
            <a:endParaRPr lang="en-US" dirty="0"/>
          </a:p>
          <a:p>
            <a:pPr algn="ctr"/>
            <a:r>
              <a:rPr lang="en-US" dirty="0"/>
              <a:t>Bad things happen if you fail to register and pay the fee. Please don’t let that happen to you!</a:t>
            </a:r>
          </a:p>
        </p:txBody>
      </p:sp>
      <p:sp>
        <p:nvSpPr>
          <p:cNvPr id="4" name="Slide Number Placeholder 3">
            <a:extLst>
              <a:ext uri="{FF2B5EF4-FFF2-40B4-BE49-F238E27FC236}">
                <a16:creationId xmlns:a16="http://schemas.microsoft.com/office/drawing/2014/main" id="{C0794C8B-A0C7-40A9-ACC8-040352207A5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spTree>
    <p:extLst>
      <p:ext uri="{BB962C8B-B14F-4D97-AF65-F5344CB8AC3E}">
        <p14:creationId xmlns:p14="http://schemas.microsoft.com/office/powerpoint/2010/main" val="2852403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10F6C-4770-4F99-8196-8BE66944A9D3}"/>
              </a:ext>
            </a:extLst>
          </p:cNvPr>
          <p:cNvSpPr>
            <a:spLocks noGrp="1"/>
          </p:cNvSpPr>
          <p:nvPr>
            <p:ph type="title"/>
          </p:nvPr>
        </p:nvSpPr>
        <p:spPr>
          <a:xfrm>
            <a:off x="755576" y="2060848"/>
            <a:ext cx="7764463" cy="754063"/>
          </a:xfrm>
        </p:spPr>
        <p:txBody>
          <a:bodyPr/>
          <a:lstStyle/>
          <a:p>
            <a:r>
              <a:rPr lang="en-US" dirty="0"/>
              <a:t>Recap and TG Operation</a:t>
            </a:r>
          </a:p>
        </p:txBody>
      </p:sp>
      <p:sp>
        <p:nvSpPr>
          <p:cNvPr id="4" name="Slide Number Placeholder 3">
            <a:extLst>
              <a:ext uri="{FF2B5EF4-FFF2-40B4-BE49-F238E27FC236}">
                <a16:creationId xmlns:a16="http://schemas.microsoft.com/office/drawing/2014/main" id="{1BF5ADF0-E4EF-4D82-B63A-614C8B3F252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spTree>
    <p:extLst>
      <p:ext uri="{BB962C8B-B14F-4D97-AF65-F5344CB8AC3E}">
        <p14:creationId xmlns:p14="http://schemas.microsoft.com/office/powerpoint/2010/main" val="3315970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15</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2C9D-152D-4F27-BAA4-FEDCD00778D4}"/>
              </a:ext>
            </a:extLst>
          </p:cNvPr>
          <p:cNvSpPr>
            <a:spLocks noGrp="1"/>
          </p:cNvSpPr>
          <p:nvPr>
            <p:ph type="title"/>
          </p:nvPr>
        </p:nvSpPr>
        <p:spPr/>
        <p:txBody>
          <a:bodyPr/>
          <a:lstStyle/>
          <a:p>
            <a:r>
              <a:rPr lang="en-US" dirty="0"/>
              <a:t>Task Group	</a:t>
            </a:r>
          </a:p>
        </p:txBody>
      </p:sp>
      <p:sp>
        <p:nvSpPr>
          <p:cNvPr id="3" name="Content Placeholder 2">
            <a:extLst>
              <a:ext uri="{FF2B5EF4-FFF2-40B4-BE49-F238E27FC236}">
                <a16:creationId xmlns:a16="http://schemas.microsoft.com/office/drawing/2014/main" id="{91D8C29A-7470-4309-A169-2725A45D83A1}"/>
              </a:ext>
            </a:extLst>
          </p:cNvPr>
          <p:cNvSpPr>
            <a:spLocks noGrp="1"/>
          </p:cNvSpPr>
          <p:nvPr>
            <p:ph idx="1"/>
          </p:nvPr>
        </p:nvSpPr>
        <p:spPr/>
        <p:txBody>
          <a:bodyPr>
            <a:normAutofit fontScale="85000" lnSpcReduction="20000"/>
          </a:bodyPr>
          <a:lstStyle/>
          <a:p>
            <a:pPr marL="457200" indent="-457200">
              <a:buFont typeface="Arial" panose="020B0604020202020204" pitchFamily="34" charset="0"/>
              <a:buChar char="•"/>
            </a:pPr>
            <a:r>
              <a:rPr lang="en-US" dirty="0"/>
              <a:t>Chair assigned by WG Chair (he had one volunteer to choose from)</a:t>
            </a:r>
          </a:p>
          <a:p>
            <a:pPr marL="857250" lvl="1" indent="-457200">
              <a:buFont typeface="Arial" panose="020B0604020202020204" pitchFamily="34" charset="0"/>
              <a:buChar char="•"/>
            </a:pPr>
            <a:r>
              <a:rPr lang="en-US" dirty="0"/>
              <a:t>Benjamin Rolfe</a:t>
            </a:r>
          </a:p>
          <a:p>
            <a:pPr marL="457200" indent="-457200">
              <a:buFont typeface="Arial" panose="020B0604020202020204" pitchFamily="34" charset="0"/>
              <a:buChar char="•"/>
            </a:pPr>
            <a:r>
              <a:rPr lang="en-US" dirty="0"/>
              <a:t>3 VC chair volunteers</a:t>
            </a:r>
          </a:p>
          <a:p>
            <a:pPr marL="857250" lvl="1" indent="-457200">
              <a:buFont typeface="Arial" panose="020B0604020202020204" pitchFamily="34" charset="0"/>
              <a:buChar char="•"/>
            </a:pPr>
            <a:r>
              <a:rPr lang="en-US" dirty="0"/>
              <a:t>Clint Powell:  1</a:t>
            </a:r>
            <a:r>
              <a:rPr lang="en-US" baseline="30000" dirty="0"/>
              <a:t>st</a:t>
            </a:r>
            <a:r>
              <a:rPr lang="en-US" dirty="0"/>
              <a:t> backup chair</a:t>
            </a:r>
          </a:p>
          <a:p>
            <a:pPr marL="857250" lvl="1" indent="-457200">
              <a:buFont typeface="Arial" panose="020B0604020202020204" pitchFamily="34" charset="0"/>
              <a:buChar char="•"/>
            </a:pPr>
            <a:r>
              <a:rPr lang="en-US" dirty="0"/>
              <a:t>Clint Chaplin: 2</a:t>
            </a:r>
            <a:r>
              <a:rPr lang="en-US" baseline="30000" dirty="0"/>
              <a:t>nd</a:t>
            </a:r>
            <a:r>
              <a:rPr lang="en-US" dirty="0"/>
              <a:t> backup chair</a:t>
            </a:r>
          </a:p>
          <a:p>
            <a:pPr marL="857250" lvl="1" indent="-457200">
              <a:buFont typeface="Arial" panose="020B0604020202020204" pitchFamily="34" charset="0"/>
              <a:buChar char="•"/>
            </a:pPr>
            <a:r>
              <a:rPr lang="en-US" dirty="0"/>
              <a:t>David </a:t>
            </a:r>
            <a:r>
              <a:rPr lang="en-US" dirty="0" err="1"/>
              <a:t>Yangxun</a:t>
            </a:r>
            <a:r>
              <a:rPr lang="en-US" dirty="0"/>
              <a:t>: Vice chair and Recording Secretary, 3</a:t>
            </a:r>
            <a:r>
              <a:rPr lang="en-US" baseline="30000" dirty="0"/>
              <a:t>rd</a:t>
            </a:r>
            <a:r>
              <a:rPr lang="en-US" dirty="0"/>
              <a:t> backup chair </a:t>
            </a:r>
          </a:p>
          <a:p>
            <a:pPr marL="457200" indent="-457200">
              <a:buFont typeface="Arial" panose="020B0604020202020204" pitchFamily="34" charset="0"/>
              <a:buChar char="•"/>
            </a:pPr>
            <a:r>
              <a:rPr lang="en-US" dirty="0"/>
              <a:t>Lead Technical Editor – 1 volunteer</a:t>
            </a:r>
          </a:p>
          <a:p>
            <a:pPr marL="857250" lvl="1" indent="-457200">
              <a:buFont typeface="Arial" panose="020B0604020202020204" pitchFamily="34" charset="0"/>
              <a:buChar char="•"/>
            </a:pPr>
            <a:r>
              <a:rPr lang="en-US" dirty="0"/>
              <a:t>Billy Verso</a:t>
            </a:r>
          </a:p>
          <a:p>
            <a:pPr marL="457200" indent="-457200">
              <a:buFont typeface="Arial" panose="020B0604020202020204" pitchFamily="34" charset="0"/>
              <a:buChar char="•"/>
            </a:pPr>
            <a:r>
              <a:rPr lang="en-US" dirty="0"/>
              <a:t>All TG officers have different affiliations</a:t>
            </a:r>
          </a:p>
          <a:p>
            <a:pPr marL="457200" indent="-457200">
              <a:buFont typeface="Arial" panose="020B0604020202020204" pitchFamily="34" charset="0"/>
              <a:buChar char="•"/>
            </a:pPr>
            <a:r>
              <a:rPr lang="en-US" dirty="0"/>
              <a:t>Request TG confirmation</a:t>
            </a:r>
          </a:p>
          <a:p>
            <a:pPr marL="857250" lvl="1" indent="-45720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D179214E-044D-456E-A425-F1E982EB74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spTree>
    <p:extLst>
      <p:ext uri="{BB962C8B-B14F-4D97-AF65-F5344CB8AC3E}">
        <p14:creationId xmlns:p14="http://schemas.microsoft.com/office/powerpoint/2010/main" val="2568274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8817-FADB-41E6-942F-56D44A9FE982}"/>
              </a:ext>
            </a:extLst>
          </p:cNvPr>
          <p:cNvSpPr>
            <a:spLocks noGrp="1"/>
          </p:cNvSpPr>
          <p:nvPr>
            <p:ph type="title"/>
          </p:nvPr>
        </p:nvSpPr>
        <p:spPr/>
        <p:txBody>
          <a:bodyPr/>
          <a:lstStyle/>
          <a:p>
            <a:r>
              <a:rPr lang="en-US" dirty="0"/>
              <a:t>Confirmation Motion</a:t>
            </a:r>
          </a:p>
        </p:txBody>
      </p:sp>
      <p:sp>
        <p:nvSpPr>
          <p:cNvPr id="3" name="Content Placeholder 2">
            <a:extLst>
              <a:ext uri="{FF2B5EF4-FFF2-40B4-BE49-F238E27FC236}">
                <a16:creationId xmlns:a16="http://schemas.microsoft.com/office/drawing/2014/main" id="{E0188932-36F2-4DA4-9D3B-1C2862C4DF07}"/>
              </a:ext>
            </a:extLst>
          </p:cNvPr>
          <p:cNvSpPr>
            <a:spLocks noGrp="1"/>
          </p:cNvSpPr>
          <p:nvPr>
            <p:ph idx="1"/>
          </p:nvPr>
        </p:nvSpPr>
        <p:spPr/>
        <p:txBody>
          <a:bodyPr>
            <a:normAutofit fontScale="77500" lnSpcReduction="20000"/>
          </a:bodyPr>
          <a:lstStyle/>
          <a:p>
            <a:r>
              <a:rPr lang="en-US" dirty="0"/>
              <a:t>TG4ab confirms the following task group officers:</a:t>
            </a:r>
          </a:p>
          <a:p>
            <a:pPr marL="457200" indent="-457200">
              <a:buFont typeface="Arial" panose="020B0604020202020204" pitchFamily="34" charset="0"/>
              <a:buChar char="•"/>
            </a:pPr>
            <a:r>
              <a:rPr lang="en-US" dirty="0"/>
              <a:t>Chair: Benjamin Rolfe (Blind Creek Associates)</a:t>
            </a:r>
          </a:p>
          <a:p>
            <a:pPr marL="457200" indent="-457200">
              <a:buFont typeface="Arial" panose="020B0604020202020204" pitchFamily="34" charset="0"/>
              <a:buChar char="•"/>
            </a:pPr>
            <a:r>
              <a:rPr lang="en-US" dirty="0"/>
              <a:t>Vice Chair Clint Powell (Meta)</a:t>
            </a:r>
          </a:p>
          <a:p>
            <a:pPr marL="457200" indent="-457200">
              <a:buFont typeface="Arial" panose="020B0604020202020204" pitchFamily="34" charset="0"/>
              <a:buChar char="•"/>
            </a:pPr>
            <a:r>
              <a:rPr lang="en-US" dirty="0"/>
              <a:t>Vice Chair Clint Chaplin (SRA)</a:t>
            </a:r>
          </a:p>
          <a:p>
            <a:pPr marL="457200" indent="-457200">
              <a:buFont typeface="Arial" panose="020B0604020202020204" pitchFamily="34" charset="0"/>
              <a:buChar char="•"/>
            </a:pPr>
            <a:r>
              <a:rPr lang="en-US" dirty="0"/>
              <a:t>Vice Chair and Recording Secretary David Yang (Huawei)</a:t>
            </a:r>
          </a:p>
          <a:p>
            <a:pPr marL="457200" indent="-457200">
              <a:buFont typeface="Arial" panose="020B0604020202020204" pitchFamily="34" charset="0"/>
              <a:buChar char="•"/>
            </a:pPr>
            <a:r>
              <a:rPr lang="en-US" dirty="0"/>
              <a:t>Lead Technical Editor Billy Verso (Qorvo)</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Moved by:  Clint Powell</a:t>
            </a:r>
          </a:p>
          <a:p>
            <a:pPr marL="457200" indent="-457200">
              <a:buFont typeface="Arial" panose="020B0604020202020204" pitchFamily="34" charset="0"/>
              <a:buChar char="•"/>
            </a:pPr>
            <a:r>
              <a:rPr lang="en-US" dirty="0"/>
              <a:t>Second by: David Yang</a:t>
            </a:r>
          </a:p>
          <a:p>
            <a:pPr marL="457200" indent="-457200">
              <a:buFont typeface="Arial" panose="020B0604020202020204" pitchFamily="34" charset="0"/>
              <a:buChar char="•"/>
            </a:pPr>
            <a:r>
              <a:rPr lang="en-US" dirty="0"/>
              <a:t>Result: </a:t>
            </a:r>
          </a:p>
        </p:txBody>
      </p:sp>
      <p:sp>
        <p:nvSpPr>
          <p:cNvPr id="4" name="Slide Number Placeholder 3">
            <a:extLst>
              <a:ext uri="{FF2B5EF4-FFF2-40B4-BE49-F238E27FC236}">
                <a16:creationId xmlns:a16="http://schemas.microsoft.com/office/drawing/2014/main" id="{F2170A08-E81F-482C-BEEB-34CFF879DA5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spTree>
    <p:extLst>
      <p:ext uri="{BB962C8B-B14F-4D97-AF65-F5344CB8AC3E}">
        <p14:creationId xmlns:p14="http://schemas.microsoft.com/office/powerpoint/2010/main" val="948091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Proposed Project Schedule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5" name="Table 4">
            <a:extLst>
              <a:ext uri="{FF2B5EF4-FFF2-40B4-BE49-F238E27FC236}">
                <a16:creationId xmlns:a16="http://schemas.microsoft.com/office/drawing/2014/main" id="{C20330AC-7869-41D7-A0E1-8A6325F31947}"/>
              </a:ext>
            </a:extLst>
          </p:cNvPr>
          <p:cNvGraphicFramePr>
            <a:graphicFrameLocks noGrp="1"/>
          </p:cNvGraphicFramePr>
          <p:nvPr>
            <p:extLst>
              <p:ext uri="{D42A27DB-BD31-4B8C-83A1-F6EECF244321}">
                <p14:modId xmlns:p14="http://schemas.microsoft.com/office/powerpoint/2010/main" val="897578269"/>
              </p:ext>
            </p:extLst>
          </p:nvPr>
        </p:nvGraphicFramePr>
        <p:xfrm>
          <a:off x="539194" y="620688"/>
          <a:ext cx="8209270" cy="5833596"/>
        </p:xfrm>
        <a:graphic>
          <a:graphicData uri="http://schemas.openxmlformats.org/drawingml/2006/table">
            <a:tbl>
              <a:tblPr/>
              <a:tblGrid>
                <a:gridCol w="1084402">
                  <a:extLst>
                    <a:ext uri="{9D8B030D-6E8A-4147-A177-3AD203B41FA5}">
                      <a16:colId xmlns:a16="http://schemas.microsoft.com/office/drawing/2014/main" val="2515427663"/>
                    </a:ext>
                  </a:extLst>
                </a:gridCol>
                <a:gridCol w="197913">
                  <a:extLst>
                    <a:ext uri="{9D8B030D-6E8A-4147-A177-3AD203B41FA5}">
                      <a16:colId xmlns:a16="http://schemas.microsoft.com/office/drawing/2014/main" val="4087892972"/>
                    </a:ext>
                  </a:extLst>
                </a:gridCol>
                <a:gridCol w="197913">
                  <a:extLst>
                    <a:ext uri="{9D8B030D-6E8A-4147-A177-3AD203B41FA5}">
                      <a16:colId xmlns:a16="http://schemas.microsoft.com/office/drawing/2014/main" val="286196586"/>
                    </a:ext>
                  </a:extLst>
                </a:gridCol>
                <a:gridCol w="197913">
                  <a:extLst>
                    <a:ext uri="{9D8B030D-6E8A-4147-A177-3AD203B41FA5}">
                      <a16:colId xmlns:a16="http://schemas.microsoft.com/office/drawing/2014/main" val="210844557"/>
                    </a:ext>
                  </a:extLst>
                </a:gridCol>
                <a:gridCol w="197913">
                  <a:extLst>
                    <a:ext uri="{9D8B030D-6E8A-4147-A177-3AD203B41FA5}">
                      <a16:colId xmlns:a16="http://schemas.microsoft.com/office/drawing/2014/main" val="3208656246"/>
                    </a:ext>
                  </a:extLst>
                </a:gridCol>
                <a:gridCol w="197913">
                  <a:extLst>
                    <a:ext uri="{9D8B030D-6E8A-4147-A177-3AD203B41FA5}">
                      <a16:colId xmlns:a16="http://schemas.microsoft.com/office/drawing/2014/main" val="1832036161"/>
                    </a:ext>
                  </a:extLst>
                </a:gridCol>
                <a:gridCol w="197913">
                  <a:extLst>
                    <a:ext uri="{9D8B030D-6E8A-4147-A177-3AD203B41FA5}">
                      <a16:colId xmlns:a16="http://schemas.microsoft.com/office/drawing/2014/main" val="1152432308"/>
                    </a:ext>
                  </a:extLst>
                </a:gridCol>
                <a:gridCol w="197913">
                  <a:extLst>
                    <a:ext uri="{9D8B030D-6E8A-4147-A177-3AD203B41FA5}">
                      <a16:colId xmlns:a16="http://schemas.microsoft.com/office/drawing/2014/main" val="3787855092"/>
                    </a:ext>
                  </a:extLst>
                </a:gridCol>
                <a:gridCol w="197913">
                  <a:extLst>
                    <a:ext uri="{9D8B030D-6E8A-4147-A177-3AD203B41FA5}">
                      <a16:colId xmlns:a16="http://schemas.microsoft.com/office/drawing/2014/main" val="530719632"/>
                    </a:ext>
                  </a:extLst>
                </a:gridCol>
                <a:gridCol w="197913">
                  <a:extLst>
                    <a:ext uri="{9D8B030D-6E8A-4147-A177-3AD203B41FA5}">
                      <a16:colId xmlns:a16="http://schemas.microsoft.com/office/drawing/2014/main" val="1807752191"/>
                    </a:ext>
                  </a:extLst>
                </a:gridCol>
                <a:gridCol w="197913">
                  <a:extLst>
                    <a:ext uri="{9D8B030D-6E8A-4147-A177-3AD203B41FA5}">
                      <a16:colId xmlns:a16="http://schemas.microsoft.com/office/drawing/2014/main" val="2921546877"/>
                    </a:ext>
                  </a:extLst>
                </a:gridCol>
                <a:gridCol w="197913">
                  <a:extLst>
                    <a:ext uri="{9D8B030D-6E8A-4147-A177-3AD203B41FA5}">
                      <a16:colId xmlns:a16="http://schemas.microsoft.com/office/drawing/2014/main" val="2048480218"/>
                    </a:ext>
                  </a:extLst>
                </a:gridCol>
                <a:gridCol w="197913">
                  <a:extLst>
                    <a:ext uri="{9D8B030D-6E8A-4147-A177-3AD203B41FA5}">
                      <a16:colId xmlns:a16="http://schemas.microsoft.com/office/drawing/2014/main" val="3963517339"/>
                    </a:ext>
                  </a:extLst>
                </a:gridCol>
                <a:gridCol w="197913">
                  <a:extLst>
                    <a:ext uri="{9D8B030D-6E8A-4147-A177-3AD203B41FA5}">
                      <a16:colId xmlns:a16="http://schemas.microsoft.com/office/drawing/2014/main" val="2765770671"/>
                    </a:ext>
                  </a:extLst>
                </a:gridCol>
                <a:gridCol w="197913">
                  <a:extLst>
                    <a:ext uri="{9D8B030D-6E8A-4147-A177-3AD203B41FA5}">
                      <a16:colId xmlns:a16="http://schemas.microsoft.com/office/drawing/2014/main" val="126153868"/>
                    </a:ext>
                  </a:extLst>
                </a:gridCol>
                <a:gridCol w="197913">
                  <a:extLst>
                    <a:ext uri="{9D8B030D-6E8A-4147-A177-3AD203B41FA5}">
                      <a16:colId xmlns:a16="http://schemas.microsoft.com/office/drawing/2014/main" val="2821622602"/>
                    </a:ext>
                  </a:extLst>
                </a:gridCol>
                <a:gridCol w="197913">
                  <a:extLst>
                    <a:ext uri="{9D8B030D-6E8A-4147-A177-3AD203B41FA5}">
                      <a16:colId xmlns:a16="http://schemas.microsoft.com/office/drawing/2014/main" val="298589749"/>
                    </a:ext>
                  </a:extLst>
                </a:gridCol>
                <a:gridCol w="197913">
                  <a:extLst>
                    <a:ext uri="{9D8B030D-6E8A-4147-A177-3AD203B41FA5}">
                      <a16:colId xmlns:a16="http://schemas.microsoft.com/office/drawing/2014/main" val="4247996424"/>
                    </a:ext>
                  </a:extLst>
                </a:gridCol>
                <a:gridCol w="197913">
                  <a:extLst>
                    <a:ext uri="{9D8B030D-6E8A-4147-A177-3AD203B41FA5}">
                      <a16:colId xmlns:a16="http://schemas.microsoft.com/office/drawing/2014/main" val="984265195"/>
                    </a:ext>
                  </a:extLst>
                </a:gridCol>
                <a:gridCol w="197913">
                  <a:extLst>
                    <a:ext uri="{9D8B030D-6E8A-4147-A177-3AD203B41FA5}">
                      <a16:colId xmlns:a16="http://schemas.microsoft.com/office/drawing/2014/main" val="766969246"/>
                    </a:ext>
                  </a:extLst>
                </a:gridCol>
                <a:gridCol w="197913">
                  <a:extLst>
                    <a:ext uri="{9D8B030D-6E8A-4147-A177-3AD203B41FA5}">
                      <a16:colId xmlns:a16="http://schemas.microsoft.com/office/drawing/2014/main" val="1409023333"/>
                    </a:ext>
                  </a:extLst>
                </a:gridCol>
                <a:gridCol w="197913">
                  <a:extLst>
                    <a:ext uri="{9D8B030D-6E8A-4147-A177-3AD203B41FA5}">
                      <a16:colId xmlns:a16="http://schemas.microsoft.com/office/drawing/2014/main" val="3079056106"/>
                    </a:ext>
                  </a:extLst>
                </a:gridCol>
                <a:gridCol w="197913">
                  <a:extLst>
                    <a:ext uri="{9D8B030D-6E8A-4147-A177-3AD203B41FA5}">
                      <a16:colId xmlns:a16="http://schemas.microsoft.com/office/drawing/2014/main" val="2446580036"/>
                    </a:ext>
                  </a:extLst>
                </a:gridCol>
                <a:gridCol w="197913">
                  <a:extLst>
                    <a:ext uri="{9D8B030D-6E8A-4147-A177-3AD203B41FA5}">
                      <a16:colId xmlns:a16="http://schemas.microsoft.com/office/drawing/2014/main" val="2697541079"/>
                    </a:ext>
                  </a:extLst>
                </a:gridCol>
                <a:gridCol w="197913">
                  <a:extLst>
                    <a:ext uri="{9D8B030D-6E8A-4147-A177-3AD203B41FA5}">
                      <a16:colId xmlns:a16="http://schemas.microsoft.com/office/drawing/2014/main" val="3769516916"/>
                    </a:ext>
                  </a:extLst>
                </a:gridCol>
                <a:gridCol w="197913">
                  <a:extLst>
                    <a:ext uri="{9D8B030D-6E8A-4147-A177-3AD203B41FA5}">
                      <a16:colId xmlns:a16="http://schemas.microsoft.com/office/drawing/2014/main" val="3045806532"/>
                    </a:ext>
                  </a:extLst>
                </a:gridCol>
                <a:gridCol w="197913">
                  <a:extLst>
                    <a:ext uri="{9D8B030D-6E8A-4147-A177-3AD203B41FA5}">
                      <a16:colId xmlns:a16="http://schemas.microsoft.com/office/drawing/2014/main" val="2620366253"/>
                    </a:ext>
                  </a:extLst>
                </a:gridCol>
                <a:gridCol w="197913">
                  <a:extLst>
                    <a:ext uri="{9D8B030D-6E8A-4147-A177-3AD203B41FA5}">
                      <a16:colId xmlns:a16="http://schemas.microsoft.com/office/drawing/2014/main" val="1563931968"/>
                    </a:ext>
                  </a:extLst>
                </a:gridCol>
                <a:gridCol w="197913">
                  <a:extLst>
                    <a:ext uri="{9D8B030D-6E8A-4147-A177-3AD203B41FA5}">
                      <a16:colId xmlns:a16="http://schemas.microsoft.com/office/drawing/2014/main" val="3185039416"/>
                    </a:ext>
                  </a:extLst>
                </a:gridCol>
                <a:gridCol w="197913">
                  <a:extLst>
                    <a:ext uri="{9D8B030D-6E8A-4147-A177-3AD203B41FA5}">
                      <a16:colId xmlns:a16="http://schemas.microsoft.com/office/drawing/2014/main" val="1365359510"/>
                    </a:ext>
                  </a:extLst>
                </a:gridCol>
                <a:gridCol w="197913">
                  <a:extLst>
                    <a:ext uri="{9D8B030D-6E8A-4147-A177-3AD203B41FA5}">
                      <a16:colId xmlns:a16="http://schemas.microsoft.com/office/drawing/2014/main" val="1985800898"/>
                    </a:ext>
                  </a:extLst>
                </a:gridCol>
                <a:gridCol w="197913">
                  <a:extLst>
                    <a:ext uri="{9D8B030D-6E8A-4147-A177-3AD203B41FA5}">
                      <a16:colId xmlns:a16="http://schemas.microsoft.com/office/drawing/2014/main" val="426402139"/>
                    </a:ext>
                  </a:extLst>
                </a:gridCol>
                <a:gridCol w="197913">
                  <a:extLst>
                    <a:ext uri="{9D8B030D-6E8A-4147-A177-3AD203B41FA5}">
                      <a16:colId xmlns:a16="http://schemas.microsoft.com/office/drawing/2014/main" val="2106921037"/>
                    </a:ext>
                  </a:extLst>
                </a:gridCol>
                <a:gridCol w="197913">
                  <a:extLst>
                    <a:ext uri="{9D8B030D-6E8A-4147-A177-3AD203B41FA5}">
                      <a16:colId xmlns:a16="http://schemas.microsoft.com/office/drawing/2014/main" val="339202112"/>
                    </a:ext>
                  </a:extLst>
                </a:gridCol>
                <a:gridCol w="197913">
                  <a:extLst>
                    <a:ext uri="{9D8B030D-6E8A-4147-A177-3AD203B41FA5}">
                      <a16:colId xmlns:a16="http://schemas.microsoft.com/office/drawing/2014/main" val="29724429"/>
                    </a:ext>
                  </a:extLst>
                </a:gridCol>
                <a:gridCol w="197913">
                  <a:extLst>
                    <a:ext uri="{9D8B030D-6E8A-4147-A177-3AD203B41FA5}">
                      <a16:colId xmlns:a16="http://schemas.microsoft.com/office/drawing/2014/main" val="1547457232"/>
                    </a:ext>
                  </a:extLst>
                </a:gridCol>
                <a:gridCol w="197913">
                  <a:extLst>
                    <a:ext uri="{9D8B030D-6E8A-4147-A177-3AD203B41FA5}">
                      <a16:colId xmlns:a16="http://schemas.microsoft.com/office/drawing/2014/main" val="1696079158"/>
                    </a:ext>
                  </a:extLst>
                </a:gridCol>
              </a:tblGrid>
              <a:tr h="214599">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340" marR="2340" marT="2340" marB="0" anchor="b">
                    <a:lnL>
                      <a:noFill/>
                    </a:lnL>
                    <a:lnR>
                      <a:noFill/>
                    </a:lnR>
                    <a:lnT>
                      <a:noFill/>
                    </a:lnT>
                    <a:lnB>
                      <a:noFill/>
                    </a:lnB>
                  </a:tcPr>
                </a:tc>
                <a:extLst>
                  <a:ext uri="{0D108BD9-81ED-4DB2-BD59-A6C34878D82A}">
                    <a16:rowId xmlns:a16="http://schemas.microsoft.com/office/drawing/2014/main" val="3377982559"/>
                  </a:ext>
                </a:extLst>
              </a:tr>
              <a:tr h="158088">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2335080144"/>
                  </a:ext>
                </a:extLst>
              </a:tr>
              <a:tr h="214599">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2541986002"/>
                  </a:ext>
                </a:extLst>
              </a:tr>
              <a:tr h="158088">
                <a:tc>
                  <a:txBody>
                    <a:bodyPr/>
                    <a:lstStyle/>
                    <a:p>
                      <a:pPr algn="l" fontAlgn="b"/>
                      <a:r>
                        <a:rPr lang="en-US" sz="800" b="0" i="0" u="none" strike="noStrike">
                          <a:solidFill>
                            <a:srgbClr val="000000"/>
                          </a:solidFill>
                          <a:effectLst/>
                          <a:latin typeface="Calibri" panose="020F0502020204030204" pitchFamily="34" charset="0"/>
                        </a:rPr>
                        <a:t>Cut-off for new proposals</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71443700"/>
                  </a:ext>
                </a:extLst>
              </a:tr>
              <a:tr h="320878">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1017338977"/>
                  </a:ext>
                </a:extLst>
              </a:tr>
              <a:tr h="158088">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3756930076"/>
                  </a:ext>
                </a:extLst>
              </a:tr>
              <a:tr h="158088">
                <a:tc>
                  <a:txBody>
                    <a:bodyPr/>
                    <a:lstStyle/>
                    <a:p>
                      <a:pPr algn="l" fontAlgn="b"/>
                      <a:r>
                        <a:rPr lang="en-US" sz="800" b="0" i="0" u="none" strike="noStrike">
                          <a:solidFill>
                            <a:srgbClr val="000000"/>
                          </a:solidFill>
                          <a:effectLst/>
                          <a:latin typeface="Calibri" panose="020F0502020204030204" pitchFamily="34" charset="0"/>
                        </a:rPr>
                        <a:t>Draft 0</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657308024"/>
                  </a:ext>
                </a:extLst>
              </a:tr>
              <a:tr h="214599">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3339252493"/>
                  </a:ext>
                </a:extLst>
              </a:tr>
              <a:tr h="214599">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300898854"/>
                  </a:ext>
                </a:extLst>
              </a:tr>
              <a:tr h="214599">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1981454026"/>
                  </a:ext>
                </a:extLst>
              </a:tr>
              <a:tr h="158088">
                <a:tc>
                  <a:txBody>
                    <a:bodyPr/>
                    <a:lstStyle/>
                    <a:p>
                      <a:pPr algn="l" fontAlgn="b"/>
                      <a:r>
                        <a:rPr lang="en-US" sz="800" b="0" i="0" u="none" strike="noStrike">
                          <a:solidFill>
                            <a:srgbClr val="3F3F76"/>
                          </a:solidFill>
                          <a:effectLst/>
                          <a:latin typeface="Calibri" panose="020F0502020204030204" pitchFamily="34" charset="0"/>
                        </a:rPr>
                        <a:t>First letter ballot</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3868045882"/>
                  </a:ext>
                </a:extLst>
              </a:tr>
              <a:tr h="158088">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610577999"/>
                  </a:ext>
                </a:extLst>
              </a:tr>
              <a:tr h="158088">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2221527059"/>
                  </a:ext>
                </a:extLst>
              </a:tr>
              <a:tr h="214599">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682654478"/>
                  </a:ext>
                </a:extLst>
              </a:tr>
              <a:tr h="214599">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316244223"/>
                  </a:ext>
                </a:extLst>
              </a:tr>
              <a:tr h="158088">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1793941777"/>
                  </a:ext>
                </a:extLst>
              </a:tr>
              <a:tr h="214599">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1006566049"/>
                  </a:ext>
                </a:extLst>
              </a:tr>
              <a:tr h="158088">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2298814751"/>
                  </a:ext>
                </a:extLst>
              </a:tr>
              <a:tr h="214599">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2302205370"/>
                  </a:ext>
                </a:extLst>
              </a:tr>
              <a:tr h="158088">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4287711271"/>
                  </a:ext>
                </a:extLst>
              </a:tr>
              <a:tr h="214599">
                <a:tc>
                  <a:txBody>
                    <a:bodyPr/>
                    <a:lstStyle/>
                    <a:p>
                      <a:pPr algn="l" fontAlgn="b"/>
                      <a:r>
                        <a:rPr lang="en-US" sz="800" b="0" i="0" u="none" strike="noStrike">
                          <a:solidFill>
                            <a:srgbClr val="9C5700"/>
                          </a:solidFill>
                          <a:effectLst/>
                          <a:latin typeface="Calibri" panose="020F0502020204030204" pitchFamily="34" charset="0"/>
                        </a:rPr>
                        <a:t>Conditional approval to RevCom</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2976888553"/>
                  </a:ext>
                </a:extLst>
              </a:tr>
              <a:tr h="214599">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226112611"/>
                  </a:ext>
                </a:extLst>
              </a:tr>
              <a:tr h="158088">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2998489670"/>
                  </a:ext>
                </a:extLst>
              </a:tr>
              <a:tr h="214599">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1042311428"/>
                  </a:ext>
                </a:extLst>
              </a:tr>
              <a:tr h="320878">
                <a:tc>
                  <a:txBody>
                    <a:bodyPr/>
                    <a:lstStyle/>
                    <a:p>
                      <a:pPr algn="l" fontAlgn="b"/>
                      <a:r>
                        <a:rPr lang="en-US" sz="800" b="0" i="0" u="none" strike="noStrike">
                          <a:solidFill>
                            <a:srgbClr val="000000"/>
                          </a:solidFill>
                          <a:effectLst/>
                          <a:latin typeface="Calibri" panose="020F0502020204030204" pitchFamily="34" charset="0"/>
                        </a:rPr>
                        <a:t>Conditional or unconditional approval to RevCom</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9C5700"/>
                          </a:solidFill>
                          <a:effectLst/>
                          <a:latin typeface="Calibri" panose="020F0502020204030204" pitchFamily="34" charset="0"/>
                        </a:rPr>
                        <a:t>??</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w="6350" cap="flat" cmpd="sng" algn="ctr">
                      <a:solidFill>
                        <a:srgbClr val="7F7F7F"/>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9C5700"/>
                          </a:solidFill>
                          <a:effectLst/>
                          <a:latin typeface="Calibri" panose="020F0502020204030204" pitchFamily="34" charset="0"/>
                        </a:rPr>
                        <a:t>??</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1051947814"/>
                  </a:ext>
                </a:extLst>
              </a:tr>
              <a:tr h="214599">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2530154992"/>
                  </a:ext>
                </a:extLst>
              </a:tr>
              <a:tr h="158088">
                <a:tc>
                  <a:txBody>
                    <a:bodyPr/>
                    <a:lstStyle/>
                    <a:p>
                      <a:pPr algn="l" fontAlgn="b"/>
                      <a:r>
                        <a:rPr lang="en-US" sz="800" b="0" i="0" u="none" strike="noStrike">
                          <a:solidFill>
                            <a:srgbClr val="3F3F76"/>
                          </a:solidFill>
                          <a:effectLst/>
                          <a:latin typeface="Calibri" panose="020F0502020204030204" pitchFamily="34" charset="0"/>
                        </a:rPr>
                        <a:t>RevCom meets</a:t>
                      </a:r>
                    </a:p>
                  </a:txBody>
                  <a:tcPr marL="2340" marR="2340" marT="2340"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340" marR="2340" marT="2340"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340" marR="2340" marT="2340"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3375658505"/>
                  </a:ext>
                </a:extLst>
              </a:tr>
            </a:tbl>
          </a:graphicData>
        </a:graphic>
      </p:graphicFrame>
    </p:spTree>
    <p:extLst>
      <p:ext uri="{BB962C8B-B14F-4D97-AF65-F5344CB8AC3E}">
        <p14:creationId xmlns:p14="http://schemas.microsoft.com/office/powerpoint/2010/main" val="2242191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393791525"/>
              </p:ext>
            </p:extLst>
          </p:nvPr>
        </p:nvGraphicFramePr>
        <p:xfrm>
          <a:off x="755575" y="2721456"/>
          <a:ext cx="7764463" cy="2651760"/>
        </p:xfrm>
        <a:graphic>
          <a:graphicData uri="http://schemas.openxmlformats.org/drawingml/2006/table">
            <a:tbl>
              <a:tblPr>
                <a:tableStyleId>{5C22544A-7EE6-4342-B048-85BDC9FD1C3A}</a:tableStyleId>
              </a:tblPr>
              <a:tblGrid>
                <a:gridCol w="4449299">
                  <a:extLst>
                    <a:ext uri="{9D8B030D-6E8A-4147-A177-3AD203B41FA5}">
                      <a16:colId xmlns:a16="http://schemas.microsoft.com/office/drawing/2014/main" val="4020299781"/>
                    </a:ext>
                  </a:extLst>
                </a:gridCol>
                <a:gridCol w="3315164">
                  <a:extLst>
                    <a:ext uri="{9D8B030D-6E8A-4147-A177-3AD203B41FA5}">
                      <a16:colId xmlns:a16="http://schemas.microsoft.com/office/drawing/2014/main" val="1015812903"/>
                    </a:ext>
                  </a:extLst>
                </a:gridCol>
              </a:tblGrid>
              <a:tr h="182880">
                <a:tc>
                  <a:txBody>
                    <a:bodyPr/>
                    <a:lstStyle/>
                    <a:p>
                      <a:pPr algn="l" fontAlgn="b"/>
                      <a:r>
                        <a:rPr lang="en-US" sz="1400" u="none" strike="noStrike">
                          <a:effectLst/>
                        </a:rPr>
                        <a:t>Call for proposals</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algn="l" fontAlgn="b"/>
                      <a:r>
                        <a:rPr lang="en-US" sz="1400" u="none" strike="noStrike">
                          <a:effectLst/>
                        </a:rPr>
                        <a:t>Draft 0</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 </a:t>
                      </a:r>
                      <a:r>
                        <a:rPr lang="en-US" sz="1400" b="0" i="0" u="none" strike="noStrike" dirty="0">
                          <a:solidFill>
                            <a:srgbClr val="FF0000"/>
                          </a:solidFill>
                          <a:effectLst/>
                          <a:latin typeface="Calibri" panose="020F0502020204030204" pitchFamily="34" charset="0"/>
                        </a:rPr>
                        <a:t>[Discuss]</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47032441"/>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Sept 2022</a:t>
                      </a:r>
                    </a:p>
                  </a:txBody>
                  <a:tcPr marL="7620" marR="7620" marT="7620" marB="0" anchor="b"/>
                </a:tc>
                <a:extLst>
                  <a:ext uri="{0D108BD9-81ED-4DB2-BD59-A6C34878D82A}">
                    <a16:rowId xmlns:a16="http://schemas.microsoft.com/office/drawing/2014/main" val="2104789965"/>
                  </a:ext>
                </a:extLst>
              </a:tr>
              <a:tr h="182880">
                <a:tc>
                  <a:txBody>
                    <a:bodyPr/>
                    <a:lstStyle/>
                    <a:p>
                      <a:pPr algn="l" fontAlgn="b"/>
                      <a:r>
                        <a:rPr lang="en-US" sz="1400" u="none" strike="noStrike" dirty="0">
                          <a:effectLst/>
                        </a:rPr>
                        <a:t>Working group pre-ballot review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2022 (before Nov meeting)</a:t>
                      </a:r>
                    </a:p>
                  </a:txBody>
                  <a:tcPr marL="7620" marR="7620" marT="7620" marB="0" anchor="b"/>
                </a:tc>
                <a:extLst>
                  <a:ext uri="{0D108BD9-81ED-4DB2-BD59-A6C34878D82A}">
                    <a16:rowId xmlns:a16="http://schemas.microsoft.com/office/drawing/2014/main" val="3607002835"/>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 2023 (following meeting)</a:t>
                      </a:r>
                    </a:p>
                  </a:txBody>
                  <a:tcPr marL="7620" marR="7620" marT="7620" marB="0" anchor="b"/>
                </a:tc>
                <a:extLst>
                  <a:ext uri="{0D108BD9-81ED-4DB2-BD59-A6C34878D82A}">
                    <a16:rowId xmlns:a16="http://schemas.microsoft.com/office/drawing/2014/main" val="4281273828"/>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Conditional approval for SA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2023</a:t>
                      </a:r>
                    </a:p>
                  </a:txBody>
                  <a:tcPr marL="7620" marR="7620" marT="7620" marB="0" anchor="b"/>
                </a:tc>
                <a:extLst>
                  <a:ext uri="{0D108BD9-81ED-4DB2-BD59-A6C34878D82A}">
                    <a16:rowId xmlns:a16="http://schemas.microsoft.com/office/drawing/2014/main" val="3726778902"/>
                  </a:ext>
                </a:extLst>
              </a:tr>
              <a:tr h="182880">
                <a:tc>
                  <a:txBody>
                    <a:bodyPr/>
                    <a:lstStyle/>
                    <a:p>
                      <a:pPr algn="l" fontAlgn="b"/>
                      <a:r>
                        <a:rPr lang="en-US" sz="1400" u="none" strike="noStrike" dirty="0">
                          <a:effectLst/>
                        </a:rPr>
                        <a:t>WG balloting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Sept  2023</a:t>
                      </a:r>
                    </a:p>
                  </a:txBody>
                  <a:tcPr marL="7620" marR="7620" marT="7620" marB="0" anchor="b"/>
                </a:tc>
                <a:extLst>
                  <a:ext uri="{0D108BD9-81ED-4DB2-BD59-A6C34878D82A}">
                    <a16:rowId xmlns:a16="http://schemas.microsoft.com/office/drawing/2014/main" val="225014369"/>
                  </a:ext>
                </a:extLst>
              </a:tr>
              <a:tr h="182880">
                <a:tc>
                  <a:txBody>
                    <a:bodyPr/>
                    <a:lstStyle/>
                    <a:p>
                      <a:pPr algn="l" fontAlgn="b"/>
                      <a:r>
                        <a:rPr lang="en-US" sz="1400" u="none" strike="noStrike" dirty="0">
                          <a:effectLst/>
                        </a:rPr>
                        <a:t>First SA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Sept/October 2023 (post Sept meeting)</a:t>
                      </a:r>
                    </a:p>
                  </a:txBody>
                  <a:tcPr marL="7620" marR="7620" marT="7620" marB="0" anchor="b"/>
                </a:tc>
                <a:extLst>
                  <a:ext uri="{0D108BD9-81ED-4DB2-BD59-A6C34878D82A}">
                    <a16:rowId xmlns:a16="http://schemas.microsoft.com/office/drawing/2014/main" val="230540746"/>
                  </a:ext>
                </a:extLst>
              </a:tr>
              <a:tr h="182880">
                <a:tc>
                  <a:txBody>
                    <a:bodyPr/>
                    <a:lstStyle/>
                    <a:p>
                      <a:pPr algn="l" fontAlgn="b"/>
                      <a:r>
                        <a:rPr lang="en-US" sz="1400" u="none" strike="noStrike" dirty="0">
                          <a:effectLst/>
                        </a:rPr>
                        <a:t>SA Balloting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June 2024</a:t>
                      </a:r>
                    </a:p>
                  </a:txBody>
                  <a:tcPr marL="7620" marR="7620" marT="7620" marB="0" anchor="b"/>
                </a:tc>
                <a:extLst>
                  <a:ext uri="{0D108BD9-81ED-4DB2-BD59-A6C34878D82A}">
                    <a16:rowId xmlns:a16="http://schemas.microsoft.com/office/drawing/2014/main" val="2208909930"/>
                  </a:ext>
                </a:extLst>
              </a:tr>
              <a:tr h="182880">
                <a:tc>
                  <a:txBody>
                    <a:bodyPr/>
                    <a:lstStyle/>
                    <a:p>
                      <a:pPr algn="l" fontAlgn="b"/>
                      <a:r>
                        <a:rPr lang="en-US" sz="1400" u="none" strike="noStrike">
                          <a:effectLst/>
                        </a:rPr>
                        <a:t>Conditional or unconditional approval to RevCom</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or July 2024</a:t>
                      </a:r>
                    </a:p>
                  </a:txBody>
                  <a:tcPr marL="7620" marR="7620" marT="7620" marB="0" anchor="b"/>
                </a:tc>
                <a:extLst>
                  <a:ext uri="{0D108BD9-81ED-4DB2-BD59-A6C34878D82A}">
                    <a16:rowId xmlns:a16="http://schemas.microsoft.com/office/drawing/2014/main" val="63118377"/>
                  </a:ext>
                </a:extLst>
              </a:tr>
              <a:tr h="182880">
                <a:tc>
                  <a:txBody>
                    <a:bodyPr/>
                    <a:lstStyle/>
                    <a:p>
                      <a:pPr algn="l" fontAlgn="b"/>
                      <a:r>
                        <a:rPr lang="en-US" sz="1400" u="none" strike="noStrike">
                          <a:effectLst/>
                        </a:rPr>
                        <a:t>RevCom meets</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April, June, September or October 2024</a:t>
                      </a:r>
                    </a:p>
                  </a:txBody>
                  <a:tcPr marL="7620" marR="7620" marT="7620" marB="0" anchor="b"/>
                </a:tc>
                <a:extLst>
                  <a:ext uri="{0D108BD9-81ED-4DB2-BD59-A6C34878D82A}">
                    <a16:rowId xmlns:a16="http://schemas.microsoft.com/office/drawing/2014/main" val="4084612535"/>
                  </a:ext>
                </a:extLst>
              </a:tr>
            </a:tbl>
          </a:graphicData>
        </a:graphic>
      </p:graphicFrame>
      <p:sp>
        <p:nvSpPr>
          <p:cNvPr id="9" name="TextBox 8">
            <a:extLst>
              <a:ext uri="{FF2B5EF4-FFF2-40B4-BE49-F238E27FC236}">
                <a16:creationId xmlns:a16="http://schemas.microsoft.com/office/drawing/2014/main" id="{113C3FBF-7404-4582-8D4F-DB151E5459FB}"/>
              </a:ext>
            </a:extLst>
          </p:cNvPr>
          <p:cNvSpPr txBox="1"/>
          <p:nvPr/>
        </p:nvSpPr>
        <p:spPr>
          <a:xfrm>
            <a:off x="2627784" y="5661248"/>
            <a:ext cx="4680520" cy="646331"/>
          </a:xfrm>
          <a:prstGeom prst="rect">
            <a:avLst/>
          </a:prstGeom>
          <a:noFill/>
        </p:spPr>
        <p:txBody>
          <a:bodyPr wrap="square" rtlCol="0">
            <a:spAutoFit/>
          </a:bodyPr>
          <a:lstStyle/>
          <a:p>
            <a:r>
              <a:rPr lang="en-US" dirty="0">
                <a:solidFill>
                  <a:srgbClr val="FF0000"/>
                </a:solidFill>
              </a:rPr>
              <a:t>Comments:  </a:t>
            </a:r>
          </a:p>
          <a:p>
            <a:r>
              <a:rPr lang="en-US" dirty="0">
                <a:solidFill>
                  <a:srgbClr val="FF0000"/>
                </a:solidFill>
              </a:rPr>
              <a:t>Break out feature deadline into PHY and MAC w/different dates (MAC time longer). Consider schedule breakdown by feature.</a:t>
            </a:r>
          </a:p>
        </p:txBody>
      </p:sp>
    </p:spTree>
    <p:extLst>
      <p:ext uri="{BB962C8B-B14F-4D97-AF65-F5344CB8AC3E}">
        <p14:creationId xmlns:p14="http://schemas.microsoft.com/office/powerpoint/2010/main" val="1484063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368897"/>
            <a:ext cx="7772400" cy="1470025"/>
          </a:xfrm>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normAutofit fontScale="92500" lnSpcReduction="20000"/>
          </a:bodyPr>
          <a:lstStyle/>
          <a:p>
            <a:pPr algn="l"/>
            <a:r>
              <a:rPr lang="en-US" sz="2400" dirty="0"/>
              <a:t>Objective: enhancements to 802.15.4 Ultra Wideband (UWB) physical layers (PHYs) medium access control (MAC) and associated ranging techniques while retaining backward compatibility with enhanced ranging capable devices (ERDEVs).</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a:t>Slid</a:t>
            </a:r>
            <a:fld id="{0F04E8E9-279B-42CA-B6E8-61A287E0027B}" type="slidenum">
              <a:rPr lang="en-US" altLang="en-US" smtClean="0"/>
              <a:pPr>
                <a:defRPr/>
              </a:pPr>
              <a:t>2</a:t>
            </a:fld>
            <a:endParaRPr lang="en-US" altLang="en-US"/>
          </a:p>
        </p:txBody>
      </p:sp>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98209742-BC94-46EE-AC78-523FB2E8F229}"/>
              </a:ext>
            </a:extLst>
          </p:cNvPr>
          <p:cNvSpPr txBox="1"/>
          <p:nvPr/>
        </p:nvSpPr>
        <p:spPr>
          <a:xfrm>
            <a:off x="1763688" y="6019728"/>
            <a:ext cx="5616624" cy="461665"/>
          </a:xfrm>
          <a:prstGeom prst="rect">
            <a:avLst/>
          </a:prstGeom>
          <a:noFill/>
        </p:spPr>
        <p:txBody>
          <a:bodyPr wrap="square" rtlCol="0">
            <a:spAutoFit/>
          </a:bodyPr>
          <a:lstStyle/>
          <a:p>
            <a:pPr algn="ctr"/>
            <a:r>
              <a:rPr lang="en-US" sz="2400" dirty="0">
                <a:solidFill>
                  <a:schemeClr val="accent5">
                    <a:lumMod val="50000"/>
                  </a:schemeClr>
                </a:solidFill>
                <a:highlight>
                  <a:srgbClr val="FFFF00"/>
                </a:highlight>
              </a:rPr>
              <a:t>Meeting will begin at 10 after the hour</a:t>
            </a:r>
          </a:p>
        </p:txBody>
      </p:sp>
    </p:spTree>
    <p:extLst>
      <p:ext uri="{BB962C8B-B14F-4D97-AF65-F5344CB8AC3E}">
        <p14:creationId xmlns:p14="http://schemas.microsoft.com/office/powerpoint/2010/main" val="1245476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Proposed Project Schedule (Alt 1)</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6" name="Table 5">
            <a:extLst>
              <a:ext uri="{FF2B5EF4-FFF2-40B4-BE49-F238E27FC236}">
                <a16:creationId xmlns:a16="http://schemas.microsoft.com/office/drawing/2014/main" id="{0C58E9EC-EFFB-4414-BFB0-C1C660F006BE}"/>
              </a:ext>
            </a:extLst>
          </p:cNvPr>
          <p:cNvGraphicFramePr>
            <a:graphicFrameLocks noGrp="1"/>
          </p:cNvGraphicFramePr>
          <p:nvPr>
            <p:extLst>
              <p:ext uri="{D42A27DB-BD31-4B8C-83A1-F6EECF244321}">
                <p14:modId xmlns:p14="http://schemas.microsoft.com/office/powerpoint/2010/main" val="3311318811"/>
              </p:ext>
            </p:extLst>
          </p:nvPr>
        </p:nvGraphicFramePr>
        <p:xfrm>
          <a:off x="467557" y="620689"/>
          <a:ext cx="8280907" cy="5874872"/>
        </p:xfrm>
        <a:graphic>
          <a:graphicData uri="http://schemas.openxmlformats.org/drawingml/2006/table">
            <a:tbl>
              <a:tblPr/>
              <a:tblGrid>
                <a:gridCol w="1093867">
                  <a:extLst>
                    <a:ext uri="{9D8B030D-6E8A-4147-A177-3AD203B41FA5}">
                      <a16:colId xmlns:a16="http://schemas.microsoft.com/office/drawing/2014/main" val="742326584"/>
                    </a:ext>
                  </a:extLst>
                </a:gridCol>
                <a:gridCol w="199640">
                  <a:extLst>
                    <a:ext uri="{9D8B030D-6E8A-4147-A177-3AD203B41FA5}">
                      <a16:colId xmlns:a16="http://schemas.microsoft.com/office/drawing/2014/main" val="1857140605"/>
                    </a:ext>
                  </a:extLst>
                </a:gridCol>
                <a:gridCol w="199640">
                  <a:extLst>
                    <a:ext uri="{9D8B030D-6E8A-4147-A177-3AD203B41FA5}">
                      <a16:colId xmlns:a16="http://schemas.microsoft.com/office/drawing/2014/main" val="2805176376"/>
                    </a:ext>
                  </a:extLst>
                </a:gridCol>
                <a:gridCol w="199640">
                  <a:extLst>
                    <a:ext uri="{9D8B030D-6E8A-4147-A177-3AD203B41FA5}">
                      <a16:colId xmlns:a16="http://schemas.microsoft.com/office/drawing/2014/main" val="881714949"/>
                    </a:ext>
                  </a:extLst>
                </a:gridCol>
                <a:gridCol w="199640">
                  <a:extLst>
                    <a:ext uri="{9D8B030D-6E8A-4147-A177-3AD203B41FA5}">
                      <a16:colId xmlns:a16="http://schemas.microsoft.com/office/drawing/2014/main" val="2600215326"/>
                    </a:ext>
                  </a:extLst>
                </a:gridCol>
                <a:gridCol w="199640">
                  <a:extLst>
                    <a:ext uri="{9D8B030D-6E8A-4147-A177-3AD203B41FA5}">
                      <a16:colId xmlns:a16="http://schemas.microsoft.com/office/drawing/2014/main" val="1601277589"/>
                    </a:ext>
                  </a:extLst>
                </a:gridCol>
                <a:gridCol w="199640">
                  <a:extLst>
                    <a:ext uri="{9D8B030D-6E8A-4147-A177-3AD203B41FA5}">
                      <a16:colId xmlns:a16="http://schemas.microsoft.com/office/drawing/2014/main" val="3430406872"/>
                    </a:ext>
                  </a:extLst>
                </a:gridCol>
                <a:gridCol w="199640">
                  <a:extLst>
                    <a:ext uri="{9D8B030D-6E8A-4147-A177-3AD203B41FA5}">
                      <a16:colId xmlns:a16="http://schemas.microsoft.com/office/drawing/2014/main" val="3395994436"/>
                    </a:ext>
                  </a:extLst>
                </a:gridCol>
                <a:gridCol w="199640">
                  <a:extLst>
                    <a:ext uri="{9D8B030D-6E8A-4147-A177-3AD203B41FA5}">
                      <a16:colId xmlns:a16="http://schemas.microsoft.com/office/drawing/2014/main" val="3747843852"/>
                    </a:ext>
                  </a:extLst>
                </a:gridCol>
                <a:gridCol w="199640">
                  <a:extLst>
                    <a:ext uri="{9D8B030D-6E8A-4147-A177-3AD203B41FA5}">
                      <a16:colId xmlns:a16="http://schemas.microsoft.com/office/drawing/2014/main" val="4126769777"/>
                    </a:ext>
                  </a:extLst>
                </a:gridCol>
                <a:gridCol w="199640">
                  <a:extLst>
                    <a:ext uri="{9D8B030D-6E8A-4147-A177-3AD203B41FA5}">
                      <a16:colId xmlns:a16="http://schemas.microsoft.com/office/drawing/2014/main" val="3903182085"/>
                    </a:ext>
                  </a:extLst>
                </a:gridCol>
                <a:gridCol w="199640">
                  <a:extLst>
                    <a:ext uri="{9D8B030D-6E8A-4147-A177-3AD203B41FA5}">
                      <a16:colId xmlns:a16="http://schemas.microsoft.com/office/drawing/2014/main" val="1492176231"/>
                    </a:ext>
                  </a:extLst>
                </a:gridCol>
                <a:gridCol w="199640">
                  <a:extLst>
                    <a:ext uri="{9D8B030D-6E8A-4147-A177-3AD203B41FA5}">
                      <a16:colId xmlns:a16="http://schemas.microsoft.com/office/drawing/2014/main" val="2294732708"/>
                    </a:ext>
                  </a:extLst>
                </a:gridCol>
                <a:gridCol w="199640">
                  <a:extLst>
                    <a:ext uri="{9D8B030D-6E8A-4147-A177-3AD203B41FA5}">
                      <a16:colId xmlns:a16="http://schemas.microsoft.com/office/drawing/2014/main" val="1864515745"/>
                    </a:ext>
                  </a:extLst>
                </a:gridCol>
                <a:gridCol w="199640">
                  <a:extLst>
                    <a:ext uri="{9D8B030D-6E8A-4147-A177-3AD203B41FA5}">
                      <a16:colId xmlns:a16="http://schemas.microsoft.com/office/drawing/2014/main" val="1070446196"/>
                    </a:ext>
                  </a:extLst>
                </a:gridCol>
                <a:gridCol w="199640">
                  <a:extLst>
                    <a:ext uri="{9D8B030D-6E8A-4147-A177-3AD203B41FA5}">
                      <a16:colId xmlns:a16="http://schemas.microsoft.com/office/drawing/2014/main" val="1562657802"/>
                    </a:ext>
                  </a:extLst>
                </a:gridCol>
                <a:gridCol w="199640">
                  <a:extLst>
                    <a:ext uri="{9D8B030D-6E8A-4147-A177-3AD203B41FA5}">
                      <a16:colId xmlns:a16="http://schemas.microsoft.com/office/drawing/2014/main" val="3123391019"/>
                    </a:ext>
                  </a:extLst>
                </a:gridCol>
                <a:gridCol w="199640">
                  <a:extLst>
                    <a:ext uri="{9D8B030D-6E8A-4147-A177-3AD203B41FA5}">
                      <a16:colId xmlns:a16="http://schemas.microsoft.com/office/drawing/2014/main" val="1162110649"/>
                    </a:ext>
                  </a:extLst>
                </a:gridCol>
                <a:gridCol w="199640">
                  <a:extLst>
                    <a:ext uri="{9D8B030D-6E8A-4147-A177-3AD203B41FA5}">
                      <a16:colId xmlns:a16="http://schemas.microsoft.com/office/drawing/2014/main" val="3183250326"/>
                    </a:ext>
                  </a:extLst>
                </a:gridCol>
                <a:gridCol w="199640">
                  <a:extLst>
                    <a:ext uri="{9D8B030D-6E8A-4147-A177-3AD203B41FA5}">
                      <a16:colId xmlns:a16="http://schemas.microsoft.com/office/drawing/2014/main" val="1734571593"/>
                    </a:ext>
                  </a:extLst>
                </a:gridCol>
                <a:gridCol w="199640">
                  <a:extLst>
                    <a:ext uri="{9D8B030D-6E8A-4147-A177-3AD203B41FA5}">
                      <a16:colId xmlns:a16="http://schemas.microsoft.com/office/drawing/2014/main" val="3714956978"/>
                    </a:ext>
                  </a:extLst>
                </a:gridCol>
                <a:gridCol w="199640">
                  <a:extLst>
                    <a:ext uri="{9D8B030D-6E8A-4147-A177-3AD203B41FA5}">
                      <a16:colId xmlns:a16="http://schemas.microsoft.com/office/drawing/2014/main" val="1242946609"/>
                    </a:ext>
                  </a:extLst>
                </a:gridCol>
                <a:gridCol w="199640">
                  <a:extLst>
                    <a:ext uri="{9D8B030D-6E8A-4147-A177-3AD203B41FA5}">
                      <a16:colId xmlns:a16="http://schemas.microsoft.com/office/drawing/2014/main" val="3811896624"/>
                    </a:ext>
                  </a:extLst>
                </a:gridCol>
                <a:gridCol w="199640">
                  <a:extLst>
                    <a:ext uri="{9D8B030D-6E8A-4147-A177-3AD203B41FA5}">
                      <a16:colId xmlns:a16="http://schemas.microsoft.com/office/drawing/2014/main" val="1633638005"/>
                    </a:ext>
                  </a:extLst>
                </a:gridCol>
                <a:gridCol w="199640">
                  <a:extLst>
                    <a:ext uri="{9D8B030D-6E8A-4147-A177-3AD203B41FA5}">
                      <a16:colId xmlns:a16="http://schemas.microsoft.com/office/drawing/2014/main" val="1709688167"/>
                    </a:ext>
                  </a:extLst>
                </a:gridCol>
                <a:gridCol w="199640">
                  <a:extLst>
                    <a:ext uri="{9D8B030D-6E8A-4147-A177-3AD203B41FA5}">
                      <a16:colId xmlns:a16="http://schemas.microsoft.com/office/drawing/2014/main" val="3026353251"/>
                    </a:ext>
                  </a:extLst>
                </a:gridCol>
                <a:gridCol w="199640">
                  <a:extLst>
                    <a:ext uri="{9D8B030D-6E8A-4147-A177-3AD203B41FA5}">
                      <a16:colId xmlns:a16="http://schemas.microsoft.com/office/drawing/2014/main" val="3100538547"/>
                    </a:ext>
                  </a:extLst>
                </a:gridCol>
                <a:gridCol w="199640">
                  <a:extLst>
                    <a:ext uri="{9D8B030D-6E8A-4147-A177-3AD203B41FA5}">
                      <a16:colId xmlns:a16="http://schemas.microsoft.com/office/drawing/2014/main" val="3764616740"/>
                    </a:ext>
                  </a:extLst>
                </a:gridCol>
                <a:gridCol w="199640">
                  <a:extLst>
                    <a:ext uri="{9D8B030D-6E8A-4147-A177-3AD203B41FA5}">
                      <a16:colId xmlns:a16="http://schemas.microsoft.com/office/drawing/2014/main" val="4251005803"/>
                    </a:ext>
                  </a:extLst>
                </a:gridCol>
                <a:gridCol w="199640">
                  <a:extLst>
                    <a:ext uri="{9D8B030D-6E8A-4147-A177-3AD203B41FA5}">
                      <a16:colId xmlns:a16="http://schemas.microsoft.com/office/drawing/2014/main" val="454785729"/>
                    </a:ext>
                  </a:extLst>
                </a:gridCol>
                <a:gridCol w="199640">
                  <a:extLst>
                    <a:ext uri="{9D8B030D-6E8A-4147-A177-3AD203B41FA5}">
                      <a16:colId xmlns:a16="http://schemas.microsoft.com/office/drawing/2014/main" val="3994416180"/>
                    </a:ext>
                  </a:extLst>
                </a:gridCol>
                <a:gridCol w="199640">
                  <a:extLst>
                    <a:ext uri="{9D8B030D-6E8A-4147-A177-3AD203B41FA5}">
                      <a16:colId xmlns:a16="http://schemas.microsoft.com/office/drawing/2014/main" val="869721619"/>
                    </a:ext>
                  </a:extLst>
                </a:gridCol>
                <a:gridCol w="199640">
                  <a:extLst>
                    <a:ext uri="{9D8B030D-6E8A-4147-A177-3AD203B41FA5}">
                      <a16:colId xmlns:a16="http://schemas.microsoft.com/office/drawing/2014/main" val="4175766301"/>
                    </a:ext>
                  </a:extLst>
                </a:gridCol>
                <a:gridCol w="199640">
                  <a:extLst>
                    <a:ext uri="{9D8B030D-6E8A-4147-A177-3AD203B41FA5}">
                      <a16:colId xmlns:a16="http://schemas.microsoft.com/office/drawing/2014/main" val="2399886721"/>
                    </a:ext>
                  </a:extLst>
                </a:gridCol>
                <a:gridCol w="199640">
                  <a:extLst>
                    <a:ext uri="{9D8B030D-6E8A-4147-A177-3AD203B41FA5}">
                      <a16:colId xmlns:a16="http://schemas.microsoft.com/office/drawing/2014/main" val="1364162513"/>
                    </a:ext>
                  </a:extLst>
                </a:gridCol>
                <a:gridCol w="199640">
                  <a:extLst>
                    <a:ext uri="{9D8B030D-6E8A-4147-A177-3AD203B41FA5}">
                      <a16:colId xmlns:a16="http://schemas.microsoft.com/office/drawing/2014/main" val="2846239378"/>
                    </a:ext>
                  </a:extLst>
                </a:gridCol>
                <a:gridCol w="199640">
                  <a:extLst>
                    <a:ext uri="{9D8B030D-6E8A-4147-A177-3AD203B41FA5}">
                      <a16:colId xmlns:a16="http://schemas.microsoft.com/office/drawing/2014/main" val="3224214279"/>
                    </a:ext>
                  </a:extLst>
                </a:gridCol>
              </a:tblGrid>
              <a:tr h="235218">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340" marR="2340" marT="2340"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340" marR="2340" marT="2340" marB="0" anchor="b">
                    <a:lnL>
                      <a:noFill/>
                    </a:lnL>
                    <a:lnR>
                      <a:noFill/>
                    </a:lnR>
                    <a:lnT>
                      <a:noFill/>
                    </a:lnT>
                    <a:lnB>
                      <a:noFill/>
                    </a:lnB>
                  </a:tcPr>
                </a:tc>
                <a:extLst>
                  <a:ext uri="{0D108BD9-81ED-4DB2-BD59-A6C34878D82A}">
                    <a16:rowId xmlns:a16="http://schemas.microsoft.com/office/drawing/2014/main" val="618741883"/>
                  </a:ext>
                </a:extLst>
              </a:tr>
              <a:tr h="153832">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332611476"/>
                  </a:ext>
                </a:extLst>
              </a:tr>
              <a:tr h="235218">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2267258783"/>
                  </a:ext>
                </a:extLst>
              </a:tr>
              <a:tr h="235218">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1598172222"/>
                  </a:ext>
                </a:extLst>
              </a:tr>
              <a:tr h="235218">
                <a:tc>
                  <a:txBody>
                    <a:bodyPr/>
                    <a:lstStyle/>
                    <a:p>
                      <a:pPr algn="l" fontAlgn="b"/>
                      <a:r>
                        <a:rPr lang="en-US" sz="800" b="0" i="0" u="none" strike="noStrike">
                          <a:solidFill>
                            <a:srgbClr val="000000"/>
                          </a:solidFill>
                          <a:effectLst/>
                          <a:latin typeface="Calibri" panose="020F0502020204030204" pitchFamily="34" charset="0"/>
                        </a:rPr>
                        <a:t>Cut-off for new proposals, MAC</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4077101805"/>
                  </a:ext>
                </a:extLst>
              </a:tr>
              <a:tr h="351710">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3595100763"/>
                  </a:ext>
                </a:extLst>
              </a:tr>
              <a:tr h="153832">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3452657653"/>
                  </a:ext>
                </a:extLst>
              </a:tr>
              <a:tr h="153832">
                <a:tc>
                  <a:txBody>
                    <a:bodyPr/>
                    <a:lstStyle/>
                    <a:p>
                      <a:pPr algn="l" fontAlgn="b"/>
                      <a:r>
                        <a:rPr lang="en-US" sz="800" b="0" i="0" u="none" strike="noStrike">
                          <a:solidFill>
                            <a:srgbClr val="000000"/>
                          </a:solidFill>
                          <a:effectLst/>
                          <a:latin typeface="Calibri" panose="020F0502020204030204" pitchFamily="34" charset="0"/>
                        </a:rPr>
                        <a:t>Draft 0</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491696251"/>
                  </a:ext>
                </a:extLst>
              </a:tr>
              <a:tr h="235218">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3463533498"/>
                  </a:ext>
                </a:extLst>
              </a:tr>
              <a:tr h="235218">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2992435943"/>
                  </a:ext>
                </a:extLst>
              </a:tr>
              <a:tr h="235218">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2886300139"/>
                  </a:ext>
                </a:extLst>
              </a:tr>
              <a:tr h="153832">
                <a:tc>
                  <a:txBody>
                    <a:bodyPr/>
                    <a:lstStyle/>
                    <a:p>
                      <a:pPr algn="l" fontAlgn="b"/>
                      <a:r>
                        <a:rPr lang="en-US" sz="800" b="0" i="0" u="none" strike="noStrike">
                          <a:solidFill>
                            <a:srgbClr val="3F3F76"/>
                          </a:solidFill>
                          <a:effectLst/>
                          <a:latin typeface="Calibri" panose="020F0502020204030204" pitchFamily="34" charset="0"/>
                        </a:rPr>
                        <a:t>First letter ballot</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685673860"/>
                  </a:ext>
                </a:extLst>
              </a:tr>
              <a:tr h="153832">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3743269416"/>
                  </a:ext>
                </a:extLst>
              </a:tr>
              <a:tr h="153832">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2751488327"/>
                  </a:ext>
                </a:extLst>
              </a:tr>
              <a:tr h="235218">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3030196770"/>
                  </a:ext>
                </a:extLst>
              </a:tr>
              <a:tr h="235218">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829506665"/>
                  </a:ext>
                </a:extLst>
              </a:tr>
              <a:tr h="153832">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2568658504"/>
                  </a:ext>
                </a:extLst>
              </a:tr>
              <a:tr h="235218">
                <a:tc>
                  <a:txBody>
                    <a:bodyPr/>
                    <a:lstStyle/>
                    <a:p>
                      <a:pPr algn="l" fontAlgn="b"/>
                      <a:r>
                        <a:rPr lang="en-US" sz="800" b="0" i="0" u="none" strike="noStrike" dirty="0">
                          <a:solidFill>
                            <a:srgbClr val="000000"/>
                          </a:solidFill>
                          <a:effectLst/>
                          <a:latin typeface="Calibri" panose="020F0502020204030204" pitchFamily="34" charset="0"/>
                        </a:rPr>
                        <a:t>Comment resolution, 2nd recirc and final recirc</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2013123168"/>
                  </a:ext>
                </a:extLst>
              </a:tr>
              <a:tr h="153832">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2449176647"/>
                  </a:ext>
                </a:extLst>
              </a:tr>
              <a:tr h="235218">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3177915478"/>
                  </a:ext>
                </a:extLst>
              </a:tr>
              <a:tr h="153832">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160666448"/>
                  </a:ext>
                </a:extLst>
              </a:tr>
              <a:tr h="235218">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567660654"/>
                  </a:ext>
                </a:extLst>
              </a:tr>
              <a:tr h="153832">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2981988085"/>
                  </a:ext>
                </a:extLst>
              </a:tr>
              <a:tr h="235218">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340" marR="2340" marT="2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40" marR="2340" marT="2340"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4191306585"/>
                  </a:ext>
                </a:extLst>
              </a:tr>
              <a:tr h="351710">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extLst>
                  <a:ext uri="{0D108BD9-81ED-4DB2-BD59-A6C34878D82A}">
                    <a16:rowId xmlns:a16="http://schemas.microsoft.com/office/drawing/2014/main" val="2963298296"/>
                  </a:ext>
                </a:extLst>
              </a:tr>
              <a:tr h="235218">
                <a:tc>
                  <a:txBody>
                    <a:bodyPr/>
                    <a:lstStyle/>
                    <a:p>
                      <a:pPr algn="l" fontAlgn="b"/>
                      <a:r>
                        <a:rPr lang="en-US" sz="800" b="0" i="0" u="none" strike="noStrike">
                          <a:solidFill>
                            <a:srgbClr val="FFFFFF"/>
                          </a:solidFill>
                          <a:effectLst/>
                          <a:latin typeface="Calibri" panose="020F0502020204030204" pitchFamily="34" charset="0"/>
                        </a:rPr>
                        <a:t>Optional 3rd SA recirc if needed</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340" marR="2340" marT="234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676416076"/>
                  </a:ext>
                </a:extLst>
              </a:tr>
              <a:tr h="153832">
                <a:tc>
                  <a:txBody>
                    <a:bodyPr/>
                    <a:lstStyle/>
                    <a:p>
                      <a:pPr algn="l" fontAlgn="b"/>
                      <a:r>
                        <a:rPr lang="en-US" sz="800" b="0" i="0" u="none" strike="noStrike">
                          <a:solidFill>
                            <a:srgbClr val="3F3F76"/>
                          </a:solidFill>
                          <a:effectLst/>
                          <a:latin typeface="Calibri" panose="020F0502020204030204" pitchFamily="34" charset="0"/>
                        </a:rPr>
                        <a:t>RevCom meets</a:t>
                      </a:r>
                    </a:p>
                  </a:txBody>
                  <a:tcPr marL="2340" marR="2340" marT="2340"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340" marR="2340" marT="2340"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40" marR="2340" marT="2340"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340" marR="2340" marT="2340"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2264912112"/>
                  </a:ext>
                </a:extLst>
              </a:tr>
            </a:tbl>
          </a:graphicData>
        </a:graphic>
      </p:graphicFrame>
    </p:spTree>
    <p:extLst>
      <p:ext uri="{BB962C8B-B14F-4D97-AF65-F5344CB8AC3E}">
        <p14:creationId xmlns:p14="http://schemas.microsoft.com/office/powerpoint/2010/main" val="2071667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2229450878"/>
              </p:ext>
            </p:extLst>
          </p:nvPr>
        </p:nvGraphicFramePr>
        <p:xfrm>
          <a:off x="755575" y="2721456"/>
          <a:ext cx="7764463" cy="2872740"/>
        </p:xfrm>
        <a:graphic>
          <a:graphicData uri="http://schemas.openxmlformats.org/drawingml/2006/table">
            <a:tbl>
              <a:tblPr>
                <a:tableStyleId>{5C22544A-7EE6-4342-B048-85BDC9FD1C3A}</a:tableStyleId>
              </a:tblPr>
              <a:tblGrid>
                <a:gridCol w="4449299">
                  <a:extLst>
                    <a:ext uri="{9D8B030D-6E8A-4147-A177-3AD203B41FA5}">
                      <a16:colId xmlns:a16="http://schemas.microsoft.com/office/drawing/2014/main" val="4020299781"/>
                    </a:ext>
                  </a:extLst>
                </a:gridCol>
                <a:gridCol w="3315164">
                  <a:extLst>
                    <a:ext uri="{9D8B030D-6E8A-4147-A177-3AD203B41FA5}">
                      <a16:colId xmlns:a16="http://schemas.microsoft.com/office/drawing/2014/main" val="1015812903"/>
                    </a:ext>
                  </a:extLst>
                </a:gridCol>
              </a:tblGrid>
              <a:tr h="182880">
                <a:tc>
                  <a:txBody>
                    <a:bodyPr/>
                    <a:lstStyle/>
                    <a:p>
                      <a:pPr algn="l" fontAlgn="b"/>
                      <a:r>
                        <a:rPr lang="en-US" sz="1400" u="none" strike="noStrike">
                          <a:effectLst/>
                        </a:rPr>
                        <a:t>Call for proposals</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2022</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rPr>
                        <a:t>Draft 0</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 </a:t>
                      </a:r>
                      <a:r>
                        <a:rPr lang="en-US" sz="1400" b="0" i="0" u="none" strike="noStrike" dirty="0">
                          <a:solidFill>
                            <a:srgbClr val="FF0000"/>
                          </a:solidFill>
                          <a:effectLst/>
                          <a:latin typeface="Calibri" panose="020F0502020204030204" pitchFamily="34" charset="0"/>
                        </a:rPr>
                        <a:t>[Discuss]</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Sept 2022</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2022 (before Nov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Conditional approval for SA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2023</a:t>
                      </a:r>
                    </a:p>
                  </a:txBody>
                  <a:tcPr marL="7620" marR="7620" marT="7620" marB="0" anchor="b"/>
                </a:tc>
                <a:extLst>
                  <a:ext uri="{0D108BD9-81ED-4DB2-BD59-A6C34878D82A}">
                    <a16:rowId xmlns:a16="http://schemas.microsoft.com/office/drawing/2014/main" val="4143125971"/>
                  </a:ext>
                </a:extLst>
              </a:tr>
              <a:tr h="182880">
                <a:tc>
                  <a:txBody>
                    <a:bodyPr/>
                    <a:lstStyle/>
                    <a:p>
                      <a:pPr algn="l" fontAlgn="b"/>
                      <a:r>
                        <a:rPr lang="en-US" sz="1400" u="none" strike="noStrike" dirty="0">
                          <a:effectLst/>
                        </a:rPr>
                        <a:t>WG balloting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Sept  2023</a:t>
                      </a:r>
                    </a:p>
                  </a:txBody>
                  <a:tcPr marL="7620" marR="7620" marT="7620" marB="0" anchor="b"/>
                </a:tc>
                <a:extLst>
                  <a:ext uri="{0D108BD9-81ED-4DB2-BD59-A6C34878D82A}">
                    <a16:rowId xmlns:a16="http://schemas.microsoft.com/office/drawing/2014/main" val="145987185"/>
                  </a:ext>
                </a:extLst>
              </a:tr>
              <a:tr h="182880">
                <a:tc>
                  <a:txBody>
                    <a:bodyPr/>
                    <a:lstStyle/>
                    <a:p>
                      <a:pPr algn="l" fontAlgn="b"/>
                      <a:r>
                        <a:rPr lang="en-US" sz="1400" u="none" strike="noStrike" dirty="0">
                          <a:effectLst/>
                        </a:rPr>
                        <a:t>First SA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Sept/October 2023 (post Sept meeting)</a:t>
                      </a:r>
                    </a:p>
                  </a:txBody>
                  <a:tcPr marL="7620" marR="7620" marT="7620" marB="0" anchor="b"/>
                </a:tc>
                <a:extLst>
                  <a:ext uri="{0D108BD9-81ED-4DB2-BD59-A6C34878D82A}">
                    <a16:rowId xmlns:a16="http://schemas.microsoft.com/office/drawing/2014/main" val="4251659700"/>
                  </a:ext>
                </a:extLst>
              </a:tr>
              <a:tr h="182880">
                <a:tc>
                  <a:txBody>
                    <a:bodyPr/>
                    <a:lstStyle/>
                    <a:p>
                      <a:pPr algn="l" fontAlgn="b"/>
                      <a:r>
                        <a:rPr lang="en-US" sz="1400" u="none" strike="noStrike" dirty="0">
                          <a:effectLst/>
                        </a:rPr>
                        <a:t>SA Balloting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June 2024</a:t>
                      </a:r>
                    </a:p>
                  </a:txBody>
                  <a:tcPr marL="7620" marR="7620" marT="7620" marB="0" anchor="b"/>
                </a:tc>
                <a:extLst>
                  <a:ext uri="{0D108BD9-81ED-4DB2-BD59-A6C34878D82A}">
                    <a16:rowId xmlns:a16="http://schemas.microsoft.com/office/drawing/2014/main" val="754354906"/>
                  </a:ext>
                </a:extLst>
              </a:tr>
              <a:tr h="182880">
                <a:tc>
                  <a:txBody>
                    <a:bodyPr/>
                    <a:lstStyle/>
                    <a:p>
                      <a:pPr algn="l" fontAlgn="b"/>
                      <a:r>
                        <a:rPr lang="en-US" sz="1400" u="none" strike="noStrike">
                          <a:effectLst/>
                        </a:rPr>
                        <a:t>Conditional or unconditional approval to RevCom</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or July 2024</a:t>
                      </a:r>
                    </a:p>
                  </a:txBody>
                  <a:tcPr marL="7620" marR="7620" marT="7620" marB="0" anchor="b"/>
                </a:tc>
                <a:extLst>
                  <a:ext uri="{0D108BD9-81ED-4DB2-BD59-A6C34878D82A}">
                    <a16:rowId xmlns:a16="http://schemas.microsoft.com/office/drawing/2014/main" val="3329215042"/>
                  </a:ext>
                </a:extLst>
              </a:tr>
              <a:tr h="182880">
                <a:tc>
                  <a:txBody>
                    <a:bodyPr/>
                    <a:lstStyle/>
                    <a:p>
                      <a:pPr algn="l" fontAlgn="b"/>
                      <a:r>
                        <a:rPr lang="en-US" sz="1400" u="none" strike="noStrike" dirty="0" err="1">
                          <a:effectLst/>
                        </a:rPr>
                        <a:t>RevCom</a:t>
                      </a:r>
                      <a:r>
                        <a:rPr lang="en-US" sz="1400" u="none" strike="noStrike" dirty="0">
                          <a:effectLst/>
                        </a:rPr>
                        <a:t> meets</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April, June, September or October 2024</a:t>
                      </a:r>
                    </a:p>
                  </a:txBody>
                  <a:tcPr marL="7620" marR="7620" marT="7620" marB="0" anchor="b"/>
                </a:tc>
                <a:extLst>
                  <a:ext uri="{0D108BD9-81ED-4DB2-BD59-A6C34878D82A}">
                    <a16:rowId xmlns:a16="http://schemas.microsoft.com/office/drawing/2014/main" val="4003137776"/>
                  </a:ext>
                </a:extLst>
              </a:tr>
            </a:tbl>
          </a:graphicData>
        </a:graphic>
      </p:graphicFrame>
    </p:spTree>
    <p:extLst>
      <p:ext uri="{BB962C8B-B14F-4D97-AF65-F5344CB8AC3E}">
        <p14:creationId xmlns:p14="http://schemas.microsoft.com/office/powerpoint/2010/main" val="1642505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Proposed Project Schedule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extLst>
              <p:ext uri="{D42A27DB-BD31-4B8C-83A1-F6EECF244321}">
                <p14:modId xmlns:p14="http://schemas.microsoft.com/office/powerpoint/2010/main" val="482739919"/>
              </p:ext>
            </p:extLst>
          </p:nvPr>
        </p:nvGraphicFramePr>
        <p:xfrm>
          <a:off x="395536" y="59569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19419">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Tree>
    <p:extLst>
      <p:ext uri="{BB962C8B-B14F-4D97-AF65-F5344CB8AC3E}">
        <p14:creationId xmlns:p14="http://schemas.microsoft.com/office/powerpoint/2010/main" val="1435232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1528178870"/>
              </p:ext>
            </p:extLst>
          </p:nvPr>
        </p:nvGraphicFramePr>
        <p:xfrm>
          <a:off x="755575" y="2721456"/>
          <a:ext cx="7764463" cy="2872740"/>
        </p:xfrm>
        <a:graphic>
          <a:graphicData uri="http://schemas.openxmlformats.org/drawingml/2006/table">
            <a:tbl>
              <a:tblPr>
                <a:tableStyleId>{5C22544A-7EE6-4342-B048-85BDC9FD1C3A}</a:tableStyleId>
              </a:tblPr>
              <a:tblGrid>
                <a:gridCol w="4449299">
                  <a:extLst>
                    <a:ext uri="{9D8B030D-6E8A-4147-A177-3AD203B41FA5}">
                      <a16:colId xmlns:a16="http://schemas.microsoft.com/office/drawing/2014/main" val="4020299781"/>
                    </a:ext>
                  </a:extLst>
                </a:gridCol>
                <a:gridCol w="3315164">
                  <a:extLst>
                    <a:ext uri="{9D8B030D-6E8A-4147-A177-3AD203B41FA5}">
                      <a16:colId xmlns:a16="http://schemas.microsoft.com/office/drawing/2014/main" val="1015812903"/>
                    </a:ext>
                  </a:extLst>
                </a:gridCol>
              </a:tblGrid>
              <a:tr h="182880">
                <a:tc>
                  <a:txBody>
                    <a:bodyPr/>
                    <a:lstStyle/>
                    <a:p>
                      <a:pPr algn="l" fontAlgn="b"/>
                      <a:r>
                        <a:rPr lang="en-US" sz="1400" u="none" strike="noStrike">
                          <a:effectLst/>
                        </a:rPr>
                        <a:t>Call for proposals</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rPr>
                        <a:t>Draft 0</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September 2022 </a:t>
                      </a:r>
                      <a:r>
                        <a:rPr lang="en-US" sz="1400" b="0" i="0" u="none" strike="noStrike" dirty="0">
                          <a:solidFill>
                            <a:srgbClr val="FF0000"/>
                          </a:solidFill>
                          <a:effectLst/>
                          <a:latin typeface="Calibri" panose="020F0502020204030204" pitchFamily="34" charset="0"/>
                        </a:rPr>
                        <a:t>[Discuss]</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2022</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 2022 (before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Conditional approval for SA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2023 [questionable]</a:t>
                      </a:r>
                    </a:p>
                  </a:txBody>
                  <a:tcPr marL="7620" marR="7620" marT="7620" marB="0" anchor="b"/>
                </a:tc>
                <a:extLst>
                  <a:ext uri="{0D108BD9-81ED-4DB2-BD59-A6C34878D82A}">
                    <a16:rowId xmlns:a16="http://schemas.microsoft.com/office/drawing/2014/main" val="4143125971"/>
                  </a:ext>
                </a:extLst>
              </a:tr>
              <a:tr h="182880">
                <a:tc>
                  <a:txBody>
                    <a:bodyPr/>
                    <a:lstStyle/>
                    <a:p>
                      <a:pPr algn="l" fontAlgn="b"/>
                      <a:r>
                        <a:rPr lang="en-US" sz="1400" u="none" strike="noStrike" dirty="0">
                          <a:effectLst/>
                        </a:rPr>
                        <a:t>WG balloting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2023</a:t>
                      </a:r>
                    </a:p>
                  </a:txBody>
                  <a:tcPr marL="7620" marR="7620" marT="7620" marB="0" anchor="b"/>
                </a:tc>
                <a:extLst>
                  <a:ext uri="{0D108BD9-81ED-4DB2-BD59-A6C34878D82A}">
                    <a16:rowId xmlns:a16="http://schemas.microsoft.com/office/drawing/2014/main" val="145987185"/>
                  </a:ext>
                </a:extLst>
              </a:tr>
              <a:tr h="182880">
                <a:tc>
                  <a:txBody>
                    <a:bodyPr/>
                    <a:lstStyle/>
                    <a:p>
                      <a:pPr algn="l" fontAlgn="b"/>
                      <a:r>
                        <a:rPr lang="en-US" sz="1400" u="none" strike="noStrike" dirty="0">
                          <a:effectLst/>
                        </a:rPr>
                        <a:t>First SA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2023 (post meeting)</a:t>
                      </a:r>
                    </a:p>
                  </a:txBody>
                  <a:tcPr marL="7620" marR="7620" marT="7620" marB="0" anchor="b"/>
                </a:tc>
                <a:extLst>
                  <a:ext uri="{0D108BD9-81ED-4DB2-BD59-A6C34878D82A}">
                    <a16:rowId xmlns:a16="http://schemas.microsoft.com/office/drawing/2014/main" val="4251659700"/>
                  </a:ext>
                </a:extLst>
              </a:tr>
              <a:tr h="182880">
                <a:tc>
                  <a:txBody>
                    <a:bodyPr/>
                    <a:lstStyle/>
                    <a:p>
                      <a:pPr algn="l" fontAlgn="b"/>
                      <a:r>
                        <a:rPr lang="en-US" sz="1400" u="none" strike="noStrike" dirty="0">
                          <a:effectLst/>
                        </a:rPr>
                        <a:t>SA Balloting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June/July 2024</a:t>
                      </a:r>
                    </a:p>
                  </a:txBody>
                  <a:tcPr marL="7620" marR="7620" marT="7620" marB="0" anchor="b"/>
                </a:tc>
                <a:extLst>
                  <a:ext uri="{0D108BD9-81ED-4DB2-BD59-A6C34878D82A}">
                    <a16:rowId xmlns:a16="http://schemas.microsoft.com/office/drawing/2014/main" val="754354906"/>
                  </a:ext>
                </a:extLst>
              </a:tr>
              <a:tr h="182880">
                <a:tc>
                  <a:txBody>
                    <a:bodyPr/>
                    <a:lstStyle/>
                    <a:p>
                      <a:pPr algn="l" fontAlgn="b"/>
                      <a:r>
                        <a:rPr lang="en-US" sz="1400" u="none" strike="noStrike">
                          <a:effectLst/>
                        </a:rPr>
                        <a:t>Conditional or unconditional approval to RevCom</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or July 2024</a:t>
                      </a:r>
                    </a:p>
                  </a:txBody>
                  <a:tcPr marL="7620" marR="7620" marT="7620" marB="0" anchor="b"/>
                </a:tc>
                <a:extLst>
                  <a:ext uri="{0D108BD9-81ED-4DB2-BD59-A6C34878D82A}">
                    <a16:rowId xmlns:a16="http://schemas.microsoft.com/office/drawing/2014/main" val="3329215042"/>
                  </a:ext>
                </a:extLst>
              </a:tr>
              <a:tr h="182880">
                <a:tc>
                  <a:txBody>
                    <a:bodyPr/>
                    <a:lstStyle/>
                    <a:p>
                      <a:pPr algn="l" fontAlgn="b"/>
                      <a:r>
                        <a:rPr lang="en-US" sz="1400" u="none" strike="noStrike" dirty="0" err="1">
                          <a:effectLst/>
                        </a:rPr>
                        <a:t>RevCom</a:t>
                      </a:r>
                      <a:r>
                        <a:rPr lang="en-US" sz="1400" u="none" strike="noStrike" dirty="0">
                          <a:effectLst/>
                        </a:rPr>
                        <a:t> meets</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September or October 2024</a:t>
                      </a:r>
                    </a:p>
                  </a:txBody>
                  <a:tcPr marL="7620" marR="7620" marT="7620" marB="0" anchor="b"/>
                </a:tc>
                <a:extLst>
                  <a:ext uri="{0D108BD9-81ED-4DB2-BD59-A6C34878D82A}">
                    <a16:rowId xmlns:a16="http://schemas.microsoft.com/office/drawing/2014/main" val="4003137776"/>
                  </a:ext>
                </a:extLst>
              </a:tr>
            </a:tbl>
          </a:graphicData>
        </a:graphic>
      </p:graphicFrame>
    </p:spTree>
    <p:extLst>
      <p:ext uri="{BB962C8B-B14F-4D97-AF65-F5344CB8AC3E}">
        <p14:creationId xmlns:p14="http://schemas.microsoft.com/office/powerpoint/2010/main" val="113431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B2541-1C1F-4523-8A0D-90F510E8BEA1}"/>
              </a:ext>
            </a:extLst>
          </p:cNvPr>
          <p:cNvSpPr>
            <a:spLocks noGrp="1"/>
          </p:cNvSpPr>
          <p:nvPr>
            <p:ph type="title"/>
          </p:nvPr>
        </p:nvSpPr>
        <p:spPr/>
        <p:txBody>
          <a:bodyPr/>
          <a:lstStyle/>
          <a:p>
            <a:r>
              <a:rPr lang="en-US" dirty="0"/>
              <a:t>Breakdown by Feature</a:t>
            </a:r>
          </a:p>
        </p:txBody>
      </p:sp>
      <p:sp>
        <p:nvSpPr>
          <p:cNvPr id="4" name="Slide Number Placeholder 3">
            <a:extLst>
              <a:ext uri="{FF2B5EF4-FFF2-40B4-BE49-F238E27FC236}">
                <a16:creationId xmlns:a16="http://schemas.microsoft.com/office/drawing/2014/main" id="{0DDD7982-FA23-4833-B58D-B22F54D053B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graphicFrame>
        <p:nvGraphicFramePr>
          <p:cNvPr id="7" name="Table 6">
            <a:extLst>
              <a:ext uri="{FF2B5EF4-FFF2-40B4-BE49-F238E27FC236}">
                <a16:creationId xmlns:a16="http://schemas.microsoft.com/office/drawing/2014/main" id="{0EC72CDC-8254-43BE-A4BB-352E3F89F4D5}"/>
              </a:ext>
            </a:extLst>
          </p:cNvPr>
          <p:cNvGraphicFramePr>
            <a:graphicFrameLocks noGrp="1"/>
          </p:cNvGraphicFramePr>
          <p:nvPr>
            <p:extLst>
              <p:ext uri="{D42A27DB-BD31-4B8C-83A1-F6EECF244321}">
                <p14:modId xmlns:p14="http://schemas.microsoft.com/office/powerpoint/2010/main" val="2504327904"/>
              </p:ext>
            </p:extLst>
          </p:nvPr>
        </p:nvGraphicFramePr>
        <p:xfrm>
          <a:off x="690563" y="1484784"/>
          <a:ext cx="7764461" cy="1935314"/>
        </p:xfrm>
        <a:graphic>
          <a:graphicData uri="http://schemas.openxmlformats.org/drawingml/2006/table">
            <a:tbl>
              <a:tblPr>
                <a:tableStyleId>{5C22544A-7EE6-4342-B048-85BDC9FD1C3A}</a:tableStyleId>
              </a:tblPr>
              <a:tblGrid>
                <a:gridCol w="5036101">
                  <a:extLst>
                    <a:ext uri="{9D8B030D-6E8A-4147-A177-3AD203B41FA5}">
                      <a16:colId xmlns:a16="http://schemas.microsoft.com/office/drawing/2014/main" val="896468587"/>
                    </a:ext>
                  </a:extLst>
                </a:gridCol>
                <a:gridCol w="545672">
                  <a:extLst>
                    <a:ext uri="{9D8B030D-6E8A-4147-A177-3AD203B41FA5}">
                      <a16:colId xmlns:a16="http://schemas.microsoft.com/office/drawing/2014/main" val="3838380136"/>
                    </a:ext>
                  </a:extLst>
                </a:gridCol>
                <a:gridCol w="545672">
                  <a:extLst>
                    <a:ext uri="{9D8B030D-6E8A-4147-A177-3AD203B41FA5}">
                      <a16:colId xmlns:a16="http://schemas.microsoft.com/office/drawing/2014/main" val="3204286103"/>
                    </a:ext>
                  </a:extLst>
                </a:gridCol>
                <a:gridCol w="545672">
                  <a:extLst>
                    <a:ext uri="{9D8B030D-6E8A-4147-A177-3AD203B41FA5}">
                      <a16:colId xmlns:a16="http://schemas.microsoft.com/office/drawing/2014/main" val="1323075444"/>
                    </a:ext>
                  </a:extLst>
                </a:gridCol>
                <a:gridCol w="545672">
                  <a:extLst>
                    <a:ext uri="{9D8B030D-6E8A-4147-A177-3AD203B41FA5}">
                      <a16:colId xmlns:a16="http://schemas.microsoft.com/office/drawing/2014/main" val="2004665018"/>
                    </a:ext>
                  </a:extLst>
                </a:gridCol>
                <a:gridCol w="545672">
                  <a:extLst>
                    <a:ext uri="{9D8B030D-6E8A-4147-A177-3AD203B41FA5}">
                      <a16:colId xmlns:a16="http://schemas.microsoft.com/office/drawing/2014/main" val="878524353"/>
                    </a:ext>
                  </a:extLst>
                </a:gridCol>
              </a:tblGrid>
              <a:tr h="177344">
                <a:tc>
                  <a:txBody>
                    <a:bodyPr/>
                    <a:lstStyle/>
                    <a:p>
                      <a:pPr algn="l" fontAlgn="b"/>
                      <a:r>
                        <a:rPr lang="en-US" sz="1100" u="none" strike="noStrike" dirty="0">
                          <a:ln>
                            <a:noFill/>
                          </a:ln>
                          <a:effectLst/>
                        </a:rPr>
                        <a:t>PHY Milestones</a:t>
                      </a:r>
                      <a:endParaRPr lang="en-US" sz="1100" b="1" i="0" u="none" strike="noStrike" dirty="0">
                        <a:ln>
                          <a:noFill/>
                        </a:ln>
                        <a:solidFill>
                          <a:srgbClr val="000000"/>
                        </a:solidFill>
                        <a:effectLst/>
                        <a:latin typeface="Calibri" panose="020F0502020204030204" pitchFamily="34" charset="0"/>
                      </a:endParaRPr>
                    </a:p>
                  </a:txBody>
                  <a:tcPr marL="6821" marR="6821" marT="6821" marB="0" anchor="b">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ln>
                            <a:noFill/>
                          </a:ln>
                          <a:solidFill>
                            <a:srgbClr val="FF0000"/>
                          </a:solidFill>
                          <a:effectLst/>
                          <a:latin typeface="Calibri" panose="020F0502020204030204" pitchFamily="34" charset="0"/>
                        </a:rPr>
                        <a:t>??</a:t>
                      </a:r>
                    </a:p>
                  </a:txBody>
                  <a:tcPr marL="6821" marR="6821" marT="6821" marB="0" anchor="b">
                    <a:lnB w="12700" cap="flat" cmpd="sng" algn="ctr">
                      <a:solidFill>
                        <a:schemeClr val="tx1"/>
                      </a:solidFill>
                      <a:prstDash val="solid"/>
                      <a:round/>
                      <a:headEnd type="none" w="med" len="med"/>
                      <a:tailEnd type="none" w="med" len="med"/>
                    </a:lnB>
                  </a:tcPr>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lnB w="12700" cap="flat" cmpd="sng" algn="ctr">
                      <a:solidFill>
                        <a:schemeClr val="tx1"/>
                      </a:solidFill>
                      <a:prstDash val="solid"/>
                      <a:round/>
                      <a:headEnd type="none" w="med" len="med"/>
                      <a:tailEnd type="none" w="med" len="med"/>
                    </a:lnB>
                  </a:tcPr>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lnB w="12700" cap="flat" cmpd="sng" algn="ctr">
                      <a:solidFill>
                        <a:schemeClr val="tx1"/>
                      </a:solidFill>
                      <a:prstDash val="solid"/>
                      <a:round/>
                      <a:headEnd type="none" w="med" len="med"/>
                      <a:tailEnd type="none" w="med" len="med"/>
                    </a:lnB>
                  </a:tcPr>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lnB w="12700" cap="flat" cmpd="sng" algn="ctr">
                      <a:solidFill>
                        <a:schemeClr val="tx1"/>
                      </a:solidFill>
                      <a:prstDash val="solid"/>
                      <a:round/>
                      <a:headEnd type="none" w="med" len="med"/>
                      <a:tailEnd type="none" w="med" len="med"/>
                    </a:lnB>
                  </a:tcPr>
                </a:tc>
                <a:tc>
                  <a:txBody>
                    <a:bodyPr/>
                    <a:lstStyle/>
                    <a:p>
                      <a:pPr algn="l" fontAlgn="b"/>
                      <a:endParaRPr lang="en-US" sz="1000" b="0" i="0" u="none" strike="noStrike" dirty="0">
                        <a:ln>
                          <a:noFill/>
                        </a:ln>
                        <a:solidFill>
                          <a:srgbClr val="000000"/>
                        </a:solidFill>
                        <a:effectLst/>
                        <a:latin typeface="Calibri" panose="020F0502020204030204" pitchFamily="34" charset="0"/>
                      </a:endParaRPr>
                    </a:p>
                  </a:txBody>
                  <a:tcPr marL="6821" marR="6821" marT="6821"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6900075"/>
                  </a:ext>
                </a:extLst>
              </a:tr>
              <a:tr h="177344">
                <a:tc>
                  <a:txBody>
                    <a:bodyPr/>
                    <a:lstStyle/>
                    <a:p>
                      <a:pPr algn="l" fontAlgn="b"/>
                      <a:r>
                        <a:rPr lang="en-US" sz="1100" u="none" strike="noStrike">
                          <a:ln>
                            <a:noFill/>
                          </a:ln>
                          <a:effectLst/>
                        </a:rPr>
                        <a:t>Coding options</a:t>
                      </a:r>
                      <a:endParaRPr lang="en-US" sz="1100" b="0" i="0" u="none" strike="noStrike">
                        <a:ln>
                          <a:noFill/>
                        </a:ln>
                        <a:solidFill>
                          <a:srgbClr val="000000"/>
                        </a:solidFill>
                        <a:effectLst/>
                        <a:latin typeface="Calibri" panose="020F0502020204030204" pitchFamily="34" charset="0"/>
                      </a:endParaRPr>
                    </a:p>
                  </a:txBody>
                  <a:tcPr marL="6821" marR="6821" marT="6821" marB="0" anchor="b">
                    <a:lnT w="12700" cap="flat" cmpd="sng" algn="ctr">
                      <a:solidFill>
                        <a:schemeClr val="tx1"/>
                      </a:solidFill>
                      <a:prstDash val="solid"/>
                      <a:round/>
                      <a:headEnd type="none" w="med" len="med"/>
                      <a:tailEnd type="none" w="med" len="med"/>
                    </a:lnT>
                  </a:tcPr>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lnT w="12700" cap="flat" cmpd="sng" algn="ctr">
                      <a:solidFill>
                        <a:schemeClr val="tx1"/>
                      </a:solidFill>
                      <a:prstDash val="solid"/>
                      <a:round/>
                      <a:headEnd type="none" w="med" len="med"/>
                      <a:tailEnd type="none" w="med" len="med"/>
                    </a:lnT>
                  </a:tcPr>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lnT w="12700" cap="flat" cmpd="sng" algn="ctr">
                      <a:solidFill>
                        <a:schemeClr val="tx1"/>
                      </a:solidFill>
                      <a:prstDash val="solid"/>
                      <a:round/>
                      <a:headEnd type="none" w="med" len="med"/>
                      <a:tailEnd type="none" w="med" len="med"/>
                    </a:lnT>
                  </a:tcPr>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lnT w="12700" cap="flat" cmpd="sng" algn="ctr">
                      <a:solidFill>
                        <a:schemeClr val="tx1"/>
                      </a:solidFill>
                      <a:prstDash val="solid"/>
                      <a:round/>
                      <a:headEnd type="none" w="med" len="med"/>
                      <a:tailEnd type="none" w="med" len="med"/>
                    </a:lnT>
                  </a:tcPr>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lnT w="12700" cap="flat" cmpd="sng" algn="ctr">
                      <a:solidFill>
                        <a:schemeClr val="tx1"/>
                      </a:solidFill>
                      <a:prstDash val="solid"/>
                      <a:round/>
                      <a:headEnd type="none" w="med" len="med"/>
                      <a:tailEnd type="none" w="med" len="med"/>
                    </a:lnT>
                  </a:tcPr>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07525719"/>
                  </a:ext>
                </a:extLst>
              </a:tr>
              <a:tr h="177344">
                <a:tc>
                  <a:txBody>
                    <a:bodyPr/>
                    <a:lstStyle/>
                    <a:p>
                      <a:pPr algn="l" fontAlgn="b"/>
                      <a:r>
                        <a:rPr lang="en-US" sz="1100" u="none" strike="noStrike">
                          <a:ln>
                            <a:noFill/>
                          </a:ln>
                          <a:effectLst/>
                        </a:rPr>
                        <a:t>Modulation options</a:t>
                      </a:r>
                      <a:endParaRPr lang="en-US" sz="11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extLst>
                  <a:ext uri="{0D108BD9-81ED-4DB2-BD59-A6C34878D82A}">
                    <a16:rowId xmlns:a16="http://schemas.microsoft.com/office/drawing/2014/main" val="2863395908"/>
                  </a:ext>
                </a:extLst>
              </a:tr>
              <a:tr h="177344">
                <a:tc>
                  <a:txBody>
                    <a:bodyPr/>
                    <a:lstStyle/>
                    <a:p>
                      <a:pPr algn="l" fontAlgn="b"/>
                      <a:r>
                        <a:rPr lang="en-US" sz="1100" u="none" strike="noStrike">
                          <a:ln>
                            <a:noFill/>
                          </a:ln>
                          <a:effectLst/>
                        </a:rPr>
                        <a:t>Preamble options</a:t>
                      </a:r>
                      <a:endParaRPr lang="en-US" sz="11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extLst>
                  <a:ext uri="{0D108BD9-81ED-4DB2-BD59-A6C34878D82A}">
                    <a16:rowId xmlns:a16="http://schemas.microsoft.com/office/drawing/2014/main" val="1720052634"/>
                  </a:ext>
                </a:extLst>
              </a:tr>
              <a:tr h="177344">
                <a:tc>
                  <a:txBody>
                    <a:bodyPr/>
                    <a:lstStyle/>
                    <a:p>
                      <a:pPr algn="l" fontAlgn="b"/>
                      <a:r>
                        <a:rPr lang="en-US" sz="1100" u="none" strike="noStrike">
                          <a:ln>
                            <a:noFill/>
                          </a:ln>
                          <a:effectLst/>
                        </a:rPr>
                        <a:t>Channel plan</a:t>
                      </a:r>
                      <a:endParaRPr lang="en-US" sz="11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extLst>
                  <a:ext uri="{0D108BD9-81ED-4DB2-BD59-A6C34878D82A}">
                    <a16:rowId xmlns:a16="http://schemas.microsoft.com/office/drawing/2014/main" val="2919536041"/>
                  </a:ext>
                </a:extLst>
              </a:tr>
              <a:tr h="177344">
                <a:tc>
                  <a:txBody>
                    <a:bodyPr/>
                    <a:lstStyle/>
                    <a:p>
                      <a:pPr algn="l" fontAlgn="b"/>
                      <a:r>
                        <a:rPr lang="en-US" sz="1100" u="none" strike="noStrike">
                          <a:ln>
                            <a:noFill/>
                          </a:ln>
                          <a:effectLst/>
                        </a:rPr>
                        <a:t>Accuracy / precision / reliability and interoperability for high-integrity ranging</a:t>
                      </a:r>
                      <a:endParaRPr lang="en-US" sz="11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extLst>
                  <a:ext uri="{0D108BD9-81ED-4DB2-BD59-A6C34878D82A}">
                    <a16:rowId xmlns:a16="http://schemas.microsoft.com/office/drawing/2014/main" val="3415049243"/>
                  </a:ext>
                </a:extLst>
              </a:tr>
              <a:tr h="177344">
                <a:tc>
                  <a:txBody>
                    <a:bodyPr/>
                    <a:lstStyle/>
                    <a:p>
                      <a:pPr algn="l" fontAlgn="b"/>
                      <a:r>
                        <a:rPr lang="en-US" sz="1100" u="none" strike="noStrike">
                          <a:ln>
                            <a:noFill/>
                          </a:ln>
                          <a:effectLst/>
                        </a:rPr>
                        <a:t>Tightly coupled hybrid operation with narrowband signaling to assist UWB; </a:t>
                      </a:r>
                      <a:endParaRPr lang="en-US" sz="11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extLst>
                  <a:ext uri="{0D108BD9-81ED-4DB2-BD59-A6C34878D82A}">
                    <a16:rowId xmlns:a16="http://schemas.microsoft.com/office/drawing/2014/main" val="4232698254"/>
                  </a:ext>
                </a:extLst>
              </a:tr>
              <a:tr h="177344">
                <a:tc>
                  <a:txBody>
                    <a:bodyPr/>
                    <a:lstStyle/>
                    <a:p>
                      <a:pPr algn="l" fontAlgn="b"/>
                      <a:r>
                        <a:rPr lang="en-US" sz="1100" u="none" strike="noStrike">
                          <a:ln>
                            <a:noFill/>
                          </a:ln>
                          <a:effectLst/>
                        </a:rPr>
                        <a:t>Low-power low-latency streaming as well as high data-rate streaming</a:t>
                      </a:r>
                      <a:endParaRPr lang="en-US" sz="11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extLst>
                  <a:ext uri="{0D108BD9-81ED-4DB2-BD59-A6C34878D82A}">
                    <a16:rowId xmlns:a16="http://schemas.microsoft.com/office/drawing/2014/main" val="1269462157"/>
                  </a:ext>
                </a:extLst>
              </a:tr>
              <a:tr h="93416">
                <a:tc>
                  <a:txBody>
                    <a:bodyPr/>
                    <a:lstStyle/>
                    <a:p>
                      <a:pPr algn="l" fontAlgn="b"/>
                      <a:r>
                        <a:rPr lang="en-US" sz="1100" u="none" strike="noStrike" dirty="0">
                          <a:ln>
                            <a:noFill/>
                          </a:ln>
                          <a:effectLst/>
                        </a:rPr>
                        <a:t>Reduce complexity and power consumption</a:t>
                      </a: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extLst>
                  <a:ext uri="{0D108BD9-81ED-4DB2-BD59-A6C34878D82A}">
                    <a16:rowId xmlns:a16="http://schemas.microsoft.com/office/drawing/2014/main" val="686615394"/>
                  </a:ext>
                </a:extLst>
              </a:tr>
              <a:tr h="334224">
                <a:tc>
                  <a:txBody>
                    <a:bodyPr/>
                    <a:lstStyle/>
                    <a:p>
                      <a:pPr algn="l" fontAlgn="b"/>
                      <a:r>
                        <a:rPr lang="en-US" sz="1100" u="none" strike="noStrike" dirty="0">
                          <a:ln>
                            <a:noFill/>
                          </a:ln>
                          <a:effectLst/>
                        </a:rPr>
                        <a:t>Sensing capabilities to support presence detection and environment mapping</a:t>
                      </a:r>
                      <a:br>
                        <a:rPr lang="en-US" sz="1100" u="none" strike="noStrike" dirty="0">
                          <a:ln>
                            <a:noFill/>
                          </a:ln>
                          <a:effectLst/>
                        </a:rPr>
                      </a:br>
                      <a:endParaRPr lang="en-US" sz="1100" b="0" i="0" u="none" strike="noStrike" dirty="0">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ln>
                          <a:noFill/>
                        </a:ln>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dirty="0">
                        <a:ln>
                          <a:noFill/>
                        </a:ln>
                        <a:solidFill>
                          <a:srgbClr val="000000"/>
                        </a:solidFill>
                        <a:effectLst/>
                        <a:latin typeface="Calibri" panose="020F0502020204030204" pitchFamily="34" charset="0"/>
                      </a:endParaRPr>
                    </a:p>
                  </a:txBody>
                  <a:tcPr marL="6821" marR="6821" marT="6821" marB="0" anchor="b"/>
                </a:tc>
                <a:extLst>
                  <a:ext uri="{0D108BD9-81ED-4DB2-BD59-A6C34878D82A}">
                    <a16:rowId xmlns:a16="http://schemas.microsoft.com/office/drawing/2014/main" val="992222273"/>
                  </a:ext>
                </a:extLst>
              </a:tr>
            </a:tbl>
          </a:graphicData>
        </a:graphic>
      </p:graphicFrame>
      <p:graphicFrame>
        <p:nvGraphicFramePr>
          <p:cNvPr id="8" name="Table 7">
            <a:extLst>
              <a:ext uri="{FF2B5EF4-FFF2-40B4-BE49-F238E27FC236}">
                <a16:creationId xmlns:a16="http://schemas.microsoft.com/office/drawing/2014/main" id="{99766B21-0C08-4F30-8C13-D6B39522525B}"/>
              </a:ext>
            </a:extLst>
          </p:cNvPr>
          <p:cNvGraphicFramePr>
            <a:graphicFrameLocks noGrp="1"/>
          </p:cNvGraphicFramePr>
          <p:nvPr>
            <p:extLst>
              <p:ext uri="{D42A27DB-BD31-4B8C-83A1-F6EECF244321}">
                <p14:modId xmlns:p14="http://schemas.microsoft.com/office/powerpoint/2010/main" val="3724752780"/>
              </p:ext>
            </p:extLst>
          </p:nvPr>
        </p:nvGraphicFramePr>
        <p:xfrm>
          <a:off x="695971" y="3990342"/>
          <a:ext cx="7764461" cy="1935314"/>
        </p:xfrm>
        <a:graphic>
          <a:graphicData uri="http://schemas.openxmlformats.org/drawingml/2006/table">
            <a:tbl>
              <a:tblPr>
                <a:tableStyleId>{5C22544A-7EE6-4342-B048-85BDC9FD1C3A}</a:tableStyleId>
              </a:tblPr>
              <a:tblGrid>
                <a:gridCol w="5036101">
                  <a:extLst>
                    <a:ext uri="{9D8B030D-6E8A-4147-A177-3AD203B41FA5}">
                      <a16:colId xmlns:a16="http://schemas.microsoft.com/office/drawing/2014/main" val="2729396408"/>
                    </a:ext>
                  </a:extLst>
                </a:gridCol>
                <a:gridCol w="545672">
                  <a:extLst>
                    <a:ext uri="{9D8B030D-6E8A-4147-A177-3AD203B41FA5}">
                      <a16:colId xmlns:a16="http://schemas.microsoft.com/office/drawing/2014/main" val="3081903260"/>
                    </a:ext>
                  </a:extLst>
                </a:gridCol>
                <a:gridCol w="545672">
                  <a:extLst>
                    <a:ext uri="{9D8B030D-6E8A-4147-A177-3AD203B41FA5}">
                      <a16:colId xmlns:a16="http://schemas.microsoft.com/office/drawing/2014/main" val="175492819"/>
                    </a:ext>
                  </a:extLst>
                </a:gridCol>
                <a:gridCol w="545672">
                  <a:extLst>
                    <a:ext uri="{9D8B030D-6E8A-4147-A177-3AD203B41FA5}">
                      <a16:colId xmlns:a16="http://schemas.microsoft.com/office/drawing/2014/main" val="1147852653"/>
                    </a:ext>
                  </a:extLst>
                </a:gridCol>
                <a:gridCol w="545672">
                  <a:extLst>
                    <a:ext uri="{9D8B030D-6E8A-4147-A177-3AD203B41FA5}">
                      <a16:colId xmlns:a16="http://schemas.microsoft.com/office/drawing/2014/main" val="440494149"/>
                    </a:ext>
                  </a:extLst>
                </a:gridCol>
                <a:gridCol w="545672">
                  <a:extLst>
                    <a:ext uri="{9D8B030D-6E8A-4147-A177-3AD203B41FA5}">
                      <a16:colId xmlns:a16="http://schemas.microsoft.com/office/drawing/2014/main" val="3521635121"/>
                    </a:ext>
                  </a:extLst>
                </a:gridCol>
              </a:tblGrid>
              <a:tr h="177344">
                <a:tc>
                  <a:txBody>
                    <a:bodyPr/>
                    <a:lstStyle/>
                    <a:p>
                      <a:pPr algn="l" fontAlgn="b"/>
                      <a:r>
                        <a:rPr lang="en-US" sz="1100" u="none" strike="noStrike" dirty="0">
                          <a:effectLst/>
                        </a:rPr>
                        <a:t>MAC Milestones</a:t>
                      </a:r>
                      <a:endParaRPr lang="en-US" sz="1100" b="1" i="0" u="none" strike="noStrike" dirty="0">
                        <a:solidFill>
                          <a:srgbClr val="000000"/>
                        </a:solidFill>
                        <a:effectLst/>
                        <a:latin typeface="Calibri" panose="020F0502020204030204" pitchFamily="34" charset="0"/>
                      </a:endParaRPr>
                    </a:p>
                  </a:txBody>
                  <a:tcPr marL="6821" marR="6821" marT="6821" marB="0" anchor="b">
                    <a:lnB w="12700" cap="flat" cmpd="sng" algn="ctr">
                      <a:solidFill>
                        <a:schemeClr val="tx1"/>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lnB w="12700" cap="flat" cmpd="sng" algn="ctr">
                      <a:solidFill>
                        <a:schemeClr val="tx1"/>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lnB w="12700" cap="flat" cmpd="sng" algn="ctr">
                      <a:solidFill>
                        <a:schemeClr val="tx1"/>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lnB w="12700" cap="flat" cmpd="sng" algn="ctr">
                      <a:solidFill>
                        <a:schemeClr val="tx1"/>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lnB w="12700" cap="flat" cmpd="sng" algn="ctr">
                      <a:solidFill>
                        <a:schemeClr val="tx1"/>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6821" marR="6821" marT="6821"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2498313"/>
                  </a:ext>
                </a:extLst>
              </a:tr>
              <a:tr h="177344">
                <a:tc>
                  <a:txBody>
                    <a:bodyPr/>
                    <a:lstStyle/>
                    <a:p>
                      <a:pPr algn="l" fontAlgn="b"/>
                      <a:r>
                        <a:rPr lang="en-US" sz="1100" u="none" strike="noStrike">
                          <a:effectLst/>
                        </a:rPr>
                        <a:t>PHY support </a:t>
                      </a:r>
                      <a:endParaRPr lang="en-US" sz="1100" b="0" i="0" u="none" strike="noStrike">
                        <a:solidFill>
                          <a:srgbClr val="000000"/>
                        </a:solidFill>
                        <a:effectLst/>
                        <a:latin typeface="Calibri" panose="020F0502020204030204" pitchFamily="34" charset="0"/>
                      </a:endParaRPr>
                    </a:p>
                  </a:txBody>
                  <a:tcPr marL="6821" marR="6821" marT="6821" marB="0" anchor="b">
                    <a:lnT w="12700" cap="flat" cmpd="sng" algn="ctr">
                      <a:solidFill>
                        <a:schemeClr val="tx1"/>
                      </a:solidFill>
                      <a:prstDash val="solid"/>
                      <a:round/>
                      <a:headEnd type="none" w="med" len="med"/>
                      <a:tailEnd type="none" w="med" len="med"/>
                    </a:lnT>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FF0000"/>
                          </a:solidFill>
                          <a:effectLst/>
                          <a:latin typeface="Calibri" panose="020F0502020204030204" pitchFamily="34" charset="0"/>
                        </a:rPr>
                        <a:t>??</a:t>
                      </a:r>
                    </a:p>
                  </a:txBody>
                  <a:tcPr marL="6821" marR="6821" marT="6821" marB="0" anchor="b">
                    <a:lnT w="12700" cap="flat" cmpd="sng" algn="ctr">
                      <a:solidFill>
                        <a:schemeClr val="tx1"/>
                      </a:solidFill>
                      <a:prstDash val="solid"/>
                      <a:round/>
                      <a:headEnd type="none" w="med" len="med"/>
                      <a:tailEnd type="none" w="med" len="med"/>
                    </a:lnT>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lnT w="12700" cap="flat" cmpd="sng" algn="ctr">
                      <a:solidFill>
                        <a:schemeClr val="tx1"/>
                      </a:solidFill>
                      <a:prstDash val="solid"/>
                      <a:round/>
                      <a:headEnd type="none" w="med" len="med"/>
                      <a:tailEnd type="none" w="med" len="med"/>
                    </a:lnT>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lnT w="12700" cap="flat" cmpd="sng" algn="ctr">
                      <a:solidFill>
                        <a:schemeClr val="tx1"/>
                      </a:solidFill>
                      <a:prstDash val="solid"/>
                      <a:round/>
                      <a:headEnd type="none" w="med" len="med"/>
                      <a:tailEnd type="none" w="med" len="med"/>
                    </a:lnT>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lnT w="12700" cap="flat" cmpd="sng" algn="ctr">
                      <a:solidFill>
                        <a:schemeClr val="tx1"/>
                      </a:solidFill>
                      <a:prstDash val="solid"/>
                      <a:round/>
                      <a:headEnd type="none" w="med" len="med"/>
                      <a:tailEnd type="none" w="med" len="med"/>
                    </a:lnT>
                  </a:tcPr>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76764473"/>
                  </a:ext>
                </a:extLst>
              </a:tr>
              <a:tr h="177344">
                <a:tc>
                  <a:txBody>
                    <a:bodyPr/>
                    <a:lstStyle/>
                    <a:p>
                      <a:pPr algn="l" fontAlgn="b"/>
                      <a:r>
                        <a:rPr lang="en-US" sz="1100" u="none" strike="noStrike">
                          <a:effectLst/>
                        </a:rPr>
                        <a:t>Ranging and localization related information exchange</a:t>
                      </a:r>
                      <a:endParaRPr lang="en-US" sz="11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extLst>
                  <a:ext uri="{0D108BD9-81ED-4DB2-BD59-A6C34878D82A}">
                    <a16:rowId xmlns:a16="http://schemas.microsoft.com/office/drawing/2014/main" val="488982215"/>
                  </a:ext>
                </a:extLst>
              </a:tr>
              <a:tr h="177344">
                <a:tc>
                  <a:txBody>
                    <a:bodyPr/>
                    <a:lstStyle/>
                    <a:p>
                      <a:pPr algn="l" fontAlgn="b"/>
                      <a:r>
                        <a:rPr lang="en-US" sz="1100" u="none" strike="noStrike">
                          <a:effectLst/>
                        </a:rPr>
                        <a:t>Ranging and localization control</a:t>
                      </a:r>
                      <a:endParaRPr lang="en-US" sz="11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extLst>
                  <a:ext uri="{0D108BD9-81ED-4DB2-BD59-A6C34878D82A}">
                    <a16:rowId xmlns:a16="http://schemas.microsoft.com/office/drawing/2014/main" val="4047176236"/>
                  </a:ext>
                </a:extLst>
              </a:tr>
              <a:tr h="60914">
                <a:tc>
                  <a:txBody>
                    <a:bodyPr/>
                    <a:lstStyle/>
                    <a:p>
                      <a:pPr algn="l" fontAlgn="b"/>
                      <a:r>
                        <a:rPr lang="en-US" sz="1100" u="none" strike="noStrike" dirty="0">
                          <a:effectLst/>
                        </a:rPr>
                        <a:t>Sensing capabilities to support presence detection and environment mapping</a:t>
                      </a:r>
                      <a:endParaRPr lang="en-US" sz="1100" b="0" i="0" u="none" strike="noStrike" dirty="0">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extLst>
                  <a:ext uri="{0D108BD9-81ED-4DB2-BD59-A6C34878D82A}">
                    <a16:rowId xmlns:a16="http://schemas.microsoft.com/office/drawing/2014/main" val="3913274703"/>
                  </a:ext>
                </a:extLst>
              </a:tr>
              <a:tr h="177344">
                <a:tc>
                  <a:txBody>
                    <a:bodyPr/>
                    <a:lstStyle/>
                    <a:p>
                      <a:pPr algn="l" fontAlgn="b"/>
                      <a:r>
                        <a:rPr lang="en-US" sz="1100" u="none" strike="noStrike">
                          <a:effectLst/>
                        </a:rPr>
                        <a:t>Low-power low-latency streaming as well as high data-rate streaming</a:t>
                      </a:r>
                      <a:endParaRPr lang="en-US" sz="11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extLst>
                  <a:ext uri="{0D108BD9-81ED-4DB2-BD59-A6C34878D82A}">
                    <a16:rowId xmlns:a16="http://schemas.microsoft.com/office/drawing/2014/main" val="2508660319"/>
                  </a:ext>
                </a:extLst>
              </a:tr>
              <a:tr h="177344">
                <a:tc>
                  <a:txBody>
                    <a:bodyPr/>
                    <a:lstStyle/>
                    <a:p>
                      <a:pPr algn="l" fontAlgn="b"/>
                      <a:r>
                        <a:rPr lang="en-US" sz="1100" u="none" strike="noStrike">
                          <a:effectLst/>
                        </a:rPr>
                        <a:t>Simplifications, corrections based on experience</a:t>
                      </a:r>
                      <a:endParaRPr lang="en-US" sz="11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extLst>
                  <a:ext uri="{0D108BD9-81ED-4DB2-BD59-A6C34878D82A}">
                    <a16:rowId xmlns:a16="http://schemas.microsoft.com/office/drawing/2014/main" val="596428359"/>
                  </a:ext>
                </a:extLst>
              </a:tr>
              <a:tr h="177344">
                <a:tc>
                  <a:txBody>
                    <a:bodyPr/>
                    <a:lstStyle/>
                    <a:p>
                      <a:pPr algn="l" fontAlgn="b"/>
                      <a:r>
                        <a:rPr lang="en-US" sz="1100" u="none" strike="noStrike">
                          <a:effectLst/>
                        </a:rPr>
                        <a:t>Mechanisms to enhance discovery and connection setup efficiently </a:t>
                      </a:r>
                      <a:endParaRPr lang="en-US" sz="11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extLst>
                  <a:ext uri="{0D108BD9-81ED-4DB2-BD59-A6C34878D82A}">
                    <a16:rowId xmlns:a16="http://schemas.microsoft.com/office/drawing/2014/main" val="1162125787"/>
                  </a:ext>
                </a:extLst>
              </a:tr>
              <a:tr h="177344">
                <a:tc>
                  <a:txBody>
                    <a:bodyPr/>
                    <a:lstStyle/>
                    <a:p>
                      <a:pPr algn="l" fontAlgn="b"/>
                      <a:r>
                        <a:rPr lang="en-US" sz="1100" u="none" strike="noStrike">
                          <a:effectLst/>
                        </a:rPr>
                        <a:t>Interference mitigation techniques (higher density and higher traffic)</a:t>
                      </a:r>
                      <a:endParaRPr lang="en-US" sz="11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extLst>
                  <a:ext uri="{0D108BD9-81ED-4DB2-BD59-A6C34878D82A}">
                    <a16:rowId xmlns:a16="http://schemas.microsoft.com/office/drawing/2014/main" val="264268801"/>
                  </a:ext>
                </a:extLst>
              </a:tr>
              <a:tr h="334224">
                <a:tc>
                  <a:txBody>
                    <a:bodyPr/>
                    <a:lstStyle/>
                    <a:p>
                      <a:pPr algn="l" fontAlgn="b"/>
                      <a:r>
                        <a:rPr lang="en-US" sz="1100" u="none" strike="noStrike" dirty="0">
                          <a:effectLst/>
                        </a:rPr>
                        <a:t>Reduce complexity and power consumption</a:t>
                      </a:r>
                      <a:br>
                        <a:rPr lang="en-US" sz="1100" u="none" strike="noStrike" dirty="0">
                          <a:effectLst/>
                        </a:rPr>
                      </a:br>
                      <a:endParaRPr lang="en-US" sz="1100" b="0" i="0" u="none" strike="noStrike" dirty="0">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6821" marR="6821" marT="6821"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6821" marR="6821" marT="6821" marB="0" anchor="b"/>
                </a:tc>
                <a:extLst>
                  <a:ext uri="{0D108BD9-81ED-4DB2-BD59-A6C34878D82A}">
                    <a16:rowId xmlns:a16="http://schemas.microsoft.com/office/drawing/2014/main" val="400121208"/>
                  </a:ext>
                </a:extLst>
              </a:tr>
            </a:tbl>
          </a:graphicData>
        </a:graphic>
      </p:graphicFrame>
    </p:spTree>
    <p:extLst>
      <p:ext uri="{BB962C8B-B14F-4D97-AF65-F5344CB8AC3E}">
        <p14:creationId xmlns:p14="http://schemas.microsoft.com/office/powerpoint/2010/main" val="2472906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1DCEC-2FE8-455F-B6D2-BA73FCEE0A56}"/>
              </a:ext>
            </a:extLst>
          </p:cNvPr>
          <p:cNvSpPr>
            <a:spLocks noGrp="1"/>
          </p:cNvSpPr>
          <p:nvPr>
            <p:ph type="title"/>
          </p:nvPr>
        </p:nvSpPr>
        <p:spPr/>
        <p:txBody>
          <a:bodyPr/>
          <a:lstStyle/>
          <a:p>
            <a:r>
              <a:rPr lang="en-US" dirty="0"/>
              <a:t>Project Process Discussion</a:t>
            </a:r>
          </a:p>
        </p:txBody>
      </p:sp>
      <p:sp>
        <p:nvSpPr>
          <p:cNvPr id="3" name="Content Placeholder 2">
            <a:extLst>
              <a:ext uri="{FF2B5EF4-FFF2-40B4-BE49-F238E27FC236}">
                <a16:creationId xmlns:a16="http://schemas.microsoft.com/office/drawing/2014/main" id="{B8663AFC-DF74-4EF7-9A99-44D32723C26D}"/>
              </a:ext>
            </a:extLst>
          </p:cNvPr>
          <p:cNvSpPr>
            <a:spLocks noGrp="1"/>
          </p:cNvSpPr>
          <p:nvPr>
            <p:ph idx="1"/>
          </p:nvPr>
        </p:nvSpPr>
        <p:spPr/>
        <p:txBody>
          <a:bodyPr>
            <a:normAutofit lnSpcReduction="10000"/>
          </a:bodyPr>
          <a:lstStyle/>
          <a:p>
            <a:pPr marL="457200">
              <a:lnSpc>
                <a:spcPct val="107000"/>
              </a:lnSpc>
              <a:spcBef>
                <a:spcPts val="0"/>
              </a:spcBef>
              <a:spcAft>
                <a:spcPts val="0"/>
              </a:spcAft>
              <a:buFont typeface="Arial" panose="020B0604020202020204" pitchFamily="34" charset="0"/>
              <a:buChar char="•"/>
            </a:pPr>
            <a:r>
              <a:rPr lang="en-US" sz="1900" dirty="0">
                <a:latin typeface="Calibri" panose="020F0502020204030204" pitchFamily="34" charset="0"/>
                <a:cs typeface="Times New Roman" panose="02020603050405020304" pitchFamily="18" charset="0"/>
              </a:rPr>
              <a:t>Before “draft”: Use framework document </a:t>
            </a:r>
          </a:p>
          <a:p>
            <a:pPr lvl="1" indent="-228600">
              <a:lnSpc>
                <a:spcPct val="107000"/>
              </a:lnSpc>
              <a:spcBef>
                <a:spcPts val="0"/>
              </a:spcBef>
              <a:spcAft>
                <a:spcPts val="0"/>
              </a:spcAft>
              <a:buFont typeface="Wingdings" panose="05000000000000000000" pitchFamily="2" charset="2"/>
              <a:buChar char=""/>
            </a:pPr>
            <a:r>
              <a:rPr lang="en-US" sz="1500" dirty="0">
                <a:latin typeface="Calibri" panose="020F0502020204030204" pitchFamily="34" charset="0"/>
                <a:cs typeface="Times New Roman" panose="02020603050405020304" pitchFamily="18" charset="0"/>
              </a:rPr>
              <a:t>To organize content from contributions</a:t>
            </a:r>
          </a:p>
          <a:p>
            <a:pPr lvl="1" indent="-228600">
              <a:lnSpc>
                <a:spcPct val="107000"/>
              </a:lnSpc>
              <a:spcBef>
                <a:spcPts val="0"/>
              </a:spcBef>
              <a:spcAft>
                <a:spcPts val="0"/>
              </a:spcAft>
              <a:buFont typeface="Wingdings" panose="05000000000000000000" pitchFamily="2" charset="2"/>
              <a:buChar char=""/>
            </a:pPr>
            <a:r>
              <a:rPr lang="en-US" sz="1500" dirty="0">
                <a:latin typeface="Calibri" panose="020F0502020204030204" pitchFamily="34" charset="0"/>
                <a:cs typeface="Times New Roman" panose="02020603050405020304" pitchFamily="18" charset="0"/>
              </a:rPr>
              <a:t>Map contributions and proposals to outline of the standard</a:t>
            </a:r>
          </a:p>
          <a:p>
            <a:pPr lvl="1" indent="-228600">
              <a:lnSpc>
                <a:spcPct val="107000"/>
              </a:lnSpc>
              <a:spcBef>
                <a:spcPts val="0"/>
              </a:spcBef>
              <a:spcAft>
                <a:spcPts val="0"/>
              </a:spcAft>
              <a:buFont typeface="Wingdings" panose="05000000000000000000" pitchFamily="2" charset="2"/>
              <a:buChar char=""/>
            </a:pPr>
            <a:r>
              <a:rPr lang="en-US" sz="1500" dirty="0">
                <a:latin typeface="Calibri" panose="020F0502020204030204" pitchFamily="34" charset="0"/>
                <a:cs typeface="Times New Roman" panose="02020603050405020304" pitchFamily="18" charset="0"/>
              </a:rPr>
              <a:t>To identify where content is needed (thin or missing)</a:t>
            </a:r>
          </a:p>
          <a:p>
            <a:pPr marL="514350" lvl="1" indent="0">
              <a:lnSpc>
                <a:spcPct val="107000"/>
              </a:lnSpc>
              <a:spcBef>
                <a:spcPts val="0"/>
              </a:spcBef>
              <a:spcAft>
                <a:spcPts val="0"/>
              </a:spcAft>
            </a:pPr>
            <a:endParaRPr lang="en-US" sz="1500" dirty="0">
              <a:latin typeface="Calibri" panose="020F0502020204030204" pitchFamily="34" charset="0"/>
              <a:cs typeface="Times New Roman" panose="02020603050405020304" pitchFamily="18" charset="0"/>
            </a:endParaRPr>
          </a:p>
          <a:p>
            <a:pPr marL="457200">
              <a:lnSpc>
                <a:spcPct val="107000"/>
              </a:lnSpc>
              <a:spcBef>
                <a:spcPts val="0"/>
              </a:spcBef>
              <a:spcAft>
                <a:spcPts val="0"/>
              </a:spcAft>
              <a:buFont typeface="Arial" panose="020B0604020202020204" pitchFamily="34" charset="0"/>
              <a:buChar char="•"/>
            </a:pPr>
            <a:r>
              <a:rPr lang="en-US" sz="1900" dirty="0">
                <a:latin typeface="Calibri" panose="020F0502020204030204" pitchFamily="34" charset="0"/>
                <a:cs typeface="Times New Roman" panose="02020603050405020304" pitchFamily="18" charset="0"/>
              </a:rPr>
              <a:t>Developing content through technical contributions and discussion</a:t>
            </a:r>
          </a:p>
          <a:p>
            <a:pPr lvl="1" indent="-228600">
              <a:lnSpc>
                <a:spcPct val="107000"/>
              </a:lnSpc>
              <a:spcBef>
                <a:spcPts val="0"/>
              </a:spcBef>
              <a:spcAft>
                <a:spcPts val="0"/>
              </a:spcAft>
              <a:buFont typeface="Wingdings" panose="05000000000000000000" pitchFamily="2" charset="2"/>
              <a:buChar char=""/>
            </a:pPr>
            <a:r>
              <a:rPr lang="en-US" sz="1500" dirty="0">
                <a:latin typeface="Calibri" panose="020F0502020204030204" pitchFamily="34" charset="0"/>
                <a:cs typeface="Times New Roman" panose="02020603050405020304" pitchFamily="18" charset="0"/>
              </a:rPr>
              <a:t>Use discussion to hear various views and identify collaboration opportunities</a:t>
            </a:r>
          </a:p>
          <a:p>
            <a:pPr lvl="1" indent="-228600">
              <a:lnSpc>
                <a:spcPct val="107000"/>
              </a:lnSpc>
              <a:spcBef>
                <a:spcPts val="0"/>
              </a:spcBef>
              <a:spcAft>
                <a:spcPts val="0"/>
              </a:spcAft>
              <a:buFont typeface="Wingdings" panose="05000000000000000000" pitchFamily="2" charset="2"/>
              <a:buChar char=""/>
            </a:pPr>
            <a:r>
              <a:rPr lang="en-US" sz="1500" dirty="0">
                <a:latin typeface="Calibri" panose="020F0502020204030204" pitchFamily="34" charset="0"/>
                <a:cs typeface="Times New Roman" panose="02020603050405020304" pitchFamily="18" charset="0"/>
              </a:rPr>
              <a:t>Feedback from group to encourage further effort</a:t>
            </a:r>
          </a:p>
          <a:p>
            <a:pPr lvl="1" indent="-228600">
              <a:lnSpc>
                <a:spcPct val="107000"/>
              </a:lnSpc>
              <a:spcBef>
                <a:spcPts val="0"/>
              </a:spcBef>
              <a:spcAft>
                <a:spcPts val="0"/>
              </a:spcAft>
              <a:buFont typeface="Wingdings" panose="05000000000000000000" pitchFamily="2" charset="2"/>
              <a:buChar char=""/>
            </a:pPr>
            <a:r>
              <a:rPr lang="en-US" sz="1500" dirty="0">
                <a:latin typeface="Calibri" panose="020F0502020204030204" pitchFamily="34" charset="0"/>
                <a:cs typeface="Times New Roman" panose="02020603050405020304" pitchFamily="18" charset="0"/>
              </a:rPr>
              <a:t>Build consensus through collaboration</a:t>
            </a:r>
          </a:p>
          <a:p>
            <a:pPr lvl="1" indent="-228600">
              <a:lnSpc>
                <a:spcPct val="107000"/>
              </a:lnSpc>
              <a:spcBef>
                <a:spcPts val="0"/>
              </a:spcBef>
              <a:spcAft>
                <a:spcPts val="0"/>
              </a:spcAft>
              <a:buFont typeface="Wingdings" panose="05000000000000000000" pitchFamily="2" charset="2"/>
              <a:buChar char=""/>
            </a:pPr>
            <a:r>
              <a:rPr lang="en-US" sz="1500" dirty="0">
                <a:latin typeface="Calibri" panose="020F0502020204030204" pitchFamily="34" charset="0"/>
                <a:cs typeface="Times New Roman" panose="02020603050405020304" pitchFamily="18" charset="0"/>
              </a:rPr>
              <a:t>Straw polls and formal votes as needed (as a last resort resolution)</a:t>
            </a:r>
          </a:p>
          <a:p>
            <a:pPr marL="514350" lvl="1" indent="0">
              <a:lnSpc>
                <a:spcPct val="107000"/>
              </a:lnSpc>
              <a:spcBef>
                <a:spcPts val="0"/>
              </a:spcBef>
              <a:spcAft>
                <a:spcPts val="0"/>
              </a:spcAft>
            </a:pPr>
            <a:endParaRPr lang="en-US" sz="1500" dirty="0">
              <a:latin typeface="Calibri" panose="020F0502020204030204" pitchFamily="34" charset="0"/>
              <a:cs typeface="Times New Roman" panose="02020603050405020304" pitchFamily="18" charset="0"/>
            </a:endParaRPr>
          </a:p>
          <a:p>
            <a:pPr marL="457200">
              <a:lnSpc>
                <a:spcPct val="107000"/>
              </a:lnSpc>
              <a:spcBef>
                <a:spcPts val="0"/>
              </a:spcBef>
              <a:spcAft>
                <a:spcPts val="0"/>
              </a:spcAft>
              <a:buFont typeface="Arial" panose="020B0604020202020204" pitchFamily="34" charset="0"/>
              <a:buChar char="•"/>
            </a:pPr>
            <a:r>
              <a:rPr lang="en-US" sz="1900" dirty="0">
                <a:latin typeface="Calibri" panose="020F0502020204030204" pitchFamily="34" charset="0"/>
                <a:cs typeface="Times New Roman" panose="02020603050405020304" pitchFamily="18" charset="0"/>
              </a:rPr>
              <a:t>Straw Polls and Technical motions on content:</a:t>
            </a:r>
          </a:p>
          <a:p>
            <a:pPr lvl="1" indent="-228600">
              <a:lnSpc>
                <a:spcPct val="107000"/>
              </a:lnSpc>
              <a:spcBef>
                <a:spcPts val="0"/>
              </a:spcBef>
              <a:spcAft>
                <a:spcPts val="0"/>
              </a:spcAft>
              <a:buFont typeface="Wingdings" panose="05000000000000000000" pitchFamily="2" charset="2"/>
              <a:buChar char=""/>
            </a:pPr>
            <a:r>
              <a:rPr lang="en-US" sz="1500" dirty="0">
                <a:latin typeface="Calibri" panose="020F0502020204030204" pitchFamily="34" charset="0"/>
                <a:cs typeface="Times New Roman" panose="02020603050405020304" pitchFamily="18" charset="0"/>
              </a:rPr>
              <a:t>Primary method is collaboration</a:t>
            </a:r>
          </a:p>
          <a:p>
            <a:pPr lvl="1" indent="-228600">
              <a:lnSpc>
                <a:spcPct val="107000"/>
              </a:lnSpc>
              <a:spcBef>
                <a:spcPts val="0"/>
              </a:spcBef>
              <a:spcAft>
                <a:spcPts val="0"/>
              </a:spcAft>
              <a:buFont typeface="Wingdings" panose="05000000000000000000" pitchFamily="2" charset="2"/>
              <a:buChar char=""/>
            </a:pPr>
            <a:r>
              <a:rPr lang="en-US" sz="1500" dirty="0">
                <a:latin typeface="Calibri" panose="020F0502020204030204" pitchFamily="34" charset="0"/>
                <a:cs typeface="Times New Roman" panose="02020603050405020304" pitchFamily="18" charset="0"/>
              </a:rPr>
              <a:t>Use SPs and motions to provide guidance to contributors (know what to work on, not waste effort) </a:t>
            </a:r>
            <a:r>
              <a:rPr lang="en-US" sz="1500" i="1" dirty="0">
                <a:latin typeface="Calibri" panose="020F0502020204030204" pitchFamily="34" charset="0"/>
                <a:cs typeface="Times New Roman" panose="02020603050405020304" pitchFamily="18" charset="0"/>
              </a:rPr>
              <a:t>when there is doubt </a:t>
            </a:r>
            <a:r>
              <a:rPr lang="en-US" sz="1500" dirty="0">
                <a:latin typeface="Calibri" panose="020F0502020204030204" pitchFamily="34" charset="0"/>
                <a:cs typeface="Times New Roman" panose="02020603050405020304" pitchFamily="18" charset="0"/>
              </a:rPr>
              <a:t>(when not clear from discussion)</a:t>
            </a:r>
          </a:p>
          <a:p>
            <a:pPr lvl="1" indent="-228600">
              <a:lnSpc>
                <a:spcPct val="107000"/>
              </a:lnSpc>
              <a:spcBef>
                <a:spcPts val="0"/>
              </a:spcBef>
              <a:spcAft>
                <a:spcPts val="0"/>
              </a:spcAft>
              <a:buFont typeface="Wingdings" panose="05000000000000000000" pitchFamily="2" charset="2"/>
              <a:buChar char=""/>
            </a:pPr>
            <a:endParaRPr lang="en-US" sz="1500" dirty="0">
              <a:latin typeface="Calibri" panose="020F0502020204030204" pitchFamily="34" charset="0"/>
              <a:cs typeface="Times New Roman" panose="02020603050405020304" pitchFamily="18" charset="0"/>
            </a:endParaRPr>
          </a:p>
          <a:p>
            <a:pPr marL="457200">
              <a:lnSpc>
                <a:spcPct val="107000"/>
              </a:lnSpc>
              <a:spcBef>
                <a:spcPts val="0"/>
              </a:spcBef>
              <a:spcAft>
                <a:spcPts val="0"/>
              </a:spcAft>
              <a:buFont typeface="Arial" panose="020B0604020202020204" pitchFamily="34" charset="0"/>
              <a:buChar char="•"/>
            </a:pPr>
            <a:r>
              <a:rPr lang="en-US" sz="1900" dirty="0">
                <a:latin typeface="Calibri" panose="020F0502020204030204" pitchFamily="34" charset="0"/>
                <a:cs typeface="Times New Roman" panose="02020603050405020304" pitchFamily="18" charset="0"/>
              </a:rPr>
              <a:t>Draft Development</a:t>
            </a:r>
          </a:p>
          <a:p>
            <a:pPr marL="514350" lvl="1" indent="0">
              <a:lnSpc>
                <a:spcPct val="107000"/>
              </a:lnSpc>
              <a:spcBef>
                <a:spcPts val="0"/>
              </a:spcBef>
              <a:spcAft>
                <a:spcPts val="0"/>
              </a:spcAft>
            </a:pPr>
            <a:endParaRPr lang="en-US" sz="1500" dirty="0">
              <a:latin typeface="Calibri" panose="020F0502020204030204" pitchFamily="34" charset="0"/>
              <a:cs typeface="Times New Roman" panose="02020603050405020304" pitchFamily="18" charset="0"/>
            </a:endParaRPr>
          </a:p>
          <a:p>
            <a:pPr marL="457200">
              <a:lnSpc>
                <a:spcPct val="117000"/>
              </a:lnSpc>
              <a:spcBef>
                <a:spcPts val="0"/>
              </a:spcBef>
              <a:spcAft>
                <a:spcPts val="0"/>
              </a:spcAft>
              <a:buFont typeface="Arial" panose="020B0604020202020204" pitchFamily="34" charset="0"/>
              <a:buChar char="•"/>
            </a:pPr>
            <a:r>
              <a:rPr lang="en-US" sz="1900" dirty="0">
                <a:latin typeface="Calibri" panose="020F0502020204030204" pitchFamily="34" charset="0"/>
                <a:cs typeface="Times New Roman" panose="02020603050405020304" pitchFamily="18" charset="0"/>
              </a:rPr>
              <a:t>Other process issues?</a:t>
            </a:r>
          </a:p>
          <a:p>
            <a:endParaRPr lang="en-US" dirty="0"/>
          </a:p>
        </p:txBody>
      </p:sp>
      <p:sp>
        <p:nvSpPr>
          <p:cNvPr id="4" name="Slide Number Placeholder 3">
            <a:extLst>
              <a:ext uri="{FF2B5EF4-FFF2-40B4-BE49-F238E27FC236}">
                <a16:creationId xmlns:a16="http://schemas.microsoft.com/office/drawing/2014/main" id="{CB75BEE3-48D5-430B-AFFD-02D3CF472785}"/>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25</a:t>
            </a:fld>
            <a:endParaRPr lang="en-US" altLang="en-US"/>
          </a:p>
        </p:txBody>
      </p:sp>
    </p:spTree>
    <p:extLst>
      <p:ext uri="{BB962C8B-B14F-4D97-AF65-F5344CB8AC3E}">
        <p14:creationId xmlns:p14="http://schemas.microsoft.com/office/powerpoint/2010/main" val="1515563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2C9D-152D-4F27-BAA4-FEDCD00778D4}"/>
              </a:ext>
            </a:extLst>
          </p:cNvPr>
          <p:cNvSpPr>
            <a:spLocks noGrp="1"/>
          </p:cNvSpPr>
          <p:nvPr>
            <p:ph type="title"/>
          </p:nvPr>
        </p:nvSpPr>
        <p:spPr>
          <a:xfrm>
            <a:off x="755576" y="685801"/>
            <a:ext cx="7764463" cy="438944"/>
          </a:xfrm>
        </p:spPr>
        <p:txBody>
          <a:bodyPr>
            <a:normAutofit fontScale="90000"/>
          </a:bodyPr>
          <a:lstStyle/>
          <a:p>
            <a:r>
              <a:rPr lang="en-US" sz="3000" u="sng" dirty="0"/>
              <a:t>Task Group	Leadership Roles in a nutshell</a:t>
            </a:r>
          </a:p>
        </p:txBody>
      </p:sp>
      <p:sp>
        <p:nvSpPr>
          <p:cNvPr id="3" name="Content Placeholder 2">
            <a:extLst>
              <a:ext uri="{FF2B5EF4-FFF2-40B4-BE49-F238E27FC236}">
                <a16:creationId xmlns:a16="http://schemas.microsoft.com/office/drawing/2014/main" id="{91D8C29A-7470-4309-A169-2725A45D83A1}"/>
              </a:ext>
            </a:extLst>
          </p:cNvPr>
          <p:cNvSpPr>
            <a:spLocks noGrp="1"/>
          </p:cNvSpPr>
          <p:nvPr>
            <p:ph idx="1"/>
          </p:nvPr>
        </p:nvSpPr>
        <p:spPr>
          <a:xfrm>
            <a:off x="767977" y="1196753"/>
            <a:ext cx="7764463" cy="5256584"/>
          </a:xfrm>
        </p:spPr>
        <p:txBody>
          <a:bodyPr>
            <a:normAutofit fontScale="55000" lnSpcReduction="20000"/>
          </a:bodyPr>
          <a:lstStyle/>
          <a:p>
            <a:pPr marL="457200" indent="-457200">
              <a:buFont typeface="Arial" panose="020B0604020202020204" pitchFamily="34" charset="0"/>
              <a:buChar char="•"/>
            </a:pPr>
            <a:r>
              <a:rPr lang="en-US" dirty="0"/>
              <a:t>WG Chair – roles and attributes</a:t>
            </a:r>
          </a:p>
          <a:p>
            <a:pPr marL="857250" lvl="1" indent="-457200">
              <a:buFont typeface="Arial" panose="020B0604020202020204" pitchFamily="34" charset="0"/>
              <a:buChar char="•"/>
            </a:pPr>
            <a:r>
              <a:rPr lang="en-US" dirty="0">
                <a:solidFill>
                  <a:schemeClr val="accent1">
                    <a:lumMod val="50000"/>
                  </a:schemeClr>
                </a:solidFill>
              </a:rPr>
              <a:t>Must have an acting chair to conduct a meeting</a:t>
            </a:r>
          </a:p>
          <a:p>
            <a:pPr marL="857250" lvl="1" indent="-457200">
              <a:buFont typeface="Arial" panose="020B0604020202020204" pitchFamily="34" charset="0"/>
              <a:buChar char="•"/>
            </a:pPr>
            <a:r>
              <a:rPr lang="en-US" dirty="0"/>
              <a:t>Leads the activity according to the rules, and guidance from the WG chair</a:t>
            </a:r>
          </a:p>
          <a:p>
            <a:pPr marL="857250" lvl="1" indent="-457200">
              <a:buFont typeface="Arial" panose="020B0604020202020204" pitchFamily="34" charset="0"/>
              <a:buChar char="•"/>
            </a:pPr>
            <a:r>
              <a:rPr lang="en-US" dirty="0"/>
              <a:t>Prioritizing work to best serve the group and its goals.</a:t>
            </a:r>
          </a:p>
          <a:p>
            <a:pPr marL="857250" lvl="1" indent="-457200">
              <a:buFont typeface="Arial" panose="020B0604020202020204" pitchFamily="34" charset="0"/>
              <a:buChar char="•"/>
            </a:pPr>
            <a:r>
              <a:rPr lang="en-US" dirty="0"/>
              <a:t>Strives to be objective and ensure all participants have an opportunity to share their views</a:t>
            </a:r>
          </a:p>
          <a:p>
            <a:pPr marL="857250" lvl="1" indent="-457200">
              <a:buFont typeface="Arial" panose="020B0604020202020204" pitchFamily="34" charset="0"/>
              <a:buChar char="•"/>
            </a:pPr>
            <a:r>
              <a:rPr lang="en-US" dirty="0"/>
              <a:t>Entertains motions but doesn’t make motions</a:t>
            </a:r>
          </a:p>
          <a:p>
            <a:pPr marL="857250" lvl="1" indent="-457200">
              <a:buFont typeface="Arial" panose="020B0604020202020204" pitchFamily="34" charset="0"/>
              <a:buChar char="•"/>
            </a:pPr>
            <a:r>
              <a:rPr lang="en-US" dirty="0"/>
              <a:t>Resource for the group to understand the process and procedures</a:t>
            </a:r>
          </a:p>
          <a:p>
            <a:pPr marL="857250" lvl="1" indent="-457200">
              <a:buFont typeface="Arial" panose="020B0604020202020204" pitchFamily="34" charset="0"/>
              <a:buChar char="•"/>
            </a:pPr>
            <a:r>
              <a:rPr lang="en-US" dirty="0">
                <a:solidFill>
                  <a:schemeClr val="tx2">
                    <a:lumMod val="85000"/>
                    <a:lumOff val="15000"/>
                  </a:schemeClr>
                </a:solidFill>
              </a:rPr>
              <a:t>Delegates necessary functions</a:t>
            </a:r>
          </a:p>
          <a:p>
            <a:pPr marL="857250" lvl="1" indent="-457200">
              <a:buFont typeface="Arial" panose="020B0604020202020204" pitchFamily="34" charset="0"/>
              <a:buChar char="•"/>
            </a:pPr>
            <a:r>
              <a:rPr lang="en-US" b="1" u="sng" dirty="0">
                <a:solidFill>
                  <a:schemeClr val="tx2">
                    <a:lumMod val="85000"/>
                    <a:lumOff val="15000"/>
                  </a:schemeClr>
                </a:solidFill>
                <a:uFill>
                  <a:solidFill>
                    <a:schemeClr val="accent1"/>
                  </a:solidFill>
                </a:uFill>
              </a:rPr>
              <a:t>Seeks consensus as a means of resolving issues</a:t>
            </a:r>
          </a:p>
          <a:p>
            <a:pPr marL="457200" indent="-457200">
              <a:buFont typeface="Arial" panose="020B0604020202020204" pitchFamily="34" charset="0"/>
              <a:buChar char="•"/>
            </a:pPr>
            <a:r>
              <a:rPr lang="en-US" dirty="0"/>
              <a:t>Vice Chairs (VC) </a:t>
            </a:r>
          </a:p>
          <a:p>
            <a:pPr marL="857250" lvl="1" indent="-457200">
              <a:buFont typeface="Arial" panose="020B0604020202020204" pitchFamily="34" charset="0"/>
              <a:buChar char="•"/>
            </a:pPr>
            <a:r>
              <a:rPr lang="en-US" dirty="0"/>
              <a:t>VCs to take over (backup) when needed by chair</a:t>
            </a:r>
          </a:p>
          <a:p>
            <a:pPr marL="1257300" lvl="2" indent="-457200">
              <a:buFont typeface="Arial" panose="020B0604020202020204" pitchFamily="34" charset="0"/>
              <a:buChar char="•"/>
            </a:pPr>
            <a:r>
              <a:rPr lang="en-US" dirty="0"/>
              <a:t>E.g. when chair is absent or is temporarily acting as individual contributor</a:t>
            </a:r>
          </a:p>
          <a:p>
            <a:pPr marL="857250" lvl="1" indent="-457200">
              <a:buFont typeface="Arial" panose="020B0604020202020204" pitchFamily="34" charset="0"/>
              <a:buChar char="•"/>
            </a:pPr>
            <a:r>
              <a:rPr lang="en-US" dirty="0"/>
              <a:t>VCs assist the group and the chair as delegated by the chair</a:t>
            </a:r>
          </a:p>
          <a:p>
            <a:pPr marL="1257300" lvl="2" indent="-457200">
              <a:buFont typeface="Arial" panose="020B0604020202020204" pitchFamily="34" charset="0"/>
              <a:buChar char="•"/>
            </a:pPr>
            <a:r>
              <a:rPr lang="en-US" dirty="0" err="1"/>
              <a:t>E.g</a:t>
            </a:r>
            <a:r>
              <a:rPr lang="en-US" dirty="0"/>
              <a:t> lead subgroups and ad </a:t>
            </a:r>
            <a:r>
              <a:rPr lang="en-US" dirty="0" err="1"/>
              <a:t>hocs</a:t>
            </a:r>
            <a:r>
              <a:rPr lang="en-US" dirty="0"/>
              <a:t> </a:t>
            </a:r>
          </a:p>
          <a:p>
            <a:pPr marL="457200" indent="-457200">
              <a:buFont typeface="Arial" panose="020B0604020202020204" pitchFamily="34" charset="0"/>
              <a:buChar char="•"/>
            </a:pPr>
            <a:r>
              <a:rPr lang="en-US" dirty="0"/>
              <a:t>Recording secretary</a:t>
            </a:r>
          </a:p>
          <a:p>
            <a:pPr marL="857250" lvl="1" indent="-457200">
              <a:buFont typeface="Arial" panose="020B0604020202020204" pitchFamily="34" charset="0"/>
              <a:buChar char="•"/>
            </a:pPr>
            <a:r>
              <a:rPr lang="en-US" dirty="0">
                <a:solidFill>
                  <a:schemeClr val="accent1">
                    <a:lumMod val="50000"/>
                  </a:schemeClr>
                </a:solidFill>
              </a:rPr>
              <a:t>Really important: Essential to conduct a meeting</a:t>
            </a:r>
          </a:p>
          <a:p>
            <a:pPr marL="457200" indent="-457200">
              <a:buFont typeface="Arial" panose="020B0604020202020204" pitchFamily="34" charset="0"/>
              <a:buChar char="•"/>
            </a:pPr>
            <a:r>
              <a:rPr lang="en-US" dirty="0">
                <a:solidFill>
                  <a:schemeClr val="tx1"/>
                </a:solidFill>
              </a:rPr>
              <a:t>Technical Editor</a:t>
            </a:r>
          </a:p>
          <a:p>
            <a:pPr marL="857250" lvl="1" indent="-457200">
              <a:buFont typeface="Arial" panose="020B0604020202020204" pitchFamily="34" charset="0"/>
              <a:buChar char="•"/>
            </a:pPr>
            <a:r>
              <a:rPr lang="en-US" dirty="0">
                <a:solidFill>
                  <a:schemeClr val="tx1"/>
                </a:solidFill>
              </a:rPr>
              <a:t>Really important (see next slide)</a:t>
            </a:r>
          </a:p>
          <a:p>
            <a:pPr marL="457200" indent="-457200">
              <a:buFont typeface="Arial" panose="020B0604020202020204" pitchFamily="34" charset="0"/>
              <a:buChar char="•"/>
            </a:pPr>
            <a:endParaRPr lang="en-US" dirty="0"/>
          </a:p>
          <a:p>
            <a:pPr marL="857250" lvl="1" indent="-45720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D179214E-044D-456E-A425-F1E982EB74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26</a:t>
            </a:fld>
            <a:endParaRPr lang="en-US" altLang="en-US"/>
          </a:p>
        </p:txBody>
      </p:sp>
    </p:spTree>
    <p:extLst>
      <p:ext uri="{BB962C8B-B14F-4D97-AF65-F5344CB8AC3E}">
        <p14:creationId xmlns:p14="http://schemas.microsoft.com/office/powerpoint/2010/main" val="4139677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3B9CB-3ADF-4B57-9C8C-60A3165A23F7}"/>
              </a:ext>
            </a:extLst>
          </p:cNvPr>
          <p:cNvSpPr>
            <a:spLocks noGrp="1"/>
          </p:cNvSpPr>
          <p:nvPr>
            <p:ph type="title"/>
          </p:nvPr>
        </p:nvSpPr>
        <p:spPr/>
        <p:txBody>
          <a:bodyPr/>
          <a:lstStyle/>
          <a:p>
            <a:r>
              <a:rPr lang="en-US" dirty="0"/>
              <a:t>Technical Editor (from OM)</a:t>
            </a:r>
          </a:p>
        </p:txBody>
      </p:sp>
      <p:sp>
        <p:nvSpPr>
          <p:cNvPr id="3" name="Content Placeholder 2">
            <a:extLst>
              <a:ext uri="{FF2B5EF4-FFF2-40B4-BE49-F238E27FC236}">
                <a16:creationId xmlns:a16="http://schemas.microsoft.com/office/drawing/2014/main" id="{3F863370-29EF-445E-A3F1-49B1EE01D675}"/>
              </a:ext>
            </a:extLst>
          </p:cNvPr>
          <p:cNvSpPr>
            <a:spLocks noGrp="1"/>
          </p:cNvSpPr>
          <p:nvPr>
            <p:ph idx="1"/>
          </p:nvPr>
        </p:nvSpPr>
        <p:spPr/>
        <p:txBody>
          <a:bodyPr>
            <a:normAutofit fontScale="70000" lnSpcReduction="20000"/>
          </a:bodyPr>
          <a:lstStyle/>
          <a:p>
            <a:r>
              <a:rPr lang="en-US" dirty="0"/>
              <a:t>The TG Technical Editor is responsible for:</a:t>
            </a:r>
          </a:p>
          <a:p>
            <a:pPr marL="457200" indent="-457200">
              <a:buFont typeface="Arial" panose="020B0604020202020204" pitchFamily="34" charset="0"/>
              <a:buChar char="•"/>
            </a:pPr>
            <a:r>
              <a:rPr lang="en-US" dirty="0"/>
              <a:t>Organizing and maintaining the draft standards for the TG in the format used by the IEEE standards department</a:t>
            </a:r>
          </a:p>
          <a:p>
            <a:pPr marL="457200" indent="-457200">
              <a:buFont typeface="Arial" panose="020B0604020202020204" pitchFamily="34" charset="0"/>
              <a:buChar char="•"/>
            </a:pPr>
            <a:r>
              <a:rPr lang="en-US" dirty="0"/>
              <a:t>Preparation of technical drafts following the editor’s guidelines in “15 Instructions for Technical Editors of IEEE 802.15 WG and Task Groups”</a:t>
            </a:r>
          </a:p>
          <a:p>
            <a:pPr marL="457200" indent="-457200">
              <a:buFont typeface="Arial" panose="020B0604020202020204" pitchFamily="34" charset="0"/>
              <a:buChar char="•"/>
            </a:pPr>
            <a:r>
              <a:rPr lang="en-US" dirty="0"/>
              <a:t>Preparation of an update of the draft standard after a session as soon as possible, as directed by the TG</a:t>
            </a:r>
          </a:p>
          <a:p>
            <a:pPr marL="457200" indent="-457200">
              <a:buFont typeface="Arial" panose="020B0604020202020204" pitchFamily="34" charset="0"/>
              <a:buChar char="•"/>
            </a:pPr>
            <a:r>
              <a:rPr lang="en-US" dirty="0"/>
              <a:t>Proof reading and coordinating changes of documents edited by IEEE staff</a:t>
            </a:r>
          </a:p>
          <a:p>
            <a:pPr marL="457200" indent="-457200">
              <a:buFont typeface="Arial" panose="020B0604020202020204" pitchFamily="34" charset="0"/>
              <a:buChar char="•"/>
            </a:pPr>
            <a:r>
              <a:rPr lang="en-US" dirty="0"/>
              <a:t>Submission to the TG Chair the following:</a:t>
            </a:r>
          </a:p>
          <a:p>
            <a:pPr marL="914400" lvl="1" indent="-457200">
              <a:buFont typeface="Arial" panose="020B0604020202020204" pitchFamily="34" charset="0"/>
              <a:buChar char="•"/>
            </a:pPr>
            <a:r>
              <a:rPr lang="en-US" dirty="0"/>
              <a:t>The file of the standard (see [other3])</a:t>
            </a:r>
          </a:p>
          <a:p>
            <a:pPr marL="914400" lvl="1" indent="-457200">
              <a:buFont typeface="Arial" panose="020B0604020202020204" pitchFamily="34" charset="0"/>
              <a:buChar char="•"/>
            </a:pPr>
            <a:r>
              <a:rPr lang="en-US" dirty="0"/>
              <a:t>A word processing document file in a format that is acceptable by the IEEE standards department (see [other4])</a:t>
            </a:r>
          </a:p>
          <a:p>
            <a:endParaRPr lang="en-US" dirty="0"/>
          </a:p>
        </p:txBody>
      </p:sp>
      <p:sp>
        <p:nvSpPr>
          <p:cNvPr id="4" name="Slide Number Placeholder 3">
            <a:extLst>
              <a:ext uri="{FF2B5EF4-FFF2-40B4-BE49-F238E27FC236}">
                <a16:creationId xmlns:a16="http://schemas.microsoft.com/office/drawing/2014/main" id="{D4B52443-F2F9-4AF5-BBE2-FB2B4718EEF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27</a:t>
            </a:fld>
            <a:endParaRPr lang="en-US" altLang="en-US"/>
          </a:p>
        </p:txBody>
      </p:sp>
    </p:spTree>
    <p:extLst>
      <p:ext uri="{BB962C8B-B14F-4D97-AF65-F5344CB8AC3E}">
        <p14:creationId xmlns:p14="http://schemas.microsoft.com/office/powerpoint/2010/main" val="2116870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2C9D-152D-4F27-BAA4-FEDCD00778D4}"/>
              </a:ext>
            </a:extLst>
          </p:cNvPr>
          <p:cNvSpPr>
            <a:spLocks noGrp="1"/>
          </p:cNvSpPr>
          <p:nvPr>
            <p:ph type="title"/>
          </p:nvPr>
        </p:nvSpPr>
        <p:spPr>
          <a:xfrm>
            <a:off x="755576" y="685800"/>
            <a:ext cx="7764463" cy="65261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normAutofit/>
          </a:bodyPr>
          <a:lstStyle/>
          <a:p>
            <a:r>
              <a:rPr lang="en-US" sz="3000" dirty="0"/>
              <a:t>Task Group Vice Chairs</a:t>
            </a:r>
          </a:p>
        </p:txBody>
      </p:sp>
      <p:sp>
        <p:nvSpPr>
          <p:cNvPr id="3" name="Content Placeholder 2">
            <a:extLst>
              <a:ext uri="{FF2B5EF4-FFF2-40B4-BE49-F238E27FC236}">
                <a16:creationId xmlns:a16="http://schemas.microsoft.com/office/drawing/2014/main" id="{91D8C29A-7470-4309-A169-2725A45D83A1}"/>
              </a:ext>
            </a:extLst>
          </p:cNvPr>
          <p:cNvSpPr>
            <a:spLocks noGrp="1"/>
          </p:cNvSpPr>
          <p:nvPr>
            <p:ph idx="1"/>
          </p:nvPr>
        </p:nvSpPr>
        <p:spPr>
          <a:xfrm>
            <a:off x="767977" y="1439863"/>
            <a:ext cx="7764463" cy="5013473"/>
          </a:xfrm>
        </p:spPr>
        <p:txBody>
          <a:bodyPr>
            <a:normAutofit fontScale="77500" lnSpcReduction="20000"/>
          </a:bodyPr>
          <a:lstStyle/>
          <a:p>
            <a:pPr marL="457200" indent="-457200">
              <a:buFont typeface="Arial" panose="020B0604020202020204" pitchFamily="34" charset="0"/>
              <a:buChar char="•"/>
            </a:pPr>
            <a:r>
              <a:rPr lang="en-US" dirty="0"/>
              <a:t>VC-P: 1</a:t>
            </a:r>
            <a:r>
              <a:rPr lang="en-US" baseline="30000" dirty="0"/>
              <a:t>st</a:t>
            </a:r>
            <a:r>
              <a:rPr lang="en-US" dirty="0"/>
              <a:t> backup chair</a:t>
            </a:r>
          </a:p>
          <a:p>
            <a:pPr marL="857250" lvl="1" indent="-457200">
              <a:buFont typeface="Arial" panose="020B0604020202020204" pitchFamily="34" charset="0"/>
              <a:buChar char="•"/>
            </a:pPr>
            <a:r>
              <a:rPr lang="en-US" dirty="0"/>
              <a:t>Manage meeting logistics pre- and post- meeting</a:t>
            </a:r>
          </a:p>
          <a:p>
            <a:pPr marL="857250" lvl="1" indent="-457200">
              <a:buFont typeface="Arial" panose="020B0604020202020204" pitchFamily="34" charset="0"/>
              <a:buChar char="•"/>
            </a:pPr>
            <a:r>
              <a:rPr lang="en-US" dirty="0"/>
              <a:t>Backup chair on procedures and process</a:t>
            </a:r>
          </a:p>
          <a:p>
            <a:pPr marL="857250" lvl="1" indent="-457200">
              <a:buFont typeface="Arial" panose="020B0604020202020204" pitchFamily="34" charset="0"/>
              <a:buChar char="•"/>
            </a:pPr>
            <a:r>
              <a:rPr lang="en-US" dirty="0"/>
              <a:t>Ensure coordination with relevant TGs and WGs</a:t>
            </a:r>
          </a:p>
          <a:p>
            <a:pPr marL="457200" indent="-457200">
              <a:buFont typeface="Arial" panose="020B0604020202020204" pitchFamily="34" charset="0"/>
              <a:buChar char="•"/>
            </a:pPr>
            <a:r>
              <a:rPr lang="en-US" dirty="0"/>
              <a:t>VC-C: 2</a:t>
            </a:r>
            <a:r>
              <a:rPr lang="en-US" baseline="30000" dirty="0"/>
              <a:t>nd</a:t>
            </a:r>
            <a:r>
              <a:rPr lang="en-US" dirty="0"/>
              <a:t> backup chair</a:t>
            </a:r>
          </a:p>
          <a:p>
            <a:pPr marL="857250" lvl="1" indent="-457200">
              <a:buFont typeface="Arial" panose="020B0604020202020204" pitchFamily="34" charset="0"/>
              <a:buChar char="•"/>
            </a:pPr>
            <a:r>
              <a:rPr lang="en-US" dirty="0"/>
              <a:t>Manage in-meeting logistics (Channel access, time, </a:t>
            </a:r>
            <a:r>
              <a:rPr lang="en-US" dirty="0" err="1"/>
              <a:t>etc</a:t>
            </a:r>
            <a:r>
              <a:rPr lang="en-US" dirty="0"/>
              <a:t>)</a:t>
            </a:r>
          </a:p>
          <a:p>
            <a:pPr marL="857250" lvl="1" indent="-457200">
              <a:buFont typeface="Arial" panose="020B0604020202020204" pitchFamily="34" charset="0"/>
              <a:buChar char="•"/>
            </a:pPr>
            <a:r>
              <a:rPr lang="en-US" dirty="0"/>
              <a:t>Support the group  with organization e.g. comment management </a:t>
            </a:r>
          </a:p>
          <a:p>
            <a:pPr marL="457200" indent="-457200">
              <a:buFont typeface="Arial" panose="020B0604020202020204" pitchFamily="34" charset="0"/>
              <a:buChar char="•"/>
            </a:pPr>
            <a:r>
              <a:rPr lang="en-US" dirty="0"/>
              <a:t>VC-D: Vice chair and Recording Secretary, 3</a:t>
            </a:r>
            <a:r>
              <a:rPr lang="en-US" baseline="30000" dirty="0"/>
              <a:t>rd</a:t>
            </a:r>
            <a:r>
              <a:rPr lang="en-US" dirty="0"/>
              <a:t> backup chair</a:t>
            </a:r>
          </a:p>
          <a:p>
            <a:pPr marL="857250" lvl="1" indent="-457200">
              <a:buFont typeface="Arial" panose="020B0604020202020204" pitchFamily="34" charset="0"/>
              <a:buChar char="•"/>
            </a:pPr>
            <a:r>
              <a:rPr lang="en-US" dirty="0">
                <a:solidFill>
                  <a:schemeClr val="accent1">
                    <a:lumMod val="50000"/>
                  </a:schemeClr>
                </a:solidFill>
              </a:rPr>
              <a:t>Must have an acting recording secretary to conduct a meeting</a:t>
            </a:r>
          </a:p>
          <a:p>
            <a:pPr marL="857250" lvl="1" indent="-457200">
              <a:buFont typeface="Arial" panose="020B0604020202020204" pitchFamily="34" charset="0"/>
              <a:buChar char="•"/>
            </a:pPr>
            <a:r>
              <a:rPr lang="en-US" dirty="0">
                <a:solidFill>
                  <a:schemeClr val="tx2">
                    <a:lumMod val="85000"/>
                    <a:lumOff val="15000"/>
                  </a:schemeClr>
                </a:solidFill>
              </a:rPr>
              <a:t>Backup to other VCs </a:t>
            </a:r>
          </a:p>
          <a:p>
            <a:pPr marL="857250" lvl="1" indent="-45720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D179214E-044D-456E-A425-F1E982EB74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28</a:t>
            </a:fld>
            <a:endParaRPr lang="en-US" altLang="en-US"/>
          </a:p>
        </p:txBody>
      </p:sp>
    </p:spTree>
    <p:extLst>
      <p:ext uri="{BB962C8B-B14F-4D97-AF65-F5344CB8AC3E}">
        <p14:creationId xmlns:p14="http://schemas.microsoft.com/office/powerpoint/2010/main" val="3089950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Contributions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29</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2286001"/>
            <a:ext cx="7770813" cy="4189413"/>
          </a:xfrm>
        </p:spPr>
        <p:txBody>
          <a:bodyPr/>
          <a:lstStyle/>
          <a:p>
            <a:pPr>
              <a:buFont typeface="Arial" panose="020B0604020202020204" pitchFamily="34" charset="0"/>
              <a:buChar char="•"/>
            </a:pPr>
            <a:r>
              <a:rPr lang="en-US" sz="2000" b="1" dirty="0">
                <a:solidFill>
                  <a:srgbClr val="FF0000"/>
                </a:solidFill>
              </a:rPr>
              <a:t>This 802.15 meeting is part of an IEEE 802 LMSC Plenary or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you can register </a:t>
            </a:r>
            <a:r>
              <a:rPr lang="en-US" sz="2000" dirty="0">
                <a:hlinkClick r:id="rId2"/>
              </a:rPr>
              <a:t>here</a:t>
            </a:r>
            <a:r>
              <a:rPr lang="en-US" sz="2000" dirty="0"/>
              <a:t> or follow the registration link here </a:t>
            </a:r>
            <a:r>
              <a:rPr lang="en-US" sz="2000" dirty="0">
                <a:hlinkClick r:id="rId3"/>
              </a:rPr>
              <a:t>http://802world.org/plenary/</a:t>
            </a:r>
            <a:endParaRPr lang="en-US" sz="2000" dirty="0"/>
          </a:p>
          <a:p>
            <a:pPr>
              <a:buFont typeface="Arial" panose="020B0604020202020204" pitchFamily="34" charset="0"/>
              <a:buChar char="•"/>
            </a:pP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4219576"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3</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762000" y="685800"/>
            <a:ext cx="7764463" cy="1303040"/>
          </a:xfrm>
        </p:spPr>
        <p:txBody>
          <a:bodyPr anchor="t"/>
          <a:lstStyle/>
          <a:p>
            <a:r>
              <a:rPr lang="en-US" sz="3600" dirty="0"/>
              <a:t>Registration for 802 LMSC Plenaries and 802 Wireless Interims</a:t>
            </a:r>
            <a:endParaRPr lang="en-US" sz="3600" kern="0" dirty="0"/>
          </a:p>
        </p:txBody>
      </p:sp>
    </p:spTree>
    <p:extLst>
      <p:ext uri="{BB962C8B-B14F-4D97-AF65-F5344CB8AC3E}">
        <p14:creationId xmlns:p14="http://schemas.microsoft.com/office/powerpoint/2010/main" val="1968720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FD150-4928-4FF6-B0CD-E3CB4A06F262}"/>
              </a:ext>
            </a:extLst>
          </p:cNvPr>
          <p:cNvSpPr>
            <a:spLocks noGrp="1"/>
          </p:cNvSpPr>
          <p:nvPr>
            <p:ph type="title"/>
          </p:nvPr>
        </p:nvSpPr>
        <p:spPr/>
        <p:txBody>
          <a:bodyPr/>
          <a:lstStyle/>
          <a:p>
            <a:r>
              <a:rPr lang="en-US" dirty="0"/>
              <a:t>List of presentations</a:t>
            </a:r>
          </a:p>
        </p:txBody>
      </p:sp>
      <p:sp>
        <p:nvSpPr>
          <p:cNvPr id="3" name="Content Placeholder 2">
            <a:extLst>
              <a:ext uri="{FF2B5EF4-FFF2-40B4-BE49-F238E27FC236}">
                <a16:creationId xmlns:a16="http://schemas.microsoft.com/office/drawing/2014/main" id="{F6DC99AE-2F0F-47C1-8281-2838E6BA3998}"/>
              </a:ext>
            </a:extLst>
          </p:cNvPr>
          <p:cNvSpPr>
            <a:spLocks noGrp="1"/>
          </p:cNvSpPr>
          <p:nvPr>
            <p:ph idx="1"/>
          </p:nvPr>
        </p:nvSpPr>
        <p:spPr/>
        <p:txBody>
          <a:bodyPr>
            <a:normAutofit fontScale="47500" lnSpcReduction="20000"/>
          </a:bodyPr>
          <a:lstStyle/>
          <a:p>
            <a:r>
              <a:rPr lang="en-US" dirty="0">
                <a:hlinkClick r:id="rId2"/>
              </a:rPr>
              <a:t>https://mentor.ieee.org/802.15/dcn/21/15-21-0585-02-04ab-low-power-operation-for-non-ranging-applications.pdf</a:t>
            </a:r>
            <a:endParaRPr lang="en-US" dirty="0"/>
          </a:p>
          <a:p>
            <a:r>
              <a:rPr lang="en-US" dirty="0">
                <a:hlinkClick r:id="rId3"/>
              </a:rPr>
              <a:t>https://mentor.ieee.org/802.15/dcn/21/15-21-0570-00-04ab-cir-feedback-for-uwb-sensing.pptx</a:t>
            </a:r>
            <a:endParaRPr lang="en-US" dirty="0"/>
          </a:p>
          <a:p>
            <a:r>
              <a:rPr lang="en-US" dirty="0">
                <a:hlinkClick r:id="rId4"/>
              </a:rPr>
              <a:t>https://mentor.ieee.org/802.15/dcn/21/15-21-0565-02-04ab-tg4ab-november-meeting-slides.pptx</a:t>
            </a:r>
            <a:endParaRPr lang="en-US" dirty="0"/>
          </a:p>
          <a:p>
            <a:r>
              <a:rPr lang="en-US" dirty="0">
                <a:hlinkClick r:id="rId5"/>
              </a:rPr>
              <a:t>https://mentor.ieee.org/802.15/dcn/21/15-21-0557-01-04ab-uwb-wake-up-signalling.pdf</a:t>
            </a:r>
            <a:endParaRPr lang="en-US" dirty="0"/>
          </a:p>
          <a:p>
            <a:r>
              <a:rPr lang="en-US" dirty="0">
                <a:hlinkClick r:id="rId6"/>
              </a:rPr>
              <a:t>https://mentor.ieee.org/802.15/dcn/21/15-21-0590-00-04ab-ranging-qos.pptx</a:t>
            </a:r>
            <a:endParaRPr lang="en-US" dirty="0"/>
          </a:p>
          <a:p>
            <a:r>
              <a:rPr lang="en-US" dirty="0">
                <a:hlinkClick r:id="rId7"/>
              </a:rPr>
              <a:t>https://mentor.ieee.org/802.15/dcn/21/15-21-0589-00-04ab-uwb-channel-access-aided-by-pilot-narrow-band-radio.pptx</a:t>
            </a:r>
            <a:endParaRPr lang="en-US" dirty="0"/>
          </a:p>
          <a:p>
            <a:r>
              <a:rPr lang="en-US" dirty="0">
                <a:hlinkClick r:id="rId8"/>
              </a:rPr>
              <a:t>https://mentor.ieee.org/802.15/dcn/21/15-21-0556-00-04ab-uwb-ranging-accuracy-limiting-factor.pptx</a:t>
            </a:r>
            <a:endParaRPr lang="en-US" dirty="0"/>
          </a:p>
          <a:p>
            <a:r>
              <a:rPr lang="en-US" dirty="0">
                <a:hlinkClick r:id="rId9"/>
              </a:rPr>
              <a:t>https://mentor.ieee.org/802.15/dcn/21/15-21-0593-02-04ab-more-on-nba-mms.pptx</a:t>
            </a:r>
            <a:endParaRPr lang="en-US" dirty="0"/>
          </a:p>
          <a:p>
            <a:r>
              <a:rPr lang="en-US" dirty="0">
                <a:hlinkClick r:id="rId10"/>
              </a:rPr>
              <a:t>https://mentor.ieee.org/802.15/dcn/21/15-21-0592-00-04ab-high-data-rates.pptx</a:t>
            </a:r>
            <a:endParaRPr lang="en-US" dirty="0"/>
          </a:p>
          <a:p>
            <a:r>
              <a:rPr lang="en-US" dirty="0">
                <a:hlinkClick r:id="rId11"/>
              </a:rPr>
              <a:t>https://mentor.ieee.org/802.15/dcn/21/15-21-0605-00-04ab-nba-mms-uwb-mac-considerations.pptx</a:t>
            </a:r>
            <a:endParaRPr lang="en-US" dirty="0"/>
          </a:p>
          <a:p>
            <a:endParaRPr lang="en-US" dirty="0"/>
          </a:p>
          <a:p>
            <a:r>
              <a:rPr lang="en-US" dirty="0">
                <a:hlinkClick r:id="rId10"/>
              </a:rPr>
              <a:t>https://mentor.ieee.org/802.15/dcn/21/15-21-0592-00-04ab-high-data-rates.pptx</a:t>
            </a:r>
            <a:endParaRPr lang="en-US" dirty="0"/>
          </a:p>
          <a:p>
            <a:endParaRPr lang="en-US" dirty="0"/>
          </a:p>
        </p:txBody>
      </p:sp>
      <p:sp>
        <p:nvSpPr>
          <p:cNvPr id="4" name="Slide Number Placeholder 3">
            <a:extLst>
              <a:ext uri="{FF2B5EF4-FFF2-40B4-BE49-F238E27FC236}">
                <a16:creationId xmlns:a16="http://schemas.microsoft.com/office/drawing/2014/main" id="{0120D4C5-4B9D-408D-8814-A95113D77DB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30</a:t>
            </a:fld>
            <a:endParaRPr lang="en-US" altLang="en-US"/>
          </a:p>
        </p:txBody>
      </p:sp>
    </p:spTree>
    <p:extLst>
      <p:ext uri="{BB962C8B-B14F-4D97-AF65-F5344CB8AC3E}">
        <p14:creationId xmlns:p14="http://schemas.microsoft.com/office/powerpoint/2010/main" val="389210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31</a:t>
            </a:fld>
            <a:endParaRPr lang="en-US" altLang="en-US"/>
          </a:p>
        </p:txBody>
      </p:sp>
    </p:spTree>
    <p:extLst>
      <p:ext uri="{BB962C8B-B14F-4D97-AF65-F5344CB8AC3E}">
        <p14:creationId xmlns:p14="http://schemas.microsoft.com/office/powerpoint/2010/main" val="282584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505945C-3B0E-49F2-BD9C-0FF17D03AAE7}"/>
              </a:ext>
            </a:extLst>
          </p:cNvPr>
          <p:cNvSpPr>
            <a:spLocks noGrp="1" noChangeArrowheads="1"/>
          </p:cNvSpPr>
          <p:nvPr>
            <p:ph type="title"/>
          </p:nvPr>
        </p:nvSpPr>
        <p:spPr/>
        <p:txBody>
          <a:bodyPr>
            <a:normAutofit fontScale="90000"/>
          </a:bodyPr>
          <a:lstStyle/>
          <a:p>
            <a:r>
              <a:rPr lang="en-US" altLang="en-US" dirty="0"/>
              <a:t>Teleconference Schedule Discussion</a:t>
            </a:r>
          </a:p>
        </p:txBody>
      </p:sp>
      <p:sp>
        <p:nvSpPr>
          <p:cNvPr id="15364" name="Slide Number Placeholder 3">
            <a:extLst>
              <a:ext uri="{FF2B5EF4-FFF2-40B4-BE49-F238E27FC236}">
                <a16:creationId xmlns:a16="http://schemas.microsoft.com/office/drawing/2014/main" id="{4B708073-FB44-448B-932A-C62A277500B7}"/>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6787BB26-1930-4ABF-A0BE-518ED9BD72A7}" type="slidenum">
              <a:rPr lang="en-US" altLang="en-US" smtClean="0">
                <a:solidFill>
                  <a:schemeClr val="tx1"/>
                </a:solidFill>
              </a:rPr>
              <a:pPr/>
              <a:t>32</a:t>
            </a:fld>
            <a:endParaRPr lang="en-US" altLang="en-US">
              <a:solidFill>
                <a:schemeClr val="tx1"/>
              </a:solidFill>
            </a:endParaRPr>
          </a:p>
        </p:txBody>
      </p:sp>
      <p:sp>
        <p:nvSpPr>
          <p:cNvPr id="2" name="Arrow: Right 1">
            <a:extLst>
              <a:ext uri="{FF2B5EF4-FFF2-40B4-BE49-F238E27FC236}">
                <a16:creationId xmlns:a16="http://schemas.microsoft.com/office/drawing/2014/main" id="{E964B7C9-85AC-4877-B153-E76884D15BD3}"/>
              </a:ext>
            </a:extLst>
          </p:cNvPr>
          <p:cNvSpPr/>
          <p:nvPr/>
        </p:nvSpPr>
        <p:spPr bwMode="auto">
          <a:xfrm>
            <a:off x="4499992" y="2708920"/>
            <a:ext cx="864096" cy="576064"/>
          </a:xfrm>
          <a:prstGeom prst="rightArrow">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1" i="0" u="none" strike="noStrike" cap="none" normalizeH="0" baseline="0" dirty="0">
                <a:ln>
                  <a:noFill/>
                </a:ln>
                <a:solidFill>
                  <a:srgbClr val="C00000"/>
                </a:solidFill>
                <a:effectLst/>
                <a:latin typeface="Times New Roman" charset="0"/>
                <a:ea typeface="ＭＳ Ｐゴシック" charset="0"/>
                <a:cs typeface="ＭＳ Ｐゴシック" charset="0"/>
              </a:rPr>
              <a:t>NEXT</a:t>
            </a:r>
          </a:p>
        </p:txBody>
      </p:sp>
      <p:sp>
        <p:nvSpPr>
          <p:cNvPr id="7" name="Arrow: Right 6">
            <a:extLst>
              <a:ext uri="{FF2B5EF4-FFF2-40B4-BE49-F238E27FC236}">
                <a16:creationId xmlns:a16="http://schemas.microsoft.com/office/drawing/2014/main" id="{A37A012C-B51A-4A3F-BFCC-9901199B525B}"/>
              </a:ext>
            </a:extLst>
          </p:cNvPr>
          <p:cNvSpPr/>
          <p:nvPr/>
        </p:nvSpPr>
        <p:spPr bwMode="auto">
          <a:xfrm>
            <a:off x="4499992" y="1772816"/>
            <a:ext cx="867518" cy="871289"/>
          </a:xfrm>
          <a:prstGeom prst="right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b="1" dirty="0">
                <a:solidFill>
                  <a:schemeClr val="accent2">
                    <a:lumMod val="75000"/>
                  </a:schemeClr>
                </a:solidFill>
                <a:latin typeface="Times New Roman" charset="0"/>
                <a:ea typeface="ＭＳ Ｐゴシック" charset="0"/>
                <a:cs typeface="ＭＳ Ｐゴシック" charset="0"/>
              </a:rPr>
              <a:t>We are Here</a:t>
            </a:r>
            <a:endParaRPr kumimoji="0" lang="en-US" sz="1200" b="1" i="0" u="none" strike="noStrike" cap="none" normalizeH="0" baseline="0" dirty="0">
              <a:ln>
                <a:noFill/>
              </a:ln>
              <a:solidFill>
                <a:schemeClr val="accent2">
                  <a:lumMod val="75000"/>
                </a:schemeClr>
              </a:solidFill>
              <a:effectLst/>
              <a:latin typeface="Times New Roman" charset="0"/>
              <a:ea typeface="ＭＳ Ｐゴシック" charset="0"/>
              <a:cs typeface="ＭＳ Ｐゴシック" charset="0"/>
            </a:endParaRPr>
          </a:p>
        </p:txBody>
      </p:sp>
      <p:sp>
        <p:nvSpPr>
          <p:cNvPr id="11" name="Content Placeholder 2">
            <a:extLst>
              <a:ext uri="{FF2B5EF4-FFF2-40B4-BE49-F238E27FC236}">
                <a16:creationId xmlns:a16="http://schemas.microsoft.com/office/drawing/2014/main" id="{19E5CEF6-6A74-4B92-B977-9A5A3CC2D801}"/>
              </a:ext>
            </a:extLst>
          </p:cNvPr>
          <p:cNvSpPr>
            <a:spLocks noGrp="1"/>
          </p:cNvSpPr>
          <p:nvPr>
            <p:ph idx="1"/>
          </p:nvPr>
        </p:nvSpPr>
        <p:spPr>
          <a:xfrm>
            <a:off x="526207" y="1669630"/>
            <a:ext cx="4765874" cy="2047402"/>
          </a:xfrm>
        </p:spPr>
        <p:txBody>
          <a:bodyPr>
            <a:normAutofit fontScale="62500" lnSpcReduction="20000"/>
          </a:bodyPr>
          <a:lstStyle/>
          <a:p>
            <a:pPr marL="0" indent="0">
              <a:defRPr/>
            </a:pPr>
            <a:r>
              <a:rPr lang="en-US" dirty="0"/>
              <a:t>Frequency: Bi-weekly </a:t>
            </a:r>
          </a:p>
          <a:p>
            <a:pPr marL="0" indent="0">
              <a:defRPr/>
            </a:pPr>
            <a:r>
              <a:rPr lang="en-US" dirty="0"/>
              <a:t>Phase: Tuesday  </a:t>
            </a:r>
          </a:p>
          <a:p>
            <a:pPr marL="0" indent="0">
              <a:defRPr/>
            </a:pPr>
            <a:r>
              <a:rPr lang="en-US" dirty="0">
                <a:highlight>
                  <a:srgbClr val="FFFF00"/>
                </a:highlight>
              </a:rPr>
              <a:t>Time: 09:00 ET (06:00 PT)</a:t>
            </a:r>
          </a:p>
          <a:p>
            <a:pPr marL="0" indent="0">
              <a:defRPr/>
            </a:pPr>
            <a:r>
              <a:rPr lang="en-US" dirty="0"/>
              <a:t>Offset: First call November 30</a:t>
            </a:r>
            <a:r>
              <a:rPr lang="en-US" baseline="30000" dirty="0"/>
              <a:t>th</a:t>
            </a:r>
            <a:r>
              <a:rPr lang="en-US" dirty="0"/>
              <a:t> </a:t>
            </a:r>
          </a:p>
          <a:p>
            <a:pPr marL="400050" lvl="1" indent="0">
              <a:defRPr/>
            </a:pPr>
            <a:r>
              <a:rPr lang="en-US" dirty="0"/>
              <a:t>[skip week following the plenary]</a:t>
            </a:r>
          </a:p>
          <a:p>
            <a:pPr marL="0" indent="0">
              <a:defRPr/>
            </a:pPr>
            <a:r>
              <a:rPr lang="en-US" dirty="0"/>
              <a:t>Duration: 	1 hour. 	 </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p:txBody>
      </p:sp>
      <p:graphicFrame>
        <p:nvGraphicFramePr>
          <p:cNvPr id="12" name="Table 5">
            <a:extLst>
              <a:ext uri="{FF2B5EF4-FFF2-40B4-BE49-F238E27FC236}">
                <a16:creationId xmlns:a16="http://schemas.microsoft.com/office/drawing/2014/main" id="{94A0DE8E-BFD1-4C5D-9A6F-19BCFC7E23F9}"/>
              </a:ext>
            </a:extLst>
          </p:cNvPr>
          <p:cNvGraphicFramePr>
            <a:graphicFrameLocks noGrp="1"/>
          </p:cNvGraphicFramePr>
          <p:nvPr>
            <p:extLst>
              <p:ext uri="{D42A27DB-BD31-4B8C-83A1-F6EECF244321}">
                <p14:modId xmlns:p14="http://schemas.microsoft.com/office/powerpoint/2010/main" val="2113781170"/>
              </p:ext>
            </p:extLst>
          </p:nvPr>
        </p:nvGraphicFramePr>
        <p:xfrm>
          <a:off x="5364088" y="1700808"/>
          <a:ext cx="3205574" cy="4388640"/>
        </p:xfrm>
        <a:graphic>
          <a:graphicData uri="http://schemas.openxmlformats.org/drawingml/2006/table">
            <a:tbl>
              <a:tblPr firstRow="1" bandRow="1">
                <a:tableStyleId>{5C22544A-7EE6-4342-B048-85BDC9FD1C3A}</a:tableStyleId>
              </a:tblPr>
              <a:tblGrid>
                <a:gridCol w="1654653">
                  <a:extLst>
                    <a:ext uri="{9D8B030D-6E8A-4147-A177-3AD203B41FA5}">
                      <a16:colId xmlns:a16="http://schemas.microsoft.com/office/drawing/2014/main" val="20000"/>
                    </a:ext>
                  </a:extLst>
                </a:gridCol>
                <a:gridCol w="1550921">
                  <a:extLst>
                    <a:ext uri="{9D8B030D-6E8A-4147-A177-3AD203B41FA5}">
                      <a16:colId xmlns:a16="http://schemas.microsoft.com/office/drawing/2014/main" val="20001"/>
                    </a:ext>
                  </a:extLst>
                </a:gridCol>
              </a:tblGrid>
              <a:tr h="290593">
                <a:tc>
                  <a:txBody>
                    <a:bodyPr/>
                    <a:lstStyle/>
                    <a:p>
                      <a:r>
                        <a:rPr lang="en-US" sz="1800" dirty="0"/>
                        <a:t>Week</a:t>
                      </a:r>
                    </a:p>
                  </a:txBody>
                  <a:tcPr marL="91420" marR="91420" marT="45700" marB="45700"/>
                </a:tc>
                <a:tc>
                  <a:txBody>
                    <a:bodyPr/>
                    <a:lstStyle/>
                    <a:p>
                      <a:r>
                        <a:rPr lang="en-US" sz="1800" dirty="0"/>
                        <a:t>Time (ET)</a:t>
                      </a:r>
                    </a:p>
                  </a:txBody>
                  <a:tcPr marL="91420" marR="91420" marT="45700" marB="45700"/>
                </a:tc>
                <a:extLst>
                  <a:ext uri="{0D108BD9-81ED-4DB2-BD59-A6C34878D82A}">
                    <a16:rowId xmlns:a16="http://schemas.microsoft.com/office/drawing/2014/main" val="10000"/>
                  </a:ext>
                </a:extLst>
              </a:tr>
              <a:tr h="2905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Now:</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[Nov plenary]</a:t>
                      </a:r>
                    </a:p>
                  </a:txBody>
                  <a:tcPr marL="91420" marR="91420" marT="45700" marB="45700"/>
                </a:tc>
                <a:extLst>
                  <a:ext uri="{0D108BD9-81ED-4DB2-BD59-A6C34878D82A}">
                    <a16:rowId xmlns:a16="http://schemas.microsoft.com/office/drawing/2014/main" val="10001"/>
                  </a:ext>
                </a:extLst>
              </a:tr>
              <a:tr h="290593">
                <a:tc>
                  <a:txBody>
                    <a:bodyPr/>
                    <a:lstStyle/>
                    <a:p>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10002"/>
                  </a:ext>
                </a:extLst>
              </a:tr>
              <a:tr h="290593">
                <a:tc>
                  <a:txBody>
                    <a:bodyPr/>
                    <a:lstStyle/>
                    <a:p>
                      <a:r>
                        <a:rPr lang="en-US" sz="1800" dirty="0">
                          <a:solidFill>
                            <a:schemeClr val="tx1"/>
                          </a:solidFill>
                        </a:rPr>
                        <a:t>November 30</a:t>
                      </a:r>
                    </a:p>
                  </a:txBody>
                  <a:tcPr marL="91420" marR="91420" marT="45700" marB="45700"/>
                </a:tc>
                <a:tc>
                  <a:txBody>
                    <a:bodyPr/>
                    <a:lstStyle/>
                    <a:p>
                      <a:r>
                        <a:rPr lang="en-US" sz="1800" dirty="0"/>
                        <a:t>09:00 ET</a:t>
                      </a:r>
                    </a:p>
                  </a:txBody>
                  <a:tcPr marL="91420" marR="91420" marT="45700" marB="45700"/>
                </a:tc>
                <a:extLst>
                  <a:ext uri="{0D108BD9-81ED-4DB2-BD59-A6C34878D82A}">
                    <a16:rowId xmlns:a16="http://schemas.microsoft.com/office/drawing/2014/main" val="10003"/>
                  </a:ext>
                </a:extLst>
              </a:tr>
              <a:tr h="290593">
                <a:tc>
                  <a:txBody>
                    <a:bodyPr/>
                    <a:lstStyle/>
                    <a:p>
                      <a:endParaRPr lang="en-US" sz="1800" dirty="0">
                        <a:solidFill>
                          <a:schemeClr val="tx1"/>
                        </a:solidFill>
                      </a:endParaRP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972486093"/>
                  </a:ext>
                </a:extLst>
              </a:tr>
              <a:tr h="290593">
                <a:tc>
                  <a:txBody>
                    <a:bodyPr/>
                    <a:lstStyle/>
                    <a:p>
                      <a:r>
                        <a:rPr lang="en-US" sz="1800" dirty="0">
                          <a:solidFill>
                            <a:schemeClr val="tx1"/>
                          </a:solidFill>
                        </a:rPr>
                        <a:t>December 14</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09:00 ET</a:t>
                      </a:r>
                    </a:p>
                  </a:txBody>
                  <a:tcPr marL="91420" marR="91420" marT="45700" marB="45700"/>
                </a:tc>
                <a:extLst>
                  <a:ext uri="{0D108BD9-81ED-4DB2-BD59-A6C34878D82A}">
                    <a16:rowId xmlns:a16="http://schemas.microsoft.com/office/drawing/2014/main" val="107150580"/>
                  </a:ext>
                </a:extLst>
              </a:tr>
              <a:tr h="290593">
                <a:tc>
                  <a:txBody>
                    <a:bodyPr/>
                    <a:lstStyle/>
                    <a:p>
                      <a:endParaRPr lang="en-US" sz="1800" dirty="0">
                        <a:solidFill>
                          <a:schemeClr val="tx1"/>
                        </a:solidFill>
                      </a:endParaRP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4127578813"/>
                  </a:ext>
                </a:extLst>
              </a:tr>
              <a:tr h="2905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strike="noStrike" dirty="0">
                          <a:solidFill>
                            <a:schemeClr val="tx1"/>
                          </a:solidFill>
                        </a:rPr>
                        <a:t>January 4</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strike="noStrike" dirty="0">
                          <a:solidFill>
                            <a:schemeClr val="tx1"/>
                          </a:solidFill>
                        </a:rPr>
                        <a:t>09:00 ET</a:t>
                      </a:r>
                    </a:p>
                  </a:txBody>
                  <a:tcPr marL="91420" marR="91420" marT="45700" marB="45700"/>
                </a:tc>
                <a:extLst>
                  <a:ext uri="{0D108BD9-81ED-4DB2-BD59-A6C34878D82A}">
                    <a16:rowId xmlns:a16="http://schemas.microsoft.com/office/drawing/2014/main" val="3886067334"/>
                  </a:ext>
                </a:extLst>
              </a:tr>
              <a:tr h="2905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19788747"/>
                  </a:ext>
                </a:extLst>
              </a:tr>
              <a:tr h="290593">
                <a:tc>
                  <a:txBody>
                    <a:bodyPr/>
                    <a:lstStyle/>
                    <a:p>
                      <a:r>
                        <a:rPr lang="en-US" sz="1800" dirty="0"/>
                        <a:t>January 11</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09:00 ET</a:t>
                      </a:r>
                    </a:p>
                  </a:txBody>
                  <a:tcPr marL="91420" marR="91420" marT="45700" marB="45700"/>
                </a:tc>
                <a:extLst>
                  <a:ext uri="{0D108BD9-81ED-4DB2-BD59-A6C34878D82A}">
                    <a16:rowId xmlns:a16="http://schemas.microsoft.com/office/drawing/2014/main" val="1644665315"/>
                  </a:ext>
                </a:extLst>
              </a:tr>
              <a:tr h="2905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1" dirty="0">
                        <a:solidFill>
                          <a:srgbClr val="C00000"/>
                        </a:solidFill>
                      </a:endParaRPr>
                    </a:p>
                  </a:txBody>
                  <a:tcPr marL="91420" marR="91420" marT="45700" marB="45700"/>
                </a:tc>
                <a:tc>
                  <a:txBody>
                    <a:bodyPr/>
                    <a:lstStyle/>
                    <a:p>
                      <a:endParaRPr lang="en-US" sz="1800" b="1" dirty="0">
                        <a:solidFill>
                          <a:srgbClr val="C00000"/>
                        </a:solidFill>
                      </a:endParaRPr>
                    </a:p>
                  </a:txBody>
                  <a:tcPr marL="91420" marR="91420" marT="45700" marB="45700"/>
                </a:tc>
                <a:extLst>
                  <a:ext uri="{0D108BD9-81ED-4DB2-BD59-A6C34878D82A}">
                    <a16:rowId xmlns:a16="http://schemas.microsoft.com/office/drawing/2014/main" val="272252530"/>
                  </a:ext>
                </a:extLst>
              </a:tr>
              <a:tr h="2905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C00000"/>
                          </a:solidFill>
                        </a:rPr>
                        <a:t>January 14: </a:t>
                      </a:r>
                    </a:p>
                  </a:txBody>
                  <a:tcPr marL="91420" marR="91420" marT="45700" marB="45700"/>
                </a:tc>
                <a:tc>
                  <a:txBody>
                    <a:bodyPr/>
                    <a:lstStyle/>
                    <a:p>
                      <a:r>
                        <a:rPr lang="en-US" sz="1800" b="1" dirty="0">
                          <a:solidFill>
                            <a:srgbClr val="C00000"/>
                          </a:solidFill>
                        </a:rPr>
                        <a:t>Jan Interim</a:t>
                      </a:r>
                    </a:p>
                  </a:txBody>
                  <a:tcPr marL="91420" marR="91420" marT="45700" marB="45700"/>
                </a:tc>
                <a:extLst>
                  <a:ext uri="{0D108BD9-81ED-4DB2-BD59-A6C34878D82A}">
                    <a16:rowId xmlns:a16="http://schemas.microsoft.com/office/drawing/2014/main" val="1590531805"/>
                  </a:ext>
                </a:extLst>
              </a:tr>
            </a:tbl>
          </a:graphicData>
        </a:graphic>
      </p:graphicFrame>
      <p:sp>
        <p:nvSpPr>
          <p:cNvPr id="13" name="Speech Bubble: Rectangle 12">
            <a:extLst>
              <a:ext uri="{FF2B5EF4-FFF2-40B4-BE49-F238E27FC236}">
                <a16:creationId xmlns:a16="http://schemas.microsoft.com/office/drawing/2014/main" id="{61337512-0481-44D1-8FF9-A80E417AC0FA}"/>
              </a:ext>
            </a:extLst>
          </p:cNvPr>
          <p:cNvSpPr/>
          <p:nvPr/>
        </p:nvSpPr>
        <p:spPr bwMode="auto">
          <a:xfrm>
            <a:off x="3820949" y="3717032"/>
            <a:ext cx="1053831" cy="656356"/>
          </a:xfrm>
          <a:prstGeom prst="wedgeRectCallout">
            <a:avLst>
              <a:gd name="adj1" fmla="val 97626"/>
              <a:gd name="adj2" fmla="val 54401"/>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Arial Black" panose="020B0A04020102020204" pitchFamily="34" charset="0"/>
                <a:ea typeface="ＭＳ Ｐゴシック" charset="0"/>
                <a:cs typeface="ＭＳ Ｐゴシック" charset="0"/>
              </a:rPr>
              <a:t>Out of Phase</a:t>
            </a:r>
          </a:p>
        </p:txBody>
      </p:sp>
    </p:spTree>
    <p:extLst>
      <p:ext uri="{BB962C8B-B14F-4D97-AF65-F5344CB8AC3E}">
        <p14:creationId xmlns:p14="http://schemas.microsoft.com/office/powerpoint/2010/main" val="20294699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C59C-D110-425E-995A-8D3B69A10060}"/>
              </a:ext>
            </a:extLst>
          </p:cNvPr>
          <p:cNvSpPr>
            <a:spLocks noGrp="1"/>
          </p:cNvSpPr>
          <p:nvPr>
            <p:ph type="title"/>
          </p:nvPr>
        </p:nvSpPr>
        <p:spPr>
          <a:xfrm>
            <a:off x="755576" y="685801"/>
            <a:ext cx="7764463" cy="510952"/>
          </a:xfrm>
        </p:spPr>
        <p:txBody>
          <a:bodyPr/>
          <a:lstStyle/>
          <a:p>
            <a:r>
              <a:rPr lang="en-US" altLang="en-US" dirty="0"/>
              <a:t>Teleconference Schedule</a:t>
            </a:r>
            <a:endParaRPr lang="en-US" dirty="0"/>
          </a:p>
        </p:txBody>
      </p:sp>
      <p:sp>
        <p:nvSpPr>
          <p:cNvPr id="4" name="Slide Number Placeholder 3">
            <a:extLst>
              <a:ext uri="{FF2B5EF4-FFF2-40B4-BE49-F238E27FC236}">
                <a16:creationId xmlns:a16="http://schemas.microsoft.com/office/drawing/2014/main" id="{BCF80C0C-2FF3-48B1-BCED-69E0ECE21E0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33</a:t>
            </a:fld>
            <a:endParaRPr lang="en-US" altLang="en-US"/>
          </a:p>
        </p:txBody>
      </p:sp>
      <p:graphicFrame>
        <p:nvGraphicFramePr>
          <p:cNvPr id="7" name="Table 6">
            <a:extLst>
              <a:ext uri="{FF2B5EF4-FFF2-40B4-BE49-F238E27FC236}">
                <a16:creationId xmlns:a16="http://schemas.microsoft.com/office/drawing/2014/main" id="{8C1E9779-B326-4F7B-9791-FE5581618A21}"/>
              </a:ext>
            </a:extLst>
          </p:cNvPr>
          <p:cNvGraphicFramePr>
            <a:graphicFrameLocks noGrp="1"/>
          </p:cNvGraphicFramePr>
          <p:nvPr/>
        </p:nvGraphicFramePr>
        <p:xfrm>
          <a:off x="683570" y="1196752"/>
          <a:ext cx="7920878" cy="1302094"/>
        </p:xfrm>
        <a:graphic>
          <a:graphicData uri="http://schemas.openxmlformats.org/drawingml/2006/table">
            <a:tbl>
              <a:tblPr/>
              <a:tblGrid>
                <a:gridCol w="565777">
                  <a:extLst>
                    <a:ext uri="{9D8B030D-6E8A-4147-A177-3AD203B41FA5}">
                      <a16:colId xmlns:a16="http://schemas.microsoft.com/office/drawing/2014/main" val="2704089039"/>
                    </a:ext>
                  </a:extLst>
                </a:gridCol>
                <a:gridCol w="565777">
                  <a:extLst>
                    <a:ext uri="{9D8B030D-6E8A-4147-A177-3AD203B41FA5}">
                      <a16:colId xmlns:a16="http://schemas.microsoft.com/office/drawing/2014/main" val="363612123"/>
                    </a:ext>
                  </a:extLst>
                </a:gridCol>
                <a:gridCol w="565777">
                  <a:extLst>
                    <a:ext uri="{9D8B030D-6E8A-4147-A177-3AD203B41FA5}">
                      <a16:colId xmlns:a16="http://schemas.microsoft.com/office/drawing/2014/main" val="4064535491"/>
                    </a:ext>
                  </a:extLst>
                </a:gridCol>
                <a:gridCol w="565777">
                  <a:extLst>
                    <a:ext uri="{9D8B030D-6E8A-4147-A177-3AD203B41FA5}">
                      <a16:colId xmlns:a16="http://schemas.microsoft.com/office/drawing/2014/main" val="2970806666"/>
                    </a:ext>
                  </a:extLst>
                </a:gridCol>
                <a:gridCol w="565777">
                  <a:extLst>
                    <a:ext uri="{9D8B030D-6E8A-4147-A177-3AD203B41FA5}">
                      <a16:colId xmlns:a16="http://schemas.microsoft.com/office/drawing/2014/main" val="463832492"/>
                    </a:ext>
                  </a:extLst>
                </a:gridCol>
                <a:gridCol w="565777">
                  <a:extLst>
                    <a:ext uri="{9D8B030D-6E8A-4147-A177-3AD203B41FA5}">
                      <a16:colId xmlns:a16="http://schemas.microsoft.com/office/drawing/2014/main" val="1979174356"/>
                    </a:ext>
                  </a:extLst>
                </a:gridCol>
                <a:gridCol w="565777">
                  <a:extLst>
                    <a:ext uri="{9D8B030D-6E8A-4147-A177-3AD203B41FA5}">
                      <a16:colId xmlns:a16="http://schemas.microsoft.com/office/drawing/2014/main" val="2271145861"/>
                    </a:ext>
                  </a:extLst>
                </a:gridCol>
                <a:gridCol w="565777">
                  <a:extLst>
                    <a:ext uri="{9D8B030D-6E8A-4147-A177-3AD203B41FA5}">
                      <a16:colId xmlns:a16="http://schemas.microsoft.com/office/drawing/2014/main" val="3405357904"/>
                    </a:ext>
                  </a:extLst>
                </a:gridCol>
                <a:gridCol w="565777">
                  <a:extLst>
                    <a:ext uri="{9D8B030D-6E8A-4147-A177-3AD203B41FA5}">
                      <a16:colId xmlns:a16="http://schemas.microsoft.com/office/drawing/2014/main" val="1891390565"/>
                    </a:ext>
                  </a:extLst>
                </a:gridCol>
                <a:gridCol w="565777">
                  <a:extLst>
                    <a:ext uri="{9D8B030D-6E8A-4147-A177-3AD203B41FA5}">
                      <a16:colId xmlns:a16="http://schemas.microsoft.com/office/drawing/2014/main" val="3269929262"/>
                    </a:ext>
                  </a:extLst>
                </a:gridCol>
                <a:gridCol w="565777">
                  <a:extLst>
                    <a:ext uri="{9D8B030D-6E8A-4147-A177-3AD203B41FA5}">
                      <a16:colId xmlns:a16="http://schemas.microsoft.com/office/drawing/2014/main" val="3396977370"/>
                    </a:ext>
                  </a:extLst>
                </a:gridCol>
                <a:gridCol w="565777">
                  <a:extLst>
                    <a:ext uri="{9D8B030D-6E8A-4147-A177-3AD203B41FA5}">
                      <a16:colId xmlns:a16="http://schemas.microsoft.com/office/drawing/2014/main" val="2501033686"/>
                    </a:ext>
                  </a:extLst>
                </a:gridCol>
                <a:gridCol w="565777">
                  <a:extLst>
                    <a:ext uri="{9D8B030D-6E8A-4147-A177-3AD203B41FA5}">
                      <a16:colId xmlns:a16="http://schemas.microsoft.com/office/drawing/2014/main" val="2426232604"/>
                    </a:ext>
                  </a:extLst>
                </a:gridCol>
                <a:gridCol w="565777">
                  <a:extLst>
                    <a:ext uri="{9D8B030D-6E8A-4147-A177-3AD203B41FA5}">
                      <a16:colId xmlns:a16="http://schemas.microsoft.com/office/drawing/2014/main" val="1429623815"/>
                    </a:ext>
                  </a:extLst>
                </a:gridCol>
              </a:tblGrid>
              <a:tr h="189131">
                <a:tc>
                  <a:txBody>
                    <a:bodyPr/>
                    <a:lstStyle/>
                    <a:p>
                      <a:pPr algn="ctr" fontAlgn="b"/>
                      <a:endParaRPr lang="en-US" sz="1000" b="0" i="0" u="none" strike="noStrike">
                        <a:solidFill>
                          <a:srgbClr val="000000"/>
                        </a:solidFill>
                        <a:effectLst/>
                        <a:latin typeface="Calibri" panose="020F0502020204030204" pitchFamily="34" charset="0"/>
                      </a:endParaRPr>
                    </a:p>
                  </a:txBody>
                  <a:tcPr marL="6933" marR="6933" marT="693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6933" marR="6933" marT="693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6933" marR="6933" marT="693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Nov-21</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6933" marR="6933" marT="693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6933" marR="6933" marT="693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6933" marR="6933" marT="693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6933" marR="6933" marT="693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6933" marR="6933" marT="693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6933" marR="6933" marT="693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Dec-21</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6933" marR="6933" marT="693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6933" marR="6933" marT="693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6933" marR="6933" marT="6933"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7203551"/>
                  </a:ext>
                </a:extLst>
              </a:tr>
              <a:tr h="174582">
                <a:tc>
                  <a:txBody>
                    <a:bodyPr/>
                    <a:lstStyle/>
                    <a:p>
                      <a:pPr algn="ctr" fontAlgn="b"/>
                      <a:r>
                        <a:rPr lang="en-US" sz="1000" b="0" i="0" u="none" strike="noStrike">
                          <a:solidFill>
                            <a:srgbClr val="000000"/>
                          </a:solidFill>
                          <a:effectLst/>
                          <a:latin typeface="Calibri" panose="020F0502020204030204" pitchFamily="34" charset="0"/>
                        </a:rPr>
                        <a:t>Sun</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Mon</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Tue</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Wed</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Thr</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Fri</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Sat</a:t>
                      </a:r>
                    </a:p>
                  </a:txBody>
                  <a:tcPr marL="6933" marR="6933" marT="69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Sun</a:t>
                      </a:r>
                    </a:p>
                  </a:txBody>
                  <a:tcPr marL="6933" marR="6933" marT="69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Mon</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Tue</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Wed</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Thr</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Fri</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Sat</a:t>
                      </a:r>
                    </a:p>
                  </a:txBody>
                  <a:tcPr marL="6933" marR="6933" marT="69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233860727"/>
                  </a:ext>
                </a:extLst>
              </a:tr>
              <a:tr h="181857">
                <a:tc>
                  <a:txBody>
                    <a:bodyPr/>
                    <a:lstStyle/>
                    <a:p>
                      <a:pPr algn="ctr" fontAlgn="b"/>
                      <a:r>
                        <a:rPr lang="en-US" sz="1000" b="0" i="0" u="none" strike="noStrike" dirty="0">
                          <a:solidFill>
                            <a:srgbClr val="000000"/>
                          </a:solidFill>
                          <a:effectLst/>
                          <a:latin typeface="Calibri" panose="020F0502020204030204" pitchFamily="34" charset="0"/>
                        </a:rPr>
                        <a:t> </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4</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5</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6</a:t>
                      </a:r>
                    </a:p>
                  </a:txBody>
                  <a:tcPr marL="6933" marR="6933" marT="69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6933" marR="6933" marT="69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1</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2</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3</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4</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927429111"/>
                  </a:ext>
                </a:extLst>
              </a:tr>
              <a:tr h="189131">
                <a:tc>
                  <a:txBody>
                    <a:bodyPr/>
                    <a:lstStyle/>
                    <a:p>
                      <a:pPr algn="ctr" fontAlgn="b"/>
                      <a:r>
                        <a:rPr lang="en-US" sz="1000" b="0" i="0" u="none" strike="noStrike">
                          <a:solidFill>
                            <a:srgbClr val="000000"/>
                          </a:solidFill>
                          <a:effectLst/>
                          <a:latin typeface="Calibri" panose="020F0502020204030204" pitchFamily="34" charset="0"/>
                        </a:rPr>
                        <a:t>7</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8</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9</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10</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13</a:t>
                      </a:r>
                    </a:p>
                  </a:txBody>
                  <a:tcPr marL="6933" marR="6933" marT="69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5</a:t>
                      </a:r>
                    </a:p>
                  </a:txBody>
                  <a:tcPr marL="6933" marR="6933" marT="69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6</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7</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8</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9</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10</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11</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177640772"/>
                  </a:ext>
                </a:extLst>
              </a:tr>
              <a:tr h="189131">
                <a:tc>
                  <a:txBody>
                    <a:bodyPr/>
                    <a:lstStyle/>
                    <a:p>
                      <a:pPr algn="ctr" fontAlgn="b"/>
                      <a:r>
                        <a:rPr lang="en-US" sz="1000" b="0" i="0" u="none" strike="noStrike">
                          <a:solidFill>
                            <a:srgbClr val="000000"/>
                          </a:solidFill>
                          <a:effectLst/>
                          <a:latin typeface="Calibri" panose="020F0502020204030204" pitchFamily="34" charset="0"/>
                        </a:rPr>
                        <a:t>14</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15</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16</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17</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18</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19</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20</a:t>
                      </a:r>
                    </a:p>
                  </a:txBody>
                  <a:tcPr marL="6933" marR="6933" marT="69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12</a:t>
                      </a:r>
                    </a:p>
                  </a:txBody>
                  <a:tcPr marL="6933" marR="6933" marT="69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13</a:t>
                      </a:r>
                    </a:p>
                  </a:txBody>
                  <a:tcPr marL="6933" marR="6933" marT="6933" marB="0" anchor="b">
                    <a:lnL w="63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14</a:t>
                      </a:r>
                    </a:p>
                  </a:txBody>
                  <a:tcPr marL="6933" marR="6933" marT="6933" marB="0" anchor="b">
                    <a:lnL w="1905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15</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16</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17</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18</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661677915"/>
                  </a:ext>
                </a:extLst>
              </a:tr>
              <a:tr h="189131">
                <a:tc>
                  <a:txBody>
                    <a:bodyPr/>
                    <a:lstStyle/>
                    <a:p>
                      <a:pPr algn="ctr" fontAlgn="b"/>
                      <a:r>
                        <a:rPr lang="en-US" sz="1000" b="0" i="0" u="none" strike="noStrike">
                          <a:solidFill>
                            <a:srgbClr val="000000"/>
                          </a:solidFill>
                          <a:effectLst/>
                          <a:latin typeface="Calibri" panose="020F0502020204030204" pitchFamily="34" charset="0"/>
                        </a:rPr>
                        <a:t>21</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22</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23</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rgbClr val="E2EFDA"/>
                    </a:solidFill>
                  </a:tcPr>
                </a:tc>
                <a:tc>
                  <a:txBody>
                    <a:bodyPr/>
                    <a:lstStyle/>
                    <a:p>
                      <a:pPr algn="ctr" fontAlgn="b"/>
                      <a:r>
                        <a:rPr lang="en-US" sz="1000" b="0" i="0" u="none" strike="noStrike" dirty="0">
                          <a:solidFill>
                            <a:srgbClr val="000000"/>
                          </a:solidFill>
                          <a:effectLst/>
                          <a:latin typeface="Calibri" panose="020F0502020204030204" pitchFamily="34" charset="0"/>
                        </a:rPr>
                        <a:t>24</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25</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26</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27</a:t>
                      </a:r>
                    </a:p>
                  </a:txBody>
                  <a:tcPr marL="6933" marR="6933" marT="69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19</a:t>
                      </a:r>
                    </a:p>
                  </a:txBody>
                  <a:tcPr marL="6933" marR="6933" marT="69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20</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21</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22</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23</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24</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25</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341180643"/>
                  </a:ext>
                </a:extLst>
              </a:tr>
              <a:tr h="189131">
                <a:tc>
                  <a:txBody>
                    <a:bodyPr/>
                    <a:lstStyle/>
                    <a:p>
                      <a:pPr algn="ctr" fontAlgn="b"/>
                      <a:r>
                        <a:rPr lang="en-US" sz="1000" b="0" i="0" u="none" strike="noStrike">
                          <a:solidFill>
                            <a:srgbClr val="000000"/>
                          </a:solidFill>
                          <a:effectLst/>
                          <a:latin typeface="Calibri" panose="020F0502020204030204" pitchFamily="34" charset="0"/>
                        </a:rPr>
                        <a:t>28</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29</a:t>
                      </a:r>
                    </a:p>
                  </a:txBody>
                  <a:tcPr marL="6933" marR="6933" marT="6933" marB="0" anchor="b">
                    <a:lnL w="63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30</a:t>
                      </a:r>
                    </a:p>
                  </a:txBody>
                  <a:tcPr marL="6933" marR="6933" marT="6933" marB="0" anchor="b">
                    <a:lnL w="19050" cap="flat" cmpd="sng" algn="ctr">
                      <a:solidFill>
                        <a:srgbClr val="7030A0"/>
                      </a:solidFill>
                      <a:prstDash val="solid"/>
                      <a:round/>
                      <a:headEnd type="none" w="med" len="med"/>
                      <a:tailEnd type="none" w="med" len="med"/>
                    </a:lnL>
                    <a:lnR w="19050" cap="flat" cmpd="sng" algn="ctr">
                      <a:solidFill>
                        <a:srgbClr val="7030A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rgbClr val="FFFF00"/>
                    </a:solidFill>
                  </a:tcPr>
                </a:tc>
                <a:tc>
                  <a:txBody>
                    <a:bodyPr/>
                    <a:lstStyle/>
                    <a:p>
                      <a:pPr algn="ctr" fontAlgn="b"/>
                      <a:r>
                        <a:rPr lang="en-US" sz="1000" b="0" i="0" u="none" strike="noStrike" dirty="0">
                          <a:solidFill>
                            <a:srgbClr val="000000"/>
                          </a:solidFill>
                          <a:effectLst/>
                          <a:latin typeface="Calibri" panose="020F0502020204030204" pitchFamily="34" charset="0"/>
                        </a:rPr>
                        <a:t> </a:t>
                      </a:r>
                    </a:p>
                  </a:txBody>
                  <a:tcPr marL="6933" marR="6933" marT="6933" marB="0" anchor="b">
                    <a:lnL w="1905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6933" marR="6933" marT="69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000" b="0" i="0" u="none" strike="noStrike">
                          <a:solidFill>
                            <a:srgbClr val="000000"/>
                          </a:solidFill>
                          <a:effectLst/>
                          <a:latin typeface="Calibri" panose="020F0502020204030204" pitchFamily="34" charset="0"/>
                        </a:rPr>
                        <a:t>26</a:t>
                      </a:r>
                    </a:p>
                  </a:txBody>
                  <a:tcPr marL="6933" marR="6933" marT="69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27</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28</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29</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30</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a:solidFill>
                            <a:srgbClr val="000000"/>
                          </a:solidFill>
                          <a:effectLst/>
                          <a:latin typeface="Calibri" panose="020F0502020204030204" pitchFamily="34" charset="0"/>
                        </a:rPr>
                        <a:t>31</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000" b="0" i="0" u="none" strike="noStrike" dirty="0">
                          <a:solidFill>
                            <a:srgbClr val="000000"/>
                          </a:solidFill>
                          <a:effectLst/>
                          <a:latin typeface="Calibri" panose="020F0502020204030204" pitchFamily="34" charset="0"/>
                        </a:rPr>
                        <a:t> </a:t>
                      </a:r>
                    </a:p>
                  </a:txBody>
                  <a:tcPr marL="6933" marR="6933" marT="69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101850112"/>
                  </a:ext>
                </a:extLst>
              </a:tr>
            </a:tbl>
          </a:graphicData>
        </a:graphic>
      </p:graphicFrame>
      <p:graphicFrame>
        <p:nvGraphicFramePr>
          <p:cNvPr id="9" name="Table 8">
            <a:extLst>
              <a:ext uri="{FF2B5EF4-FFF2-40B4-BE49-F238E27FC236}">
                <a16:creationId xmlns:a16="http://schemas.microsoft.com/office/drawing/2014/main" id="{AC09A836-9603-4844-8A5F-8DB46313BCDE}"/>
              </a:ext>
            </a:extLst>
          </p:cNvPr>
          <p:cNvGraphicFramePr>
            <a:graphicFrameLocks noGrp="1"/>
          </p:cNvGraphicFramePr>
          <p:nvPr/>
        </p:nvGraphicFramePr>
        <p:xfrm>
          <a:off x="683570" y="2545080"/>
          <a:ext cx="3999233" cy="1767840"/>
        </p:xfrm>
        <a:graphic>
          <a:graphicData uri="http://schemas.openxmlformats.org/drawingml/2006/table">
            <a:tbl>
              <a:tblPr/>
              <a:tblGrid>
                <a:gridCol w="571319">
                  <a:extLst>
                    <a:ext uri="{9D8B030D-6E8A-4147-A177-3AD203B41FA5}">
                      <a16:colId xmlns:a16="http://schemas.microsoft.com/office/drawing/2014/main" val="2736160506"/>
                    </a:ext>
                  </a:extLst>
                </a:gridCol>
                <a:gridCol w="571319">
                  <a:extLst>
                    <a:ext uri="{9D8B030D-6E8A-4147-A177-3AD203B41FA5}">
                      <a16:colId xmlns:a16="http://schemas.microsoft.com/office/drawing/2014/main" val="4184030888"/>
                    </a:ext>
                  </a:extLst>
                </a:gridCol>
                <a:gridCol w="571319">
                  <a:extLst>
                    <a:ext uri="{9D8B030D-6E8A-4147-A177-3AD203B41FA5}">
                      <a16:colId xmlns:a16="http://schemas.microsoft.com/office/drawing/2014/main" val="494322686"/>
                    </a:ext>
                  </a:extLst>
                </a:gridCol>
                <a:gridCol w="571319">
                  <a:extLst>
                    <a:ext uri="{9D8B030D-6E8A-4147-A177-3AD203B41FA5}">
                      <a16:colId xmlns:a16="http://schemas.microsoft.com/office/drawing/2014/main" val="2564596519"/>
                    </a:ext>
                  </a:extLst>
                </a:gridCol>
                <a:gridCol w="571319">
                  <a:extLst>
                    <a:ext uri="{9D8B030D-6E8A-4147-A177-3AD203B41FA5}">
                      <a16:colId xmlns:a16="http://schemas.microsoft.com/office/drawing/2014/main" val="902658267"/>
                    </a:ext>
                  </a:extLst>
                </a:gridCol>
                <a:gridCol w="571319">
                  <a:extLst>
                    <a:ext uri="{9D8B030D-6E8A-4147-A177-3AD203B41FA5}">
                      <a16:colId xmlns:a16="http://schemas.microsoft.com/office/drawing/2014/main" val="2915205584"/>
                    </a:ext>
                  </a:extLst>
                </a:gridCol>
                <a:gridCol w="571319">
                  <a:extLst>
                    <a:ext uri="{9D8B030D-6E8A-4147-A177-3AD203B41FA5}">
                      <a16:colId xmlns:a16="http://schemas.microsoft.com/office/drawing/2014/main" val="2889069098"/>
                    </a:ext>
                  </a:extLst>
                </a:gridCol>
              </a:tblGrid>
              <a:tr h="170958">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Jan-22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5571904"/>
                  </a:ext>
                </a:extLst>
              </a:tr>
              <a:tr h="157807">
                <a:tc>
                  <a:txBody>
                    <a:bodyPr/>
                    <a:lstStyle/>
                    <a:p>
                      <a:pPr algn="ctr" fontAlgn="b"/>
                      <a:r>
                        <a:rPr lang="en-US" sz="1100" b="0" i="0" u="none" strike="noStrike">
                          <a:solidFill>
                            <a:srgbClr val="000000"/>
                          </a:solidFill>
                          <a:effectLst/>
                          <a:latin typeface="Calibri" panose="020F0502020204030204" pitchFamily="34" charset="0"/>
                        </a:rPr>
                        <a:t>Sun</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Mon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Tue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Wed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Thr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Fri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Sat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108853502"/>
                  </a:ext>
                </a:extLst>
              </a:tr>
              <a:tr h="164383">
                <a:tc>
                  <a:txBody>
                    <a:bodyPr/>
                    <a:lstStyle/>
                    <a:p>
                      <a:pPr algn="ctr" fontAlgn="b"/>
                      <a:r>
                        <a:rPr lang="en-US" sz="1100" b="0" i="0" u="none" strike="noStrike">
                          <a:solidFill>
                            <a:srgbClr val="000000"/>
                          </a:solidFill>
                          <a:effectLst/>
                          <a:latin typeface="Calibri" panose="020F050202020403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rgbClr val="DDEBF7"/>
                    </a:solidFill>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314206057"/>
                  </a:ext>
                </a:extLst>
              </a:tr>
              <a:tr h="170958">
                <a:tc>
                  <a:txBody>
                    <a:bodyPr/>
                    <a:lstStyle/>
                    <a:p>
                      <a:pPr algn="ctr" fontAlgn="b"/>
                      <a:r>
                        <a:rPr lang="en-US" sz="1100" b="0" i="0" u="none" strike="noStrike">
                          <a:solidFill>
                            <a:srgbClr val="000000"/>
                          </a:solidFill>
                          <a:effectLst/>
                          <a:latin typeface="Calibri" panose="020F0502020204030204" pitchFamily="34" charset="0"/>
                        </a:rPr>
                        <a:t>2</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7620" marR="7620" marT="7620" marB="0" anchor="b">
                    <a:lnL w="1905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100" b="0" i="0" u="none" strike="noStrike" dirty="0">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1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E7E6E6"/>
                    </a:solidFill>
                  </a:tcPr>
                </a:tc>
                <a:tc>
                  <a:txBody>
                    <a:bodyPr/>
                    <a:lstStyle/>
                    <a:p>
                      <a:pPr algn="ctr" fontAlgn="b"/>
                      <a:r>
                        <a:rPr lang="en-US" sz="11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E7E6E6"/>
                    </a:solidFill>
                  </a:tcPr>
                </a:tc>
                <a:extLst>
                  <a:ext uri="{0D108BD9-81ED-4DB2-BD59-A6C34878D82A}">
                    <a16:rowId xmlns:a16="http://schemas.microsoft.com/office/drawing/2014/main" val="1728395088"/>
                  </a:ext>
                </a:extLst>
              </a:tr>
              <a:tr h="170958">
                <a:tc>
                  <a:txBody>
                    <a:bodyPr/>
                    <a:lstStyle/>
                    <a:p>
                      <a:pPr algn="ctr" fontAlgn="b"/>
                      <a:r>
                        <a:rPr lang="en-US" sz="1100" b="0" i="0" u="none" strike="noStrike">
                          <a:solidFill>
                            <a:srgbClr val="000000"/>
                          </a:solidFill>
                          <a:effectLst/>
                          <a:latin typeface="Calibri" panose="020F0502020204030204" pitchFamily="34" charset="0"/>
                        </a:rPr>
                        <a:t>9</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E7E6E6"/>
                    </a:solidFill>
                  </a:tcPr>
                </a:tc>
                <a:tc>
                  <a:txBody>
                    <a:bodyPr/>
                    <a:lstStyle/>
                    <a:p>
                      <a:pPr algn="ctr" fontAlgn="b"/>
                      <a:r>
                        <a:rPr lang="en-US" sz="1100" b="0" i="0" u="none" strike="noStrike">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7030A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E7E6E6"/>
                    </a:solidFill>
                  </a:tcPr>
                </a:tc>
                <a:tc>
                  <a:txBody>
                    <a:bodyPr/>
                    <a:lstStyle/>
                    <a:p>
                      <a:pPr algn="ctr" fontAlgn="b"/>
                      <a:r>
                        <a:rPr lang="en-US" sz="1100" b="0" i="0" u="none" strike="noStrike">
                          <a:solidFill>
                            <a:srgbClr val="000000"/>
                          </a:solidFill>
                          <a:effectLst/>
                          <a:latin typeface="Calibri" panose="020F0502020204030204" pitchFamily="34" charset="0"/>
                        </a:rPr>
                        <a:t>11</a:t>
                      </a:r>
                    </a:p>
                  </a:txBody>
                  <a:tcPr marL="7620" marR="7620" marT="7620" marB="0" anchor="b">
                    <a:lnL w="1905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E7E6E6"/>
                    </a:solidFill>
                  </a:tcPr>
                </a:tc>
                <a:tc>
                  <a:txBody>
                    <a:bodyPr/>
                    <a:lstStyle/>
                    <a:p>
                      <a:pPr algn="ctr" fontAlgn="b"/>
                      <a:r>
                        <a:rPr lang="en-US" sz="1100" b="0" i="0" u="none" strike="noStrike">
                          <a:solidFill>
                            <a:srgbClr val="000000"/>
                          </a:solidFill>
                          <a:effectLst/>
                          <a:latin typeface="Calibri" panose="020F0502020204030204" pitchFamily="34" charset="0"/>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E7E6E6"/>
                    </a:solidFill>
                  </a:tcPr>
                </a:tc>
                <a:tc>
                  <a:txBody>
                    <a:bodyPr/>
                    <a:lstStyle/>
                    <a:p>
                      <a:pPr algn="ctr" fontAlgn="b"/>
                      <a:r>
                        <a:rPr lang="en-US" sz="1100" b="0" i="0" u="none" strike="noStrike">
                          <a:solidFill>
                            <a:srgbClr val="3F3F76"/>
                          </a:solidFill>
                          <a:effectLst/>
                          <a:latin typeface="Calibri" panose="020F0502020204030204" pitchFamily="34" charset="0"/>
                        </a:rPr>
                        <a:t>14</a:t>
                      </a:r>
                    </a:p>
                  </a:txBody>
                  <a:tcPr marL="7620" marR="7620" marT="762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15</a:t>
                      </a:r>
                    </a:p>
                  </a:txBody>
                  <a:tcPr marL="7620" marR="7620" marT="762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a16="http://schemas.microsoft.com/office/drawing/2014/main" val="1382604697"/>
                  </a:ext>
                </a:extLst>
              </a:tr>
              <a:tr h="170958">
                <a:tc>
                  <a:txBody>
                    <a:bodyPr/>
                    <a:lstStyle/>
                    <a:p>
                      <a:pPr algn="ctr" fontAlgn="b"/>
                      <a:r>
                        <a:rPr lang="en-US" sz="1100" b="0" i="0" u="none" strike="noStrike">
                          <a:solidFill>
                            <a:srgbClr val="3F3F76"/>
                          </a:solidFill>
                          <a:effectLst/>
                          <a:latin typeface="Calibri" panose="020F0502020204030204" pitchFamily="34" charset="0"/>
                        </a:rPr>
                        <a:t>16</a:t>
                      </a:r>
                    </a:p>
                  </a:txBody>
                  <a:tcPr marL="7620" marR="7620" marT="762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17</a:t>
                      </a:r>
                    </a:p>
                  </a:txBody>
                  <a:tcPr marL="7620" marR="7620" marT="762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18</a:t>
                      </a:r>
                    </a:p>
                  </a:txBody>
                  <a:tcPr marL="7620" marR="7620" marT="762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19</a:t>
                      </a:r>
                    </a:p>
                  </a:txBody>
                  <a:tcPr marL="7620" marR="7620" marT="762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20</a:t>
                      </a:r>
                    </a:p>
                  </a:txBody>
                  <a:tcPr marL="7620" marR="7620" marT="762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21</a:t>
                      </a:r>
                    </a:p>
                  </a:txBody>
                  <a:tcPr marL="7620" marR="7620" marT="762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22</a:t>
                      </a:r>
                    </a:p>
                  </a:txBody>
                  <a:tcPr marL="7620" marR="7620" marT="762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278538097"/>
                  </a:ext>
                </a:extLst>
              </a:tr>
              <a:tr h="170958">
                <a:tc>
                  <a:txBody>
                    <a:bodyPr/>
                    <a:lstStyle/>
                    <a:p>
                      <a:pPr algn="ctr" fontAlgn="b"/>
                      <a:r>
                        <a:rPr lang="en-US" sz="1100" b="0" i="0" u="none" strike="noStrike">
                          <a:solidFill>
                            <a:srgbClr val="3F3F76"/>
                          </a:solidFill>
                          <a:effectLst/>
                          <a:latin typeface="Calibri" panose="020F0502020204030204" pitchFamily="34" charset="0"/>
                        </a:rPr>
                        <a:t>23</a:t>
                      </a:r>
                    </a:p>
                  </a:txBody>
                  <a:tcPr marL="7620" marR="7620" marT="762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24</a:t>
                      </a:r>
                    </a:p>
                  </a:txBody>
                  <a:tcPr marL="7620" marR="7620" marT="762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25</a:t>
                      </a:r>
                    </a:p>
                  </a:txBody>
                  <a:tcPr marL="7620" marR="7620" marT="762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26</a:t>
                      </a:r>
                    </a:p>
                  </a:txBody>
                  <a:tcPr marL="7620" marR="7620" marT="762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27</a:t>
                      </a:r>
                    </a:p>
                  </a:txBody>
                  <a:tcPr marL="7620" marR="7620" marT="7620" marB="0" anchor="b">
                    <a:lnL w="6350" cap="flat" cmpd="sng" algn="ctr">
                      <a:solidFill>
                        <a:srgbClr val="7F7F7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F7F7F"/>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000000"/>
                          </a:solidFill>
                          <a:effectLst/>
                          <a:latin typeface="Calibri" panose="020F0502020204030204" pitchFamily="34" charset="0"/>
                        </a:rPr>
                        <a:t>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E7E6E6"/>
                    </a:solidFill>
                  </a:tcPr>
                </a:tc>
                <a:tc>
                  <a:txBody>
                    <a:bodyPr/>
                    <a:lstStyle/>
                    <a:p>
                      <a:pPr algn="ctr" fontAlgn="b"/>
                      <a:r>
                        <a:rPr lang="en-US" sz="1100" b="0" i="0" u="none" strike="noStrike">
                          <a:solidFill>
                            <a:srgbClr val="000000"/>
                          </a:solidFill>
                          <a:effectLst/>
                          <a:latin typeface="Calibri" panose="020F0502020204030204" pitchFamily="34" charset="0"/>
                        </a:rPr>
                        <a:t>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815300982"/>
                  </a:ext>
                </a:extLst>
              </a:tr>
              <a:tr h="164383">
                <a:tc>
                  <a:txBody>
                    <a:bodyPr/>
                    <a:lstStyle/>
                    <a:p>
                      <a:pPr algn="ctr" fontAlgn="b"/>
                      <a:r>
                        <a:rPr lang="en-US" sz="1100" b="0" i="0" u="none" strike="noStrike">
                          <a:solidFill>
                            <a:srgbClr val="000000"/>
                          </a:solidFill>
                          <a:effectLst/>
                          <a:latin typeface="Calibri" panose="020F0502020204030204" pitchFamily="34" charset="0"/>
                        </a:rPr>
                        <a:t>30</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100" b="0" i="0" u="none" strike="noStrike">
                          <a:solidFill>
                            <a:srgbClr val="000000"/>
                          </a:solidFill>
                          <a:effectLst/>
                          <a:latin typeface="Calibri" panose="020F0502020204030204" pitchFamily="34" charset="0"/>
                        </a:rPr>
                        <a:t>31</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ED7D3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rowSpan="2" gridSpan="4">
                  <a:txBody>
                    <a:bodyPr/>
                    <a:lstStyle/>
                    <a:p>
                      <a:pPr algn="ctr" fontAlgn="b"/>
                      <a:r>
                        <a:rPr lang="en-US" sz="1100" b="0" i="0" u="none" strike="noStrike">
                          <a:solidFill>
                            <a:srgbClr val="000000"/>
                          </a:solidFill>
                          <a:effectLst/>
                          <a:latin typeface="Calibri" panose="020F0502020204030204" pitchFamily="34" charset="0"/>
                        </a:rPr>
                        <a:t>IEEE 802 Wireless Electronic Interim Session January 14-27, 2022</a:t>
                      </a:r>
                    </a:p>
                  </a:txBody>
                  <a:tcPr marL="7620" marR="7620" marT="7620" marB="0" anchor="b">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F8CBAD"/>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w="19050" cap="flat" cmpd="sng" algn="ctr">
                      <a:solidFill>
                        <a:srgbClr val="ED7D3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10447560"/>
                  </a:ext>
                </a:extLst>
              </a:tr>
              <a:tr h="164383">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w="19050" cap="flat" cmpd="sng" algn="ctr">
                      <a:solidFill>
                        <a:srgbClr val="ED7D3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w="19050" cap="flat" cmpd="sng" algn="ctr">
                      <a:solidFill>
                        <a:srgbClr val="ED7D3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88713137"/>
                  </a:ext>
                </a:extLst>
              </a:tr>
              <a:tr h="157807">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w="19050" cap="flat" cmpd="sng" algn="ctr">
                      <a:solidFill>
                        <a:srgbClr val="ED7D31"/>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w="19050" cap="flat" cmpd="sng" algn="ctr">
                      <a:solidFill>
                        <a:srgbClr val="ED7D31"/>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w="19050" cap="flat" cmpd="sng" algn="ctr">
                      <a:solidFill>
                        <a:srgbClr val="ED7D31"/>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w="19050" cap="flat" cmpd="sng" algn="ctr">
                      <a:solidFill>
                        <a:srgbClr val="ED7D31"/>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4216588817"/>
                  </a:ext>
                </a:extLst>
              </a:tr>
            </a:tbl>
          </a:graphicData>
        </a:graphic>
      </p:graphicFrame>
      <p:sp>
        <p:nvSpPr>
          <p:cNvPr id="10" name="Content Placeholder 2">
            <a:extLst>
              <a:ext uri="{FF2B5EF4-FFF2-40B4-BE49-F238E27FC236}">
                <a16:creationId xmlns:a16="http://schemas.microsoft.com/office/drawing/2014/main" id="{F241F66D-1F9D-4500-AB91-3640CE3DF46E}"/>
              </a:ext>
            </a:extLst>
          </p:cNvPr>
          <p:cNvSpPr>
            <a:spLocks noGrp="1"/>
          </p:cNvSpPr>
          <p:nvPr>
            <p:ph idx="1"/>
          </p:nvPr>
        </p:nvSpPr>
        <p:spPr>
          <a:xfrm>
            <a:off x="611560" y="4499701"/>
            <a:ext cx="4824537" cy="1927860"/>
          </a:xfrm>
        </p:spPr>
        <p:txBody>
          <a:bodyPr>
            <a:normAutofit fontScale="55000" lnSpcReduction="20000"/>
          </a:bodyPr>
          <a:lstStyle/>
          <a:p>
            <a:pPr marL="0" indent="0">
              <a:defRPr/>
            </a:pPr>
            <a:r>
              <a:rPr lang="en-US" dirty="0"/>
              <a:t>Frequency: Bi-weekly </a:t>
            </a:r>
          </a:p>
          <a:p>
            <a:pPr marL="0" indent="0">
              <a:defRPr/>
            </a:pPr>
            <a:r>
              <a:rPr lang="en-US" dirty="0"/>
              <a:t>Phase: Tuesday  </a:t>
            </a:r>
          </a:p>
          <a:p>
            <a:pPr marL="0" indent="0">
              <a:defRPr/>
            </a:pPr>
            <a:r>
              <a:rPr lang="en-US" dirty="0">
                <a:highlight>
                  <a:srgbClr val="FFFF00"/>
                </a:highlight>
              </a:rPr>
              <a:t>Time: 09:00 ET (06:00 PT)</a:t>
            </a:r>
          </a:p>
          <a:p>
            <a:pPr marL="0" indent="0">
              <a:defRPr/>
            </a:pPr>
            <a:r>
              <a:rPr lang="en-US" dirty="0"/>
              <a:t>Offset: First call November 30</a:t>
            </a:r>
            <a:r>
              <a:rPr lang="en-US" baseline="30000" dirty="0"/>
              <a:t>th</a:t>
            </a:r>
            <a:r>
              <a:rPr lang="en-US" dirty="0"/>
              <a:t> </a:t>
            </a:r>
          </a:p>
          <a:p>
            <a:pPr marL="400050" lvl="1" indent="0">
              <a:defRPr/>
            </a:pPr>
            <a:r>
              <a:rPr lang="en-US" dirty="0"/>
              <a:t>[skip week following the plenary]</a:t>
            </a:r>
          </a:p>
          <a:p>
            <a:pPr marL="0" indent="0">
              <a:defRPr/>
            </a:pPr>
            <a:r>
              <a:rPr lang="en-US" dirty="0"/>
              <a:t>Duration: 	1 hour. 	 </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p:txBody>
      </p:sp>
      <p:graphicFrame>
        <p:nvGraphicFramePr>
          <p:cNvPr id="11" name="Table 5">
            <a:extLst>
              <a:ext uri="{FF2B5EF4-FFF2-40B4-BE49-F238E27FC236}">
                <a16:creationId xmlns:a16="http://schemas.microsoft.com/office/drawing/2014/main" id="{C8D1D50D-9AC5-4D07-AD3C-1059CB78A6A0}"/>
              </a:ext>
            </a:extLst>
          </p:cNvPr>
          <p:cNvGraphicFramePr>
            <a:graphicFrameLocks noGrp="1"/>
          </p:cNvGraphicFramePr>
          <p:nvPr/>
        </p:nvGraphicFramePr>
        <p:xfrm>
          <a:off x="5364088" y="2724208"/>
          <a:ext cx="3205574" cy="3657120"/>
        </p:xfrm>
        <a:graphic>
          <a:graphicData uri="http://schemas.openxmlformats.org/drawingml/2006/table">
            <a:tbl>
              <a:tblPr firstRow="1" bandRow="1">
                <a:tableStyleId>{5C22544A-7EE6-4342-B048-85BDC9FD1C3A}</a:tableStyleId>
              </a:tblPr>
              <a:tblGrid>
                <a:gridCol w="1654653">
                  <a:extLst>
                    <a:ext uri="{9D8B030D-6E8A-4147-A177-3AD203B41FA5}">
                      <a16:colId xmlns:a16="http://schemas.microsoft.com/office/drawing/2014/main" val="20000"/>
                    </a:ext>
                  </a:extLst>
                </a:gridCol>
                <a:gridCol w="1550921">
                  <a:extLst>
                    <a:ext uri="{9D8B030D-6E8A-4147-A177-3AD203B41FA5}">
                      <a16:colId xmlns:a16="http://schemas.microsoft.com/office/drawing/2014/main" val="20001"/>
                    </a:ext>
                  </a:extLst>
                </a:gridCol>
              </a:tblGrid>
              <a:tr h="290593">
                <a:tc>
                  <a:txBody>
                    <a:bodyPr/>
                    <a:lstStyle/>
                    <a:p>
                      <a:r>
                        <a:rPr lang="en-US" sz="1400" dirty="0"/>
                        <a:t>Week</a:t>
                      </a:r>
                    </a:p>
                  </a:txBody>
                  <a:tcPr marL="91420" marR="91420" marT="45700" marB="45700"/>
                </a:tc>
                <a:tc>
                  <a:txBody>
                    <a:bodyPr/>
                    <a:lstStyle/>
                    <a:p>
                      <a:r>
                        <a:rPr lang="en-US" sz="1400" dirty="0"/>
                        <a:t>Time (ET)</a:t>
                      </a:r>
                    </a:p>
                  </a:txBody>
                  <a:tcPr marL="91420" marR="91420" marT="45700" marB="45700"/>
                </a:tc>
                <a:extLst>
                  <a:ext uri="{0D108BD9-81ED-4DB2-BD59-A6C34878D82A}">
                    <a16:rowId xmlns:a16="http://schemas.microsoft.com/office/drawing/2014/main" val="10000"/>
                  </a:ext>
                </a:extLst>
              </a:tr>
              <a:tr h="2905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Now:</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[Nov plenary]</a:t>
                      </a:r>
                    </a:p>
                  </a:txBody>
                  <a:tcPr marL="91420" marR="91420" marT="45700" marB="45700"/>
                </a:tc>
                <a:extLst>
                  <a:ext uri="{0D108BD9-81ED-4DB2-BD59-A6C34878D82A}">
                    <a16:rowId xmlns:a16="http://schemas.microsoft.com/office/drawing/2014/main" val="10001"/>
                  </a:ext>
                </a:extLst>
              </a:tr>
              <a:tr h="290593">
                <a:tc>
                  <a:txBody>
                    <a:bodyPr/>
                    <a:lstStyle/>
                    <a:p>
                      <a:endParaRPr lang="en-US" sz="1400" dirty="0"/>
                    </a:p>
                  </a:txBody>
                  <a:tcPr marL="91420" marR="91420" marT="45700" marB="45700"/>
                </a:tc>
                <a:tc>
                  <a:txBody>
                    <a:bodyPr/>
                    <a:lstStyle/>
                    <a:p>
                      <a:endParaRPr lang="en-US" sz="1400" dirty="0"/>
                    </a:p>
                  </a:txBody>
                  <a:tcPr marL="91420" marR="91420" marT="45700" marB="45700"/>
                </a:tc>
                <a:extLst>
                  <a:ext uri="{0D108BD9-81ED-4DB2-BD59-A6C34878D82A}">
                    <a16:rowId xmlns:a16="http://schemas.microsoft.com/office/drawing/2014/main" val="10002"/>
                  </a:ext>
                </a:extLst>
              </a:tr>
              <a:tr h="290593">
                <a:tc>
                  <a:txBody>
                    <a:bodyPr/>
                    <a:lstStyle/>
                    <a:p>
                      <a:r>
                        <a:rPr lang="en-US" sz="1400" dirty="0">
                          <a:solidFill>
                            <a:schemeClr val="tx1"/>
                          </a:solidFill>
                        </a:rPr>
                        <a:t>November 30</a:t>
                      </a:r>
                    </a:p>
                  </a:txBody>
                  <a:tcPr marL="91420" marR="91420" marT="45700" marB="45700"/>
                </a:tc>
                <a:tc>
                  <a:txBody>
                    <a:bodyPr/>
                    <a:lstStyle/>
                    <a:p>
                      <a:r>
                        <a:rPr lang="en-US" sz="1400" dirty="0"/>
                        <a:t>09:00 ET</a:t>
                      </a:r>
                    </a:p>
                  </a:txBody>
                  <a:tcPr marL="91420" marR="91420" marT="45700" marB="45700"/>
                </a:tc>
                <a:extLst>
                  <a:ext uri="{0D108BD9-81ED-4DB2-BD59-A6C34878D82A}">
                    <a16:rowId xmlns:a16="http://schemas.microsoft.com/office/drawing/2014/main" val="10003"/>
                  </a:ext>
                </a:extLst>
              </a:tr>
              <a:tr h="290593">
                <a:tc>
                  <a:txBody>
                    <a:bodyPr/>
                    <a:lstStyle/>
                    <a:p>
                      <a:endParaRPr lang="en-US" sz="1400" dirty="0">
                        <a:solidFill>
                          <a:schemeClr val="tx1"/>
                        </a:solidFill>
                      </a:endParaRPr>
                    </a:p>
                  </a:txBody>
                  <a:tcPr marL="91420" marR="91420" marT="45700" marB="45700"/>
                </a:tc>
                <a:tc>
                  <a:txBody>
                    <a:bodyPr/>
                    <a:lstStyle/>
                    <a:p>
                      <a:endParaRPr lang="en-US" sz="1400" dirty="0"/>
                    </a:p>
                  </a:txBody>
                  <a:tcPr marL="91420" marR="91420" marT="45700" marB="45700"/>
                </a:tc>
                <a:extLst>
                  <a:ext uri="{0D108BD9-81ED-4DB2-BD59-A6C34878D82A}">
                    <a16:rowId xmlns:a16="http://schemas.microsoft.com/office/drawing/2014/main" val="3972486093"/>
                  </a:ext>
                </a:extLst>
              </a:tr>
              <a:tr h="290593">
                <a:tc>
                  <a:txBody>
                    <a:bodyPr/>
                    <a:lstStyle/>
                    <a:p>
                      <a:r>
                        <a:rPr lang="en-US" sz="1400" dirty="0">
                          <a:solidFill>
                            <a:schemeClr val="tx1"/>
                          </a:solidFill>
                        </a:rPr>
                        <a:t>December 14</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09:00 ET</a:t>
                      </a:r>
                    </a:p>
                  </a:txBody>
                  <a:tcPr marL="91420" marR="91420" marT="45700" marB="45700"/>
                </a:tc>
                <a:extLst>
                  <a:ext uri="{0D108BD9-81ED-4DB2-BD59-A6C34878D82A}">
                    <a16:rowId xmlns:a16="http://schemas.microsoft.com/office/drawing/2014/main" val="107150580"/>
                  </a:ext>
                </a:extLst>
              </a:tr>
              <a:tr h="290593">
                <a:tc>
                  <a:txBody>
                    <a:bodyPr/>
                    <a:lstStyle/>
                    <a:p>
                      <a:endParaRPr lang="en-US" sz="1400" dirty="0">
                        <a:solidFill>
                          <a:schemeClr val="tx1"/>
                        </a:solidFill>
                      </a:endParaRPr>
                    </a:p>
                  </a:txBody>
                  <a:tcPr marL="91420" marR="91420" marT="45700" marB="45700"/>
                </a:tc>
                <a:tc>
                  <a:txBody>
                    <a:bodyPr/>
                    <a:lstStyle/>
                    <a:p>
                      <a:endParaRPr lang="en-US" sz="1400" dirty="0"/>
                    </a:p>
                  </a:txBody>
                  <a:tcPr marL="91420" marR="91420" marT="45700" marB="45700"/>
                </a:tc>
                <a:extLst>
                  <a:ext uri="{0D108BD9-81ED-4DB2-BD59-A6C34878D82A}">
                    <a16:rowId xmlns:a16="http://schemas.microsoft.com/office/drawing/2014/main" val="4127578813"/>
                  </a:ext>
                </a:extLst>
              </a:tr>
              <a:tr h="2905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strike="noStrike" dirty="0">
                          <a:solidFill>
                            <a:schemeClr val="tx1"/>
                          </a:solidFill>
                        </a:rPr>
                        <a:t>January 4</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strike="noStrike" dirty="0">
                          <a:solidFill>
                            <a:schemeClr val="tx1"/>
                          </a:solidFill>
                        </a:rPr>
                        <a:t>09:00 ET</a:t>
                      </a:r>
                    </a:p>
                  </a:txBody>
                  <a:tcPr marL="91420" marR="91420" marT="45700" marB="45700"/>
                </a:tc>
                <a:extLst>
                  <a:ext uri="{0D108BD9-81ED-4DB2-BD59-A6C34878D82A}">
                    <a16:rowId xmlns:a16="http://schemas.microsoft.com/office/drawing/2014/main" val="3886067334"/>
                  </a:ext>
                </a:extLst>
              </a:tr>
              <a:tr h="2905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p>
                  </a:txBody>
                  <a:tcPr marL="91420" marR="91420" marT="45700" marB="45700"/>
                </a:tc>
                <a:tc>
                  <a:txBody>
                    <a:bodyPr/>
                    <a:lstStyle/>
                    <a:p>
                      <a:endParaRPr lang="en-US" sz="1400" dirty="0"/>
                    </a:p>
                  </a:txBody>
                  <a:tcPr marL="91420" marR="91420" marT="45700" marB="45700"/>
                </a:tc>
                <a:extLst>
                  <a:ext uri="{0D108BD9-81ED-4DB2-BD59-A6C34878D82A}">
                    <a16:rowId xmlns:a16="http://schemas.microsoft.com/office/drawing/2014/main" val="319788747"/>
                  </a:ext>
                </a:extLst>
              </a:tr>
              <a:tr h="290593">
                <a:tc>
                  <a:txBody>
                    <a:bodyPr/>
                    <a:lstStyle/>
                    <a:p>
                      <a:r>
                        <a:rPr lang="en-US" sz="1400" dirty="0"/>
                        <a:t>January 11</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09:00 ET</a:t>
                      </a:r>
                    </a:p>
                  </a:txBody>
                  <a:tcPr marL="91420" marR="91420" marT="45700" marB="45700"/>
                </a:tc>
                <a:extLst>
                  <a:ext uri="{0D108BD9-81ED-4DB2-BD59-A6C34878D82A}">
                    <a16:rowId xmlns:a16="http://schemas.microsoft.com/office/drawing/2014/main" val="1644665315"/>
                  </a:ext>
                </a:extLst>
              </a:tr>
              <a:tr h="2905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1" dirty="0">
                        <a:solidFill>
                          <a:srgbClr val="C00000"/>
                        </a:solidFill>
                      </a:endParaRPr>
                    </a:p>
                  </a:txBody>
                  <a:tcPr marL="91420" marR="91420" marT="45700" marB="45700"/>
                </a:tc>
                <a:tc>
                  <a:txBody>
                    <a:bodyPr/>
                    <a:lstStyle/>
                    <a:p>
                      <a:endParaRPr lang="en-US" sz="1400" b="1" dirty="0">
                        <a:solidFill>
                          <a:srgbClr val="C00000"/>
                        </a:solidFill>
                      </a:endParaRPr>
                    </a:p>
                  </a:txBody>
                  <a:tcPr marL="91420" marR="91420" marT="45700" marB="45700"/>
                </a:tc>
                <a:extLst>
                  <a:ext uri="{0D108BD9-81ED-4DB2-BD59-A6C34878D82A}">
                    <a16:rowId xmlns:a16="http://schemas.microsoft.com/office/drawing/2014/main" val="272252530"/>
                  </a:ext>
                </a:extLst>
              </a:tr>
              <a:tr h="2905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rgbClr val="C00000"/>
                          </a:solidFill>
                        </a:rPr>
                        <a:t>January 14: </a:t>
                      </a:r>
                    </a:p>
                  </a:txBody>
                  <a:tcPr marL="91420" marR="91420" marT="45700" marB="45700"/>
                </a:tc>
                <a:tc>
                  <a:txBody>
                    <a:bodyPr/>
                    <a:lstStyle/>
                    <a:p>
                      <a:r>
                        <a:rPr lang="en-US" sz="1400" b="1" dirty="0">
                          <a:solidFill>
                            <a:srgbClr val="C00000"/>
                          </a:solidFill>
                        </a:rPr>
                        <a:t>Jan Interim</a:t>
                      </a:r>
                    </a:p>
                  </a:txBody>
                  <a:tcPr marL="91420" marR="91420" marT="45700" marB="45700"/>
                </a:tc>
                <a:extLst>
                  <a:ext uri="{0D108BD9-81ED-4DB2-BD59-A6C34878D82A}">
                    <a16:rowId xmlns:a16="http://schemas.microsoft.com/office/drawing/2014/main" val="1590531805"/>
                  </a:ext>
                </a:extLst>
              </a:tr>
            </a:tbl>
          </a:graphicData>
        </a:graphic>
      </p:graphicFrame>
    </p:spTree>
    <p:extLst>
      <p:ext uri="{BB962C8B-B14F-4D97-AF65-F5344CB8AC3E}">
        <p14:creationId xmlns:p14="http://schemas.microsoft.com/office/powerpoint/2010/main" val="2878716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34</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ctrTitle"/>
          </p:nvPr>
        </p:nvSpPr>
        <p:spPr>
          <a:xfrm>
            <a:off x="685800" y="2130425"/>
            <a:ext cx="7772400" cy="2810743"/>
          </a:xfrm>
        </p:spPr>
        <p:txBody>
          <a:bodyPr/>
          <a:lstStyle/>
          <a:p>
            <a:r>
              <a:rPr lang="en-US" altLang="en-US" dirty="0"/>
              <a:t>Adjourned</a:t>
            </a:r>
            <a:br>
              <a:rPr lang="en-US" altLang="en-US" dirty="0"/>
            </a:br>
            <a:r>
              <a:rPr lang="en-US" altLang="en-US" dirty="0"/>
              <a:t>Thanks</a:t>
            </a:r>
            <a:br>
              <a:rPr lang="en-US" altLang="en-US" dirty="0"/>
            </a:br>
            <a:br>
              <a:rPr lang="en-US" altLang="en-US" dirty="0"/>
            </a:br>
            <a:endParaRPr lang="en-US" altLang="en-US" dirty="0"/>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8172FBCF-0410-4D1E-955A-A95781544AD9}" type="slidenum">
              <a:rPr lang="en-US" altLang="en-US" smtClean="0">
                <a:solidFill>
                  <a:schemeClr val="tx1"/>
                </a:solidFill>
              </a:rPr>
              <a:pPr/>
              <a:t>35</a:t>
            </a:fld>
            <a:endParaRPr lang="en-US" altLang="en-US">
              <a:solidFill>
                <a:schemeClr val="tx1"/>
              </a:solidFill>
            </a:endParaRPr>
          </a:p>
        </p:txBody>
      </p:sp>
      <p:pic>
        <p:nvPicPr>
          <p:cNvPr id="2050" name="Picture 2">
            <a:extLst>
              <a:ext uri="{FF2B5EF4-FFF2-40B4-BE49-F238E27FC236}">
                <a16:creationId xmlns:a16="http://schemas.microsoft.com/office/drawing/2014/main" id="{AED08B27-9701-4120-8E2B-8F32279E5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509120"/>
            <a:ext cx="2286000" cy="171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762000" y="685800"/>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762000" y="2170510"/>
            <a:ext cx="7764463"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4219576"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542181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4C0AE-FB52-4D73-8DB6-02C1D9B69680}"/>
              </a:ext>
            </a:extLst>
          </p:cNvPr>
          <p:cNvSpPr>
            <a:spLocks noGrp="1"/>
          </p:cNvSpPr>
          <p:nvPr>
            <p:ph type="title"/>
          </p:nvPr>
        </p:nvSpPr>
        <p:spPr/>
        <p:txBody>
          <a:bodyPr/>
          <a:lstStyle/>
          <a:p>
            <a:r>
              <a:rPr lang="en-US" dirty="0">
                <a:solidFill>
                  <a:srgbClr val="FF0000"/>
                </a:solidFill>
              </a:rPr>
              <a:t>Registration Reminder</a:t>
            </a:r>
          </a:p>
        </p:txBody>
      </p:sp>
      <p:sp>
        <p:nvSpPr>
          <p:cNvPr id="3" name="Content Placeholder 2">
            <a:extLst>
              <a:ext uri="{FF2B5EF4-FFF2-40B4-BE49-F238E27FC236}">
                <a16:creationId xmlns:a16="http://schemas.microsoft.com/office/drawing/2014/main" id="{AD602F05-B60E-4AD5-BC7F-ABE29DD62A43}"/>
              </a:ext>
            </a:extLst>
          </p:cNvPr>
          <p:cNvSpPr>
            <a:spLocks noGrp="1"/>
          </p:cNvSpPr>
          <p:nvPr>
            <p:ph idx="1"/>
          </p:nvPr>
        </p:nvSpPr>
        <p:spPr/>
        <p:txBody>
          <a:bodyPr>
            <a:normAutofit fontScale="70000" lnSpcReduction="20000"/>
          </a:bodyPr>
          <a:lstStyle/>
          <a:p>
            <a:pPr algn="ctr"/>
            <a:r>
              <a:rPr lang="en-US" b="1" dirty="0">
                <a:latin typeface="Arial" panose="020B0604020202020204" pitchFamily="34" charset="0"/>
              </a:rPr>
              <a:t>If you are not yet registered (and have paid the meeting fee) please do so now.</a:t>
            </a:r>
          </a:p>
          <a:p>
            <a:pPr algn="ctr"/>
            <a:endParaRPr lang="en-US" b="1" dirty="0">
              <a:latin typeface="Arial" panose="020B0604020202020204" pitchFamily="34" charset="0"/>
            </a:endParaRPr>
          </a:p>
          <a:p>
            <a:pPr algn="ctr"/>
            <a:r>
              <a:rPr lang="en-US" sz="3200" b="1" dirty="0">
                <a:solidFill>
                  <a:schemeClr val="accent1">
                    <a:lumMod val="50000"/>
                  </a:schemeClr>
                </a:solidFill>
              </a:rPr>
              <a:t>Late Registration: </a:t>
            </a:r>
          </a:p>
          <a:p>
            <a:pPr algn="ctr"/>
            <a:r>
              <a:rPr lang="en-US" sz="3200" b="1" dirty="0">
                <a:solidFill>
                  <a:schemeClr val="accent1">
                    <a:lumMod val="50000"/>
                  </a:schemeClr>
                </a:solidFill>
              </a:rPr>
              <a:t>(after 11:59 PM UTC Friday 11:59 PM UTC November 5, 2021)</a:t>
            </a:r>
          </a:p>
          <a:p>
            <a:pPr marL="0" indent="0" algn="ctr"/>
            <a:r>
              <a:rPr lang="en-US" sz="3200" b="1" dirty="0">
                <a:solidFill>
                  <a:schemeClr val="accent1">
                    <a:lumMod val="50000"/>
                  </a:schemeClr>
                </a:solidFill>
              </a:rPr>
              <a:t>$US 125.00 for all attendees</a:t>
            </a:r>
            <a:endParaRPr lang="en-US" dirty="0">
              <a:effectLst/>
              <a:latin typeface="Arial" panose="020B0604020202020204" pitchFamily="34" charset="0"/>
            </a:endParaRPr>
          </a:p>
          <a:p>
            <a:endParaRPr lang="en-US" dirty="0">
              <a:effectLst/>
              <a:latin typeface="Arial" panose="020B0604020202020204" pitchFamily="34" charset="0"/>
            </a:endParaRPr>
          </a:p>
          <a:p>
            <a:r>
              <a:rPr lang="en-US" dirty="0"/>
              <a:t>Registration information:</a:t>
            </a:r>
          </a:p>
          <a:p>
            <a:r>
              <a:rPr lang="en-US" sz="3200" dirty="0">
                <a:hlinkClick r:id="rId2"/>
              </a:rPr>
              <a:t>http://802world.org/plenary/</a:t>
            </a:r>
            <a:endParaRPr lang="en-US" sz="3200" dirty="0"/>
          </a:p>
          <a:p>
            <a:endParaRPr lang="en-US" dirty="0"/>
          </a:p>
          <a:p>
            <a:r>
              <a:rPr lang="en-US" dirty="0">
                <a:effectLst/>
                <a:latin typeface="Arial" panose="020B0604020202020204" pitchFamily="34" charset="0"/>
              </a:rPr>
              <a:t>Registration Link:</a:t>
            </a:r>
          </a:p>
          <a:p>
            <a:r>
              <a:rPr lang="en-US" dirty="0">
                <a:effectLst/>
                <a:latin typeface="Arial" panose="020B0604020202020204" pitchFamily="34" charset="0"/>
                <a:hlinkClick r:id="rId3"/>
              </a:rPr>
              <a:t>https://cvent.me/4xn8Ql</a:t>
            </a:r>
            <a:endParaRPr lang="en-US" dirty="0">
              <a:effectLst/>
              <a:latin typeface="Arial" panose="020B0604020202020204" pitchFamily="34" charset="0"/>
            </a:endParaRPr>
          </a:p>
          <a:p>
            <a:endParaRPr lang="en-US" dirty="0"/>
          </a:p>
          <a:p>
            <a:endParaRPr lang="en-US" dirty="0"/>
          </a:p>
        </p:txBody>
      </p:sp>
      <p:sp>
        <p:nvSpPr>
          <p:cNvPr id="4" name="Slide Number Placeholder 3">
            <a:extLst>
              <a:ext uri="{FF2B5EF4-FFF2-40B4-BE49-F238E27FC236}">
                <a16:creationId xmlns:a16="http://schemas.microsoft.com/office/drawing/2014/main" id="{0E3690F5-097F-452B-8FCB-0006C4AE321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5</a:t>
            </a:fld>
            <a:endParaRPr lang="en-US" altLang="en-US"/>
          </a:p>
        </p:txBody>
      </p:sp>
    </p:spTree>
    <p:extLst>
      <p:ext uri="{BB962C8B-B14F-4D97-AF65-F5344CB8AC3E}">
        <p14:creationId xmlns:p14="http://schemas.microsoft.com/office/powerpoint/2010/main" val="1630337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title"/>
          </p:nvPr>
        </p:nvSpPr>
        <p:spPr>
          <a:xfrm>
            <a:off x="1691680" y="4221088"/>
            <a:ext cx="5760640" cy="804861"/>
          </a:xfrm>
        </p:spPr>
        <p:txBody>
          <a:bodyPr wrap="square" anchor="b">
            <a:noAutofit/>
          </a:bodyPr>
          <a:lstStyle/>
          <a:p>
            <a:pPr algn="ctr">
              <a:lnSpc>
                <a:spcPct val="90000"/>
              </a:lnSpc>
            </a:pPr>
            <a:r>
              <a:rPr lang="en-US" sz="2400" dirty="0"/>
              <a:t>Task Group 15.4ab Virtual Plenary November 2021</a:t>
            </a:r>
          </a:p>
        </p:txBody>
      </p:sp>
      <p:sp>
        <p:nvSpPr>
          <p:cNvPr id="4" name="Subtitle 3">
            <a:extLst>
              <a:ext uri="{FF2B5EF4-FFF2-40B4-BE49-F238E27FC236}">
                <a16:creationId xmlns:a16="http://schemas.microsoft.com/office/drawing/2014/main" id="{D457DDDA-2EC7-4A5E-95DB-E9907484AFBA}"/>
              </a:ext>
            </a:extLst>
          </p:cNvPr>
          <p:cNvSpPr>
            <a:spLocks noGrp="1"/>
          </p:cNvSpPr>
          <p:nvPr>
            <p:ph type="body" sz="half" idx="2"/>
          </p:nvPr>
        </p:nvSpPr>
        <p:spPr>
          <a:xfrm>
            <a:off x="1828800" y="5301208"/>
            <a:ext cx="5486400" cy="804862"/>
          </a:xfrm>
        </p:spPr>
        <p:txBody>
          <a:bodyPr wrap="square" anchor="t">
            <a:normAutofit/>
          </a:bodyPr>
          <a:lstStyle/>
          <a:p>
            <a:pPr algn="ctr"/>
            <a:r>
              <a:rPr lang="en-US" sz="1600" dirty="0"/>
              <a:t>November 9</a:t>
            </a:r>
            <a:r>
              <a:rPr lang="en-US" sz="1600" baseline="30000" dirty="0"/>
              <a:t>th</a:t>
            </a:r>
            <a:r>
              <a:rPr lang="en-US" sz="1600" dirty="0"/>
              <a:t> through November 17</a:t>
            </a:r>
            <a:r>
              <a:rPr lang="en-US" sz="1600" baseline="30000" dirty="0"/>
              <a:t>th</a:t>
            </a:r>
            <a:r>
              <a:rPr lang="en-US" sz="1600" dirty="0"/>
              <a:t> 2021</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a:t>
            </a:r>
            <a:fld id="{0F04E8E9-279B-42CA-B6E8-61A287E0027B}" type="slidenum">
              <a:rPr lang="en-US" altLang="en-US" smtClean="0"/>
              <a:pPr>
                <a:spcAft>
                  <a:spcPts val="600"/>
                </a:spcAft>
                <a:defRPr/>
              </a:pPr>
              <a:t>6</a:t>
            </a:fld>
            <a:endParaRPr lang="en-US" altLang="en-US"/>
          </a:p>
        </p:txBody>
      </p:sp>
      <p:pic>
        <p:nvPicPr>
          <p:cNvPr id="1026" name="Picture 2" descr="A picture of where you might have been">
            <a:extLst>
              <a:ext uri="{FF2B5EF4-FFF2-40B4-BE49-F238E27FC236}">
                <a16:creationId xmlns:a16="http://schemas.microsoft.com/office/drawing/2014/main" id="{53106C83-A18C-4D55-9743-DA0CFD892D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844824"/>
            <a:ext cx="2286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557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149C629C-CA82-4E80-978A-D9707CE66729}" type="slidenum">
              <a:rPr lang="en-US" altLang="en-US" smtClean="0">
                <a:solidFill>
                  <a:schemeClr val="tx1"/>
                </a:solidFill>
              </a:rPr>
              <a:pPr/>
              <a:t>8</a:t>
            </a:fld>
            <a:endParaRPr lang="en-US" altLang="en-US">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Copyright:</a:t>
            </a:r>
          </a:p>
          <a:p>
            <a:pPr>
              <a:defRPr/>
            </a:pPr>
            <a:r>
              <a:rPr lang="en-US" dirty="0">
                <a:hlinkClick r:id="rId6"/>
              </a:rPr>
              <a:t>https://standards.ieee.org/content/dam/ieee-standards/stand</a:t>
            </a:r>
          </a:p>
          <a:p>
            <a:pPr>
              <a:defRPr/>
            </a:pPr>
            <a:r>
              <a:rPr lang="en-US" dirty="0">
                <a:hlinkClick r:id="rId7"/>
              </a:rPr>
              <a:t>https://standards.ieee.org/faqs/copyrights/index.htmlards/web/documents/other/ieee-sa-copyright-policy-2019.pdf</a:t>
            </a:r>
            <a:endParaRPr lang="en-US" dirty="0"/>
          </a:p>
          <a:p>
            <a:pPr>
              <a:defRPr/>
            </a:pPr>
            <a:r>
              <a:rPr lang="en-US" dirty="0">
                <a:hlinkClick r:id="rId8"/>
              </a:rPr>
              <a:t>https://standards.ieee.org/ipr/copyright-materials.html</a:t>
            </a:r>
            <a:endParaRPr lang="en-US" dirty="0"/>
          </a:p>
          <a:p>
            <a:pPr>
              <a:defRPr/>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Slide </a:t>
            </a:r>
            <a:fld id="{440F5867-744E-4AA6-B0ED-4C44D2DFBB7B}" type="slidenum">
              <a:rPr lang="en-GB" smtClean="0"/>
              <a:pPr/>
              <a:t>9</a:t>
            </a:fld>
            <a:endParaRPr lang="en-GB" dirty="0"/>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42538</TotalTime>
  <Words>3821</Words>
  <Application>Microsoft Office PowerPoint</Application>
  <PresentationFormat>On-screen Show (4:3)</PresentationFormat>
  <Paragraphs>1202</Paragraphs>
  <Slides>35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Arial Black</vt:lpstr>
      <vt:lpstr>Calibri</vt:lpstr>
      <vt:lpstr>Open Sans</vt:lpstr>
      <vt:lpstr>Times New Roman</vt:lpstr>
      <vt:lpstr>Verdana-Bold</vt:lpstr>
      <vt:lpstr>Wingdings</vt:lpstr>
      <vt:lpstr>Office Theme</vt:lpstr>
      <vt:lpstr>PowerPoint Presentation</vt:lpstr>
      <vt:lpstr>Task Group 15.4ab Next Generation UWB Amendment</vt:lpstr>
      <vt:lpstr>Registration for 802 LMSC Plenaries and 802 Wireless Interims</vt:lpstr>
      <vt:lpstr>Deadbeat Consequences (Deadbeat: in default of paying registration fee for a prior mtg.)</vt:lpstr>
      <vt:lpstr>Registration Reminder</vt:lpstr>
      <vt:lpstr>Task Group 15.4ab Virtual Plenary November 2021</vt:lpstr>
      <vt:lpstr>Task Group Rules</vt:lpstr>
      <vt:lpstr>IEEE-SA Patent, Copyright, and Participation Policies</vt:lpstr>
      <vt:lpstr>IEEE 802 Ground Rules</vt:lpstr>
      <vt:lpstr>Agenda</vt:lpstr>
      <vt:lpstr>Approval of Sept Minutes </vt:lpstr>
      <vt:lpstr>Session Objectives</vt:lpstr>
      <vt:lpstr>General Announcements</vt:lpstr>
      <vt:lpstr>Recap and TG Operation</vt:lpstr>
      <vt:lpstr>5.2.b Scope of the project (As approved): </vt:lpstr>
      <vt:lpstr>Task Group </vt:lpstr>
      <vt:lpstr>Confirmation Motion</vt:lpstr>
      <vt:lpstr>Proposed Project Schedule (baseline)</vt:lpstr>
      <vt:lpstr>Schedule Major Milestones</vt:lpstr>
      <vt:lpstr>Proposed Project Schedule (Alt 1)</vt:lpstr>
      <vt:lpstr>Schedule Major Milestones</vt:lpstr>
      <vt:lpstr>Proposed Project Schedule (baseline)</vt:lpstr>
      <vt:lpstr>Schedule Major Milestones</vt:lpstr>
      <vt:lpstr>Breakdown by Feature</vt:lpstr>
      <vt:lpstr>Project Process Discussion</vt:lpstr>
      <vt:lpstr>Task Group Leadership Roles in a nutshell</vt:lpstr>
      <vt:lpstr>Technical Editor (from OM)</vt:lpstr>
      <vt:lpstr>Task Group Vice Chairs</vt:lpstr>
      <vt:lpstr>Technical Contributions</vt:lpstr>
      <vt:lpstr>List of presentations</vt:lpstr>
      <vt:lpstr>Next Steps</vt:lpstr>
      <vt:lpstr>Teleconference Schedule Discussion</vt:lpstr>
      <vt:lpstr>Teleconference Schedule</vt:lpstr>
      <vt:lpstr>Other Business</vt:lpstr>
      <vt:lpstr>Adjourned Thanks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216</cp:revision>
  <cp:lastPrinted>2000-03-07T00:55:37Z</cp:lastPrinted>
  <dcterms:created xsi:type="dcterms:W3CDTF">2016-01-17T22:48:36Z</dcterms:created>
  <dcterms:modified xsi:type="dcterms:W3CDTF">2021-11-17T02:02:33Z</dcterms:modified>
  <cp:category/>
</cp:coreProperties>
</file>