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8"/>
  </p:notesMasterIdLst>
  <p:sldIdLst>
    <p:sldId id="287" r:id="rId2"/>
    <p:sldId id="363" r:id="rId3"/>
    <p:sldId id="2366" r:id="rId4"/>
    <p:sldId id="339" r:id="rId5"/>
    <p:sldId id="368" r:id="rId6"/>
    <p:sldId id="322" r:id="rId7"/>
    <p:sldId id="366" r:id="rId8"/>
    <p:sldId id="304" r:id="rId9"/>
    <p:sldId id="317" r:id="rId10"/>
    <p:sldId id="302" r:id="rId11"/>
    <p:sldId id="361" r:id="rId12"/>
    <p:sldId id="365" r:id="rId13"/>
    <p:sldId id="2367" r:id="rId14"/>
    <p:sldId id="318" r:id="rId15"/>
    <p:sldId id="2368" r:id="rId16"/>
    <p:sldId id="2369" r:id="rId17"/>
    <p:sldId id="2370" r:id="rId18"/>
    <p:sldId id="2371" r:id="rId19"/>
    <p:sldId id="2372" r:id="rId20"/>
    <p:sldId id="326" r:id="rId21"/>
    <p:sldId id="364" r:id="rId22"/>
    <p:sldId id="330" r:id="rId23"/>
    <p:sldId id="367" r:id="rId24"/>
    <p:sldId id="336" r:id="rId25"/>
    <p:sldId id="298" r:id="rId26"/>
    <p:sldId id="296" r:id="rId27"/>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46" autoAdjust="0"/>
  </p:normalViewPr>
  <p:slideViewPr>
    <p:cSldViewPr>
      <p:cViewPr varScale="1">
        <p:scale>
          <a:sx n="125" d="100"/>
          <a:sy n="125" d="100"/>
        </p:scale>
        <p:origin x="1498" y="77"/>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15-21-0565-02-04ab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November 2021</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hyperlink" Target="https://mentor.ieee.org/802.15/dcn/21/15-21-0538-04-04ab-tg-15-4ab-agenda-nov-2021.xls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802world.org/plenary/" TargetMode="External"/><Relationship Id="rId2" Type="http://schemas.openxmlformats.org/officeDocument/2006/relationships/hyperlink" Target="https://cvent.me/4xn8Q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vent.me/4xn8Ql" TargetMode="External"/><Relationship Id="rId2" Type="http://schemas.openxmlformats.org/officeDocument/2006/relationships/hyperlink" Target="http://802world.org/plena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standards.ieee.org/ipr/copyright-materials.html" TargetMode="External"/><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faqs/copyrights/index.html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content/dam/ieee-standards/standards/web/documents/other/ieee-sa-copyright-policy-2019.pdf"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November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November 9, 2021</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UWB Next Generation for 802.15.4</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Interim Session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Reinforce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a:xfrm>
            <a:off x="755576" y="685801"/>
            <a:ext cx="7764463" cy="438943"/>
          </a:xfrm>
        </p:spPr>
        <p:txBody>
          <a:bodyPr/>
          <a:lstStyle/>
          <a:p>
            <a:r>
              <a:rPr lang="en-US" altLang="en-US" dirty="0"/>
              <a:t>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a:xfrm>
            <a:off x="767977" y="5082033"/>
            <a:ext cx="7764463" cy="1443311"/>
          </a:xfrm>
        </p:spPr>
        <p:txBody>
          <a:bodyPr/>
          <a:lstStyle/>
          <a:p>
            <a:pPr marL="0" indent="0" algn="ctr"/>
            <a:r>
              <a:rPr lang="en-US" altLang="en-US" sz="2000" dirty="0"/>
              <a:t>Proposed Agenda: document 15-21-0538</a:t>
            </a:r>
          </a:p>
          <a:p>
            <a:pPr marL="0" indent="0" algn="ctr"/>
            <a:r>
              <a:rPr lang="en-US" altLang="en-US" sz="2000" dirty="0">
                <a:hlinkClick r:id="rId2"/>
              </a:rPr>
              <a:t>https://mentor.ieee.org/802.15/dcn/21/15-21-0538-04-04ab-tg-15-4ab-agenda-nov-2021.xlsx</a:t>
            </a:r>
            <a:endParaRPr lang="en-US" altLang="en-US" sz="2000"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10</a:t>
            </a:fld>
            <a:endParaRPr lang="en-US" altLang="en-US">
              <a:solidFill>
                <a:schemeClr val="tx1"/>
              </a:solidFill>
            </a:endParaRPr>
          </a:p>
        </p:txBody>
      </p:sp>
      <p:graphicFrame>
        <p:nvGraphicFramePr>
          <p:cNvPr id="3" name="Table 2">
            <a:extLst>
              <a:ext uri="{FF2B5EF4-FFF2-40B4-BE49-F238E27FC236}">
                <a16:creationId xmlns:a16="http://schemas.microsoft.com/office/drawing/2014/main" id="{3F833640-7351-4254-B37E-9D7CCA2BF90D}"/>
              </a:ext>
            </a:extLst>
          </p:cNvPr>
          <p:cNvGraphicFramePr>
            <a:graphicFrameLocks noGrp="1"/>
          </p:cNvGraphicFramePr>
          <p:nvPr>
            <p:extLst>
              <p:ext uri="{D42A27DB-BD31-4B8C-83A1-F6EECF244321}">
                <p14:modId xmlns:p14="http://schemas.microsoft.com/office/powerpoint/2010/main" val="4205960637"/>
              </p:ext>
            </p:extLst>
          </p:nvPr>
        </p:nvGraphicFramePr>
        <p:xfrm>
          <a:off x="797699" y="1648637"/>
          <a:ext cx="7764453" cy="2925534"/>
        </p:xfrm>
        <a:graphic>
          <a:graphicData uri="http://schemas.openxmlformats.org/drawingml/2006/table">
            <a:tbl>
              <a:tblPr/>
              <a:tblGrid>
                <a:gridCol w="373291">
                  <a:extLst>
                    <a:ext uri="{9D8B030D-6E8A-4147-A177-3AD203B41FA5}">
                      <a16:colId xmlns:a16="http://schemas.microsoft.com/office/drawing/2014/main" val="1132617171"/>
                    </a:ext>
                  </a:extLst>
                </a:gridCol>
                <a:gridCol w="373291">
                  <a:extLst>
                    <a:ext uri="{9D8B030D-6E8A-4147-A177-3AD203B41FA5}">
                      <a16:colId xmlns:a16="http://schemas.microsoft.com/office/drawing/2014/main" val="3891777356"/>
                    </a:ext>
                  </a:extLst>
                </a:gridCol>
                <a:gridCol w="373291">
                  <a:extLst>
                    <a:ext uri="{9D8B030D-6E8A-4147-A177-3AD203B41FA5}">
                      <a16:colId xmlns:a16="http://schemas.microsoft.com/office/drawing/2014/main" val="2317877432"/>
                    </a:ext>
                  </a:extLst>
                </a:gridCol>
                <a:gridCol w="373291">
                  <a:extLst>
                    <a:ext uri="{9D8B030D-6E8A-4147-A177-3AD203B41FA5}">
                      <a16:colId xmlns:a16="http://schemas.microsoft.com/office/drawing/2014/main" val="2279436505"/>
                    </a:ext>
                  </a:extLst>
                </a:gridCol>
                <a:gridCol w="373291">
                  <a:extLst>
                    <a:ext uri="{9D8B030D-6E8A-4147-A177-3AD203B41FA5}">
                      <a16:colId xmlns:a16="http://schemas.microsoft.com/office/drawing/2014/main" val="256085049"/>
                    </a:ext>
                  </a:extLst>
                </a:gridCol>
                <a:gridCol w="373291">
                  <a:extLst>
                    <a:ext uri="{9D8B030D-6E8A-4147-A177-3AD203B41FA5}">
                      <a16:colId xmlns:a16="http://schemas.microsoft.com/office/drawing/2014/main" val="625936485"/>
                    </a:ext>
                  </a:extLst>
                </a:gridCol>
                <a:gridCol w="373291">
                  <a:extLst>
                    <a:ext uri="{9D8B030D-6E8A-4147-A177-3AD203B41FA5}">
                      <a16:colId xmlns:a16="http://schemas.microsoft.com/office/drawing/2014/main" val="314281573"/>
                    </a:ext>
                  </a:extLst>
                </a:gridCol>
                <a:gridCol w="373291">
                  <a:extLst>
                    <a:ext uri="{9D8B030D-6E8A-4147-A177-3AD203B41FA5}">
                      <a16:colId xmlns:a16="http://schemas.microsoft.com/office/drawing/2014/main" val="2953407017"/>
                    </a:ext>
                  </a:extLst>
                </a:gridCol>
                <a:gridCol w="373291">
                  <a:extLst>
                    <a:ext uri="{9D8B030D-6E8A-4147-A177-3AD203B41FA5}">
                      <a16:colId xmlns:a16="http://schemas.microsoft.com/office/drawing/2014/main" val="996882431"/>
                    </a:ext>
                  </a:extLst>
                </a:gridCol>
                <a:gridCol w="298633">
                  <a:extLst>
                    <a:ext uri="{9D8B030D-6E8A-4147-A177-3AD203B41FA5}">
                      <a16:colId xmlns:a16="http://schemas.microsoft.com/office/drawing/2014/main" val="346655115"/>
                    </a:ext>
                  </a:extLst>
                </a:gridCol>
                <a:gridCol w="373291">
                  <a:extLst>
                    <a:ext uri="{9D8B030D-6E8A-4147-A177-3AD203B41FA5}">
                      <a16:colId xmlns:a16="http://schemas.microsoft.com/office/drawing/2014/main" val="1746515393"/>
                    </a:ext>
                  </a:extLst>
                </a:gridCol>
                <a:gridCol w="373291">
                  <a:extLst>
                    <a:ext uri="{9D8B030D-6E8A-4147-A177-3AD203B41FA5}">
                      <a16:colId xmlns:a16="http://schemas.microsoft.com/office/drawing/2014/main" val="1396329897"/>
                    </a:ext>
                  </a:extLst>
                </a:gridCol>
                <a:gridCol w="373291">
                  <a:extLst>
                    <a:ext uri="{9D8B030D-6E8A-4147-A177-3AD203B41FA5}">
                      <a16:colId xmlns:a16="http://schemas.microsoft.com/office/drawing/2014/main" val="2666126030"/>
                    </a:ext>
                  </a:extLst>
                </a:gridCol>
                <a:gridCol w="373291">
                  <a:extLst>
                    <a:ext uri="{9D8B030D-6E8A-4147-A177-3AD203B41FA5}">
                      <a16:colId xmlns:a16="http://schemas.microsoft.com/office/drawing/2014/main" val="197082158"/>
                    </a:ext>
                  </a:extLst>
                </a:gridCol>
                <a:gridCol w="373291">
                  <a:extLst>
                    <a:ext uri="{9D8B030D-6E8A-4147-A177-3AD203B41FA5}">
                      <a16:colId xmlns:a16="http://schemas.microsoft.com/office/drawing/2014/main" val="3176311381"/>
                    </a:ext>
                  </a:extLst>
                </a:gridCol>
                <a:gridCol w="373291">
                  <a:extLst>
                    <a:ext uri="{9D8B030D-6E8A-4147-A177-3AD203B41FA5}">
                      <a16:colId xmlns:a16="http://schemas.microsoft.com/office/drawing/2014/main" val="1368962704"/>
                    </a:ext>
                  </a:extLst>
                </a:gridCol>
                <a:gridCol w="373291">
                  <a:extLst>
                    <a:ext uri="{9D8B030D-6E8A-4147-A177-3AD203B41FA5}">
                      <a16:colId xmlns:a16="http://schemas.microsoft.com/office/drawing/2014/main" val="1706409052"/>
                    </a:ext>
                  </a:extLst>
                </a:gridCol>
                <a:gridCol w="373291">
                  <a:extLst>
                    <a:ext uri="{9D8B030D-6E8A-4147-A177-3AD203B41FA5}">
                      <a16:colId xmlns:a16="http://schemas.microsoft.com/office/drawing/2014/main" val="2601573675"/>
                    </a:ext>
                  </a:extLst>
                </a:gridCol>
                <a:gridCol w="373291">
                  <a:extLst>
                    <a:ext uri="{9D8B030D-6E8A-4147-A177-3AD203B41FA5}">
                      <a16:colId xmlns:a16="http://schemas.microsoft.com/office/drawing/2014/main" val="93209598"/>
                    </a:ext>
                  </a:extLst>
                </a:gridCol>
                <a:gridCol w="373291">
                  <a:extLst>
                    <a:ext uri="{9D8B030D-6E8A-4147-A177-3AD203B41FA5}">
                      <a16:colId xmlns:a16="http://schemas.microsoft.com/office/drawing/2014/main" val="121704771"/>
                    </a:ext>
                  </a:extLst>
                </a:gridCol>
                <a:gridCol w="373291">
                  <a:extLst>
                    <a:ext uri="{9D8B030D-6E8A-4147-A177-3AD203B41FA5}">
                      <a16:colId xmlns:a16="http://schemas.microsoft.com/office/drawing/2014/main" val="3066077726"/>
                    </a:ext>
                  </a:extLst>
                </a:gridCol>
              </a:tblGrid>
              <a:tr h="226463">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Wednesday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Friday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Tuesday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Wednesday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Thursday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Friday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en-US" sz="700" b="1" i="0" u="none" strike="noStrike">
                          <a:effectLst/>
                          <a:latin typeface="Arial" panose="020B0604020202020204" pitchFamily="34" charset="0"/>
                        </a:rPr>
                        <a:t>Sunday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2">
                  <a:txBody>
                    <a:bodyPr/>
                    <a:lstStyle/>
                    <a:p>
                      <a:pPr algn="ctr" fontAlgn="b"/>
                      <a:r>
                        <a:rPr lang="en-US" sz="700" b="1" i="0" u="none" strike="noStrike">
                          <a:effectLst/>
                          <a:latin typeface="Arial" panose="020B0604020202020204" pitchFamily="34" charset="0"/>
                        </a:rPr>
                        <a:t>Monday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Tuesday</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 Wednesday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534633038"/>
                  </a:ext>
                </a:extLst>
              </a:tr>
              <a:tr h="120164">
                <a:tc>
                  <a:txBody>
                    <a:bodyPr/>
                    <a:lstStyle/>
                    <a:p>
                      <a:pPr algn="r" fontAlgn="b"/>
                      <a:r>
                        <a:rPr lang="en-US" sz="700" b="1" i="0" u="none" strike="noStrike">
                          <a:effectLst/>
                          <a:latin typeface="Arial" panose="020B0604020202020204" pitchFamily="34" charset="0"/>
                        </a:rPr>
                        <a:t>EST</a:t>
                      </a:r>
                    </a:p>
                  </a:txBody>
                  <a:tcPr marL="4622" marR="4622" marT="462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PST</a:t>
                      </a:r>
                    </a:p>
                  </a:txBody>
                  <a:tcPr marL="4622" marR="4622" marT="4622"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3-Nov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5-Nov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9-Nov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10-Nov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11-Nov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12-Nov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UTC</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en-US" sz="700" b="1" i="0" u="none" strike="noStrike">
                          <a:effectLst/>
                          <a:latin typeface="Arial" panose="020B0604020202020204" pitchFamily="34" charset="0"/>
                        </a:rPr>
                        <a:t>14-Nov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gridSpan="2">
                  <a:txBody>
                    <a:bodyPr/>
                    <a:lstStyle/>
                    <a:p>
                      <a:pPr algn="ctr" fontAlgn="b"/>
                      <a:r>
                        <a:rPr lang="en-US" sz="700" b="1" i="0" u="none" strike="noStrike">
                          <a:effectLst/>
                          <a:latin typeface="Arial" panose="020B0604020202020204" pitchFamily="34" charset="0"/>
                        </a:rPr>
                        <a:t>15-Nov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16-Nov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700" b="1" i="0" u="none" strike="noStrike">
                          <a:effectLst/>
                          <a:latin typeface="Arial" panose="020B0604020202020204" pitchFamily="34" charset="0"/>
                        </a:rPr>
                        <a:t>17-Nov</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700" b="1" i="0" u="none" strike="noStrike">
                          <a:effectLst/>
                          <a:latin typeface="Arial" panose="020B0604020202020204" pitchFamily="34" charset="0"/>
                        </a:rPr>
                        <a:t>JST</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8712560"/>
                  </a:ext>
                </a:extLst>
              </a:tr>
              <a:tr h="120164">
                <a:tc>
                  <a:txBody>
                    <a:bodyPr/>
                    <a:lstStyle/>
                    <a:p>
                      <a:pPr algn="r" fontAlgn="b"/>
                      <a:r>
                        <a:rPr lang="en-US" sz="700" b="1" i="0" u="none" strike="noStrike">
                          <a:effectLst/>
                          <a:latin typeface="Arial" panose="020B0604020202020204" pitchFamily="34" charset="0"/>
                        </a:rPr>
                        <a:t>5:00</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700" b="1" i="0" u="none" strike="noStrike">
                          <a:effectLst/>
                          <a:latin typeface="Arial" panose="020B0604020202020204" pitchFamily="34" charset="0"/>
                        </a:rPr>
                        <a:t>2:00</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51069959"/>
                  </a:ext>
                </a:extLst>
              </a:tr>
              <a:tr h="120164">
                <a:tc>
                  <a:txBody>
                    <a:bodyPr/>
                    <a:lstStyle/>
                    <a:p>
                      <a:pPr algn="r" fontAlgn="b"/>
                      <a:r>
                        <a:rPr lang="en-US" sz="700" b="1" i="0" u="none" strike="noStrike">
                          <a:effectLst/>
                          <a:latin typeface="Arial" panose="020B0604020202020204" pitchFamily="34" charset="0"/>
                        </a:rPr>
                        <a:t>6:00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3:00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ctr" fontAlgn="b"/>
                      <a:r>
                        <a:rPr lang="en-US" sz="700" b="1"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745692060"/>
                  </a:ext>
                </a:extLst>
              </a:tr>
              <a:tr h="120164">
                <a:tc>
                  <a:txBody>
                    <a:bodyPr/>
                    <a:lstStyle/>
                    <a:p>
                      <a:pPr algn="r" fontAlgn="b"/>
                      <a:r>
                        <a:rPr lang="en-US" sz="700" b="1" i="0" u="none" strike="noStrike">
                          <a:effectLst/>
                          <a:latin typeface="Arial" panose="020B0604020202020204" pitchFamily="34" charset="0"/>
                        </a:rPr>
                        <a:t>7:00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4:00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AM0</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666201897"/>
                  </a:ext>
                </a:extLst>
              </a:tr>
              <a:tr h="120164">
                <a:tc>
                  <a:txBody>
                    <a:bodyPr/>
                    <a:lstStyle/>
                    <a:p>
                      <a:pPr algn="r" fontAlgn="b"/>
                      <a:r>
                        <a:rPr lang="en-US" sz="700" b="1" i="0" u="none" strike="noStrike">
                          <a:effectLst/>
                          <a:latin typeface="Arial" panose="020B0604020202020204" pitchFamily="34" charset="0"/>
                        </a:rPr>
                        <a:t>8:00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5:00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00688385"/>
                  </a:ext>
                </a:extLst>
              </a:tr>
              <a:tr h="120164">
                <a:tc>
                  <a:txBody>
                    <a:bodyPr/>
                    <a:lstStyle/>
                    <a:p>
                      <a:pPr algn="r" fontAlgn="b"/>
                      <a:r>
                        <a:rPr lang="en-US" sz="700" b="1" i="0" u="none" strike="noStrike">
                          <a:effectLst/>
                          <a:latin typeface="Arial" panose="020B0604020202020204" pitchFamily="34" charset="0"/>
                        </a:rPr>
                        <a:t>9:00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6:00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Opening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3ma/THz</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en-US" sz="700" b="1" i="0" u="none" strike="noStrike">
                          <a:effectLst/>
                          <a:latin typeface="Arial" panose="020B0604020202020204" pitchFamily="34" charset="0"/>
                        </a:rPr>
                        <a:t>14:00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SG3ma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1" i="0" u="none" strike="noStrike">
                          <a:effectLst/>
                          <a:latin typeface="Arial" panose="020B0604020202020204" pitchFamily="34" charset="0"/>
                        </a:rPr>
                        <a:t>TG6a</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sng" strike="noStrike">
                          <a:solidFill>
                            <a:srgbClr val="000000"/>
                          </a:solidFill>
                          <a:effectLst/>
                          <a:latin typeface="Arial" panose="020B0604020202020204" pitchFamily="34" charset="0"/>
                        </a:rPr>
                        <a:t>WG Closing</a:t>
                      </a:r>
                      <a:br>
                        <a:rPr lang="en-US" sz="700" b="1" i="0" u="sng" strike="noStrike">
                          <a:solidFill>
                            <a:srgbClr val="000000"/>
                          </a:solidFill>
                          <a:effectLst/>
                          <a:latin typeface="Arial" panose="020B0604020202020204" pitchFamily="34" charset="0"/>
                        </a:rPr>
                      </a:br>
                      <a:r>
                        <a:rPr lang="en-US" sz="700" b="1" i="0" u="sng" strike="noStrike">
                          <a:solidFill>
                            <a:srgbClr val="000000"/>
                          </a:solidFill>
                          <a:effectLst/>
                          <a:latin typeface="Arial" panose="020B0604020202020204" pitchFamily="34" charset="0"/>
                        </a:rPr>
                        <a:t>Meeting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82404142"/>
                  </a:ext>
                </a:extLst>
              </a:tr>
              <a:tr h="217220">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7:00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en-US" sz="700" b="1" i="0" u="none" strike="noStrike">
                          <a:solidFill>
                            <a:srgbClr val="0000FF"/>
                          </a:solidFill>
                          <a:effectLst/>
                          <a:latin typeface="Calibri" panose="020F0502020204030204" pitchFamily="34" charset="0"/>
                        </a:rPr>
                        <a:t>802.15 CAC</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15:00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r" fontAlgn="b"/>
                      <a:r>
                        <a:rPr lang="en-US" sz="700" b="1" i="0" u="none" strike="noStrike">
                          <a:effectLst/>
                          <a:latin typeface="Arial" panose="020B0604020202020204" pitchFamily="34" charset="0"/>
                        </a:rPr>
                        <a:t>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44453050"/>
                  </a:ext>
                </a:extLst>
              </a:tr>
              <a:tr h="121320">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8:00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gridSpan="2">
                  <a:txBody>
                    <a:bodyPr/>
                    <a:lstStyle/>
                    <a:p>
                      <a:pPr algn="ctr" fontAlgn="ctr"/>
                      <a:r>
                        <a:rPr lang="en-US" sz="700" b="1" i="0" u="none" strike="noStrike">
                          <a:effectLst/>
                          <a:latin typeface="Arial" panose="020B0604020202020204" pitchFamily="34" charset="0"/>
                        </a:rPr>
                        <a:t>SC Maint</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gridSpan="2">
                  <a:txBody>
                    <a:bodyPr/>
                    <a:lstStyle/>
                    <a:p>
                      <a:pPr algn="ctr" fontAlgn="ctr"/>
                      <a:r>
                        <a:rPr lang="en-US" sz="700" b="1" i="0" u="none" strike="noStrike">
                          <a:effectLst/>
                          <a:latin typeface="Arial" panose="020B0604020202020204" pitchFamily="34" charset="0"/>
                        </a:rPr>
                        <a:t>SC WNG</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AM2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16:00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Joint</a:t>
                      </a:r>
                      <a:br>
                        <a:rPr lang="en-US" sz="700" b="1" i="0" u="none" strike="noStrike">
                          <a:effectLst/>
                          <a:latin typeface="Arial" panose="020B0604020202020204" pitchFamily="34" charset="0"/>
                        </a:rPr>
                      </a:br>
                      <a:r>
                        <a:rPr lang="en-US" sz="700" b="1" i="0" u="none" strike="noStrike">
                          <a:effectLst/>
                          <a:latin typeface="Arial" panose="020B0604020202020204" pitchFamily="34" charset="0"/>
                        </a:rPr>
                        <a:t>6a/4ab/14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gridSpan="2">
                  <a:txBody>
                    <a:bodyPr/>
                    <a:lstStyle/>
                    <a:p>
                      <a:pPr algn="ctr" fontAlgn="ctr"/>
                      <a:r>
                        <a:rPr lang="en-US" sz="700" b="1" i="0" u="none" strike="noStrike">
                          <a:effectLst/>
                          <a:latin typeface="Arial" panose="020B0604020202020204" pitchFamily="34" charset="0"/>
                        </a:rPr>
                        <a:t>SC IETF</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h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388848311"/>
                  </a:ext>
                </a:extLst>
              </a:tr>
              <a:tr h="216065">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9:00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gridSpan="2" vMerge="1">
                  <a:txBody>
                    <a:bodyPr/>
                    <a:lstStyle/>
                    <a:p>
                      <a:endParaRPr lang="en-US"/>
                    </a:p>
                  </a:txBody>
                  <a:tcPr/>
                </a:tc>
                <a:tc hMerge="1" vMerge="1">
                  <a:txBody>
                    <a:bodyPr/>
                    <a:lstStyle/>
                    <a:p>
                      <a:endParaRPr lang="en-US"/>
                    </a:p>
                  </a:txBody>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17:00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349765580"/>
                  </a:ext>
                </a:extLst>
              </a:tr>
              <a:tr h="120164">
                <a:tc>
                  <a:txBody>
                    <a:bodyPr/>
                    <a:lstStyle/>
                    <a:p>
                      <a:pPr algn="r" fontAlgn="b"/>
                      <a:r>
                        <a:rPr lang="en-US" sz="700" b="1" i="0" u="none" strike="noStrike">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10:00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TG15</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TG13</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Joint 14/15/4ab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18:00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TG16t</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rowSpan="2">
                  <a:txBody>
                    <a:bodyPr/>
                    <a:lstStyle/>
                    <a:p>
                      <a:pPr algn="ctr" fontAlgn="ctr"/>
                      <a:r>
                        <a:rPr lang="en-US" sz="700" b="0" i="0" u="none" strike="noStrike">
                          <a:effectLst/>
                          <a:latin typeface="Arial" panose="020B0604020202020204" pitchFamily="34" charset="0"/>
                        </a:rPr>
                        <a:t>PM1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860474662"/>
                  </a:ext>
                </a:extLst>
              </a:tr>
              <a:tr h="217220">
                <a:tc>
                  <a:txBody>
                    <a:bodyPr/>
                    <a:lstStyle/>
                    <a:p>
                      <a:pPr algn="r" fontAlgn="b"/>
                      <a:r>
                        <a:rPr lang="en-US" sz="700" b="1" i="0" u="none" strike="noStrike">
                          <a:effectLst/>
                          <a:latin typeface="Arial" panose="020B0604020202020204" pitchFamily="34" charset="0"/>
                        </a:rPr>
                        <a:t>14:00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11:00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4059687888"/>
                  </a:ext>
                </a:extLst>
              </a:tr>
              <a:tr h="120164">
                <a:tc>
                  <a:txBody>
                    <a:bodyPr/>
                    <a:lstStyle/>
                    <a:p>
                      <a:pPr algn="r" fontAlgn="b"/>
                      <a:r>
                        <a:rPr lang="en-US" sz="700" b="1" i="0" u="none" strike="noStrike">
                          <a:effectLst/>
                          <a:latin typeface="Arial" panose="020B0604020202020204" pitchFamily="34" charset="0"/>
                        </a:rPr>
                        <a:t>15:00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12:00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TG16t</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TG14</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PM2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5:00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197185161"/>
                  </a:ext>
                </a:extLst>
              </a:tr>
              <a:tr h="120164">
                <a:tc>
                  <a:txBody>
                    <a:bodyPr/>
                    <a:lstStyle/>
                    <a:p>
                      <a:pPr algn="r" fontAlgn="b"/>
                      <a:r>
                        <a:rPr lang="en-US" sz="700" b="1" i="0" u="none" strike="noStrike">
                          <a:effectLst/>
                          <a:latin typeface="Arial" panose="020B0604020202020204" pitchFamily="34" charset="0"/>
                        </a:rPr>
                        <a:t>16:00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13:00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6:00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429914088"/>
                  </a:ext>
                </a:extLst>
              </a:tr>
              <a:tr h="120164">
                <a:tc>
                  <a:txBody>
                    <a:bodyPr/>
                    <a:lstStyle/>
                    <a:p>
                      <a:pPr algn="r" fontAlgn="b"/>
                      <a:r>
                        <a:rPr lang="en-US" sz="700" b="1" i="0" u="none" strike="noStrike">
                          <a:effectLst/>
                          <a:latin typeface="Arial" panose="020B0604020202020204" pitchFamily="34" charset="0"/>
                        </a:rPr>
                        <a:t>17:00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14:00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EV1</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1" i="0" u="none" strike="noStrike">
                          <a:effectLst/>
                          <a:latin typeface="Arial" panose="020B0604020202020204" pitchFamily="34" charset="0"/>
                        </a:rPr>
                        <a:t>TG4aa</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rowSpan="2">
                  <a:txBody>
                    <a:bodyPr/>
                    <a:lstStyle/>
                    <a:p>
                      <a:pPr algn="ctr" fontAlgn="ctr"/>
                      <a:r>
                        <a:rPr lang="en-US" sz="700" b="1" i="0" u="none" strike="noStrike">
                          <a:effectLst/>
                          <a:latin typeface="Arial" panose="020B0604020202020204" pitchFamily="34" charset="0"/>
                        </a:rPr>
                        <a:t>TG4cor1</a:t>
                      </a:r>
                    </a:p>
                  </a:txBody>
                  <a:tcPr marL="4622" marR="4622" marT="462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1" i="0" u="none" strike="noStrike">
                          <a:solidFill>
                            <a:srgbClr val="FFFFFF"/>
                          </a:solidFill>
                          <a:effectLst/>
                          <a:latin typeface="Arial" panose="020B0604020202020204" pitchFamily="34" charset="0"/>
                        </a:rPr>
                        <a:t>TG4ab</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63634"/>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7:00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10017626"/>
                  </a:ext>
                </a:extLst>
              </a:tr>
              <a:tr h="120164">
                <a:tc>
                  <a:txBody>
                    <a:bodyPr/>
                    <a:lstStyle/>
                    <a:p>
                      <a:pPr algn="r" fontAlgn="b"/>
                      <a:r>
                        <a:rPr lang="en-US" sz="700" b="1" i="0" u="none" strike="noStrike">
                          <a:effectLst/>
                          <a:latin typeface="Arial" panose="020B0604020202020204" pitchFamily="34" charset="0"/>
                        </a:rPr>
                        <a:t>18:00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15:00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600" b="0" i="0" u="none" strike="noStrike">
                          <a:effectLst/>
                          <a:latin typeface="Arial" panose="020B0604020202020204" pitchFamily="34" charset="0"/>
                        </a:rPr>
                        <a:t> </a:t>
                      </a:r>
                    </a:p>
                  </a:txBody>
                  <a:tcPr marL="4622" marR="4622" marT="4622" marB="0" anchor="b">
                    <a:lnL w="635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8:00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64830314"/>
                  </a:ext>
                </a:extLst>
              </a:tr>
              <a:tr h="120164">
                <a:tc>
                  <a:txBody>
                    <a:bodyPr/>
                    <a:lstStyle/>
                    <a:p>
                      <a:pPr algn="r" fontAlgn="b"/>
                      <a:r>
                        <a:rPr lang="en-US" sz="700" b="1" i="0" u="none" strike="noStrike">
                          <a:effectLst/>
                          <a:latin typeface="Arial" panose="020B0604020202020204" pitchFamily="34" charset="0"/>
                        </a:rPr>
                        <a:t>19:00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16:00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700" b="1" i="0" u="none" strike="noStrike">
                          <a:effectLst/>
                          <a:latin typeface="Arial" panose="020B0604020202020204" pitchFamily="34" charset="0"/>
                        </a:rPr>
                        <a:t>TG7a</a:t>
                      </a:r>
                    </a:p>
                  </a:txBody>
                  <a:tcPr marL="4622" marR="4622" marT="462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rowSpan="2">
                  <a:txBody>
                    <a:bodyPr/>
                    <a:lstStyle/>
                    <a:p>
                      <a:pPr algn="ctr" fontAlgn="ctr"/>
                      <a:r>
                        <a:rPr lang="en-US" sz="700" b="0" i="0" u="none" strike="noStrike">
                          <a:effectLst/>
                          <a:latin typeface="Arial" panose="020B0604020202020204" pitchFamily="34" charset="0"/>
                        </a:rPr>
                        <a:t>EV2</a:t>
                      </a:r>
                    </a:p>
                  </a:txBody>
                  <a:tcPr marL="4622" marR="4622" marT="462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6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6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9:00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3235713333"/>
                  </a:ext>
                </a:extLst>
              </a:tr>
              <a:tr h="120164">
                <a:tc>
                  <a:txBody>
                    <a:bodyPr/>
                    <a:lstStyle/>
                    <a:p>
                      <a:pPr algn="r" fontAlgn="b"/>
                      <a:r>
                        <a:rPr lang="en-US" sz="700" b="1" i="0" u="none" strike="noStrike">
                          <a:effectLst/>
                          <a:latin typeface="Arial" panose="020B0604020202020204" pitchFamily="34" charset="0"/>
                        </a:rPr>
                        <a:t>20:00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17:00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r" fontAlgn="b"/>
                      <a:r>
                        <a:rPr lang="en-US" sz="700" b="1" i="0" u="none" strike="noStrike">
                          <a:effectLst/>
                          <a:latin typeface="Arial" panose="020B0604020202020204" pitchFamily="34" charset="0"/>
                        </a:rPr>
                        <a:t>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10:00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1577023556"/>
                  </a:ext>
                </a:extLst>
              </a:tr>
              <a:tr h="120164">
                <a:tc>
                  <a:txBody>
                    <a:bodyPr/>
                    <a:lstStyle/>
                    <a:p>
                      <a:pPr algn="r" fontAlgn="b"/>
                      <a:r>
                        <a:rPr lang="en-US" sz="700" b="1" i="0" u="none" strike="noStrike">
                          <a:effectLst/>
                          <a:latin typeface="Arial" panose="020B0604020202020204" pitchFamily="34" charset="0"/>
                        </a:rPr>
                        <a:t>21:00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18:00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r" fontAlgn="b"/>
                      <a:r>
                        <a:rPr lang="en-US" sz="700" b="1" i="0" u="none" strike="noStrike">
                          <a:effectLst/>
                          <a:latin typeface="Arial" panose="020B0604020202020204" pitchFamily="34" charset="0"/>
                        </a:rPr>
                        <a:t>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11:00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616909225"/>
                  </a:ext>
                </a:extLst>
              </a:tr>
              <a:tr h="120164">
                <a:tc>
                  <a:txBody>
                    <a:bodyPr/>
                    <a:lstStyle/>
                    <a:p>
                      <a:pPr algn="r" fontAlgn="b"/>
                      <a:r>
                        <a:rPr lang="en-US" sz="700" b="1" i="0" u="none" strike="noStrike">
                          <a:effectLst/>
                          <a:latin typeface="Arial" panose="020B0604020202020204" pitchFamily="34" charset="0"/>
                        </a:rPr>
                        <a:t>22:00</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700" b="1" i="0" u="none" strike="noStrike">
                          <a:effectLst/>
                          <a:latin typeface="Arial" panose="020B0604020202020204" pitchFamily="34" charset="0"/>
                        </a:rPr>
                        <a:t>19:00</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a:noFill/>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a:noFill/>
                    </a:lnB>
                    <a:solidFill>
                      <a:srgbClr val="C5D9F1"/>
                    </a:solidFill>
                  </a:tcPr>
                </a:tc>
                <a:tc>
                  <a:txBody>
                    <a:bodyPr/>
                    <a:lstStyle/>
                    <a:p>
                      <a:pPr algn="r" fontAlgn="b"/>
                      <a:r>
                        <a:rPr lang="en-US" sz="700" b="1" i="0" u="none" strike="noStrike">
                          <a:effectLst/>
                          <a:latin typeface="Arial" panose="020B0604020202020204" pitchFamily="34" charset="0"/>
                        </a:rPr>
                        <a:t>12:00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CCC0DA"/>
                    </a:solidFill>
                  </a:tcPr>
                </a:tc>
                <a:extLst>
                  <a:ext uri="{0D108BD9-81ED-4DB2-BD59-A6C34878D82A}">
                    <a16:rowId xmlns:a16="http://schemas.microsoft.com/office/drawing/2014/main" val="272721059"/>
                  </a:ext>
                </a:extLst>
              </a:tr>
              <a:tr h="124786">
                <a:tc>
                  <a:txBody>
                    <a:bodyPr/>
                    <a:lstStyle/>
                    <a:p>
                      <a:pPr algn="r" fontAlgn="b"/>
                      <a:r>
                        <a:rPr lang="en-US" sz="700" b="1" i="0" u="none" strike="noStrike">
                          <a:effectLst/>
                          <a:latin typeface="Arial" panose="020B0604020202020204" pitchFamily="34" charset="0"/>
                        </a:rPr>
                        <a:t>23:00</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700" b="1" i="0" u="none" strike="noStrike">
                          <a:effectLst/>
                          <a:latin typeface="Arial" panose="020B0604020202020204" pitchFamily="34" charset="0"/>
                        </a:rPr>
                        <a:t>20:00</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1"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a:effectLst/>
                          <a:latin typeface="Arial" panose="020B0604020202020204" pitchFamily="34" charset="0"/>
                        </a:rPr>
                        <a:t>4:00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700" b="0" i="0" u="none" strike="noStrike">
                          <a:effectLst/>
                          <a:latin typeface="Arial" panose="020B0604020202020204" pitchFamily="34" charset="0"/>
                        </a:rPr>
                        <a:t> </a:t>
                      </a:r>
                    </a:p>
                  </a:txBody>
                  <a:tcPr marL="4622" marR="4622" marT="4622"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5D9F1"/>
                    </a:solidFill>
                  </a:tcPr>
                </a:tc>
                <a:tc>
                  <a:txBody>
                    <a:bodyPr/>
                    <a:lstStyle/>
                    <a:p>
                      <a:pPr algn="r" fontAlgn="b"/>
                      <a:r>
                        <a:rPr lang="en-US" sz="700" b="1" i="0" u="none" strike="noStrike" dirty="0">
                          <a:effectLst/>
                          <a:latin typeface="Arial" panose="020B0604020202020204" pitchFamily="34" charset="0"/>
                        </a:rPr>
                        <a:t>13:00</a:t>
                      </a:r>
                    </a:p>
                  </a:txBody>
                  <a:tcPr marL="4622" marR="4622" marT="462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C0DA"/>
                    </a:solidFill>
                  </a:tcPr>
                </a:tc>
                <a:extLst>
                  <a:ext uri="{0D108BD9-81ED-4DB2-BD59-A6C34878D82A}">
                    <a16:rowId xmlns:a16="http://schemas.microsoft.com/office/drawing/2014/main" val="33135015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2D6A2-422B-4623-A880-7F4548ECEBF8}"/>
              </a:ext>
            </a:extLst>
          </p:cNvPr>
          <p:cNvSpPr>
            <a:spLocks noGrp="1"/>
          </p:cNvSpPr>
          <p:nvPr>
            <p:ph type="title"/>
          </p:nvPr>
        </p:nvSpPr>
        <p:spPr/>
        <p:txBody>
          <a:bodyPr/>
          <a:lstStyle/>
          <a:p>
            <a:r>
              <a:rPr lang="en-US" dirty="0"/>
              <a:t>Session Objectives</a:t>
            </a:r>
          </a:p>
        </p:txBody>
      </p:sp>
      <p:sp>
        <p:nvSpPr>
          <p:cNvPr id="3" name="Content Placeholder 2">
            <a:extLst>
              <a:ext uri="{FF2B5EF4-FFF2-40B4-BE49-F238E27FC236}">
                <a16:creationId xmlns:a16="http://schemas.microsoft.com/office/drawing/2014/main" id="{3A23C805-42AA-4D7E-9FD4-AB810E14C6A7}"/>
              </a:ext>
            </a:extLst>
          </p:cNvPr>
          <p:cNvSpPr>
            <a:spLocks noGrp="1"/>
          </p:cNvSpPr>
          <p:nvPr>
            <p:ph idx="1"/>
          </p:nvPr>
        </p:nvSpPr>
        <p:spPr>
          <a:xfrm>
            <a:off x="767977" y="1844824"/>
            <a:ext cx="7764463" cy="4395639"/>
          </a:xfrm>
        </p:spPr>
        <p:txBody>
          <a:bodyPr>
            <a:normAutofit/>
          </a:bodyPr>
          <a:lstStyle/>
          <a:p>
            <a:pPr marL="457200" indent="-457200">
              <a:buFont typeface="Arial" panose="020B0604020202020204" pitchFamily="34" charset="0"/>
              <a:buChar char="•"/>
            </a:pPr>
            <a:r>
              <a:rPr lang="en-US" dirty="0"/>
              <a:t>Review the TGD and continue work with technical framework document (TFD) </a:t>
            </a:r>
          </a:p>
          <a:p>
            <a:pPr marL="457200" indent="-457200">
              <a:buFont typeface="Arial" panose="020B0604020202020204" pitchFamily="34" charset="0"/>
              <a:buChar char="•"/>
            </a:pPr>
            <a:r>
              <a:rPr lang="en-US" dirty="0"/>
              <a:t>Discuss and refine project schedule and process</a:t>
            </a:r>
          </a:p>
          <a:p>
            <a:pPr marL="457200" indent="-457200">
              <a:buFont typeface="Arial" panose="020B0604020202020204" pitchFamily="34" charset="0"/>
              <a:buChar char="•"/>
            </a:pPr>
            <a:r>
              <a:rPr lang="en-US" dirty="0"/>
              <a:t>Hear technical contributions and develop technical content for TFD</a:t>
            </a:r>
          </a:p>
          <a:p>
            <a:pPr marL="0" indent="0"/>
            <a:endParaRPr lang="en-US" dirty="0"/>
          </a:p>
          <a:p>
            <a:endParaRPr lang="en-US" dirty="0"/>
          </a:p>
        </p:txBody>
      </p:sp>
      <p:sp>
        <p:nvSpPr>
          <p:cNvPr id="4" name="Slide Number Placeholder 3">
            <a:extLst>
              <a:ext uri="{FF2B5EF4-FFF2-40B4-BE49-F238E27FC236}">
                <a16:creationId xmlns:a16="http://schemas.microsoft.com/office/drawing/2014/main" id="{82D64BE4-B6F3-46DD-A825-8B94E7F3097A}"/>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563923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C0322-BB64-445E-9EB4-8D72F57740B4}"/>
              </a:ext>
            </a:extLst>
          </p:cNvPr>
          <p:cNvSpPr>
            <a:spLocks noGrp="1"/>
          </p:cNvSpPr>
          <p:nvPr>
            <p:ph type="title"/>
          </p:nvPr>
        </p:nvSpPr>
        <p:spPr/>
        <p:txBody>
          <a:bodyPr/>
          <a:lstStyle/>
          <a:p>
            <a:r>
              <a:rPr lang="en-US" dirty="0"/>
              <a:t>General Announcements</a:t>
            </a:r>
          </a:p>
        </p:txBody>
      </p:sp>
      <p:sp>
        <p:nvSpPr>
          <p:cNvPr id="3" name="Content Placeholder 2">
            <a:extLst>
              <a:ext uri="{FF2B5EF4-FFF2-40B4-BE49-F238E27FC236}">
                <a16:creationId xmlns:a16="http://schemas.microsoft.com/office/drawing/2014/main" id="{887D05F3-9299-4D04-91B6-BFE712C4FACB}"/>
              </a:ext>
            </a:extLst>
          </p:cNvPr>
          <p:cNvSpPr>
            <a:spLocks noGrp="1"/>
          </p:cNvSpPr>
          <p:nvPr>
            <p:ph idx="1"/>
          </p:nvPr>
        </p:nvSpPr>
        <p:spPr>
          <a:xfrm>
            <a:off x="767977" y="1628800"/>
            <a:ext cx="7764463" cy="4611663"/>
          </a:xfrm>
        </p:spPr>
        <p:txBody>
          <a:bodyPr>
            <a:normAutofit/>
          </a:bodyPr>
          <a:lstStyle/>
          <a:p>
            <a:pPr marL="0" indent="0" algn="ctr"/>
            <a:r>
              <a:rPr lang="en-US" dirty="0">
                <a:solidFill>
                  <a:srgbClr val="FF0000"/>
                </a:solidFill>
              </a:rPr>
              <a:t>DO NOT FORGET </a:t>
            </a:r>
          </a:p>
          <a:p>
            <a:pPr marL="0" indent="0" algn="ctr"/>
            <a:r>
              <a:rPr lang="en-US" dirty="0">
                <a:solidFill>
                  <a:srgbClr val="FF0000"/>
                </a:solidFill>
              </a:rPr>
              <a:t>REGISTRATION (and the meeting fee) is REQUIRED TO PARTICPATE in any meeting during the plenary session.</a:t>
            </a:r>
          </a:p>
          <a:p>
            <a:endParaRPr lang="en-US" dirty="0"/>
          </a:p>
          <a:p>
            <a:pPr algn="ctr"/>
            <a:r>
              <a:rPr lang="en-US" dirty="0"/>
              <a:t>Bad things happen if you fail to register and pay the fee. Please don’t let that happen to you!</a:t>
            </a:r>
          </a:p>
        </p:txBody>
      </p:sp>
      <p:sp>
        <p:nvSpPr>
          <p:cNvPr id="4" name="Slide Number Placeholder 3">
            <a:extLst>
              <a:ext uri="{FF2B5EF4-FFF2-40B4-BE49-F238E27FC236}">
                <a16:creationId xmlns:a16="http://schemas.microsoft.com/office/drawing/2014/main" id="{C0794C8B-A0C7-40A9-ACC8-040352207A5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852403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10F6C-4770-4F99-8196-8BE66944A9D3}"/>
              </a:ext>
            </a:extLst>
          </p:cNvPr>
          <p:cNvSpPr>
            <a:spLocks noGrp="1"/>
          </p:cNvSpPr>
          <p:nvPr>
            <p:ph type="title"/>
          </p:nvPr>
        </p:nvSpPr>
        <p:spPr>
          <a:xfrm>
            <a:off x="755576" y="2060848"/>
            <a:ext cx="7764463" cy="754063"/>
          </a:xfrm>
        </p:spPr>
        <p:txBody>
          <a:bodyPr/>
          <a:lstStyle/>
          <a:p>
            <a:r>
              <a:rPr lang="en-US" dirty="0"/>
              <a:t>Recap and TG Operation</a:t>
            </a:r>
          </a:p>
        </p:txBody>
      </p:sp>
      <p:sp>
        <p:nvSpPr>
          <p:cNvPr id="4" name="Slide Number Placeholder 3">
            <a:extLst>
              <a:ext uri="{FF2B5EF4-FFF2-40B4-BE49-F238E27FC236}">
                <a16:creationId xmlns:a16="http://schemas.microsoft.com/office/drawing/2014/main" id="{1BF5ADF0-E4EF-4D82-B63A-614C8B3F252D}"/>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spTree>
    <p:extLst>
      <p:ext uri="{BB962C8B-B14F-4D97-AF65-F5344CB8AC3E}">
        <p14:creationId xmlns:p14="http://schemas.microsoft.com/office/powerpoint/2010/main" val="3315970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14</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no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1515270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32C9D-152D-4F27-BAA4-FEDCD00778D4}"/>
              </a:ext>
            </a:extLst>
          </p:cNvPr>
          <p:cNvSpPr>
            <a:spLocks noGrp="1"/>
          </p:cNvSpPr>
          <p:nvPr>
            <p:ph type="title"/>
          </p:nvPr>
        </p:nvSpPr>
        <p:spPr/>
        <p:txBody>
          <a:bodyPr/>
          <a:lstStyle/>
          <a:p>
            <a:r>
              <a:rPr lang="en-US" dirty="0"/>
              <a:t>Task Group	</a:t>
            </a:r>
          </a:p>
        </p:txBody>
      </p:sp>
      <p:sp>
        <p:nvSpPr>
          <p:cNvPr id="3" name="Content Placeholder 2">
            <a:extLst>
              <a:ext uri="{FF2B5EF4-FFF2-40B4-BE49-F238E27FC236}">
                <a16:creationId xmlns:a16="http://schemas.microsoft.com/office/drawing/2014/main" id="{91D8C29A-7470-4309-A169-2725A45D83A1}"/>
              </a:ext>
            </a:extLst>
          </p:cNvPr>
          <p:cNvSpPr>
            <a:spLocks noGrp="1"/>
          </p:cNvSpPr>
          <p:nvPr>
            <p:ph idx="1"/>
          </p:nvPr>
        </p:nvSpPr>
        <p:spPr/>
        <p:txBody>
          <a:bodyPr>
            <a:normAutofit fontScale="85000" lnSpcReduction="20000"/>
          </a:bodyPr>
          <a:lstStyle/>
          <a:p>
            <a:pPr marL="457200" indent="-457200">
              <a:buFont typeface="Arial" panose="020B0604020202020204" pitchFamily="34" charset="0"/>
              <a:buChar char="•"/>
            </a:pPr>
            <a:r>
              <a:rPr lang="en-US" dirty="0"/>
              <a:t>Chair assigned by WG Chair (he had one volunteer to choose from)</a:t>
            </a:r>
          </a:p>
          <a:p>
            <a:pPr marL="857250" lvl="1" indent="-457200">
              <a:buFont typeface="Arial" panose="020B0604020202020204" pitchFamily="34" charset="0"/>
              <a:buChar char="•"/>
            </a:pPr>
            <a:r>
              <a:rPr lang="en-US" dirty="0"/>
              <a:t>Benjamin Rolfe</a:t>
            </a:r>
          </a:p>
          <a:p>
            <a:pPr marL="457200" indent="-457200">
              <a:buFont typeface="Arial" panose="020B0604020202020204" pitchFamily="34" charset="0"/>
              <a:buChar char="•"/>
            </a:pPr>
            <a:r>
              <a:rPr lang="en-US" dirty="0"/>
              <a:t>3 VC chair volunteers</a:t>
            </a:r>
          </a:p>
          <a:p>
            <a:pPr marL="857250" lvl="1" indent="-457200">
              <a:buFont typeface="Arial" panose="020B0604020202020204" pitchFamily="34" charset="0"/>
              <a:buChar char="•"/>
            </a:pPr>
            <a:r>
              <a:rPr lang="en-US" dirty="0"/>
              <a:t>Clint Powell:  1</a:t>
            </a:r>
            <a:r>
              <a:rPr lang="en-US" baseline="30000" dirty="0"/>
              <a:t>st</a:t>
            </a:r>
            <a:r>
              <a:rPr lang="en-US" dirty="0"/>
              <a:t> backup chair</a:t>
            </a:r>
          </a:p>
          <a:p>
            <a:pPr marL="857250" lvl="1" indent="-457200">
              <a:buFont typeface="Arial" panose="020B0604020202020204" pitchFamily="34" charset="0"/>
              <a:buChar char="•"/>
            </a:pPr>
            <a:r>
              <a:rPr lang="en-US" dirty="0"/>
              <a:t>Clint Chaplin: 2</a:t>
            </a:r>
            <a:r>
              <a:rPr lang="en-US" baseline="30000" dirty="0"/>
              <a:t>nd</a:t>
            </a:r>
            <a:r>
              <a:rPr lang="en-US" dirty="0"/>
              <a:t> backup chair</a:t>
            </a:r>
          </a:p>
          <a:p>
            <a:pPr marL="857250" lvl="1" indent="-457200">
              <a:buFont typeface="Arial" panose="020B0604020202020204" pitchFamily="34" charset="0"/>
              <a:buChar char="•"/>
            </a:pPr>
            <a:r>
              <a:rPr lang="en-US" dirty="0"/>
              <a:t>David </a:t>
            </a:r>
            <a:r>
              <a:rPr lang="en-US" dirty="0" err="1"/>
              <a:t>Yangxun</a:t>
            </a:r>
            <a:r>
              <a:rPr lang="en-US" dirty="0"/>
              <a:t>: Vice chair and Recording Secretary, 3</a:t>
            </a:r>
            <a:r>
              <a:rPr lang="en-US" baseline="30000" dirty="0"/>
              <a:t>rd</a:t>
            </a:r>
            <a:r>
              <a:rPr lang="en-US" dirty="0"/>
              <a:t> backup chair </a:t>
            </a:r>
          </a:p>
          <a:p>
            <a:pPr marL="457200" indent="-457200">
              <a:buFont typeface="Arial" panose="020B0604020202020204" pitchFamily="34" charset="0"/>
              <a:buChar char="•"/>
            </a:pPr>
            <a:r>
              <a:rPr lang="en-US" dirty="0"/>
              <a:t>Lead Technical Editor – 1 volunteer</a:t>
            </a:r>
          </a:p>
          <a:p>
            <a:pPr marL="857250" lvl="1" indent="-457200">
              <a:buFont typeface="Arial" panose="020B0604020202020204" pitchFamily="34" charset="0"/>
              <a:buChar char="•"/>
            </a:pPr>
            <a:r>
              <a:rPr lang="en-US" dirty="0"/>
              <a:t>Billy Verso</a:t>
            </a:r>
          </a:p>
          <a:p>
            <a:pPr marL="457200" indent="-457200">
              <a:buFont typeface="Arial" panose="020B0604020202020204" pitchFamily="34" charset="0"/>
              <a:buChar char="•"/>
            </a:pPr>
            <a:r>
              <a:rPr lang="en-US" dirty="0"/>
              <a:t>All TG officers have different affiliations</a:t>
            </a:r>
          </a:p>
          <a:p>
            <a:pPr marL="457200" indent="-457200">
              <a:buFont typeface="Arial" panose="020B0604020202020204" pitchFamily="34" charset="0"/>
              <a:buChar char="•"/>
            </a:pPr>
            <a:r>
              <a:rPr lang="en-US" dirty="0"/>
              <a:t>Request TG confirmation</a:t>
            </a:r>
          </a:p>
          <a:p>
            <a:pPr marL="857250" lvl="1" indent="-457200">
              <a:buFont typeface="Arial" panose="020B0604020202020204" pitchFamily="34" charset="0"/>
              <a:buChar char="•"/>
            </a:pPr>
            <a:endParaRPr lang="en-US" dirty="0"/>
          </a:p>
          <a:p>
            <a:endParaRPr lang="en-US" dirty="0"/>
          </a:p>
        </p:txBody>
      </p:sp>
      <p:sp>
        <p:nvSpPr>
          <p:cNvPr id="4" name="Slide Number Placeholder 3">
            <a:extLst>
              <a:ext uri="{FF2B5EF4-FFF2-40B4-BE49-F238E27FC236}">
                <a16:creationId xmlns:a16="http://schemas.microsoft.com/office/drawing/2014/main" id="{D179214E-044D-456E-A425-F1E982EB7428}"/>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spTree>
    <p:extLst>
      <p:ext uri="{BB962C8B-B14F-4D97-AF65-F5344CB8AC3E}">
        <p14:creationId xmlns:p14="http://schemas.microsoft.com/office/powerpoint/2010/main" val="2568274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B8817-FADB-41E6-942F-56D44A9FE982}"/>
              </a:ext>
            </a:extLst>
          </p:cNvPr>
          <p:cNvSpPr>
            <a:spLocks noGrp="1"/>
          </p:cNvSpPr>
          <p:nvPr>
            <p:ph type="title"/>
          </p:nvPr>
        </p:nvSpPr>
        <p:spPr/>
        <p:txBody>
          <a:bodyPr/>
          <a:lstStyle/>
          <a:p>
            <a:r>
              <a:rPr lang="en-US" dirty="0"/>
              <a:t>Confirmation Motion</a:t>
            </a:r>
          </a:p>
        </p:txBody>
      </p:sp>
      <p:sp>
        <p:nvSpPr>
          <p:cNvPr id="3" name="Content Placeholder 2">
            <a:extLst>
              <a:ext uri="{FF2B5EF4-FFF2-40B4-BE49-F238E27FC236}">
                <a16:creationId xmlns:a16="http://schemas.microsoft.com/office/drawing/2014/main" id="{E0188932-36F2-4DA4-9D3B-1C2862C4DF07}"/>
              </a:ext>
            </a:extLst>
          </p:cNvPr>
          <p:cNvSpPr>
            <a:spLocks noGrp="1"/>
          </p:cNvSpPr>
          <p:nvPr>
            <p:ph idx="1"/>
          </p:nvPr>
        </p:nvSpPr>
        <p:spPr/>
        <p:txBody>
          <a:bodyPr>
            <a:normAutofit fontScale="77500" lnSpcReduction="20000"/>
          </a:bodyPr>
          <a:lstStyle/>
          <a:p>
            <a:r>
              <a:rPr lang="en-US" dirty="0"/>
              <a:t>TG4ab confirms the following task group officers:</a:t>
            </a:r>
          </a:p>
          <a:p>
            <a:pPr marL="457200" indent="-457200">
              <a:buFont typeface="Arial" panose="020B0604020202020204" pitchFamily="34" charset="0"/>
              <a:buChar char="•"/>
            </a:pPr>
            <a:r>
              <a:rPr lang="en-US" dirty="0"/>
              <a:t>Chair: Benjamin Rolfe (Blind Creek Associates)</a:t>
            </a:r>
          </a:p>
          <a:p>
            <a:pPr marL="457200" indent="-457200">
              <a:buFont typeface="Arial" panose="020B0604020202020204" pitchFamily="34" charset="0"/>
              <a:buChar char="•"/>
            </a:pPr>
            <a:r>
              <a:rPr lang="en-US" dirty="0"/>
              <a:t>Vice Chair Clint Powell (Meta)</a:t>
            </a:r>
          </a:p>
          <a:p>
            <a:pPr marL="457200" indent="-457200">
              <a:buFont typeface="Arial" panose="020B0604020202020204" pitchFamily="34" charset="0"/>
              <a:buChar char="•"/>
            </a:pPr>
            <a:r>
              <a:rPr lang="en-US" dirty="0"/>
              <a:t>Vice Chair Clint Chaplin (SRA)</a:t>
            </a:r>
          </a:p>
          <a:p>
            <a:pPr marL="457200" indent="-457200">
              <a:buFont typeface="Arial" panose="020B0604020202020204" pitchFamily="34" charset="0"/>
              <a:buChar char="•"/>
            </a:pPr>
            <a:r>
              <a:rPr lang="en-US" dirty="0"/>
              <a:t>Vice Chair and Recording Secretary David Yang (Huawei)</a:t>
            </a:r>
          </a:p>
          <a:p>
            <a:pPr marL="457200" indent="-457200">
              <a:buFont typeface="Arial" panose="020B0604020202020204" pitchFamily="34" charset="0"/>
              <a:buChar char="•"/>
            </a:pPr>
            <a:r>
              <a:rPr lang="en-US" dirty="0"/>
              <a:t>Lead Technical Editor Billy Verso (Qorvo)</a:t>
            </a:r>
          </a:p>
          <a:p>
            <a:pPr marL="457200" indent="-457200">
              <a:buFont typeface="Arial" panose="020B0604020202020204" pitchFamily="34" charset="0"/>
              <a:buChar char="•"/>
            </a:pPr>
            <a:endParaRPr lang="en-US" dirty="0"/>
          </a:p>
          <a:p>
            <a:pPr marL="457200" indent="-457200">
              <a:buFont typeface="Arial" panose="020B0604020202020204" pitchFamily="34" charset="0"/>
              <a:buChar char="•"/>
            </a:pPr>
            <a:r>
              <a:rPr lang="en-US" dirty="0"/>
              <a:t>Moved by:  Clint Powell</a:t>
            </a:r>
          </a:p>
          <a:p>
            <a:pPr marL="457200" indent="-457200">
              <a:buFont typeface="Arial" panose="020B0604020202020204" pitchFamily="34" charset="0"/>
              <a:buChar char="•"/>
            </a:pPr>
            <a:r>
              <a:rPr lang="en-US" dirty="0"/>
              <a:t>Second by: David Yang</a:t>
            </a:r>
          </a:p>
          <a:p>
            <a:pPr marL="457200" indent="-457200">
              <a:buFont typeface="Arial" panose="020B0604020202020204" pitchFamily="34" charset="0"/>
              <a:buChar char="•"/>
            </a:pPr>
            <a:r>
              <a:rPr lang="en-US" dirty="0"/>
              <a:t>Result: </a:t>
            </a:r>
          </a:p>
        </p:txBody>
      </p:sp>
      <p:sp>
        <p:nvSpPr>
          <p:cNvPr id="4" name="Slide Number Placeholder 3">
            <a:extLst>
              <a:ext uri="{FF2B5EF4-FFF2-40B4-BE49-F238E27FC236}">
                <a16:creationId xmlns:a16="http://schemas.microsoft.com/office/drawing/2014/main" id="{F2170A08-E81F-482C-BEEB-34CFF879DA5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16</a:t>
            </a:fld>
            <a:endParaRPr lang="en-US" altLang="en-US"/>
          </a:p>
        </p:txBody>
      </p:sp>
    </p:spTree>
    <p:extLst>
      <p:ext uri="{BB962C8B-B14F-4D97-AF65-F5344CB8AC3E}">
        <p14:creationId xmlns:p14="http://schemas.microsoft.com/office/powerpoint/2010/main" val="9480919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A4E46-D4AD-4033-A4C9-4373A029914A}"/>
              </a:ext>
            </a:extLst>
          </p:cNvPr>
          <p:cNvSpPr>
            <a:spLocks noGrp="1"/>
          </p:cNvSpPr>
          <p:nvPr>
            <p:ph type="title"/>
          </p:nvPr>
        </p:nvSpPr>
        <p:spPr>
          <a:xfrm>
            <a:off x="2843808" y="1340768"/>
            <a:ext cx="6624736" cy="450662"/>
          </a:xfrm>
        </p:spPr>
        <p:txBody>
          <a:bodyPr>
            <a:normAutofit/>
          </a:bodyPr>
          <a:lstStyle/>
          <a:p>
            <a:r>
              <a:rPr lang="en-US" sz="2000" dirty="0"/>
              <a:t>Proposed Project Schedule (baseline)</a:t>
            </a:r>
          </a:p>
        </p:txBody>
      </p:sp>
      <p:sp>
        <p:nvSpPr>
          <p:cNvPr id="4" name="Slide Number Placeholder 3">
            <a:extLst>
              <a:ext uri="{FF2B5EF4-FFF2-40B4-BE49-F238E27FC236}">
                <a16:creationId xmlns:a16="http://schemas.microsoft.com/office/drawing/2014/main" id="{8423AF39-05DD-4DF5-A91A-9FC4F5AFB8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17</a:t>
            </a:fld>
            <a:endParaRPr lang="en-US" altLang="en-US"/>
          </a:p>
        </p:txBody>
      </p:sp>
      <p:graphicFrame>
        <p:nvGraphicFramePr>
          <p:cNvPr id="14" name="Content Placeholder 13">
            <a:extLst>
              <a:ext uri="{FF2B5EF4-FFF2-40B4-BE49-F238E27FC236}">
                <a16:creationId xmlns:a16="http://schemas.microsoft.com/office/drawing/2014/main" id="{7CAF1C43-24AD-4AC4-961A-2D4B5599B751}"/>
              </a:ext>
            </a:extLst>
          </p:cNvPr>
          <p:cNvGraphicFramePr>
            <a:graphicFrameLocks noGrp="1"/>
          </p:cNvGraphicFramePr>
          <p:nvPr>
            <p:ph idx="1"/>
            <p:extLst>
              <p:ext uri="{D42A27DB-BD31-4B8C-83A1-F6EECF244321}">
                <p14:modId xmlns:p14="http://schemas.microsoft.com/office/powerpoint/2010/main" val="247933076"/>
              </p:ext>
            </p:extLst>
          </p:nvPr>
        </p:nvGraphicFramePr>
        <p:xfrm>
          <a:off x="539552" y="692696"/>
          <a:ext cx="8208910" cy="5616614"/>
        </p:xfrm>
        <a:graphic>
          <a:graphicData uri="http://schemas.openxmlformats.org/drawingml/2006/table">
            <a:tbl>
              <a:tblPr/>
              <a:tblGrid>
                <a:gridCol w="1141948">
                  <a:extLst>
                    <a:ext uri="{9D8B030D-6E8A-4147-A177-3AD203B41FA5}">
                      <a16:colId xmlns:a16="http://schemas.microsoft.com/office/drawing/2014/main" val="1423058553"/>
                    </a:ext>
                  </a:extLst>
                </a:gridCol>
                <a:gridCol w="34342">
                  <a:extLst>
                    <a:ext uri="{9D8B030D-6E8A-4147-A177-3AD203B41FA5}">
                      <a16:colId xmlns:a16="http://schemas.microsoft.com/office/drawing/2014/main" val="1942079546"/>
                    </a:ext>
                  </a:extLst>
                </a:gridCol>
                <a:gridCol w="200932">
                  <a:extLst>
                    <a:ext uri="{9D8B030D-6E8A-4147-A177-3AD203B41FA5}">
                      <a16:colId xmlns:a16="http://schemas.microsoft.com/office/drawing/2014/main" val="930090968"/>
                    </a:ext>
                  </a:extLst>
                </a:gridCol>
                <a:gridCol w="200932">
                  <a:extLst>
                    <a:ext uri="{9D8B030D-6E8A-4147-A177-3AD203B41FA5}">
                      <a16:colId xmlns:a16="http://schemas.microsoft.com/office/drawing/2014/main" val="870132861"/>
                    </a:ext>
                  </a:extLst>
                </a:gridCol>
                <a:gridCol w="200932">
                  <a:extLst>
                    <a:ext uri="{9D8B030D-6E8A-4147-A177-3AD203B41FA5}">
                      <a16:colId xmlns:a16="http://schemas.microsoft.com/office/drawing/2014/main" val="2921215206"/>
                    </a:ext>
                  </a:extLst>
                </a:gridCol>
                <a:gridCol w="200932">
                  <a:extLst>
                    <a:ext uri="{9D8B030D-6E8A-4147-A177-3AD203B41FA5}">
                      <a16:colId xmlns:a16="http://schemas.microsoft.com/office/drawing/2014/main" val="1918623624"/>
                    </a:ext>
                  </a:extLst>
                </a:gridCol>
                <a:gridCol w="200932">
                  <a:extLst>
                    <a:ext uri="{9D8B030D-6E8A-4147-A177-3AD203B41FA5}">
                      <a16:colId xmlns:a16="http://schemas.microsoft.com/office/drawing/2014/main" val="4197316737"/>
                    </a:ext>
                  </a:extLst>
                </a:gridCol>
                <a:gridCol w="200932">
                  <a:extLst>
                    <a:ext uri="{9D8B030D-6E8A-4147-A177-3AD203B41FA5}">
                      <a16:colId xmlns:a16="http://schemas.microsoft.com/office/drawing/2014/main" val="3650006065"/>
                    </a:ext>
                  </a:extLst>
                </a:gridCol>
                <a:gridCol w="200932">
                  <a:extLst>
                    <a:ext uri="{9D8B030D-6E8A-4147-A177-3AD203B41FA5}">
                      <a16:colId xmlns:a16="http://schemas.microsoft.com/office/drawing/2014/main" val="999034995"/>
                    </a:ext>
                  </a:extLst>
                </a:gridCol>
                <a:gridCol w="200932">
                  <a:extLst>
                    <a:ext uri="{9D8B030D-6E8A-4147-A177-3AD203B41FA5}">
                      <a16:colId xmlns:a16="http://schemas.microsoft.com/office/drawing/2014/main" val="3768112574"/>
                    </a:ext>
                  </a:extLst>
                </a:gridCol>
                <a:gridCol w="200932">
                  <a:extLst>
                    <a:ext uri="{9D8B030D-6E8A-4147-A177-3AD203B41FA5}">
                      <a16:colId xmlns:a16="http://schemas.microsoft.com/office/drawing/2014/main" val="1965667529"/>
                    </a:ext>
                  </a:extLst>
                </a:gridCol>
                <a:gridCol w="200932">
                  <a:extLst>
                    <a:ext uri="{9D8B030D-6E8A-4147-A177-3AD203B41FA5}">
                      <a16:colId xmlns:a16="http://schemas.microsoft.com/office/drawing/2014/main" val="1715283046"/>
                    </a:ext>
                  </a:extLst>
                </a:gridCol>
                <a:gridCol w="200932">
                  <a:extLst>
                    <a:ext uri="{9D8B030D-6E8A-4147-A177-3AD203B41FA5}">
                      <a16:colId xmlns:a16="http://schemas.microsoft.com/office/drawing/2014/main" val="3209738603"/>
                    </a:ext>
                  </a:extLst>
                </a:gridCol>
                <a:gridCol w="200932">
                  <a:extLst>
                    <a:ext uri="{9D8B030D-6E8A-4147-A177-3AD203B41FA5}">
                      <a16:colId xmlns:a16="http://schemas.microsoft.com/office/drawing/2014/main" val="2961245193"/>
                    </a:ext>
                  </a:extLst>
                </a:gridCol>
                <a:gridCol w="200932">
                  <a:extLst>
                    <a:ext uri="{9D8B030D-6E8A-4147-A177-3AD203B41FA5}">
                      <a16:colId xmlns:a16="http://schemas.microsoft.com/office/drawing/2014/main" val="1035432046"/>
                    </a:ext>
                  </a:extLst>
                </a:gridCol>
                <a:gridCol w="200932">
                  <a:extLst>
                    <a:ext uri="{9D8B030D-6E8A-4147-A177-3AD203B41FA5}">
                      <a16:colId xmlns:a16="http://schemas.microsoft.com/office/drawing/2014/main" val="2507540672"/>
                    </a:ext>
                  </a:extLst>
                </a:gridCol>
                <a:gridCol w="200932">
                  <a:extLst>
                    <a:ext uri="{9D8B030D-6E8A-4147-A177-3AD203B41FA5}">
                      <a16:colId xmlns:a16="http://schemas.microsoft.com/office/drawing/2014/main" val="2455137056"/>
                    </a:ext>
                  </a:extLst>
                </a:gridCol>
                <a:gridCol w="200932">
                  <a:extLst>
                    <a:ext uri="{9D8B030D-6E8A-4147-A177-3AD203B41FA5}">
                      <a16:colId xmlns:a16="http://schemas.microsoft.com/office/drawing/2014/main" val="1810477079"/>
                    </a:ext>
                  </a:extLst>
                </a:gridCol>
                <a:gridCol w="200932">
                  <a:extLst>
                    <a:ext uri="{9D8B030D-6E8A-4147-A177-3AD203B41FA5}">
                      <a16:colId xmlns:a16="http://schemas.microsoft.com/office/drawing/2014/main" val="305440645"/>
                    </a:ext>
                  </a:extLst>
                </a:gridCol>
                <a:gridCol w="200932">
                  <a:extLst>
                    <a:ext uri="{9D8B030D-6E8A-4147-A177-3AD203B41FA5}">
                      <a16:colId xmlns:a16="http://schemas.microsoft.com/office/drawing/2014/main" val="1948318416"/>
                    </a:ext>
                  </a:extLst>
                </a:gridCol>
                <a:gridCol w="200932">
                  <a:extLst>
                    <a:ext uri="{9D8B030D-6E8A-4147-A177-3AD203B41FA5}">
                      <a16:colId xmlns:a16="http://schemas.microsoft.com/office/drawing/2014/main" val="1703806589"/>
                    </a:ext>
                  </a:extLst>
                </a:gridCol>
                <a:gridCol w="200932">
                  <a:extLst>
                    <a:ext uri="{9D8B030D-6E8A-4147-A177-3AD203B41FA5}">
                      <a16:colId xmlns:a16="http://schemas.microsoft.com/office/drawing/2014/main" val="915954004"/>
                    </a:ext>
                  </a:extLst>
                </a:gridCol>
                <a:gridCol w="200932">
                  <a:extLst>
                    <a:ext uri="{9D8B030D-6E8A-4147-A177-3AD203B41FA5}">
                      <a16:colId xmlns:a16="http://schemas.microsoft.com/office/drawing/2014/main" val="4004227729"/>
                    </a:ext>
                  </a:extLst>
                </a:gridCol>
                <a:gridCol w="200932">
                  <a:extLst>
                    <a:ext uri="{9D8B030D-6E8A-4147-A177-3AD203B41FA5}">
                      <a16:colId xmlns:a16="http://schemas.microsoft.com/office/drawing/2014/main" val="2722618644"/>
                    </a:ext>
                  </a:extLst>
                </a:gridCol>
                <a:gridCol w="200932">
                  <a:extLst>
                    <a:ext uri="{9D8B030D-6E8A-4147-A177-3AD203B41FA5}">
                      <a16:colId xmlns:a16="http://schemas.microsoft.com/office/drawing/2014/main" val="2160390281"/>
                    </a:ext>
                  </a:extLst>
                </a:gridCol>
                <a:gridCol w="200932">
                  <a:extLst>
                    <a:ext uri="{9D8B030D-6E8A-4147-A177-3AD203B41FA5}">
                      <a16:colId xmlns:a16="http://schemas.microsoft.com/office/drawing/2014/main" val="3270504263"/>
                    </a:ext>
                  </a:extLst>
                </a:gridCol>
                <a:gridCol w="200932">
                  <a:extLst>
                    <a:ext uri="{9D8B030D-6E8A-4147-A177-3AD203B41FA5}">
                      <a16:colId xmlns:a16="http://schemas.microsoft.com/office/drawing/2014/main" val="2989432054"/>
                    </a:ext>
                  </a:extLst>
                </a:gridCol>
                <a:gridCol w="200932">
                  <a:extLst>
                    <a:ext uri="{9D8B030D-6E8A-4147-A177-3AD203B41FA5}">
                      <a16:colId xmlns:a16="http://schemas.microsoft.com/office/drawing/2014/main" val="3400102243"/>
                    </a:ext>
                  </a:extLst>
                </a:gridCol>
                <a:gridCol w="200932">
                  <a:extLst>
                    <a:ext uri="{9D8B030D-6E8A-4147-A177-3AD203B41FA5}">
                      <a16:colId xmlns:a16="http://schemas.microsoft.com/office/drawing/2014/main" val="2949578785"/>
                    </a:ext>
                  </a:extLst>
                </a:gridCol>
                <a:gridCol w="200932">
                  <a:extLst>
                    <a:ext uri="{9D8B030D-6E8A-4147-A177-3AD203B41FA5}">
                      <a16:colId xmlns:a16="http://schemas.microsoft.com/office/drawing/2014/main" val="3022410595"/>
                    </a:ext>
                  </a:extLst>
                </a:gridCol>
                <a:gridCol w="200932">
                  <a:extLst>
                    <a:ext uri="{9D8B030D-6E8A-4147-A177-3AD203B41FA5}">
                      <a16:colId xmlns:a16="http://schemas.microsoft.com/office/drawing/2014/main" val="634776419"/>
                    </a:ext>
                  </a:extLst>
                </a:gridCol>
                <a:gridCol w="200932">
                  <a:extLst>
                    <a:ext uri="{9D8B030D-6E8A-4147-A177-3AD203B41FA5}">
                      <a16:colId xmlns:a16="http://schemas.microsoft.com/office/drawing/2014/main" val="2891085765"/>
                    </a:ext>
                  </a:extLst>
                </a:gridCol>
                <a:gridCol w="200932">
                  <a:extLst>
                    <a:ext uri="{9D8B030D-6E8A-4147-A177-3AD203B41FA5}">
                      <a16:colId xmlns:a16="http://schemas.microsoft.com/office/drawing/2014/main" val="2162263001"/>
                    </a:ext>
                  </a:extLst>
                </a:gridCol>
                <a:gridCol w="200932">
                  <a:extLst>
                    <a:ext uri="{9D8B030D-6E8A-4147-A177-3AD203B41FA5}">
                      <a16:colId xmlns:a16="http://schemas.microsoft.com/office/drawing/2014/main" val="3199919534"/>
                    </a:ext>
                  </a:extLst>
                </a:gridCol>
                <a:gridCol w="200932">
                  <a:extLst>
                    <a:ext uri="{9D8B030D-6E8A-4147-A177-3AD203B41FA5}">
                      <a16:colId xmlns:a16="http://schemas.microsoft.com/office/drawing/2014/main" val="434956906"/>
                    </a:ext>
                  </a:extLst>
                </a:gridCol>
                <a:gridCol w="200932">
                  <a:extLst>
                    <a:ext uri="{9D8B030D-6E8A-4147-A177-3AD203B41FA5}">
                      <a16:colId xmlns:a16="http://schemas.microsoft.com/office/drawing/2014/main" val="2210004138"/>
                    </a:ext>
                  </a:extLst>
                </a:gridCol>
                <a:gridCol w="200932">
                  <a:extLst>
                    <a:ext uri="{9D8B030D-6E8A-4147-A177-3AD203B41FA5}">
                      <a16:colId xmlns:a16="http://schemas.microsoft.com/office/drawing/2014/main" val="3144470371"/>
                    </a:ext>
                  </a:extLst>
                </a:gridCol>
              </a:tblGrid>
              <a:tr h="254742">
                <a:tc>
                  <a:txBody>
                    <a:bodyPr/>
                    <a:lstStyle/>
                    <a:p>
                      <a:pPr algn="l" fontAlgn="b"/>
                      <a:r>
                        <a:rPr lang="en-US" sz="800" b="0" i="0" u="none" strike="noStrike" dirty="0">
                          <a:solidFill>
                            <a:srgbClr val="000000"/>
                          </a:solidFill>
                          <a:effectLst/>
                          <a:latin typeface="Calibri" panose="020F0502020204030204" pitchFamily="34" charset="0"/>
                        </a:rPr>
                        <a:t>Proposed project schedule</a:t>
                      </a:r>
                    </a:p>
                  </a:txBody>
                  <a:tcPr marL="2376" marR="2376" marT="237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Nov-21</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Dec-21</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Dec-22</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Oct-23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Nov-23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Dec-23</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Jan-24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Feb-24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Mar-24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Apr-24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May-24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Jun-24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Jul-24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Aug-24</a:t>
                      </a:r>
                    </a:p>
                  </a:txBody>
                  <a:tcPr marL="2376" marR="2376" marT="2376" marB="0" anchor="b">
                    <a:lnL>
                      <a:noFill/>
                    </a:lnL>
                    <a:lnR>
                      <a:noFill/>
                    </a:lnR>
                    <a:lnT>
                      <a:noFill/>
                    </a:lnT>
                    <a:lnB>
                      <a:noFill/>
                    </a:lnB>
                  </a:tcPr>
                </a:tc>
                <a:tc>
                  <a:txBody>
                    <a:bodyPr/>
                    <a:lstStyle/>
                    <a:p>
                      <a:pPr algn="r" fontAlgn="b"/>
                      <a:r>
                        <a:rPr lang="en-US" sz="800" b="0" i="0" u="none" strike="noStrike">
                          <a:solidFill>
                            <a:srgbClr val="000000"/>
                          </a:solidFill>
                          <a:effectLst/>
                          <a:latin typeface="Calibri" panose="020F0502020204030204" pitchFamily="34" charset="0"/>
                        </a:rPr>
                        <a:t>Sep-24</a:t>
                      </a:r>
                    </a:p>
                  </a:txBody>
                  <a:tcPr marL="2376" marR="2376" marT="2376" marB="0" anchor="b">
                    <a:lnL>
                      <a:noFill/>
                    </a:lnL>
                    <a:lnR>
                      <a:noFill/>
                    </a:lnR>
                    <a:lnT>
                      <a:noFill/>
                    </a:lnT>
                    <a:lnB>
                      <a:noFill/>
                    </a:lnB>
                  </a:tcPr>
                </a:tc>
                <a:extLst>
                  <a:ext uri="{0D108BD9-81ED-4DB2-BD59-A6C34878D82A}">
                    <a16:rowId xmlns:a16="http://schemas.microsoft.com/office/drawing/2014/main" val="1226417974"/>
                  </a:ext>
                </a:extLst>
              </a:tr>
              <a:tr h="128600">
                <a:tc>
                  <a:txBody>
                    <a:bodyPr/>
                    <a:lstStyle/>
                    <a:p>
                      <a:pPr algn="l" fontAlgn="b"/>
                      <a:r>
                        <a:rPr lang="en-US" sz="800" b="0" i="0" u="none" strike="noStrike">
                          <a:solidFill>
                            <a:srgbClr val="000000"/>
                          </a:solidFill>
                          <a:effectLst/>
                          <a:latin typeface="Calibri" panose="020F0502020204030204" pitchFamily="34" charset="0"/>
                        </a:rPr>
                        <a:t>Call for proposals</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17766369"/>
                  </a:ext>
                </a:extLst>
              </a:tr>
              <a:tr h="254742">
                <a:tc>
                  <a:txBody>
                    <a:bodyPr/>
                    <a:lstStyle/>
                    <a:p>
                      <a:pPr algn="l" fontAlgn="b"/>
                      <a:r>
                        <a:rPr lang="en-US" sz="800" b="0" i="0" u="none" strike="noStrike" dirty="0">
                          <a:solidFill>
                            <a:srgbClr val="000000"/>
                          </a:solidFill>
                          <a:effectLst/>
                          <a:latin typeface="Calibri" panose="020F0502020204030204" pitchFamily="34" charset="0"/>
                        </a:rPr>
                        <a:t>Hear and evaluate proposals</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796279560"/>
                  </a:ext>
                </a:extLst>
              </a:tr>
              <a:tr h="128600">
                <a:tc>
                  <a:txBody>
                    <a:bodyPr/>
                    <a:lstStyle/>
                    <a:p>
                      <a:pPr algn="l" fontAlgn="b"/>
                      <a:r>
                        <a:rPr lang="en-US" sz="800" b="0" i="0" u="none" strike="noStrike">
                          <a:solidFill>
                            <a:srgbClr val="000000"/>
                          </a:solidFill>
                          <a:effectLst/>
                          <a:latin typeface="Calibri" panose="020F0502020204030204" pitchFamily="34" charset="0"/>
                        </a:rPr>
                        <a:t>Cut-off for new proposals</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105026073"/>
                  </a:ext>
                </a:extLst>
              </a:tr>
              <a:tr h="380884">
                <a:tc>
                  <a:txBody>
                    <a:bodyPr/>
                    <a:lstStyle/>
                    <a:p>
                      <a:pPr algn="l" fontAlgn="b"/>
                      <a:r>
                        <a:rPr lang="en-US" sz="800" b="0" i="0" u="none" strike="noStrike">
                          <a:solidFill>
                            <a:srgbClr val="000000"/>
                          </a:solidFill>
                          <a:effectLst/>
                          <a:latin typeface="Calibri" panose="020F0502020204030204" pitchFamily="34" charset="0"/>
                        </a:rPr>
                        <a:t>Integrate poposals/contributions into TFD</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101154149"/>
                  </a:ext>
                </a:extLst>
              </a:tr>
              <a:tr h="128600">
                <a:tc>
                  <a:txBody>
                    <a:bodyPr/>
                    <a:lstStyle/>
                    <a:p>
                      <a:pPr algn="l" fontAlgn="b"/>
                      <a:r>
                        <a:rPr lang="en-US" sz="800" b="0" i="0" u="none" strike="noStrike">
                          <a:solidFill>
                            <a:srgbClr val="000000"/>
                          </a:solidFill>
                          <a:effectLst/>
                          <a:latin typeface="Calibri" panose="020F0502020204030204" pitchFamily="34" charset="0"/>
                        </a:rPr>
                        <a:t>Develop draft from TFD</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75200576"/>
                  </a:ext>
                </a:extLst>
              </a:tr>
              <a:tr h="128600">
                <a:tc>
                  <a:txBody>
                    <a:bodyPr/>
                    <a:lstStyle/>
                    <a:p>
                      <a:pPr algn="l" fontAlgn="b"/>
                      <a:r>
                        <a:rPr lang="en-US" sz="800" b="0" i="0" u="none" strike="noStrike">
                          <a:solidFill>
                            <a:srgbClr val="000000"/>
                          </a:solidFill>
                          <a:effectLst/>
                          <a:latin typeface="Calibri" panose="020F0502020204030204" pitchFamily="34" charset="0"/>
                        </a:rPr>
                        <a:t>Draft 0</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471141385"/>
                  </a:ext>
                </a:extLst>
              </a:tr>
              <a:tr h="254742">
                <a:tc>
                  <a:txBody>
                    <a:bodyPr/>
                    <a:lstStyle/>
                    <a:p>
                      <a:pPr algn="l" fontAlgn="b"/>
                      <a:r>
                        <a:rPr lang="en-US" sz="800" b="0" i="0" u="none" strike="noStrike">
                          <a:solidFill>
                            <a:srgbClr val="000000"/>
                          </a:solidFill>
                          <a:effectLst/>
                          <a:latin typeface="Calibri" panose="020F0502020204030204" pitchFamily="34" charset="0"/>
                        </a:rPr>
                        <a:t>TG draft review and revision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504234183"/>
                  </a:ext>
                </a:extLst>
              </a:tr>
              <a:tr h="254742">
                <a:tc>
                  <a:txBody>
                    <a:bodyPr/>
                    <a:lstStyle/>
                    <a:p>
                      <a:pPr algn="l" fontAlgn="b"/>
                      <a:r>
                        <a:rPr lang="en-US" sz="800" b="0" i="0" u="none" strike="noStrike">
                          <a:solidFill>
                            <a:srgbClr val="000000"/>
                          </a:solidFill>
                          <a:effectLst/>
                          <a:latin typeface="Calibri" panose="020F0502020204030204" pitchFamily="34" charset="0"/>
                        </a:rPr>
                        <a:t>Working group pre-ballot review</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415201383"/>
                  </a:ext>
                </a:extLst>
              </a:tr>
              <a:tr h="254742">
                <a:tc>
                  <a:txBody>
                    <a:bodyPr/>
                    <a:lstStyle/>
                    <a:p>
                      <a:pPr algn="l" fontAlgn="b"/>
                      <a:r>
                        <a:rPr lang="en-US" sz="800" b="0" i="0" u="none" strike="noStrike">
                          <a:solidFill>
                            <a:srgbClr val="000000"/>
                          </a:solidFill>
                          <a:effectLst/>
                          <a:latin typeface="Calibri" panose="020F0502020204030204" pitchFamily="34" charset="0"/>
                        </a:rPr>
                        <a:t>Pre-ballot review and comment resolution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542928569"/>
                  </a:ext>
                </a:extLst>
              </a:tr>
              <a:tr h="128600">
                <a:tc>
                  <a:txBody>
                    <a:bodyPr/>
                    <a:lstStyle/>
                    <a:p>
                      <a:pPr algn="l" fontAlgn="b"/>
                      <a:r>
                        <a:rPr lang="en-US" sz="800" b="0" i="0" u="none" strike="noStrike">
                          <a:solidFill>
                            <a:srgbClr val="000000"/>
                          </a:solidFill>
                          <a:effectLst/>
                          <a:latin typeface="Calibri" panose="020F0502020204030204" pitchFamily="34" charset="0"/>
                        </a:rPr>
                        <a:t>First letter ballot</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860224610"/>
                  </a:ext>
                </a:extLst>
              </a:tr>
              <a:tr h="128600">
                <a:tc>
                  <a:txBody>
                    <a:bodyPr/>
                    <a:lstStyle/>
                    <a:p>
                      <a:pPr algn="l" fontAlgn="b"/>
                      <a:r>
                        <a:rPr lang="en-US" sz="800" b="0" i="0" u="none" strike="noStrike">
                          <a:solidFill>
                            <a:srgbClr val="000000"/>
                          </a:solidFill>
                          <a:effectLst/>
                          <a:latin typeface="Calibri" panose="020F0502020204030204" pitchFamily="34" charset="0"/>
                        </a:rPr>
                        <a:t>LB Comment Resolution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3539236806"/>
                  </a:ext>
                </a:extLst>
              </a:tr>
              <a:tr h="128600">
                <a:tc>
                  <a:txBody>
                    <a:bodyPr/>
                    <a:lstStyle/>
                    <a:p>
                      <a:pPr algn="l" fontAlgn="b"/>
                      <a:r>
                        <a:rPr lang="en-US" sz="800" b="0" i="0" u="none" strike="noStrike">
                          <a:solidFill>
                            <a:srgbClr val="000000"/>
                          </a:solidFill>
                          <a:effectLst/>
                          <a:latin typeface="Calibri" panose="020F0502020204030204" pitchFamily="34" charset="0"/>
                        </a:rPr>
                        <a:t>WG Recirculatoin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4206194278"/>
                  </a:ext>
                </a:extLst>
              </a:tr>
              <a:tr h="254742">
                <a:tc>
                  <a:txBody>
                    <a:bodyPr/>
                    <a:lstStyle/>
                    <a:p>
                      <a:pPr algn="l" fontAlgn="b"/>
                      <a:r>
                        <a:rPr lang="en-US" sz="800" b="0" i="0" u="none" strike="noStrike">
                          <a:solidFill>
                            <a:srgbClr val="000000"/>
                          </a:solidFill>
                          <a:effectLst/>
                          <a:latin typeface="Calibri" panose="020F0502020204030204" pitchFamily="34" charset="0"/>
                        </a:rPr>
                        <a:t>Comment resolution, 1st recirc</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488721077"/>
                  </a:ext>
                </a:extLst>
              </a:tr>
              <a:tr h="128600">
                <a:tc>
                  <a:txBody>
                    <a:bodyPr/>
                    <a:lstStyle/>
                    <a:p>
                      <a:pPr algn="l" fontAlgn="b"/>
                      <a:r>
                        <a:rPr lang="en-US" sz="800" b="0" i="0" u="none" strike="noStrike">
                          <a:solidFill>
                            <a:srgbClr val="000000"/>
                          </a:solidFill>
                          <a:effectLst/>
                          <a:latin typeface="Calibri" panose="020F0502020204030204" pitchFamily="34" charset="0"/>
                        </a:rPr>
                        <a:t>WG Recirculatoin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3493940033"/>
                  </a:ext>
                </a:extLst>
              </a:tr>
              <a:tr h="254742">
                <a:tc>
                  <a:txBody>
                    <a:bodyPr/>
                    <a:lstStyle/>
                    <a:p>
                      <a:pPr algn="l" fontAlgn="b"/>
                      <a:r>
                        <a:rPr lang="en-US" sz="800" b="0" i="0" u="none" strike="noStrike">
                          <a:solidFill>
                            <a:srgbClr val="000000"/>
                          </a:solidFill>
                          <a:effectLst/>
                          <a:latin typeface="Calibri" panose="020F0502020204030204" pitchFamily="34" charset="0"/>
                        </a:rPr>
                        <a:t>Conditional approval for SA ballot</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185133860"/>
                  </a:ext>
                </a:extLst>
              </a:tr>
              <a:tr h="254742">
                <a:tc>
                  <a:txBody>
                    <a:bodyPr/>
                    <a:lstStyle/>
                    <a:p>
                      <a:pPr algn="l" fontAlgn="b"/>
                      <a:r>
                        <a:rPr lang="en-US" sz="800" b="0" i="0" u="none" strike="noStrike">
                          <a:solidFill>
                            <a:srgbClr val="000000"/>
                          </a:solidFill>
                          <a:effectLst/>
                          <a:latin typeface="Calibri" panose="020F0502020204030204" pitchFamily="34" charset="0"/>
                        </a:rPr>
                        <a:t>Comment resolution, 2nd recirc</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375601869"/>
                  </a:ext>
                </a:extLst>
              </a:tr>
              <a:tr h="128600">
                <a:tc>
                  <a:txBody>
                    <a:bodyPr/>
                    <a:lstStyle/>
                    <a:p>
                      <a:pPr algn="l" fontAlgn="b"/>
                      <a:r>
                        <a:rPr lang="en-US" sz="800" b="0" i="0" u="none" strike="noStrike">
                          <a:solidFill>
                            <a:srgbClr val="000000"/>
                          </a:solidFill>
                          <a:effectLst/>
                          <a:latin typeface="Calibri" panose="020F0502020204030204" pitchFamily="34" charset="0"/>
                        </a:rPr>
                        <a:t>First SA ballot</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3693349059"/>
                  </a:ext>
                </a:extLst>
              </a:tr>
              <a:tr h="254742">
                <a:tc>
                  <a:txBody>
                    <a:bodyPr/>
                    <a:lstStyle/>
                    <a:p>
                      <a:pPr algn="l" fontAlgn="b"/>
                      <a:r>
                        <a:rPr lang="en-US" sz="800" b="0" i="0" u="none" strike="noStrike">
                          <a:solidFill>
                            <a:srgbClr val="000000"/>
                          </a:solidFill>
                          <a:effectLst/>
                          <a:latin typeface="Calibri" panose="020F0502020204030204" pitchFamily="34" charset="0"/>
                        </a:rPr>
                        <a:t>Comment resolution, first SA ballot</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064310924"/>
                  </a:ext>
                </a:extLst>
              </a:tr>
              <a:tr h="128600">
                <a:tc>
                  <a:txBody>
                    <a:bodyPr/>
                    <a:lstStyle/>
                    <a:p>
                      <a:pPr algn="l" fontAlgn="b"/>
                      <a:r>
                        <a:rPr lang="en-US" sz="800" b="0" i="0" u="none" strike="noStrike">
                          <a:solidFill>
                            <a:srgbClr val="000000"/>
                          </a:solidFill>
                          <a:effectLst/>
                          <a:latin typeface="Calibri" panose="020F0502020204030204" pitchFamily="34" charset="0"/>
                        </a:rPr>
                        <a:t>SA Resirculation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3393297041"/>
                  </a:ext>
                </a:extLst>
              </a:tr>
              <a:tr h="254742">
                <a:tc>
                  <a:txBody>
                    <a:bodyPr/>
                    <a:lstStyle/>
                    <a:p>
                      <a:pPr algn="l" fontAlgn="b"/>
                      <a:r>
                        <a:rPr lang="en-US" sz="800" b="0" i="0" u="none" strike="noStrike">
                          <a:solidFill>
                            <a:srgbClr val="000000"/>
                          </a:solidFill>
                          <a:effectLst/>
                          <a:latin typeface="Calibri" panose="020F0502020204030204" pitchFamily="34" charset="0"/>
                        </a:rPr>
                        <a:t>Conditional approval to RevCom</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9C5700"/>
                          </a:solidFill>
                          <a:effectLst/>
                          <a:latin typeface="Calibri" panose="020F0502020204030204" pitchFamily="34" charset="0"/>
                        </a:rPr>
                        <a:t>??</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EB9C"/>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296850509"/>
                  </a:ext>
                </a:extLst>
              </a:tr>
              <a:tr h="254742">
                <a:tc>
                  <a:txBody>
                    <a:bodyPr/>
                    <a:lstStyle/>
                    <a:p>
                      <a:pPr algn="l" fontAlgn="b"/>
                      <a:r>
                        <a:rPr lang="en-US" sz="800" b="0" i="0" u="none" strike="noStrike">
                          <a:solidFill>
                            <a:srgbClr val="000000"/>
                          </a:solidFill>
                          <a:effectLst/>
                          <a:latin typeface="Calibri" panose="020F0502020204030204" pitchFamily="34" charset="0"/>
                        </a:rPr>
                        <a:t>Comment resolution, SA recirculation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solidFill>
                      <a:srgbClr val="C6EFCE"/>
                    </a:solidFill>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259238502"/>
                  </a:ext>
                </a:extLst>
              </a:tr>
              <a:tr h="128600">
                <a:tc>
                  <a:txBody>
                    <a:bodyPr/>
                    <a:lstStyle/>
                    <a:p>
                      <a:pPr algn="l" fontAlgn="b"/>
                      <a:r>
                        <a:rPr lang="en-US" sz="800" b="0" i="0" u="none" strike="noStrike">
                          <a:solidFill>
                            <a:srgbClr val="000000"/>
                          </a:solidFill>
                          <a:effectLst/>
                          <a:latin typeface="Calibri" panose="020F0502020204030204" pitchFamily="34" charset="0"/>
                        </a:rPr>
                        <a:t>SA Resirculation</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3445920434"/>
                  </a:ext>
                </a:extLst>
              </a:tr>
              <a:tr h="254742">
                <a:tc>
                  <a:txBody>
                    <a:bodyPr/>
                    <a:lstStyle/>
                    <a:p>
                      <a:pPr algn="l" fontAlgn="b"/>
                      <a:r>
                        <a:rPr lang="fr-FR" sz="800" b="0" i="0" u="none" strike="noStrike">
                          <a:solidFill>
                            <a:srgbClr val="000000"/>
                          </a:solidFill>
                          <a:effectLst/>
                          <a:latin typeface="Calibri" panose="020F0502020204030204" pitchFamily="34" charset="0"/>
                        </a:rPr>
                        <a:t>Comment resolution, 2nd SA recirc</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r>
                        <a:rPr lang="en-US" sz="800" b="0" i="0" u="none" strike="noStrike">
                          <a:solidFill>
                            <a:srgbClr val="006100"/>
                          </a:solidFill>
                          <a:effectLst/>
                          <a:latin typeface="Calibri" panose="020F0502020204030204" pitchFamily="34" charset="0"/>
                        </a:rPr>
                        <a:t> </a:t>
                      </a:r>
                    </a:p>
                  </a:txBody>
                  <a:tcPr marL="2376" marR="2376" marT="2376" marB="0" anchor="b">
                    <a:lnL>
                      <a:noFill/>
                    </a:lnL>
                    <a:lnR>
                      <a:noFill/>
                    </a:lnR>
                    <a:lnT>
                      <a:noFill/>
                    </a:lnT>
                    <a:lnB>
                      <a:noFill/>
                    </a:lnB>
                    <a:solidFill>
                      <a:srgbClr val="C6EFCE"/>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1499959555"/>
                  </a:ext>
                </a:extLst>
              </a:tr>
              <a:tr h="380884">
                <a:tc>
                  <a:txBody>
                    <a:bodyPr/>
                    <a:lstStyle/>
                    <a:p>
                      <a:pPr algn="l" fontAlgn="b"/>
                      <a:r>
                        <a:rPr lang="en-US" sz="800" b="0" i="0" u="none" strike="noStrike">
                          <a:solidFill>
                            <a:srgbClr val="000000"/>
                          </a:solidFill>
                          <a:effectLst/>
                          <a:latin typeface="Calibri" panose="020F0502020204030204" pitchFamily="34" charset="0"/>
                        </a:rPr>
                        <a:t>Conditional or unconditional approval to RevCom</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extLst>
                  <a:ext uri="{0D108BD9-81ED-4DB2-BD59-A6C34878D82A}">
                    <a16:rowId xmlns:a16="http://schemas.microsoft.com/office/drawing/2014/main" val="554875294"/>
                  </a:ext>
                </a:extLst>
              </a:tr>
              <a:tr h="254742">
                <a:tc>
                  <a:txBody>
                    <a:bodyPr/>
                    <a:lstStyle/>
                    <a:p>
                      <a:pPr algn="l" fontAlgn="b"/>
                      <a:r>
                        <a:rPr lang="en-US" sz="800" b="0" i="0" u="none" strike="noStrike">
                          <a:solidFill>
                            <a:srgbClr val="000000"/>
                          </a:solidFill>
                          <a:effectLst/>
                          <a:latin typeface="Calibri" panose="020F0502020204030204" pitchFamily="34" charset="0"/>
                        </a:rPr>
                        <a:t>Optional 3rd SA recirc if needed</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w="6350" cap="flat" cmpd="sng" algn="ctr">
                      <a:solidFill>
                        <a:srgbClr val="7F7F7F"/>
                      </a:solidFill>
                      <a:prstDash val="solid"/>
                      <a:round/>
                      <a:headEnd type="none" w="med" len="med"/>
                      <a:tailEnd type="none" w="med" len="med"/>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w="6350" cap="flat" cmpd="sng" algn="ctr">
                      <a:solidFill>
                        <a:srgbClr val="7F7F7F"/>
                      </a:solidFill>
                      <a:prstDash val="solid"/>
                      <a:round/>
                      <a:headEnd type="none" w="med" len="med"/>
                      <a:tailEnd type="none" w="med" len="med"/>
                    </a:lnB>
                  </a:tcPr>
                </a:tc>
                <a:extLst>
                  <a:ext uri="{0D108BD9-81ED-4DB2-BD59-A6C34878D82A}">
                    <a16:rowId xmlns:a16="http://schemas.microsoft.com/office/drawing/2014/main" val="909870516"/>
                  </a:ext>
                </a:extLst>
              </a:tr>
              <a:tr h="128600">
                <a:tc>
                  <a:txBody>
                    <a:bodyPr/>
                    <a:lstStyle/>
                    <a:p>
                      <a:pPr algn="l" fontAlgn="b"/>
                      <a:r>
                        <a:rPr lang="en-US" sz="800" b="0" i="0" u="none" strike="noStrike">
                          <a:solidFill>
                            <a:srgbClr val="000000"/>
                          </a:solidFill>
                          <a:effectLst/>
                          <a:latin typeface="Calibri" panose="020F0502020204030204" pitchFamily="34" charset="0"/>
                        </a:rPr>
                        <a:t>RevCom meets</a:t>
                      </a:r>
                    </a:p>
                  </a:txBody>
                  <a:tcPr marL="2376" marR="2376" marT="237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a:noFill/>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a:noFill/>
                    </a:lnR>
                    <a:lnT w="6350" cap="flat" cmpd="sng" algn="ctr">
                      <a:solidFill>
                        <a:srgbClr val="7F7F7F"/>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2376" marR="2376" marT="2376" marB="0" anchor="b">
                    <a:lnL>
                      <a:noFill/>
                    </a:lnL>
                    <a:lnR w="6350" cap="flat" cmpd="sng" algn="ctr">
                      <a:solidFill>
                        <a:srgbClr val="7F7F7F"/>
                      </a:solidFill>
                      <a:prstDash val="solid"/>
                      <a:round/>
                      <a:headEnd type="none" w="med" len="med"/>
                      <a:tailEnd type="none" w="med" len="med"/>
                    </a:lnR>
                    <a:lnT>
                      <a:noFill/>
                    </a:lnT>
                    <a:lnB>
                      <a:noFill/>
                    </a:lnB>
                  </a:tcPr>
                </a:tc>
                <a:tc>
                  <a:txBody>
                    <a:bodyPr/>
                    <a:lstStyle/>
                    <a:p>
                      <a:pPr algn="l" fontAlgn="b"/>
                      <a:r>
                        <a:rPr lang="en-US" sz="800" b="0" i="0" u="none" strike="noStrike" dirty="0">
                          <a:solidFill>
                            <a:srgbClr val="3F3F76"/>
                          </a:solidFill>
                          <a:effectLst/>
                          <a:latin typeface="Calibri" panose="020F0502020204030204" pitchFamily="34" charset="0"/>
                        </a:rPr>
                        <a:t> </a:t>
                      </a:r>
                    </a:p>
                  </a:txBody>
                  <a:tcPr marL="2376" marR="2376" marT="2376" marB="0" anchor="b">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solidFill>
                      <a:srgbClr val="FFCC99"/>
                    </a:solidFill>
                  </a:tcPr>
                </a:tc>
                <a:extLst>
                  <a:ext uri="{0D108BD9-81ED-4DB2-BD59-A6C34878D82A}">
                    <a16:rowId xmlns:a16="http://schemas.microsoft.com/office/drawing/2014/main" val="3806497863"/>
                  </a:ext>
                </a:extLst>
              </a:tr>
            </a:tbl>
          </a:graphicData>
        </a:graphic>
      </p:graphicFrame>
      <p:sp>
        <p:nvSpPr>
          <p:cNvPr id="16" name="TextBox 15">
            <a:extLst>
              <a:ext uri="{FF2B5EF4-FFF2-40B4-BE49-F238E27FC236}">
                <a16:creationId xmlns:a16="http://schemas.microsoft.com/office/drawing/2014/main" id="{73329D62-8B9D-43B2-8784-FD74B7579AAB}"/>
              </a:ext>
            </a:extLst>
          </p:cNvPr>
          <p:cNvSpPr txBox="1"/>
          <p:nvPr/>
        </p:nvSpPr>
        <p:spPr>
          <a:xfrm>
            <a:off x="2008187" y="6093296"/>
            <a:ext cx="4733544" cy="276999"/>
          </a:xfrm>
          <a:prstGeom prst="rect">
            <a:avLst/>
          </a:prstGeom>
          <a:noFill/>
        </p:spPr>
        <p:txBody>
          <a:bodyPr wrap="square">
            <a:spAutoFit/>
          </a:bodyPr>
          <a:lstStyle/>
          <a:p>
            <a:r>
              <a:rPr lang="en-US" sz="1200" b="0" i="0" u="none" strike="noStrike" dirty="0">
                <a:solidFill>
                  <a:srgbClr val="000000"/>
                </a:solidFill>
                <a:effectLst/>
                <a:latin typeface="Calibri" panose="020F0502020204030204" pitchFamily="34" charset="0"/>
              </a:rPr>
              <a:t>Notes:  SASB/</a:t>
            </a:r>
            <a:r>
              <a:rPr lang="en-US" sz="1200" b="0" i="0" u="none" strike="noStrike" dirty="0" err="1">
                <a:solidFill>
                  <a:srgbClr val="000000"/>
                </a:solidFill>
                <a:effectLst/>
                <a:latin typeface="Calibri" panose="020F0502020204030204" pitchFamily="34" charset="0"/>
              </a:rPr>
              <a:t>RevCom</a:t>
            </a:r>
            <a:r>
              <a:rPr lang="en-US" sz="1200" b="0" i="0" u="none" strike="noStrike" dirty="0">
                <a:solidFill>
                  <a:srgbClr val="000000"/>
                </a:solidFill>
                <a:effectLst/>
                <a:latin typeface="Calibri" panose="020F0502020204030204" pitchFamily="34" charset="0"/>
              </a:rPr>
              <a:t> </a:t>
            </a:r>
            <a:r>
              <a:rPr lang="en-US" sz="1200" b="0" i="0" u="none" strike="noStrike" dirty="0" err="1">
                <a:solidFill>
                  <a:srgbClr val="000000"/>
                </a:solidFill>
                <a:effectLst/>
                <a:latin typeface="Calibri" panose="020F0502020204030204" pitchFamily="34" charset="0"/>
              </a:rPr>
              <a:t>schdule</a:t>
            </a:r>
            <a:r>
              <a:rPr lang="en-US" sz="1200" b="0" i="0" u="none" strike="noStrike" dirty="0">
                <a:solidFill>
                  <a:srgbClr val="000000"/>
                </a:solidFill>
                <a:effectLst/>
                <a:latin typeface="Calibri" panose="020F0502020204030204" pitchFamily="34" charset="0"/>
              </a:rPr>
              <a:t> for 2024 a guess</a:t>
            </a:r>
            <a:r>
              <a:rPr lang="en-US" dirty="0"/>
              <a:t> </a:t>
            </a:r>
          </a:p>
        </p:txBody>
      </p:sp>
    </p:spTree>
    <p:extLst>
      <p:ext uri="{BB962C8B-B14F-4D97-AF65-F5344CB8AC3E}">
        <p14:creationId xmlns:p14="http://schemas.microsoft.com/office/powerpoint/2010/main" val="10434074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CA076-D688-45FD-9E87-1CAD37B1FC7E}"/>
              </a:ext>
            </a:extLst>
          </p:cNvPr>
          <p:cNvSpPr>
            <a:spLocks noGrp="1"/>
          </p:cNvSpPr>
          <p:nvPr>
            <p:ph type="title"/>
          </p:nvPr>
        </p:nvSpPr>
        <p:spPr>
          <a:xfrm>
            <a:off x="755576" y="685801"/>
            <a:ext cx="7764463" cy="531494"/>
          </a:xfrm>
        </p:spPr>
        <p:txBody>
          <a:bodyPr/>
          <a:lstStyle/>
          <a:p>
            <a:r>
              <a:rPr lang="en-US" dirty="0"/>
              <a:t>Schedule Major Milestones</a:t>
            </a:r>
          </a:p>
        </p:txBody>
      </p:sp>
      <p:sp>
        <p:nvSpPr>
          <p:cNvPr id="4" name="Slide Number Placeholder 3">
            <a:extLst>
              <a:ext uri="{FF2B5EF4-FFF2-40B4-BE49-F238E27FC236}">
                <a16:creationId xmlns:a16="http://schemas.microsoft.com/office/drawing/2014/main" id="{2E6B4610-E93B-451F-B19F-1A6F5B4C11C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18</a:t>
            </a:fld>
            <a:endParaRPr lang="en-US" altLang="en-US"/>
          </a:p>
        </p:txBody>
      </p:sp>
      <p:graphicFrame>
        <p:nvGraphicFramePr>
          <p:cNvPr id="8" name="Content Placeholder 7">
            <a:extLst>
              <a:ext uri="{FF2B5EF4-FFF2-40B4-BE49-F238E27FC236}">
                <a16:creationId xmlns:a16="http://schemas.microsoft.com/office/drawing/2014/main" id="{94B57B48-1346-43EF-8A13-7DBC7401931F}"/>
              </a:ext>
            </a:extLst>
          </p:cNvPr>
          <p:cNvGraphicFramePr>
            <a:graphicFrameLocks noGrp="1"/>
          </p:cNvGraphicFramePr>
          <p:nvPr>
            <p:ph idx="1"/>
            <p:extLst>
              <p:ext uri="{D42A27DB-BD31-4B8C-83A1-F6EECF244321}">
                <p14:modId xmlns:p14="http://schemas.microsoft.com/office/powerpoint/2010/main" val="3468213646"/>
              </p:ext>
            </p:extLst>
          </p:nvPr>
        </p:nvGraphicFramePr>
        <p:xfrm>
          <a:off x="755575" y="2721456"/>
          <a:ext cx="7764463" cy="2651760"/>
        </p:xfrm>
        <a:graphic>
          <a:graphicData uri="http://schemas.openxmlformats.org/drawingml/2006/table">
            <a:tbl>
              <a:tblPr>
                <a:tableStyleId>{5C22544A-7EE6-4342-B048-85BDC9FD1C3A}</a:tableStyleId>
              </a:tblPr>
              <a:tblGrid>
                <a:gridCol w="4449299">
                  <a:extLst>
                    <a:ext uri="{9D8B030D-6E8A-4147-A177-3AD203B41FA5}">
                      <a16:colId xmlns:a16="http://schemas.microsoft.com/office/drawing/2014/main" val="4020299781"/>
                    </a:ext>
                  </a:extLst>
                </a:gridCol>
                <a:gridCol w="3315164">
                  <a:extLst>
                    <a:ext uri="{9D8B030D-6E8A-4147-A177-3AD203B41FA5}">
                      <a16:colId xmlns:a16="http://schemas.microsoft.com/office/drawing/2014/main" val="1015812903"/>
                    </a:ext>
                  </a:extLst>
                </a:gridCol>
              </a:tblGrid>
              <a:tr h="182880">
                <a:tc>
                  <a:txBody>
                    <a:bodyPr/>
                    <a:lstStyle/>
                    <a:p>
                      <a:pPr algn="l" fontAlgn="b"/>
                      <a:r>
                        <a:rPr lang="en-US" sz="1400" u="none" strike="noStrike">
                          <a:effectLst/>
                        </a:rPr>
                        <a:t>Call for proposals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2021</a:t>
                      </a:r>
                    </a:p>
                  </a:txBody>
                  <a:tcPr marL="7620" marR="7620" marT="7620" marB="0" anchor="b"/>
                </a:tc>
                <a:extLst>
                  <a:ext uri="{0D108BD9-81ED-4DB2-BD59-A6C34878D82A}">
                    <a16:rowId xmlns:a16="http://schemas.microsoft.com/office/drawing/2014/main" val="3321393315"/>
                  </a:ext>
                </a:extLst>
              </a:tr>
              <a:tr h="182880">
                <a:tc>
                  <a:txBody>
                    <a:bodyPr/>
                    <a:lstStyle/>
                    <a:p>
                      <a:pPr algn="l" fontAlgn="b"/>
                      <a:r>
                        <a:rPr lang="en-US" sz="1400" u="none" strike="noStrike" dirty="0">
                          <a:effectLst/>
                        </a:rPr>
                        <a:t>Cut-off for new features (high level feature set)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March 2022 [</a:t>
                      </a:r>
                      <a:r>
                        <a:rPr lang="en-US" sz="1400" b="0" i="0" u="none" strike="noStrike" dirty="0">
                          <a:solidFill>
                            <a:srgbClr val="FF0000"/>
                          </a:solidFill>
                          <a:effectLst/>
                          <a:latin typeface="Calibri" panose="020F0502020204030204" pitchFamily="34" charset="0"/>
                        </a:rPr>
                        <a:t>suggest may or July better]</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94915279"/>
                  </a:ext>
                </a:extLst>
              </a:tr>
              <a:tr h="182880">
                <a:tc>
                  <a:txBody>
                    <a:bodyPr/>
                    <a:lstStyle/>
                    <a:p>
                      <a:pPr algn="l" fontAlgn="b"/>
                      <a:r>
                        <a:rPr lang="en-US" sz="1400" u="none" strike="noStrike">
                          <a:effectLst/>
                        </a:rPr>
                        <a:t>Draft 0</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 </a:t>
                      </a:r>
                      <a:r>
                        <a:rPr lang="en-US" sz="1400" b="0" i="0" u="none" strike="noStrike" dirty="0">
                          <a:solidFill>
                            <a:srgbClr val="FF0000"/>
                          </a:solidFill>
                          <a:effectLst/>
                          <a:latin typeface="Calibri" panose="020F0502020204030204" pitchFamily="34" charset="0"/>
                        </a:rPr>
                        <a:t>[suggest November better]</a:t>
                      </a:r>
                      <a:endParaRPr lang="en-US" sz="14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47032441"/>
                  </a:ext>
                </a:extLst>
              </a:tr>
              <a:tr h="182880">
                <a:tc>
                  <a:txBody>
                    <a:bodyPr/>
                    <a:lstStyle/>
                    <a:p>
                      <a:pPr algn="l" fontAlgn="b"/>
                      <a:r>
                        <a:rPr lang="en-US" sz="1400" u="none" strike="noStrike" dirty="0">
                          <a:effectLst/>
                        </a:rPr>
                        <a:t>TG draft review and revision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2022</a:t>
                      </a:r>
                    </a:p>
                  </a:txBody>
                  <a:tcPr marL="7620" marR="7620" marT="7620" marB="0" anchor="b"/>
                </a:tc>
                <a:extLst>
                  <a:ext uri="{0D108BD9-81ED-4DB2-BD59-A6C34878D82A}">
                    <a16:rowId xmlns:a16="http://schemas.microsoft.com/office/drawing/2014/main" val="2104789965"/>
                  </a:ext>
                </a:extLst>
              </a:tr>
              <a:tr h="182880">
                <a:tc>
                  <a:txBody>
                    <a:bodyPr/>
                    <a:lstStyle/>
                    <a:p>
                      <a:pPr algn="l" fontAlgn="b"/>
                      <a:r>
                        <a:rPr lang="en-US" sz="1400" u="none" strike="noStrike" dirty="0">
                          <a:effectLst/>
                        </a:rPr>
                        <a:t>Working group pre-ballot review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October 2022 (before Nov meeting)</a:t>
                      </a:r>
                    </a:p>
                  </a:txBody>
                  <a:tcPr marL="7620" marR="7620" marT="7620" marB="0" anchor="b"/>
                </a:tc>
                <a:extLst>
                  <a:ext uri="{0D108BD9-81ED-4DB2-BD59-A6C34878D82A}">
                    <a16:rowId xmlns:a16="http://schemas.microsoft.com/office/drawing/2014/main" val="3607002835"/>
                  </a:ext>
                </a:extLst>
              </a:tr>
              <a:tr h="182880">
                <a:tc>
                  <a:txBody>
                    <a:bodyPr/>
                    <a:lstStyle/>
                    <a:p>
                      <a:pPr algn="l" fontAlgn="b"/>
                      <a:r>
                        <a:rPr lang="en-US" sz="1400" u="none" strike="noStrike" dirty="0">
                          <a:effectLst/>
                        </a:rPr>
                        <a:t>First letter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November 2022 (following meeting)</a:t>
                      </a:r>
                    </a:p>
                  </a:txBody>
                  <a:tcPr marL="7620" marR="7620" marT="7620" marB="0" anchor="b"/>
                </a:tc>
                <a:extLst>
                  <a:ext uri="{0D108BD9-81ED-4DB2-BD59-A6C34878D82A}">
                    <a16:rowId xmlns:a16="http://schemas.microsoft.com/office/drawing/2014/main" val="4281273828"/>
                  </a:ext>
                </a:extLst>
              </a:tr>
              <a:tr h="18288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400" u="none" strike="noStrike" dirty="0">
                          <a:effectLst/>
                        </a:rPr>
                        <a:t>Conditional approval for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2022</a:t>
                      </a:r>
                    </a:p>
                  </a:txBody>
                  <a:tcPr marL="7620" marR="7620" marT="7620" marB="0" anchor="b"/>
                </a:tc>
                <a:extLst>
                  <a:ext uri="{0D108BD9-81ED-4DB2-BD59-A6C34878D82A}">
                    <a16:rowId xmlns:a16="http://schemas.microsoft.com/office/drawing/2014/main" val="3726778902"/>
                  </a:ext>
                </a:extLst>
              </a:tr>
              <a:tr h="182880">
                <a:tc>
                  <a:txBody>
                    <a:bodyPr/>
                    <a:lstStyle/>
                    <a:p>
                      <a:pPr algn="l" fontAlgn="b"/>
                      <a:r>
                        <a:rPr lang="en-US" sz="1400" u="none" strike="noStrike" dirty="0">
                          <a:effectLst/>
                        </a:rPr>
                        <a:t>WG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  2023</a:t>
                      </a:r>
                    </a:p>
                  </a:txBody>
                  <a:tcPr marL="7620" marR="7620" marT="7620" marB="0" anchor="b"/>
                </a:tc>
                <a:extLst>
                  <a:ext uri="{0D108BD9-81ED-4DB2-BD59-A6C34878D82A}">
                    <a16:rowId xmlns:a16="http://schemas.microsoft.com/office/drawing/2014/main" val="225014369"/>
                  </a:ext>
                </a:extLst>
              </a:tr>
              <a:tr h="182880">
                <a:tc>
                  <a:txBody>
                    <a:bodyPr/>
                    <a:lstStyle/>
                    <a:p>
                      <a:pPr algn="l" fontAlgn="b"/>
                      <a:r>
                        <a:rPr lang="en-US" sz="1400" u="none" strike="noStrike" dirty="0">
                          <a:effectLst/>
                        </a:rPr>
                        <a:t>First SA ballot</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October 2023</a:t>
                      </a:r>
                    </a:p>
                  </a:txBody>
                  <a:tcPr marL="7620" marR="7620" marT="7620" marB="0" anchor="b"/>
                </a:tc>
                <a:extLst>
                  <a:ext uri="{0D108BD9-81ED-4DB2-BD59-A6C34878D82A}">
                    <a16:rowId xmlns:a16="http://schemas.microsoft.com/office/drawing/2014/main" val="230540746"/>
                  </a:ext>
                </a:extLst>
              </a:tr>
              <a:tr h="182880">
                <a:tc>
                  <a:txBody>
                    <a:bodyPr/>
                    <a:lstStyle/>
                    <a:p>
                      <a:pPr algn="l" fontAlgn="b"/>
                      <a:r>
                        <a:rPr lang="en-US" sz="1400" u="none" strike="noStrike" dirty="0">
                          <a:effectLst/>
                        </a:rPr>
                        <a:t>SA Balloting complete</a:t>
                      </a:r>
                      <a:endParaRPr lang="en-US" sz="14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June 2024</a:t>
                      </a:r>
                    </a:p>
                  </a:txBody>
                  <a:tcPr marL="7620" marR="7620" marT="7620" marB="0" anchor="b"/>
                </a:tc>
                <a:extLst>
                  <a:ext uri="{0D108BD9-81ED-4DB2-BD59-A6C34878D82A}">
                    <a16:rowId xmlns:a16="http://schemas.microsoft.com/office/drawing/2014/main" val="2208909930"/>
                  </a:ext>
                </a:extLst>
              </a:tr>
              <a:tr h="182880">
                <a:tc>
                  <a:txBody>
                    <a:bodyPr/>
                    <a:lstStyle/>
                    <a:p>
                      <a:pPr algn="l" fontAlgn="b"/>
                      <a:r>
                        <a:rPr lang="en-US" sz="1400" u="none" strike="noStrike">
                          <a:effectLst/>
                        </a:rPr>
                        <a:t>Conditional or unconditional approval to RevCom</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July 2024</a:t>
                      </a:r>
                    </a:p>
                  </a:txBody>
                  <a:tcPr marL="7620" marR="7620" marT="7620" marB="0" anchor="b"/>
                </a:tc>
                <a:extLst>
                  <a:ext uri="{0D108BD9-81ED-4DB2-BD59-A6C34878D82A}">
                    <a16:rowId xmlns:a16="http://schemas.microsoft.com/office/drawing/2014/main" val="63118377"/>
                  </a:ext>
                </a:extLst>
              </a:tr>
              <a:tr h="182880">
                <a:tc>
                  <a:txBody>
                    <a:bodyPr/>
                    <a:lstStyle/>
                    <a:p>
                      <a:pPr algn="l" fontAlgn="b"/>
                      <a:r>
                        <a:rPr lang="en-US" sz="1400" u="none" strike="noStrike">
                          <a:effectLst/>
                        </a:rPr>
                        <a:t>RevCom meets</a:t>
                      </a:r>
                      <a:endParaRPr lang="en-US" sz="1400" b="0"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en-US" sz="1400" b="0" i="0" u="none" strike="noStrike" dirty="0">
                          <a:solidFill>
                            <a:srgbClr val="000000"/>
                          </a:solidFill>
                          <a:effectLst/>
                          <a:latin typeface="Calibri" panose="020F0502020204030204" pitchFamily="34" charset="0"/>
                        </a:rPr>
                        <a:t>September or October 2024</a:t>
                      </a:r>
                    </a:p>
                  </a:txBody>
                  <a:tcPr marL="7620" marR="7620" marT="7620" marB="0" anchor="b"/>
                </a:tc>
                <a:extLst>
                  <a:ext uri="{0D108BD9-81ED-4DB2-BD59-A6C34878D82A}">
                    <a16:rowId xmlns:a16="http://schemas.microsoft.com/office/drawing/2014/main" val="4084612535"/>
                  </a:ext>
                </a:extLst>
              </a:tr>
            </a:tbl>
          </a:graphicData>
        </a:graphic>
      </p:graphicFrame>
      <p:sp>
        <p:nvSpPr>
          <p:cNvPr id="9" name="TextBox 8">
            <a:extLst>
              <a:ext uri="{FF2B5EF4-FFF2-40B4-BE49-F238E27FC236}">
                <a16:creationId xmlns:a16="http://schemas.microsoft.com/office/drawing/2014/main" id="{113C3FBF-7404-4582-8D4F-DB151E5459FB}"/>
              </a:ext>
            </a:extLst>
          </p:cNvPr>
          <p:cNvSpPr txBox="1"/>
          <p:nvPr/>
        </p:nvSpPr>
        <p:spPr>
          <a:xfrm>
            <a:off x="2627784" y="5661248"/>
            <a:ext cx="4680520" cy="646331"/>
          </a:xfrm>
          <a:prstGeom prst="rect">
            <a:avLst/>
          </a:prstGeom>
          <a:noFill/>
        </p:spPr>
        <p:txBody>
          <a:bodyPr wrap="square" rtlCol="0">
            <a:spAutoFit/>
          </a:bodyPr>
          <a:lstStyle/>
          <a:p>
            <a:r>
              <a:rPr lang="en-US" dirty="0">
                <a:solidFill>
                  <a:srgbClr val="FF0000"/>
                </a:solidFill>
              </a:rPr>
              <a:t>Comments:  </a:t>
            </a:r>
          </a:p>
          <a:p>
            <a:r>
              <a:rPr lang="en-US" dirty="0">
                <a:solidFill>
                  <a:srgbClr val="FF0000"/>
                </a:solidFill>
              </a:rPr>
              <a:t>Break out feature deadline into PHY and MAC w/different dates (MAC time longer). Consider schedule breakdown by feature.</a:t>
            </a:r>
          </a:p>
        </p:txBody>
      </p:sp>
    </p:spTree>
    <p:extLst>
      <p:ext uri="{BB962C8B-B14F-4D97-AF65-F5344CB8AC3E}">
        <p14:creationId xmlns:p14="http://schemas.microsoft.com/office/powerpoint/2010/main" val="1484063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2DAD2-737F-4177-976D-AA15D0FA4470}"/>
              </a:ext>
            </a:extLst>
          </p:cNvPr>
          <p:cNvSpPr>
            <a:spLocks noGrp="1"/>
          </p:cNvSpPr>
          <p:nvPr>
            <p:ph type="title"/>
          </p:nvPr>
        </p:nvSpPr>
        <p:spPr/>
        <p:txBody>
          <a:bodyPr/>
          <a:lstStyle/>
          <a:p>
            <a:r>
              <a:rPr lang="en-US" dirty="0"/>
              <a:t>Approval of Sept Minutes	</a:t>
            </a:r>
          </a:p>
        </p:txBody>
      </p:sp>
      <p:sp>
        <p:nvSpPr>
          <p:cNvPr id="3" name="Content Placeholder 2">
            <a:extLst>
              <a:ext uri="{FF2B5EF4-FFF2-40B4-BE49-F238E27FC236}">
                <a16:creationId xmlns:a16="http://schemas.microsoft.com/office/drawing/2014/main" id="{85C05B16-6EF6-40E4-A042-1531BAD577AE}"/>
              </a:ext>
            </a:extLst>
          </p:cNvPr>
          <p:cNvSpPr>
            <a:spLocks noGrp="1"/>
          </p:cNvSpPr>
          <p:nvPr>
            <p:ph idx="1"/>
          </p:nvPr>
        </p:nvSpPr>
        <p:spPr/>
        <p:txBody>
          <a:bodyPr>
            <a:normAutofit/>
          </a:bodyPr>
          <a:lstStyle/>
          <a:p>
            <a:r>
              <a:rPr lang="en-US" dirty="0"/>
              <a:t>Motion to approve document 15-21-0498-03 Task Group minutes from September.</a:t>
            </a:r>
          </a:p>
          <a:p>
            <a:pPr lvl="1"/>
            <a:r>
              <a:rPr lang="en-US" dirty="0"/>
              <a:t>Moved by: Clint P</a:t>
            </a:r>
          </a:p>
          <a:p>
            <a:pPr lvl="1"/>
            <a:r>
              <a:rPr lang="en-US" dirty="0"/>
              <a:t>Second by: Clint C</a:t>
            </a:r>
          </a:p>
          <a:p>
            <a:pPr lvl="1"/>
            <a:r>
              <a:rPr lang="en-US" dirty="0"/>
              <a:t>Discussion: None</a:t>
            </a:r>
          </a:p>
          <a:p>
            <a:pPr lvl="1"/>
            <a:r>
              <a:rPr lang="en-US" dirty="0"/>
              <a:t>Result: Following neither discussion nor objection motion carries by unanimous consent</a:t>
            </a:r>
          </a:p>
          <a:p>
            <a:endParaRPr lang="en-US" dirty="0"/>
          </a:p>
          <a:p>
            <a:endParaRPr lang="en-US" dirty="0"/>
          </a:p>
        </p:txBody>
      </p:sp>
      <p:sp>
        <p:nvSpPr>
          <p:cNvPr id="4" name="Slide Number Placeholder 3">
            <a:extLst>
              <a:ext uri="{FF2B5EF4-FFF2-40B4-BE49-F238E27FC236}">
                <a16:creationId xmlns:a16="http://schemas.microsoft.com/office/drawing/2014/main" id="{596A8E3E-6BA0-41FE-83FE-8B07D831340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19</a:t>
            </a:fld>
            <a:endParaRPr lang="en-US" altLang="en-US"/>
          </a:p>
        </p:txBody>
      </p:sp>
    </p:spTree>
    <p:extLst>
      <p:ext uri="{BB962C8B-B14F-4D97-AF65-F5344CB8AC3E}">
        <p14:creationId xmlns:p14="http://schemas.microsoft.com/office/powerpoint/2010/main" val="210819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368897"/>
            <a:ext cx="7772400" cy="1470025"/>
          </a:xfrm>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normAutofit fontScale="92500" lnSpcReduction="20000"/>
          </a:bodyPr>
          <a:lstStyle/>
          <a:p>
            <a:pPr algn="l"/>
            <a:r>
              <a:rPr lang="en-US" sz="2400" dirty="0"/>
              <a:t>Objective: enhancements to 802.15.4 Ultra Wideband (UWB) physical layers (PHYs) medium access control (MAC) and associated ranging techniques while retaining backward compatibility with enhanced ranging capable devices (ERDEVs).</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a:t>Slid</a:t>
            </a:r>
            <a:fld id="{0F04E8E9-279B-42CA-B6E8-61A287E0027B}" type="slidenum">
              <a:rPr lang="en-US" altLang="en-US" smtClean="0"/>
              <a:pPr>
                <a:defRPr/>
              </a:pPr>
              <a:t>2</a:t>
            </a:fld>
            <a:endParaRPr lang="en-US" altLang="en-US"/>
          </a:p>
        </p:txBody>
      </p:sp>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5" name="TextBox 4">
            <a:extLst>
              <a:ext uri="{FF2B5EF4-FFF2-40B4-BE49-F238E27FC236}">
                <a16:creationId xmlns:a16="http://schemas.microsoft.com/office/drawing/2014/main" id="{98209742-BC94-46EE-AC78-523FB2E8F229}"/>
              </a:ext>
            </a:extLst>
          </p:cNvPr>
          <p:cNvSpPr txBox="1"/>
          <p:nvPr/>
        </p:nvSpPr>
        <p:spPr>
          <a:xfrm>
            <a:off x="1763688" y="6019728"/>
            <a:ext cx="5616624" cy="461665"/>
          </a:xfrm>
          <a:prstGeom prst="rect">
            <a:avLst/>
          </a:prstGeom>
          <a:noFill/>
        </p:spPr>
        <p:txBody>
          <a:bodyPr wrap="square" rtlCol="0">
            <a:spAutoFit/>
          </a:bodyPr>
          <a:lstStyle/>
          <a:p>
            <a:pPr algn="ctr"/>
            <a:r>
              <a:rPr lang="en-US" sz="2400" dirty="0">
                <a:solidFill>
                  <a:schemeClr val="accent5">
                    <a:lumMod val="50000"/>
                  </a:schemeClr>
                </a:solidFill>
                <a:highlight>
                  <a:srgbClr val="FFFF00"/>
                </a:highlight>
              </a:rPr>
              <a:t>Meeting will begin at 10 after the hour</a:t>
            </a:r>
          </a:p>
        </p:txBody>
      </p:sp>
    </p:spTree>
    <p:extLst>
      <p:ext uri="{BB962C8B-B14F-4D97-AF65-F5344CB8AC3E}">
        <p14:creationId xmlns:p14="http://schemas.microsoft.com/office/powerpoint/2010/main" val="1245476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Contributions</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20</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FD150-4928-4FF6-B0CD-E3CB4A06F262}"/>
              </a:ext>
            </a:extLst>
          </p:cNvPr>
          <p:cNvSpPr>
            <a:spLocks noGrp="1"/>
          </p:cNvSpPr>
          <p:nvPr>
            <p:ph type="title"/>
          </p:nvPr>
        </p:nvSpPr>
        <p:spPr/>
        <p:txBody>
          <a:bodyPr/>
          <a:lstStyle/>
          <a:p>
            <a:r>
              <a:rPr lang="en-US" dirty="0"/>
              <a:t>List of presentations</a:t>
            </a:r>
          </a:p>
        </p:txBody>
      </p:sp>
      <p:sp>
        <p:nvSpPr>
          <p:cNvPr id="3" name="Content Placeholder 2">
            <a:extLst>
              <a:ext uri="{FF2B5EF4-FFF2-40B4-BE49-F238E27FC236}">
                <a16:creationId xmlns:a16="http://schemas.microsoft.com/office/drawing/2014/main" id="{F6DC99AE-2F0F-47C1-8281-2838E6BA3998}"/>
              </a:ext>
            </a:extLst>
          </p:cNvPr>
          <p:cNvSpPr>
            <a:spLocks noGrp="1"/>
          </p:cNvSpPr>
          <p:nvPr>
            <p:ph idx="1"/>
          </p:nvPr>
        </p:nvSpPr>
        <p:spPr/>
        <p:txBody>
          <a:bodyPr>
            <a:normAutofit/>
          </a:bodyPr>
          <a:lstStyle/>
          <a:p>
            <a:r>
              <a:rPr lang="en-US" dirty="0"/>
              <a:t>[To be Added]</a:t>
            </a:r>
          </a:p>
          <a:p>
            <a:endParaRPr lang="en-US" dirty="0"/>
          </a:p>
          <a:p>
            <a:endParaRPr lang="en-US" dirty="0"/>
          </a:p>
        </p:txBody>
      </p:sp>
      <p:sp>
        <p:nvSpPr>
          <p:cNvPr id="4" name="Slide Number Placeholder 3">
            <a:extLst>
              <a:ext uri="{FF2B5EF4-FFF2-40B4-BE49-F238E27FC236}">
                <a16:creationId xmlns:a16="http://schemas.microsoft.com/office/drawing/2014/main" id="{0120D4C5-4B9D-408D-8814-A95113D77DBF}"/>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21</a:t>
            </a:fld>
            <a:endParaRPr lang="en-US" altLang="en-US"/>
          </a:p>
        </p:txBody>
      </p:sp>
    </p:spTree>
    <p:extLst>
      <p:ext uri="{BB962C8B-B14F-4D97-AF65-F5344CB8AC3E}">
        <p14:creationId xmlns:p14="http://schemas.microsoft.com/office/powerpoint/2010/main" val="389210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22</a:t>
            </a:fld>
            <a:endParaRPr lang="en-US" altLang="en-US"/>
          </a:p>
        </p:txBody>
      </p:sp>
    </p:spTree>
    <p:extLst>
      <p:ext uri="{BB962C8B-B14F-4D97-AF65-F5344CB8AC3E}">
        <p14:creationId xmlns:p14="http://schemas.microsoft.com/office/powerpoint/2010/main" val="2825843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1621607"/>
            <a:ext cx="4608513" cy="2671489"/>
          </a:xfrm>
        </p:spPr>
        <p:txBody>
          <a:bodyPr>
            <a:normAutofit fontScale="70000" lnSpcReduction="20000"/>
          </a:bodyPr>
          <a:lstStyle/>
          <a:p>
            <a:pPr marL="0" indent="0">
              <a:defRPr/>
            </a:pPr>
            <a:r>
              <a:rPr lang="en-US" dirty="0"/>
              <a:t>Proposal A: </a:t>
            </a:r>
            <a:r>
              <a:rPr lang="en-US" dirty="0">
                <a:solidFill>
                  <a:schemeClr val="accent5">
                    <a:lumMod val="75000"/>
                  </a:schemeClr>
                </a:solidFill>
              </a:rPr>
              <a:t>Interleave with TG14</a:t>
            </a:r>
          </a:p>
          <a:p>
            <a:pPr marL="0" indent="0">
              <a:defRPr/>
            </a:pPr>
            <a:r>
              <a:rPr lang="en-US" dirty="0"/>
              <a:t>Frequency: Bi-weekly </a:t>
            </a:r>
          </a:p>
          <a:p>
            <a:pPr marL="0" indent="0">
              <a:defRPr/>
            </a:pPr>
            <a:r>
              <a:rPr lang="en-US" dirty="0"/>
              <a:t>Phase: Wednesday  </a:t>
            </a:r>
          </a:p>
          <a:p>
            <a:pPr marL="0" indent="0">
              <a:defRPr/>
            </a:pPr>
            <a:r>
              <a:rPr lang="en-US" dirty="0"/>
              <a:t>Time: 10:00 ET (07:00 PT)</a:t>
            </a:r>
          </a:p>
          <a:p>
            <a:pPr marL="0" indent="0">
              <a:defRPr/>
            </a:pPr>
            <a:r>
              <a:rPr lang="en-US" dirty="0"/>
              <a:t>Offset: First call November  24</a:t>
            </a:r>
            <a:r>
              <a:rPr lang="en-US" baseline="30000" dirty="0"/>
              <a:t>th</a:t>
            </a:r>
            <a:endParaRPr lang="en-US" dirty="0"/>
          </a:p>
          <a:p>
            <a:pPr marL="400050" lvl="1" indent="0">
              <a:defRPr/>
            </a:pPr>
            <a:r>
              <a:rPr lang="en-US" dirty="0"/>
              <a:t>[don’t skip a week after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23</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3385492935"/>
              </p:ext>
            </p:extLst>
          </p:nvPr>
        </p:nvGraphicFramePr>
        <p:xfrm>
          <a:off x="5436096" y="1628800"/>
          <a:ext cx="3205574" cy="4501932"/>
        </p:xfrm>
        <a:graphic>
          <a:graphicData uri="http://schemas.openxmlformats.org/drawingml/2006/table">
            <a:tbl>
              <a:tblPr firstRow="1" bandRow="1">
                <a:tableStyleId>{5C22544A-7EE6-4342-B048-85BDC9FD1C3A}</a:tableStyleId>
              </a:tblPr>
              <a:tblGrid>
                <a:gridCol w="1654653">
                  <a:extLst>
                    <a:ext uri="{9D8B030D-6E8A-4147-A177-3AD203B41FA5}">
                      <a16:colId xmlns:a16="http://schemas.microsoft.com/office/drawing/2014/main" val="20000"/>
                    </a:ext>
                  </a:extLst>
                </a:gridCol>
                <a:gridCol w="1550921">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[Nov plenary]</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November 24</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December 8</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December 22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r>
                        <a:rPr lang="en-US" dirty="0"/>
                        <a:t>January 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644665315"/>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endParaRPr>
                    </a:p>
                  </a:txBody>
                  <a:tcPr marL="91420" marR="91420" marT="45700" marB="45700"/>
                </a:tc>
                <a:tc>
                  <a:txBody>
                    <a:bodyPr/>
                    <a:lstStyle/>
                    <a:p>
                      <a:endParaRPr lang="en-US" sz="1800" b="1" dirty="0">
                        <a:solidFill>
                          <a:srgbClr val="C00000"/>
                        </a:solidFill>
                      </a:endParaRPr>
                    </a:p>
                  </a:txBody>
                  <a:tcPr marL="91420" marR="91420" marT="45700" marB="45700"/>
                </a:tc>
                <a:extLst>
                  <a:ext uri="{0D108BD9-81ED-4DB2-BD59-A6C34878D82A}">
                    <a16:rowId xmlns:a16="http://schemas.microsoft.com/office/drawing/2014/main" val="27225253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January 14: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59053180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2708920"/>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1772816"/>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73254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8505945C-3B0E-49F2-BD9C-0FF17D03AAE7}"/>
              </a:ext>
            </a:extLst>
          </p:cNvPr>
          <p:cNvSpPr>
            <a:spLocks noGrp="1" noChangeArrowheads="1"/>
          </p:cNvSpPr>
          <p:nvPr>
            <p:ph type="title"/>
          </p:nvPr>
        </p:nvSpPr>
        <p:spPr/>
        <p:txBody>
          <a:bodyPr>
            <a:normAutofit fontScale="90000"/>
          </a:bodyPr>
          <a:lstStyle/>
          <a:p>
            <a:r>
              <a:rPr lang="en-US" altLang="en-US" dirty="0"/>
              <a:t>Teleconference Schedule Discussion</a:t>
            </a:r>
          </a:p>
        </p:txBody>
      </p:sp>
      <p:sp>
        <p:nvSpPr>
          <p:cNvPr id="3" name="Content Placeholder 2">
            <a:extLst>
              <a:ext uri="{FF2B5EF4-FFF2-40B4-BE49-F238E27FC236}">
                <a16:creationId xmlns:a16="http://schemas.microsoft.com/office/drawing/2014/main" id="{B085FB89-06B0-42E9-82E5-BCFC16ED4869}"/>
              </a:ext>
            </a:extLst>
          </p:cNvPr>
          <p:cNvSpPr>
            <a:spLocks noGrp="1"/>
          </p:cNvSpPr>
          <p:nvPr>
            <p:ph idx="1"/>
          </p:nvPr>
        </p:nvSpPr>
        <p:spPr>
          <a:xfrm>
            <a:off x="395535" y="1637084"/>
            <a:ext cx="4824537" cy="2584004"/>
          </a:xfrm>
        </p:spPr>
        <p:txBody>
          <a:bodyPr>
            <a:normAutofit fontScale="70000" lnSpcReduction="20000"/>
          </a:bodyPr>
          <a:lstStyle/>
          <a:p>
            <a:pPr marL="0" indent="0">
              <a:defRPr/>
            </a:pPr>
            <a:r>
              <a:rPr lang="en-US" dirty="0"/>
              <a:t>Proposal B: </a:t>
            </a:r>
            <a:r>
              <a:rPr lang="en-US" dirty="0">
                <a:solidFill>
                  <a:schemeClr val="accent5">
                    <a:lumMod val="75000"/>
                  </a:schemeClr>
                </a:solidFill>
              </a:rPr>
              <a:t>Interleave with TG14</a:t>
            </a:r>
          </a:p>
          <a:p>
            <a:pPr marL="0" indent="0">
              <a:defRPr/>
            </a:pPr>
            <a:r>
              <a:rPr lang="en-US" dirty="0"/>
              <a:t>Frequency: Bi-weekly </a:t>
            </a:r>
          </a:p>
          <a:p>
            <a:pPr marL="0" indent="0">
              <a:defRPr/>
            </a:pPr>
            <a:r>
              <a:rPr lang="en-US" dirty="0"/>
              <a:t>Phase: Wednesday  </a:t>
            </a:r>
          </a:p>
          <a:p>
            <a:pPr marL="0" indent="0">
              <a:defRPr/>
            </a:pPr>
            <a:r>
              <a:rPr lang="en-US" dirty="0"/>
              <a:t>Time: 10:00 ET (07:00 PT)</a:t>
            </a:r>
          </a:p>
          <a:p>
            <a:pPr marL="0" indent="0">
              <a:defRPr/>
            </a:pPr>
            <a:r>
              <a:rPr lang="en-US" dirty="0"/>
              <a:t>Offset: First call December 1</a:t>
            </a:r>
            <a:r>
              <a:rPr lang="en-US" baseline="30000" dirty="0"/>
              <a:t>st</a:t>
            </a:r>
            <a:endParaRPr lang="en-US" dirty="0"/>
          </a:p>
          <a:p>
            <a:pPr marL="400050" lvl="1" indent="0">
              <a:defRPr/>
            </a:pPr>
            <a:r>
              <a:rPr lang="en-US" dirty="0"/>
              <a:t>[skip week following the plenary]</a:t>
            </a:r>
          </a:p>
          <a:p>
            <a:pPr marL="0" indent="0">
              <a:defRPr/>
            </a:pPr>
            <a:r>
              <a:rPr lang="en-US" dirty="0"/>
              <a:t>Duration: 	1 hour. 	 </a:t>
            </a:r>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a:p>
            <a:pPr marL="457200" indent="-457200">
              <a:buFont typeface="Arial" panose="020B0604020202020204" pitchFamily="34" charset="0"/>
              <a:buChar char="•"/>
              <a:defRPr/>
            </a:pPr>
            <a:endParaRPr lang="en-US" dirty="0"/>
          </a:p>
        </p:txBody>
      </p:sp>
      <p:sp>
        <p:nvSpPr>
          <p:cNvPr id="15364" name="Slide Number Placeholder 3">
            <a:extLst>
              <a:ext uri="{FF2B5EF4-FFF2-40B4-BE49-F238E27FC236}">
                <a16:creationId xmlns:a16="http://schemas.microsoft.com/office/drawing/2014/main" id="{4B708073-FB44-448B-932A-C62A277500B7}"/>
              </a:ext>
            </a:extLst>
          </p:cNvPr>
          <p:cNvSpPr>
            <a:spLocks noGrp="1" noChangeArrowheads="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6787BB26-1930-4ABF-A0BE-518ED9BD72A7}" type="slidenum">
              <a:rPr lang="en-US" altLang="en-US" smtClean="0">
                <a:solidFill>
                  <a:schemeClr val="tx1"/>
                </a:solidFill>
              </a:rPr>
              <a:pPr/>
              <a:t>24</a:t>
            </a:fld>
            <a:endParaRPr lang="en-US" altLang="en-US">
              <a:solidFill>
                <a:schemeClr val="tx1"/>
              </a:solidFill>
            </a:endParaRPr>
          </a:p>
        </p:txBody>
      </p:sp>
      <p:graphicFrame>
        <p:nvGraphicFramePr>
          <p:cNvPr id="5" name="Table 5">
            <a:extLst>
              <a:ext uri="{FF2B5EF4-FFF2-40B4-BE49-F238E27FC236}">
                <a16:creationId xmlns:a16="http://schemas.microsoft.com/office/drawing/2014/main" id="{3C8F09A3-0A70-41B9-ACF3-D4B027AD72E3}"/>
              </a:ext>
            </a:extLst>
          </p:cNvPr>
          <p:cNvGraphicFramePr>
            <a:graphicFrameLocks noGrp="1"/>
          </p:cNvGraphicFramePr>
          <p:nvPr>
            <p:extLst>
              <p:ext uri="{D42A27DB-BD31-4B8C-83A1-F6EECF244321}">
                <p14:modId xmlns:p14="http://schemas.microsoft.com/office/powerpoint/2010/main" val="4043672998"/>
              </p:ext>
            </p:extLst>
          </p:nvPr>
        </p:nvGraphicFramePr>
        <p:xfrm>
          <a:off x="5436096" y="1628800"/>
          <a:ext cx="3205574" cy="4501932"/>
        </p:xfrm>
        <a:graphic>
          <a:graphicData uri="http://schemas.openxmlformats.org/drawingml/2006/table">
            <a:tbl>
              <a:tblPr firstRow="1" bandRow="1">
                <a:tableStyleId>{5C22544A-7EE6-4342-B048-85BDC9FD1C3A}</a:tableStyleId>
              </a:tblPr>
              <a:tblGrid>
                <a:gridCol w="1654653">
                  <a:extLst>
                    <a:ext uri="{9D8B030D-6E8A-4147-A177-3AD203B41FA5}">
                      <a16:colId xmlns:a16="http://schemas.microsoft.com/office/drawing/2014/main" val="20000"/>
                    </a:ext>
                  </a:extLst>
                </a:gridCol>
                <a:gridCol w="1550921">
                  <a:extLst>
                    <a:ext uri="{9D8B030D-6E8A-4147-A177-3AD203B41FA5}">
                      <a16:colId xmlns:a16="http://schemas.microsoft.com/office/drawing/2014/main" val="20001"/>
                    </a:ext>
                  </a:extLst>
                </a:gridCol>
              </a:tblGrid>
              <a:tr h="375161">
                <a:tc>
                  <a:txBody>
                    <a:bodyPr/>
                    <a:lstStyle/>
                    <a:p>
                      <a:r>
                        <a:rPr lang="en-US" sz="1800" dirty="0"/>
                        <a:t>Week</a:t>
                      </a:r>
                    </a:p>
                  </a:txBody>
                  <a:tcPr marL="91420" marR="91420" marT="45700" marB="45700"/>
                </a:tc>
                <a:tc>
                  <a:txBody>
                    <a:bodyPr/>
                    <a:lstStyle/>
                    <a:p>
                      <a:r>
                        <a:rPr lang="en-US" sz="1800" dirty="0"/>
                        <a:t>Time (ET)</a:t>
                      </a:r>
                    </a:p>
                  </a:txBody>
                  <a:tcPr marL="91420" marR="91420" marT="45700" marB="45700"/>
                </a:tc>
                <a:extLst>
                  <a:ext uri="{0D108BD9-81ED-4DB2-BD59-A6C34878D82A}">
                    <a16:rowId xmlns:a16="http://schemas.microsoft.com/office/drawing/2014/main" val="1000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Now:</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[Nov plenary]</a:t>
                      </a:r>
                    </a:p>
                  </a:txBody>
                  <a:tcPr marL="91420" marR="91420" marT="45700" marB="45700"/>
                </a:tc>
                <a:extLst>
                  <a:ext uri="{0D108BD9-81ED-4DB2-BD59-A6C34878D82A}">
                    <a16:rowId xmlns:a16="http://schemas.microsoft.com/office/drawing/2014/main" val="10001"/>
                  </a:ext>
                </a:extLst>
              </a:tr>
              <a:tr h="375161">
                <a:tc>
                  <a:txBody>
                    <a:bodyPr/>
                    <a:lstStyle/>
                    <a:p>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10002"/>
                  </a:ext>
                </a:extLst>
              </a:tr>
              <a:tr h="375161">
                <a:tc>
                  <a:txBody>
                    <a:bodyPr/>
                    <a:lstStyle/>
                    <a:p>
                      <a:r>
                        <a:rPr lang="en-US" sz="1800" dirty="0">
                          <a:solidFill>
                            <a:schemeClr val="tx1"/>
                          </a:solidFill>
                        </a:rPr>
                        <a:t>December 1</a:t>
                      </a:r>
                    </a:p>
                  </a:txBody>
                  <a:tcPr marL="91420" marR="91420" marT="45700" marB="45700"/>
                </a:tc>
                <a:tc>
                  <a:txBody>
                    <a:bodyPr/>
                    <a:lstStyle/>
                    <a:p>
                      <a:r>
                        <a:rPr lang="en-US" sz="1800" dirty="0"/>
                        <a:t>10:00 ET</a:t>
                      </a:r>
                    </a:p>
                  </a:txBody>
                  <a:tcPr marL="91420" marR="91420" marT="45700" marB="45700"/>
                </a:tc>
                <a:extLst>
                  <a:ext uri="{0D108BD9-81ED-4DB2-BD59-A6C34878D82A}">
                    <a16:rowId xmlns:a16="http://schemas.microsoft.com/office/drawing/2014/main" val="10003"/>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972486093"/>
                  </a:ext>
                </a:extLst>
              </a:tr>
              <a:tr h="375161">
                <a:tc>
                  <a:txBody>
                    <a:bodyPr/>
                    <a:lstStyle/>
                    <a:p>
                      <a:r>
                        <a:rPr lang="en-US" sz="1800" dirty="0">
                          <a:solidFill>
                            <a:schemeClr val="tx1"/>
                          </a:solidFill>
                        </a:rPr>
                        <a:t>December 15</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07150580"/>
                  </a:ext>
                </a:extLst>
              </a:tr>
              <a:tr h="375161">
                <a:tc>
                  <a:txBody>
                    <a:bodyPr/>
                    <a:lstStyle/>
                    <a:p>
                      <a:endParaRPr lang="en-US" sz="1800" dirty="0">
                        <a:solidFill>
                          <a:schemeClr val="tx1"/>
                        </a:solidFill>
                      </a:endParaRPr>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4127578813"/>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December 29</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strike="noStrike" dirty="0">
                          <a:solidFill>
                            <a:schemeClr val="tx1"/>
                          </a:solidFill>
                        </a:rPr>
                        <a:t>10:00 ET</a:t>
                      </a:r>
                    </a:p>
                  </a:txBody>
                  <a:tcPr marL="91420" marR="91420" marT="45700" marB="45700"/>
                </a:tc>
                <a:extLst>
                  <a:ext uri="{0D108BD9-81ED-4DB2-BD59-A6C34878D82A}">
                    <a16:rowId xmlns:a16="http://schemas.microsoft.com/office/drawing/2014/main" val="3886067334"/>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dirty="0"/>
                    </a:p>
                  </a:txBody>
                  <a:tcPr marL="91420" marR="91420" marT="45700" marB="45700"/>
                </a:tc>
                <a:tc>
                  <a:txBody>
                    <a:bodyPr/>
                    <a:lstStyle/>
                    <a:p>
                      <a:endParaRPr lang="en-US" sz="1800" dirty="0"/>
                    </a:p>
                  </a:txBody>
                  <a:tcPr marL="91420" marR="91420" marT="45700" marB="45700"/>
                </a:tc>
                <a:extLst>
                  <a:ext uri="{0D108BD9-81ED-4DB2-BD59-A6C34878D82A}">
                    <a16:rowId xmlns:a16="http://schemas.microsoft.com/office/drawing/2014/main" val="319788747"/>
                  </a:ext>
                </a:extLst>
              </a:tr>
              <a:tr h="375161">
                <a:tc>
                  <a:txBody>
                    <a:bodyPr/>
                    <a:lstStyle/>
                    <a:p>
                      <a:r>
                        <a:rPr lang="en-US" dirty="0"/>
                        <a:t>January 12</a:t>
                      </a:r>
                    </a:p>
                  </a:txBody>
                  <a:tcPr marL="91420" marR="91420" marT="45700" marB="45700"/>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10:00 ET</a:t>
                      </a:r>
                    </a:p>
                  </a:txBody>
                  <a:tcPr marL="91420" marR="91420" marT="45700" marB="45700"/>
                </a:tc>
                <a:extLst>
                  <a:ext uri="{0D108BD9-81ED-4DB2-BD59-A6C34878D82A}">
                    <a16:rowId xmlns:a16="http://schemas.microsoft.com/office/drawing/2014/main" val="1644665315"/>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800" b="1" dirty="0">
                        <a:solidFill>
                          <a:srgbClr val="C00000"/>
                        </a:solidFill>
                      </a:endParaRPr>
                    </a:p>
                  </a:txBody>
                  <a:tcPr marL="91420" marR="91420" marT="45700" marB="45700"/>
                </a:tc>
                <a:tc>
                  <a:txBody>
                    <a:bodyPr/>
                    <a:lstStyle/>
                    <a:p>
                      <a:endParaRPr lang="en-US" sz="1800" b="1" dirty="0">
                        <a:solidFill>
                          <a:srgbClr val="C00000"/>
                        </a:solidFill>
                      </a:endParaRPr>
                    </a:p>
                  </a:txBody>
                  <a:tcPr marL="91420" marR="91420" marT="45700" marB="45700"/>
                </a:tc>
                <a:extLst>
                  <a:ext uri="{0D108BD9-81ED-4DB2-BD59-A6C34878D82A}">
                    <a16:rowId xmlns:a16="http://schemas.microsoft.com/office/drawing/2014/main" val="272252530"/>
                  </a:ext>
                </a:extLst>
              </a:tr>
              <a:tr h="37516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solidFill>
                            <a:srgbClr val="C00000"/>
                          </a:solidFill>
                        </a:rPr>
                        <a:t>January 14: </a:t>
                      </a:r>
                    </a:p>
                  </a:txBody>
                  <a:tcPr marL="91420" marR="91420" marT="45700" marB="45700"/>
                </a:tc>
                <a:tc>
                  <a:txBody>
                    <a:bodyPr/>
                    <a:lstStyle/>
                    <a:p>
                      <a:r>
                        <a:rPr lang="en-US" sz="1800" b="1" dirty="0">
                          <a:solidFill>
                            <a:srgbClr val="C00000"/>
                          </a:solidFill>
                        </a:rPr>
                        <a:t>Nov Plenary</a:t>
                      </a:r>
                    </a:p>
                  </a:txBody>
                  <a:tcPr marL="91420" marR="91420" marT="45700" marB="45700"/>
                </a:tc>
                <a:extLst>
                  <a:ext uri="{0D108BD9-81ED-4DB2-BD59-A6C34878D82A}">
                    <a16:rowId xmlns:a16="http://schemas.microsoft.com/office/drawing/2014/main" val="1590531805"/>
                  </a:ext>
                </a:extLst>
              </a:tr>
            </a:tbl>
          </a:graphicData>
        </a:graphic>
      </p:graphicFrame>
      <p:sp>
        <p:nvSpPr>
          <p:cNvPr id="2" name="Arrow: Right 1">
            <a:extLst>
              <a:ext uri="{FF2B5EF4-FFF2-40B4-BE49-F238E27FC236}">
                <a16:creationId xmlns:a16="http://schemas.microsoft.com/office/drawing/2014/main" id="{E964B7C9-85AC-4877-B153-E76884D15BD3}"/>
              </a:ext>
            </a:extLst>
          </p:cNvPr>
          <p:cNvSpPr/>
          <p:nvPr/>
        </p:nvSpPr>
        <p:spPr bwMode="auto">
          <a:xfrm>
            <a:off x="4499992" y="2708920"/>
            <a:ext cx="864096" cy="576064"/>
          </a:xfrm>
          <a:prstGeom prst="rightArrow">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1200" b="1" i="0" u="none" strike="noStrike" cap="none" normalizeH="0" baseline="0" dirty="0">
                <a:ln>
                  <a:noFill/>
                </a:ln>
                <a:solidFill>
                  <a:srgbClr val="C00000"/>
                </a:solidFill>
                <a:effectLst/>
                <a:latin typeface="Times New Roman" charset="0"/>
                <a:ea typeface="ＭＳ Ｐゴシック" charset="0"/>
                <a:cs typeface="ＭＳ Ｐゴシック" charset="0"/>
              </a:rPr>
              <a:t>NEXT</a:t>
            </a:r>
          </a:p>
        </p:txBody>
      </p:sp>
      <p:sp>
        <p:nvSpPr>
          <p:cNvPr id="7" name="Arrow: Right 6">
            <a:extLst>
              <a:ext uri="{FF2B5EF4-FFF2-40B4-BE49-F238E27FC236}">
                <a16:creationId xmlns:a16="http://schemas.microsoft.com/office/drawing/2014/main" id="{A37A012C-B51A-4A3F-BFCC-9901199B525B}"/>
              </a:ext>
            </a:extLst>
          </p:cNvPr>
          <p:cNvSpPr/>
          <p:nvPr/>
        </p:nvSpPr>
        <p:spPr bwMode="auto">
          <a:xfrm>
            <a:off x="4499992" y="1772816"/>
            <a:ext cx="867518" cy="871289"/>
          </a:xfrm>
          <a:prstGeom prst="rightArrow">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lang="en-US" b="1" dirty="0">
                <a:solidFill>
                  <a:schemeClr val="accent2">
                    <a:lumMod val="75000"/>
                  </a:schemeClr>
                </a:solidFill>
                <a:latin typeface="Times New Roman" charset="0"/>
                <a:ea typeface="ＭＳ Ｐゴシック" charset="0"/>
                <a:cs typeface="ＭＳ Ｐゴシック" charset="0"/>
              </a:rPr>
              <a:t>We are Here</a:t>
            </a:r>
            <a:endParaRPr kumimoji="0" lang="en-US" sz="1200" b="1" i="0" u="none" strike="noStrike" cap="none" normalizeH="0" baseline="0" dirty="0">
              <a:ln>
                <a:noFill/>
              </a:ln>
              <a:solidFill>
                <a:schemeClr val="accent2">
                  <a:lumMod val="75000"/>
                </a:schemeClr>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029469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25</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ctrTitle"/>
          </p:nvPr>
        </p:nvSpPr>
        <p:spPr>
          <a:xfrm>
            <a:off x="685800" y="2130425"/>
            <a:ext cx="7772400" cy="2810743"/>
          </a:xfrm>
        </p:spPr>
        <p:txBody>
          <a:bodyPr/>
          <a:lstStyle/>
          <a:p>
            <a:r>
              <a:rPr lang="en-US" altLang="en-US" dirty="0"/>
              <a:t>Adjourned</a:t>
            </a:r>
            <a:br>
              <a:rPr lang="en-US" altLang="en-US" dirty="0"/>
            </a:br>
            <a:r>
              <a:rPr lang="en-US" altLang="en-US" dirty="0"/>
              <a:t>Thanks</a:t>
            </a:r>
            <a:br>
              <a:rPr lang="en-US" altLang="en-US" dirty="0"/>
            </a:br>
            <a:br>
              <a:rPr lang="en-US" altLang="en-US" dirty="0"/>
            </a:br>
            <a:endParaRPr lang="en-US" altLang="en-US" dirty="0"/>
          </a:p>
        </p:txBody>
      </p:sp>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8172FBCF-0410-4D1E-955A-A95781544AD9}" type="slidenum">
              <a:rPr lang="en-US" altLang="en-US" smtClean="0">
                <a:solidFill>
                  <a:schemeClr val="tx1"/>
                </a:solidFill>
              </a:rPr>
              <a:pPr/>
              <a:t>26</a:t>
            </a:fld>
            <a:endParaRPr lang="en-US" altLang="en-US">
              <a:solidFill>
                <a:schemeClr val="tx1"/>
              </a:solidFill>
            </a:endParaRPr>
          </a:p>
        </p:txBody>
      </p:sp>
      <p:pic>
        <p:nvPicPr>
          <p:cNvPr id="2050" name="Picture 2">
            <a:extLst>
              <a:ext uri="{FF2B5EF4-FFF2-40B4-BE49-F238E27FC236}">
                <a16:creationId xmlns:a16="http://schemas.microsoft.com/office/drawing/2014/main" id="{AED08B27-9701-4120-8E2B-8F32279E58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509120"/>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1" y="2286001"/>
            <a:ext cx="7770813" cy="4189413"/>
          </a:xfrm>
        </p:spPr>
        <p:txBody>
          <a:bodyPr/>
          <a:lstStyle/>
          <a:p>
            <a:pPr>
              <a:buFont typeface="Arial" panose="020B0604020202020204" pitchFamily="34" charset="0"/>
              <a:buChar char="•"/>
            </a:pPr>
            <a:r>
              <a:rPr lang="en-US" sz="2000" b="1" dirty="0">
                <a:solidFill>
                  <a:srgbClr val="FF0000"/>
                </a:solidFill>
              </a:rPr>
              <a:t>This 802.15 meeting is part of an IEEE 802 LMSC Plenary or IEEE 802 Wireless Interim session</a:t>
            </a:r>
          </a:p>
          <a:p>
            <a:pPr>
              <a:buFont typeface="Arial" panose="020B0604020202020204" pitchFamily="34" charset="0"/>
              <a:buChar char="•"/>
            </a:pPr>
            <a:r>
              <a:rPr lang="en-US" sz="2000" dirty="0"/>
              <a:t>You must pay the registration fee in order to attend</a:t>
            </a:r>
          </a:p>
          <a:p>
            <a:pPr>
              <a:buFont typeface="Arial" panose="020B0604020202020204" pitchFamily="34" charset="0"/>
              <a:buChar char="•"/>
            </a:pPr>
            <a:r>
              <a:rPr lang="en-US" sz="2000" dirty="0"/>
              <a:t>If you have not already done so, you can register </a:t>
            </a:r>
            <a:r>
              <a:rPr lang="en-US" sz="2000" dirty="0">
                <a:hlinkClick r:id="rId2"/>
              </a:rPr>
              <a:t>here</a:t>
            </a:r>
            <a:r>
              <a:rPr lang="en-US" sz="2000" dirty="0"/>
              <a:t> or follow the registration link here </a:t>
            </a:r>
            <a:r>
              <a:rPr lang="en-US" sz="2000" dirty="0">
                <a:hlinkClick r:id="rId3"/>
              </a:rPr>
              <a:t>http://802world.org/plenary/</a:t>
            </a:r>
            <a:endParaRPr lang="en-US" sz="2000" dirty="0"/>
          </a:p>
          <a:p>
            <a:pPr>
              <a:buFont typeface="Arial" panose="020B0604020202020204" pitchFamily="34" charset="0"/>
              <a:buChar char="•"/>
            </a:pPr>
            <a:r>
              <a:rPr lang="en-US" sz="2000" dirty="0"/>
              <a:t>If you do not intend to register for this session you must leave this meeting and, if you have logged attendance on IMAT, email the appropriate WG chair or vice chairs to have your attendance cancelled</a:t>
            </a:r>
          </a:p>
          <a:p>
            <a:endParaRPr lang="en-US" dirty="0"/>
          </a:p>
        </p:txBody>
      </p:sp>
      <p:sp>
        <p:nvSpPr>
          <p:cNvPr id="4" name="Slide Number Placeholder 3"/>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3</a:t>
            </a:fld>
            <a:endParaRPr lang="en-GB" dirty="0"/>
          </a:p>
        </p:txBody>
      </p:sp>
      <p:sp>
        <p:nvSpPr>
          <p:cNvPr id="9" name="Title 1">
            <a:extLst>
              <a:ext uri="{FF2B5EF4-FFF2-40B4-BE49-F238E27FC236}">
                <a16:creationId xmlns:a16="http://schemas.microsoft.com/office/drawing/2014/main" id="{AC57EB68-C22B-418D-8A6D-417B76E5D627}"/>
              </a:ext>
            </a:extLst>
          </p:cNvPr>
          <p:cNvSpPr>
            <a:spLocks noGrp="1"/>
          </p:cNvSpPr>
          <p:nvPr>
            <p:ph type="title"/>
          </p:nvPr>
        </p:nvSpPr>
        <p:spPr>
          <a:xfrm>
            <a:off x="762000" y="685800"/>
            <a:ext cx="7764463" cy="1303040"/>
          </a:xfrm>
        </p:spPr>
        <p:txBody>
          <a:bodyPr anchor="t"/>
          <a:lstStyle/>
          <a:p>
            <a:r>
              <a:rPr lang="en-US" sz="3600" dirty="0"/>
              <a:t>Registration for 802 LMSC Plenaries and 802 Wireless Interims</a:t>
            </a:r>
            <a:endParaRPr lang="en-US" sz="3600" kern="0" dirty="0"/>
          </a:p>
        </p:txBody>
      </p:sp>
    </p:spTree>
    <p:extLst>
      <p:ext uri="{BB962C8B-B14F-4D97-AF65-F5344CB8AC3E}">
        <p14:creationId xmlns:p14="http://schemas.microsoft.com/office/powerpoint/2010/main" val="1968720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89670-D255-40DD-8639-7DB1D72FAF04}"/>
              </a:ext>
            </a:extLst>
          </p:cNvPr>
          <p:cNvSpPr>
            <a:spLocks noGrp="1"/>
          </p:cNvSpPr>
          <p:nvPr>
            <p:ph type="title"/>
          </p:nvPr>
        </p:nvSpPr>
        <p:spPr>
          <a:xfrm>
            <a:off x="762000" y="685800"/>
            <a:ext cx="7764463" cy="1484709"/>
          </a:xfrm>
        </p:spPr>
        <p:txBody>
          <a:bodyPr anchor="t"/>
          <a:lstStyle/>
          <a:p>
            <a:r>
              <a:rPr lang="en-US" dirty="0"/>
              <a:t>Deadbeat Consequences</a:t>
            </a:r>
            <a:br>
              <a:rPr lang="en-US" dirty="0"/>
            </a:br>
            <a:r>
              <a:rPr lang="en-US" sz="2000" dirty="0">
                <a:latin typeface="+mn-lt"/>
                <a:cs typeface="+mn-cs"/>
              </a:rPr>
              <a:t>(Deadbeat: in default of paying registration fee for a prior mtg.)</a:t>
            </a:r>
          </a:p>
        </p:txBody>
      </p:sp>
      <p:sp>
        <p:nvSpPr>
          <p:cNvPr id="3" name="Content Placeholder 2">
            <a:extLst>
              <a:ext uri="{FF2B5EF4-FFF2-40B4-BE49-F238E27FC236}">
                <a16:creationId xmlns:a16="http://schemas.microsoft.com/office/drawing/2014/main" id="{F3D50114-6A03-4175-A38A-4008BB45DC50}"/>
              </a:ext>
            </a:extLst>
          </p:cNvPr>
          <p:cNvSpPr>
            <a:spLocks noGrp="1"/>
          </p:cNvSpPr>
          <p:nvPr>
            <p:ph idx="1"/>
          </p:nvPr>
        </p:nvSpPr>
        <p:spPr>
          <a:xfrm>
            <a:off x="762000" y="2170510"/>
            <a:ext cx="7764463" cy="4304903"/>
          </a:xfrm>
        </p:spPr>
        <p:txBody>
          <a:bodyPr/>
          <a:lstStyle/>
          <a:p>
            <a:pPr>
              <a:buAutoNum type="arabicPeriod"/>
            </a:pPr>
            <a:r>
              <a:rPr lang="en-US" sz="2000" dirty="0"/>
              <a:t>No participation credit will be granted for said session.</a:t>
            </a:r>
          </a:p>
          <a:p>
            <a:pPr>
              <a:buAutoNum type="arabicPeriod"/>
            </a:pPr>
            <a:r>
              <a:rPr lang="en-US" sz="2000" dirty="0"/>
              <a:t>Any participation credit acquired before said session toward membership in any IEEE 802 LMSC group is revoked.</a:t>
            </a:r>
          </a:p>
          <a:p>
            <a:pPr>
              <a:buAutoNum type="arabicPeriod"/>
            </a:pPr>
            <a:r>
              <a:rPr lang="en-US" sz="2000" dirty="0"/>
              <a:t>Membership in any IEEE 802 LMSC group is terminated.</a:t>
            </a:r>
          </a:p>
          <a:p>
            <a:pPr>
              <a:buAutoNum type="arabicPeriod"/>
            </a:pPr>
            <a:r>
              <a:rPr lang="en-US" sz="2000" dirty="0"/>
              <a:t>No participation credit will be granted for attendance at any subsequent IEEE 802 LMSC session until the individual has complied with the registration requirements for all previously attended IEEE 802 LMSC sessions by the start of said subsequent session.</a:t>
            </a:r>
          </a:p>
        </p:txBody>
      </p:sp>
      <p:sp>
        <p:nvSpPr>
          <p:cNvPr id="4" name="Slide Number Placeholder 3">
            <a:extLst>
              <a:ext uri="{FF2B5EF4-FFF2-40B4-BE49-F238E27FC236}">
                <a16:creationId xmlns:a16="http://schemas.microsoft.com/office/drawing/2014/main" id="{FD0341EA-4A7E-4C16-A9E6-C4938552ED45}"/>
              </a:ext>
            </a:extLst>
          </p:cNvPr>
          <p:cNvSpPr>
            <a:spLocks noGrp="1"/>
          </p:cNvSpPr>
          <p:nvPr>
            <p:ph type="sldNum" idx="10"/>
          </p:nvPr>
        </p:nvSpPr>
        <p:spPr bwMode="auto">
          <a:xfrm>
            <a:off x="4219576"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dirty="0"/>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5421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4C0AE-FB52-4D73-8DB6-02C1D9B69680}"/>
              </a:ext>
            </a:extLst>
          </p:cNvPr>
          <p:cNvSpPr>
            <a:spLocks noGrp="1"/>
          </p:cNvSpPr>
          <p:nvPr>
            <p:ph type="title"/>
          </p:nvPr>
        </p:nvSpPr>
        <p:spPr/>
        <p:txBody>
          <a:bodyPr/>
          <a:lstStyle/>
          <a:p>
            <a:r>
              <a:rPr lang="en-US" dirty="0">
                <a:solidFill>
                  <a:srgbClr val="FF0000"/>
                </a:solidFill>
              </a:rPr>
              <a:t>Registration Reminder</a:t>
            </a:r>
          </a:p>
        </p:txBody>
      </p:sp>
      <p:sp>
        <p:nvSpPr>
          <p:cNvPr id="3" name="Content Placeholder 2">
            <a:extLst>
              <a:ext uri="{FF2B5EF4-FFF2-40B4-BE49-F238E27FC236}">
                <a16:creationId xmlns:a16="http://schemas.microsoft.com/office/drawing/2014/main" id="{AD602F05-B60E-4AD5-BC7F-ABE29DD62A43}"/>
              </a:ext>
            </a:extLst>
          </p:cNvPr>
          <p:cNvSpPr>
            <a:spLocks noGrp="1"/>
          </p:cNvSpPr>
          <p:nvPr>
            <p:ph idx="1"/>
          </p:nvPr>
        </p:nvSpPr>
        <p:spPr/>
        <p:txBody>
          <a:bodyPr>
            <a:normAutofit fontScale="70000" lnSpcReduction="20000"/>
          </a:bodyPr>
          <a:lstStyle/>
          <a:p>
            <a:pPr algn="ctr"/>
            <a:r>
              <a:rPr lang="en-US" b="1" dirty="0">
                <a:latin typeface="Arial" panose="020B0604020202020204" pitchFamily="34" charset="0"/>
              </a:rPr>
              <a:t>If you are not yet registered (and have paid the meeting fee) please do so now.</a:t>
            </a:r>
          </a:p>
          <a:p>
            <a:pPr algn="ctr"/>
            <a:endParaRPr lang="en-US" b="1" dirty="0">
              <a:latin typeface="Arial" panose="020B0604020202020204" pitchFamily="34" charset="0"/>
            </a:endParaRPr>
          </a:p>
          <a:p>
            <a:pPr algn="ctr"/>
            <a:r>
              <a:rPr lang="en-US" sz="3200" b="1" dirty="0">
                <a:solidFill>
                  <a:schemeClr val="accent1">
                    <a:lumMod val="50000"/>
                  </a:schemeClr>
                </a:solidFill>
              </a:rPr>
              <a:t>Late Registration: </a:t>
            </a:r>
          </a:p>
          <a:p>
            <a:pPr algn="ctr"/>
            <a:r>
              <a:rPr lang="en-US" sz="3200" b="1" dirty="0">
                <a:solidFill>
                  <a:schemeClr val="accent1">
                    <a:lumMod val="50000"/>
                  </a:schemeClr>
                </a:solidFill>
              </a:rPr>
              <a:t>(after 11:59 PM UTC Friday 11:59 PM UTC November 5, 2021)</a:t>
            </a:r>
          </a:p>
          <a:p>
            <a:pPr marL="0" indent="0" algn="ctr"/>
            <a:r>
              <a:rPr lang="en-US" sz="3200" b="1" dirty="0">
                <a:solidFill>
                  <a:schemeClr val="accent1">
                    <a:lumMod val="50000"/>
                  </a:schemeClr>
                </a:solidFill>
              </a:rPr>
              <a:t>$US 125.00 for all attendees</a:t>
            </a:r>
            <a:endParaRPr lang="en-US" dirty="0">
              <a:effectLst/>
              <a:latin typeface="Arial" panose="020B0604020202020204" pitchFamily="34" charset="0"/>
            </a:endParaRPr>
          </a:p>
          <a:p>
            <a:endParaRPr lang="en-US" dirty="0">
              <a:effectLst/>
              <a:latin typeface="Arial" panose="020B0604020202020204" pitchFamily="34" charset="0"/>
            </a:endParaRPr>
          </a:p>
          <a:p>
            <a:r>
              <a:rPr lang="en-US" dirty="0"/>
              <a:t>Registration information:</a:t>
            </a:r>
          </a:p>
          <a:p>
            <a:r>
              <a:rPr lang="en-US" sz="3200" dirty="0">
                <a:hlinkClick r:id="rId2"/>
              </a:rPr>
              <a:t>http://802world.org/plenary/</a:t>
            </a:r>
            <a:endParaRPr lang="en-US" sz="3200" dirty="0"/>
          </a:p>
          <a:p>
            <a:endParaRPr lang="en-US" dirty="0"/>
          </a:p>
          <a:p>
            <a:r>
              <a:rPr lang="en-US" dirty="0">
                <a:effectLst/>
                <a:latin typeface="Arial" panose="020B0604020202020204" pitchFamily="34" charset="0"/>
              </a:rPr>
              <a:t>Registration Link:</a:t>
            </a:r>
          </a:p>
          <a:p>
            <a:r>
              <a:rPr lang="en-US" dirty="0">
                <a:effectLst/>
                <a:latin typeface="Arial" panose="020B0604020202020204" pitchFamily="34" charset="0"/>
                <a:hlinkClick r:id="rId3"/>
              </a:rPr>
              <a:t>https://cvent.me/4xn8Ql</a:t>
            </a:r>
            <a:endParaRPr lang="en-US" dirty="0">
              <a:effectLst/>
              <a:latin typeface="Arial" panose="020B0604020202020204" pitchFamily="34" charset="0"/>
            </a:endParaRPr>
          </a:p>
          <a:p>
            <a:endParaRPr lang="en-US" dirty="0"/>
          </a:p>
          <a:p>
            <a:endParaRPr lang="en-US" dirty="0"/>
          </a:p>
        </p:txBody>
      </p:sp>
      <p:sp>
        <p:nvSpPr>
          <p:cNvPr id="4" name="Slide Number Placeholder 3">
            <a:extLst>
              <a:ext uri="{FF2B5EF4-FFF2-40B4-BE49-F238E27FC236}">
                <a16:creationId xmlns:a16="http://schemas.microsoft.com/office/drawing/2014/main" id="{0E3690F5-097F-452B-8FCB-0006C4AE321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5</a:t>
            </a:fld>
            <a:endParaRPr lang="en-US" altLang="en-US"/>
          </a:p>
        </p:txBody>
      </p:sp>
    </p:spTree>
    <p:extLst>
      <p:ext uri="{BB962C8B-B14F-4D97-AF65-F5344CB8AC3E}">
        <p14:creationId xmlns:p14="http://schemas.microsoft.com/office/powerpoint/2010/main" val="163033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95BE7F-4CC3-4947-BB24-F6A697F063DF}"/>
              </a:ext>
            </a:extLst>
          </p:cNvPr>
          <p:cNvSpPr>
            <a:spLocks noGrp="1"/>
          </p:cNvSpPr>
          <p:nvPr>
            <p:ph type="title"/>
          </p:nvPr>
        </p:nvSpPr>
        <p:spPr>
          <a:xfrm>
            <a:off x="1691680" y="4221088"/>
            <a:ext cx="5760640" cy="804861"/>
          </a:xfrm>
        </p:spPr>
        <p:txBody>
          <a:bodyPr wrap="square" anchor="b">
            <a:noAutofit/>
          </a:bodyPr>
          <a:lstStyle/>
          <a:p>
            <a:pPr algn="ctr">
              <a:lnSpc>
                <a:spcPct val="90000"/>
              </a:lnSpc>
            </a:pPr>
            <a:r>
              <a:rPr lang="en-US" sz="2400" dirty="0"/>
              <a:t>Task Group 15.4ab Virtual Plenary November 2021</a:t>
            </a:r>
          </a:p>
        </p:txBody>
      </p:sp>
      <p:sp>
        <p:nvSpPr>
          <p:cNvPr id="4" name="Subtitle 3">
            <a:extLst>
              <a:ext uri="{FF2B5EF4-FFF2-40B4-BE49-F238E27FC236}">
                <a16:creationId xmlns:a16="http://schemas.microsoft.com/office/drawing/2014/main" id="{D457DDDA-2EC7-4A5E-95DB-E9907484AFBA}"/>
              </a:ext>
            </a:extLst>
          </p:cNvPr>
          <p:cNvSpPr>
            <a:spLocks noGrp="1"/>
          </p:cNvSpPr>
          <p:nvPr>
            <p:ph type="body" sz="half" idx="2"/>
          </p:nvPr>
        </p:nvSpPr>
        <p:spPr>
          <a:xfrm>
            <a:off x="1828800" y="5301208"/>
            <a:ext cx="5486400" cy="804862"/>
          </a:xfrm>
        </p:spPr>
        <p:txBody>
          <a:bodyPr wrap="square" anchor="t">
            <a:normAutofit/>
          </a:bodyPr>
          <a:lstStyle/>
          <a:p>
            <a:pPr algn="ctr"/>
            <a:r>
              <a:rPr lang="en-US" sz="1600" dirty="0"/>
              <a:t>November 9</a:t>
            </a:r>
            <a:r>
              <a:rPr lang="en-US" sz="1600" baseline="30000" dirty="0"/>
              <a:t>th</a:t>
            </a:r>
            <a:r>
              <a:rPr lang="en-US" sz="1600" dirty="0"/>
              <a:t> through November 17</a:t>
            </a:r>
            <a:r>
              <a:rPr lang="en-US" sz="1600" baseline="30000" dirty="0"/>
              <a:t>th</a:t>
            </a:r>
            <a:r>
              <a:rPr lang="en-US" sz="1600" dirty="0"/>
              <a:t> 2021</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a:t>
            </a:r>
            <a:fld id="{0F04E8E9-279B-42CA-B6E8-61A287E0027B}" type="slidenum">
              <a:rPr lang="en-US" altLang="en-US" smtClean="0"/>
              <a:pPr>
                <a:spcAft>
                  <a:spcPts val="600"/>
                </a:spcAft>
                <a:defRPr/>
              </a:pPr>
              <a:t>6</a:t>
            </a:fld>
            <a:endParaRPr lang="en-US" altLang="en-US"/>
          </a:p>
        </p:txBody>
      </p:sp>
      <p:pic>
        <p:nvPicPr>
          <p:cNvPr id="1026" name="Picture 2" descr="A picture of where you might have been">
            <a:extLst>
              <a:ext uri="{FF2B5EF4-FFF2-40B4-BE49-F238E27FC236}">
                <a16:creationId xmlns:a16="http://schemas.microsoft.com/office/drawing/2014/main" id="{53106C83-A18C-4D55-9743-DA0CFD892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844824"/>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55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149C629C-CA82-4E80-978A-D9707CE66729}" type="slidenum">
              <a:rPr lang="en-US" altLang="en-US" smtClean="0">
                <a:solidFill>
                  <a:schemeClr val="tx1"/>
                </a:solidFill>
              </a:rPr>
              <a:pPr/>
              <a:t>8</a:t>
            </a:fld>
            <a:endParaRPr lang="en-US" altLang="en-US">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Copyright:</a:t>
            </a:r>
          </a:p>
          <a:p>
            <a:pPr>
              <a:defRPr/>
            </a:pPr>
            <a:r>
              <a:rPr lang="en-US" dirty="0">
                <a:hlinkClick r:id="rId6"/>
              </a:rPr>
              <a:t>https://standards.ieee.org/content/dam/ieee-standards/stand</a:t>
            </a:r>
          </a:p>
          <a:p>
            <a:pPr>
              <a:defRPr/>
            </a:pPr>
            <a:r>
              <a:rPr lang="en-US" dirty="0">
                <a:hlinkClick r:id="rId7"/>
              </a:rPr>
              <a:t>https://standards.ieee.org/faqs/copyrights/index.htmlards/web/documents/other/ieee-sa-copyright-policy-2019.pdf</a:t>
            </a:r>
            <a:endParaRPr lang="en-US" dirty="0"/>
          </a:p>
          <a:p>
            <a:pPr>
              <a:defRPr/>
            </a:pPr>
            <a:r>
              <a:rPr lang="en-US" dirty="0">
                <a:hlinkClick r:id="rId8"/>
              </a:rPr>
              <a:t>https://standards.ieee.org/ipr/copyright-materials.html</a:t>
            </a:r>
            <a:endParaRPr lang="en-US" dirty="0"/>
          </a:p>
          <a:p>
            <a:pPr>
              <a:defRPr/>
            </a:pP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470401" y="6907109"/>
            <a:ext cx="728133" cy="38777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Slide </a:t>
            </a:r>
            <a:fld id="{440F5867-744E-4AA6-B0ED-4C44D2DFBB7B}" type="slidenum">
              <a:rPr lang="en-GB" smtClean="0"/>
              <a:pPr/>
              <a:t>9</a:t>
            </a:fld>
            <a:endParaRPr lang="en-GB" dirty="0"/>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42193</TotalTime>
  <Words>2226</Words>
  <Application>Microsoft Office PowerPoint</Application>
  <PresentationFormat>On-screen Show (4:3)</PresentationFormat>
  <Paragraphs>685</Paragraphs>
  <Slides>26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Open Sans</vt:lpstr>
      <vt:lpstr>Times New Roman</vt:lpstr>
      <vt:lpstr>Verdana-Bold</vt:lpstr>
      <vt:lpstr>Office Theme</vt:lpstr>
      <vt:lpstr>PowerPoint Presentation</vt:lpstr>
      <vt:lpstr>Task Group 15.4ab Next Generation UWB Amendment</vt:lpstr>
      <vt:lpstr>Registration for 802 LMSC Plenaries and 802 Wireless Interims</vt:lpstr>
      <vt:lpstr>Deadbeat Consequences (Deadbeat: in default of paying registration fee for a prior mtg.)</vt:lpstr>
      <vt:lpstr>Registration Reminder</vt:lpstr>
      <vt:lpstr>Task Group 15.4ab Virtual Plenary November 2021</vt:lpstr>
      <vt:lpstr>Task Group Rules</vt:lpstr>
      <vt:lpstr>IEEE-SA Patent, Copyright, and Participation Policies</vt:lpstr>
      <vt:lpstr>IEEE 802 Ground Rules</vt:lpstr>
      <vt:lpstr>Agenda</vt:lpstr>
      <vt:lpstr>Session Objectives</vt:lpstr>
      <vt:lpstr>General Announcements</vt:lpstr>
      <vt:lpstr>Recap and TG Operation</vt:lpstr>
      <vt:lpstr>5.2.b Scope of the project (As approved): </vt:lpstr>
      <vt:lpstr>Task Group </vt:lpstr>
      <vt:lpstr>Confirmation Motion</vt:lpstr>
      <vt:lpstr>Proposed Project Schedule (baseline)</vt:lpstr>
      <vt:lpstr>Schedule Major Milestones</vt:lpstr>
      <vt:lpstr>Approval of Sept Minutes </vt:lpstr>
      <vt:lpstr>Technical Contributions</vt:lpstr>
      <vt:lpstr>List of presentations</vt:lpstr>
      <vt:lpstr>Next Steps</vt:lpstr>
      <vt:lpstr>Teleconference Schedule Discussion</vt:lpstr>
      <vt:lpstr>Teleconference Schedule Discussion</vt:lpstr>
      <vt:lpstr>Other Business</vt:lpstr>
      <vt:lpstr>Adjourned Thanks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207</cp:revision>
  <cp:lastPrinted>2000-03-07T00:55:37Z</cp:lastPrinted>
  <dcterms:created xsi:type="dcterms:W3CDTF">2016-01-17T22:48:36Z</dcterms:created>
  <dcterms:modified xsi:type="dcterms:W3CDTF">2021-11-11T23:23:27Z</dcterms:modified>
  <cp:category/>
</cp:coreProperties>
</file>