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sldIdLst>
    <p:sldId id="287" r:id="rId2"/>
    <p:sldId id="363" r:id="rId3"/>
    <p:sldId id="2366" r:id="rId4"/>
    <p:sldId id="339" r:id="rId5"/>
    <p:sldId id="368" r:id="rId6"/>
    <p:sldId id="322" r:id="rId7"/>
    <p:sldId id="366" r:id="rId8"/>
    <p:sldId id="304" r:id="rId9"/>
    <p:sldId id="317" r:id="rId10"/>
    <p:sldId id="302" r:id="rId11"/>
    <p:sldId id="361" r:id="rId12"/>
    <p:sldId id="365" r:id="rId13"/>
    <p:sldId id="2367" r:id="rId14"/>
    <p:sldId id="318" r:id="rId15"/>
    <p:sldId id="2368" r:id="rId16"/>
    <p:sldId id="2369" r:id="rId17"/>
    <p:sldId id="2370" r:id="rId18"/>
    <p:sldId id="2371" r:id="rId19"/>
    <p:sldId id="326" r:id="rId20"/>
    <p:sldId id="364" r:id="rId21"/>
    <p:sldId id="330" r:id="rId22"/>
    <p:sldId id="367" r:id="rId23"/>
    <p:sldId id="336" r:id="rId24"/>
    <p:sldId id="298" r:id="rId25"/>
    <p:sldId id="296" r:id="rId2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125" d="100"/>
          <a:sy n="125" d="100"/>
        </p:scale>
        <p:origin x="1498"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15-21-0565-01-04ab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5/dcn/21/15-21-0538-04-04ab-tg-15-4ab-agenda-nov-2021.xls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vent.me/4xn8Ql" TargetMode="External"/><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tandards.ieee.org/ipr/copyright-materials.html" TargetMode="External"/><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faqs/copyrights/index.html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November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November 9,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Interim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Reinforce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55576" y="685801"/>
            <a:ext cx="7764463" cy="438943"/>
          </a:xfrm>
        </p:spPr>
        <p:txBody>
          <a:bodyPr/>
          <a:lstStyle/>
          <a:p>
            <a:r>
              <a:rPr lang="en-US" altLang="en-US" dirty="0"/>
              <a:t>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767977" y="5082033"/>
            <a:ext cx="7764463" cy="1443311"/>
          </a:xfrm>
        </p:spPr>
        <p:txBody>
          <a:bodyPr/>
          <a:lstStyle/>
          <a:p>
            <a:pPr marL="0" indent="0" algn="ctr"/>
            <a:r>
              <a:rPr lang="en-US" altLang="en-US" sz="2000" dirty="0"/>
              <a:t>Proposed Agenda: document 15-21-0538</a:t>
            </a:r>
          </a:p>
          <a:p>
            <a:pPr marL="0" indent="0" algn="ctr"/>
            <a:r>
              <a:rPr lang="en-US" altLang="en-US" sz="2000" dirty="0">
                <a:hlinkClick r:id="rId2"/>
              </a:rPr>
              <a:t>https://mentor.ieee.org/802.15/dcn/21/15-21-0538-04-04ab-tg-15-4ab-agenda-nov-2021.xlsx</a:t>
            </a:r>
            <a:endParaRPr lang="en-US" altLang="en-US" sz="2000"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10</a:t>
            </a:fld>
            <a:endParaRPr lang="en-US" altLang="en-US">
              <a:solidFill>
                <a:schemeClr val="tx1"/>
              </a:solidFill>
            </a:endParaRPr>
          </a:p>
        </p:txBody>
      </p:sp>
      <p:graphicFrame>
        <p:nvGraphicFramePr>
          <p:cNvPr id="3" name="Table 2">
            <a:extLst>
              <a:ext uri="{FF2B5EF4-FFF2-40B4-BE49-F238E27FC236}">
                <a16:creationId xmlns:a16="http://schemas.microsoft.com/office/drawing/2014/main" id="{3F833640-7351-4254-B37E-9D7CCA2BF90D}"/>
              </a:ext>
            </a:extLst>
          </p:cNvPr>
          <p:cNvGraphicFramePr>
            <a:graphicFrameLocks noGrp="1"/>
          </p:cNvGraphicFramePr>
          <p:nvPr>
            <p:extLst>
              <p:ext uri="{D42A27DB-BD31-4B8C-83A1-F6EECF244321}">
                <p14:modId xmlns:p14="http://schemas.microsoft.com/office/powerpoint/2010/main" val="4205960637"/>
              </p:ext>
            </p:extLst>
          </p:nvPr>
        </p:nvGraphicFramePr>
        <p:xfrm>
          <a:off x="797699" y="1648637"/>
          <a:ext cx="7764453" cy="2925534"/>
        </p:xfrm>
        <a:graphic>
          <a:graphicData uri="http://schemas.openxmlformats.org/drawingml/2006/table">
            <a:tbl>
              <a:tblPr/>
              <a:tblGrid>
                <a:gridCol w="373291">
                  <a:extLst>
                    <a:ext uri="{9D8B030D-6E8A-4147-A177-3AD203B41FA5}">
                      <a16:colId xmlns:a16="http://schemas.microsoft.com/office/drawing/2014/main" val="1132617171"/>
                    </a:ext>
                  </a:extLst>
                </a:gridCol>
                <a:gridCol w="373291">
                  <a:extLst>
                    <a:ext uri="{9D8B030D-6E8A-4147-A177-3AD203B41FA5}">
                      <a16:colId xmlns:a16="http://schemas.microsoft.com/office/drawing/2014/main" val="3891777356"/>
                    </a:ext>
                  </a:extLst>
                </a:gridCol>
                <a:gridCol w="373291">
                  <a:extLst>
                    <a:ext uri="{9D8B030D-6E8A-4147-A177-3AD203B41FA5}">
                      <a16:colId xmlns:a16="http://schemas.microsoft.com/office/drawing/2014/main" val="2317877432"/>
                    </a:ext>
                  </a:extLst>
                </a:gridCol>
                <a:gridCol w="373291">
                  <a:extLst>
                    <a:ext uri="{9D8B030D-6E8A-4147-A177-3AD203B41FA5}">
                      <a16:colId xmlns:a16="http://schemas.microsoft.com/office/drawing/2014/main" val="2279436505"/>
                    </a:ext>
                  </a:extLst>
                </a:gridCol>
                <a:gridCol w="373291">
                  <a:extLst>
                    <a:ext uri="{9D8B030D-6E8A-4147-A177-3AD203B41FA5}">
                      <a16:colId xmlns:a16="http://schemas.microsoft.com/office/drawing/2014/main" val="256085049"/>
                    </a:ext>
                  </a:extLst>
                </a:gridCol>
                <a:gridCol w="373291">
                  <a:extLst>
                    <a:ext uri="{9D8B030D-6E8A-4147-A177-3AD203B41FA5}">
                      <a16:colId xmlns:a16="http://schemas.microsoft.com/office/drawing/2014/main" val="625936485"/>
                    </a:ext>
                  </a:extLst>
                </a:gridCol>
                <a:gridCol w="373291">
                  <a:extLst>
                    <a:ext uri="{9D8B030D-6E8A-4147-A177-3AD203B41FA5}">
                      <a16:colId xmlns:a16="http://schemas.microsoft.com/office/drawing/2014/main" val="314281573"/>
                    </a:ext>
                  </a:extLst>
                </a:gridCol>
                <a:gridCol w="373291">
                  <a:extLst>
                    <a:ext uri="{9D8B030D-6E8A-4147-A177-3AD203B41FA5}">
                      <a16:colId xmlns:a16="http://schemas.microsoft.com/office/drawing/2014/main" val="2953407017"/>
                    </a:ext>
                  </a:extLst>
                </a:gridCol>
                <a:gridCol w="373291">
                  <a:extLst>
                    <a:ext uri="{9D8B030D-6E8A-4147-A177-3AD203B41FA5}">
                      <a16:colId xmlns:a16="http://schemas.microsoft.com/office/drawing/2014/main" val="996882431"/>
                    </a:ext>
                  </a:extLst>
                </a:gridCol>
                <a:gridCol w="298633">
                  <a:extLst>
                    <a:ext uri="{9D8B030D-6E8A-4147-A177-3AD203B41FA5}">
                      <a16:colId xmlns:a16="http://schemas.microsoft.com/office/drawing/2014/main" val="346655115"/>
                    </a:ext>
                  </a:extLst>
                </a:gridCol>
                <a:gridCol w="373291">
                  <a:extLst>
                    <a:ext uri="{9D8B030D-6E8A-4147-A177-3AD203B41FA5}">
                      <a16:colId xmlns:a16="http://schemas.microsoft.com/office/drawing/2014/main" val="1746515393"/>
                    </a:ext>
                  </a:extLst>
                </a:gridCol>
                <a:gridCol w="373291">
                  <a:extLst>
                    <a:ext uri="{9D8B030D-6E8A-4147-A177-3AD203B41FA5}">
                      <a16:colId xmlns:a16="http://schemas.microsoft.com/office/drawing/2014/main" val="1396329897"/>
                    </a:ext>
                  </a:extLst>
                </a:gridCol>
                <a:gridCol w="373291">
                  <a:extLst>
                    <a:ext uri="{9D8B030D-6E8A-4147-A177-3AD203B41FA5}">
                      <a16:colId xmlns:a16="http://schemas.microsoft.com/office/drawing/2014/main" val="2666126030"/>
                    </a:ext>
                  </a:extLst>
                </a:gridCol>
                <a:gridCol w="373291">
                  <a:extLst>
                    <a:ext uri="{9D8B030D-6E8A-4147-A177-3AD203B41FA5}">
                      <a16:colId xmlns:a16="http://schemas.microsoft.com/office/drawing/2014/main" val="197082158"/>
                    </a:ext>
                  </a:extLst>
                </a:gridCol>
                <a:gridCol w="373291">
                  <a:extLst>
                    <a:ext uri="{9D8B030D-6E8A-4147-A177-3AD203B41FA5}">
                      <a16:colId xmlns:a16="http://schemas.microsoft.com/office/drawing/2014/main" val="3176311381"/>
                    </a:ext>
                  </a:extLst>
                </a:gridCol>
                <a:gridCol w="373291">
                  <a:extLst>
                    <a:ext uri="{9D8B030D-6E8A-4147-A177-3AD203B41FA5}">
                      <a16:colId xmlns:a16="http://schemas.microsoft.com/office/drawing/2014/main" val="1368962704"/>
                    </a:ext>
                  </a:extLst>
                </a:gridCol>
                <a:gridCol w="373291">
                  <a:extLst>
                    <a:ext uri="{9D8B030D-6E8A-4147-A177-3AD203B41FA5}">
                      <a16:colId xmlns:a16="http://schemas.microsoft.com/office/drawing/2014/main" val="1706409052"/>
                    </a:ext>
                  </a:extLst>
                </a:gridCol>
                <a:gridCol w="373291">
                  <a:extLst>
                    <a:ext uri="{9D8B030D-6E8A-4147-A177-3AD203B41FA5}">
                      <a16:colId xmlns:a16="http://schemas.microsoft.com/office/drawing/2014/main" val="2601573675"/>
                    </a:ext>
                  </a:extLst>
                </a:gridCol>
                <a:gridCol w="373291">
                  <a:extLst>
                    <a:ext uri="{9D8B030D-6E8A-4147-A177-3AD203B41FA5}">
                      <a16:colId xmlns:a16="http://schemas.microsoft.com/office/drawing/2014/main" val="93209598"/>
                    </a:ext>
                  </a:extLst>
                </a:gridCol>
                <a:gridCol w="373291">
                  <a:extLst>
                    <a:ext uri="{9D8B030D-6E8A-4147-A177-3AD203B41FA5}">
                      <a16:colId xmlns:a16="http://schemas.microsoft.com/office/drawing/2014/main" val="121704771"/>
                    </a:ext>
                  </a:extLst>
                </a:gridCol>
                <a:gridCol w="373291">
                  <a:extLst>
                    <a:ext uri="{9D8B030D-6E8A-4147-A177-3AD203B41FA5}">
                      <a16:colId xmlns:a16="http://schemas.microsoft.com/office/drawing/2014/main" val="3066077726"/>
                    </a:ext>
                  </a:extLst>
                </a:gridCol>
              </a:tblGrid>
              <a:tr h="226463">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Wednesday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Friday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Tuesday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Wednesday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Thursday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Friday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Sunday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Monday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Tuesday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 Wednesday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4633038"/>
                  </a:ext>
                </a:extLst>
              </a:tr>
              <a:tr h="120164">
                <a:tc>
                  <a:txBody>
                    <a:bodyPr/>
                    <a:lstStyle/>
                    <a:p>
                      <a:pPr algn="r" fontAlgn="b"/>
                      <a:r>
                        <a:rPr lang="en-US" sz="700" b="1" i="0" u="none" strike="noStrike">
                          <a:effectLst/>
                          <a:latin typeface="Arial" panose="020B0604020202020204" pitchFamily="34" charset="0"/>
                        </a:rPr>
                        <a:t>EST</a:t>
                      </a:r>
                    </a:p>
                  </a:txBody>
                  <a:tcPr marL="4622" marR="4622" marT="4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PST</a:t>
                      </a:r>
                    </a:p>
                  </a:txBody>
                  <a:tcPr marL="4622" marR="4622" marT="4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3-Nov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9-Nov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10-Nov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11-Nov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12-Nov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UTC</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15-Nov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16-Nov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17-Nov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JST</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712560"/>
                  </a:ext>
                </a:extLst>
              </a:tr>
              <a:tr h="120164">
                <a:tc>
                  <a:txBody>
                    <a:bodyPr/>
                    <a:lstStyle/>
                    <a:p>
                      <a:pPr algn="r" fontAlgn="b"/>
                      <a:r>
                        <a:rPr lang="en-US" sz="700" b="1" i="0" u="none" strike="noStrike">
                          <a:effectLst/>
                          <a:latin typeface="Arial" panose="020B0604020202020204" pitchFamily="34" charset="0"/>
                        </a:rPr>
                        <a:t>5:00</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effectLst/>
                          <a:latin typeface="Arial" panose="020B0604020202020204" pitchFamily="34" charset="0"/>
                        </a:rPr>
                        <a:t>2:00</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1069959"/>
                  </a:ext>
                </a:extLst>
              </a:tr>
              <a:tr h="120164">
                <a:tc>
                  <a:txBody>
                    <a:bodyPr/>
                    <a:lstStyle/>
                    <a:p>
                      <a:pPr algn="r" fontAlgn="b"/>
                      <a:r>
                        <a:rPr lang="en-US" sz="700" b="1" i="0" u="none" strike="noStrike">
                          <a:effectLst/>
                          <a:latin typeface="Arial" panose="020B0604020202020204" pitchFamily="34" charset="0"/>
                        </a:rPr>
                        <a:t>6:00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3:00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5692060"/>
                  </a:ext>
                </a:extLst>
              </a:tr>
              <a:tr h="120164">
                <a:tc>
                  <a:txBody>
                    <a:bodyPr/>
                    <a:lstStyle/>
                    <a:p>
                      <a:pPr algn="r" fontAlgn="b"/>
                      <a:r>
                        <a:rPr lang="en-US" sz="700" b="1" i="0" u="none" strike="noStrike">
                          <a:effectLst/>
                          <a:latin typeface="Arial" panose="020B0604020202020204" pitchFamily="34" charset="0"/>
                        </a:rPr>
                        <a:t>7:00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4:00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6201897"/>
                  </a:ext>
                </a:extLst>
              </a:tr>
              <a:tr h="120164">
                <a:tc>
                  <a:txBody>
                    <a:bodyPr/>
                    <a:lstStyle/>
                    <a:p>
                      <a:pPr algn="r" fontAlgn="b"/>
                      <a:r>
                        <a:rPr lang="en-US" sz="700" b="1" i="0" u="none" strike="noStrike">
                          <a:effectLst/>
                          <a:latin typeface="Arial" panose="020B0604020202020204" pitchFamily="34" charset="0"/>
                        </a:rPr>
                        <a:t>8:00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5:00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0688385"/>
                  </a:ext>
                </a:extLst>
              </a:tr>
              <a:tr h="120164">
                <a:tc>
                  <a:txBody>
                    <a:bodyPr/>
                    <a:lstStyle/>
                    <a:p>
                      <a:pPr algn="r" fontAlgn="b"/>
                      <a:r>
                        <a:rPr lang="en-US" sz="700" b="1" i="0" u="none" strike="noStrike">
                          <a:effectLst/>
                          <a:latin typeface="Arial" panose="020B0604020202020204" pitchFamily="34" charset="0"/>
                        </a:rPr>
                        <a:t>9:00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6:00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Opening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3ma/THz</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a:effectLst/>
                          <a:latin typeface="Arial" panose="020B0604020202020204" pitchFamily="34" charset="0"/>
                        </a:rPr>
                        <a:t>14:00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SG3ma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Closing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2404142"/>
                  </a:ext>
                </a:extLst>
              </a:tr>
              <a:tr h="217220">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7:00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700" b="1" i="0" u="none" strike="noStrike">
                          <a:solidFill>
                            <a:srgbClr val="0000FF"/>
                          </a:solidFill>
                          <a:effectLst/>
                          <a:latin typeface="Calibri" panose="020F0502020204030204" pitchFamily="34" charset="0"/>
                        </a:rPr>
                        <a:t>802.15 CAC</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15:00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a:effectLst/>
                          <a:latin typeface="Arial" panose="020B0604020202020204" pitchFamily="34" charset="0"/>
                        </a:rPr>
                        <a:t>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44453050"/>
                  </a:ext>
                </a:extLst>
              </a:tr>
              <a:tr h="121320">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8:00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none" strike="noStrike">
                          <a:effectLst/>
                          <a:latin typeface="Arial" panose="020B0604020202020204" pitchFamily="34" charset="0"/>
                        </a:rPr>
                        <a:t>SC Maint</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SC WNG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16:00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6a/4ab/14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none" strike="noStrike">
                          <a:effectLst/>
                          <a:latin typeface="Arial" panose="020B0604020202020204" pitchFamily="34" charset="0"/>
                        </a:rPr>
                        <a:t>SC IETF</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388848311"/>
                  </a:ext>
                </a:extLst>
              </a:tr>
              <a:tr h="216065">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9:00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17:00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349765580"/>
                  </a:ext>
                </a:extLst>
              </a:tr>
              <a:tr h="120164">
                <a:tc>
                  <a:txBody>
                    <a:bodyPr/>
                    <a:lstStyle/>
                    <a:p>
                      <a:pPr algn="r" fontAlgn="b"/>
                      <a:r>
                        <a:rPr lang="en-US" sz="700" b="1" i="0" u="none" strike="noStrike">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10:00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Joint 14/15/4ab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18:00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TG16t</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860474662"/>
                  </a:ext>
                </a:extLst>
              </a:tr>
              <a:tr h="217220">
                <a:tc>
                  <a:txBody>
                    <a:bodyPr/>
                    <a:lstStyle/>
                    <a:p>
                      <a:pPr algn="r" fontAlgn="b"/>
                      <a:r>
                        <a:rPr lang="en-US" sz="700" b="1" i="0" u="none" strike="noStrike">
                          <a:effectLst/>
                          <a:latin typeface="Arial" panose="020B0604020202020204" pitchFamily="34" charset="0"/>
                        </a:rPr>
                        <a:t>14:00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11:00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4059687888"/>
                  </a:ext>
                </a:extLst>
              </a:tr>
              <a:tr h="120164">
                <a:tc>
                  <a:txBody>
                    <a:bodyPr/>
                    <a:lstStyle/>
                    <a:p>
                      <a:pPr algn="r" fontAlgn="b"/>
                      <a:r>
                        <a:rPr lang="en-US" sz="700" b="1" i="0" u="none" strike="noStrike">
                          <a:effectLst/>
                          <a:latin typeface="Arial" panose="020B0604020202020204" pitchFamily="34" charset="0"/>
                        </a:rPr>
                        <a:t>15:00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12:00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TG16t</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5:00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197185161"/>
                  </a:ext>
                </a:extLst>
              </a:tr>
              <a:tr h="120164">
                <a:tc>
                  <a:txBody>
                    <a:bodyPr/>
                    <a:lstStyle/>
                    <a:p>
                      <a:pPr algn="r" fontAlgn="b"/>
                      <a:r>
                        <a:rPr lang="en-US" sz="700" b="1" i="0" u="none" strike="noStrike">
                          <a:effectLst/>
                          <a:latin typeface="Arial" panose="020B0604020202020204" pitchFamily="34" charset="0"/>
                        </a:rPr>
                        <a:t>16:00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13:00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6:00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429914088"/>
                  </a:ext>
                </a:extLst>
              </a:tr>
              <a:tr h="120164">
                <a:tc>
                  <a:txBody>
                    <a:bodyPr/>
                    <a:lstStyle/>
                    <a:p>
                      <a:pPr algn="r" fontAlgn="b"/>
                      <a:r>
                        <a:rPr lang="en-US" sz="700" b="1" i="0" u="none" strike="noStrike">
                          <a:effectLst/>
                          <a:latin typeface="Arial" panose="020B0604020202020204" pitchFamily="34" charset="0"/>
                        </a:rPr>
                        <a:t>17:00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14:00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7:00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10017626"/>
                  </a:ext>
                </a:extLst>
              </a:tr>
              <a:tr h="120164">
                <a:tc>
                  <a:txBody>
                    <a:bodyPr/>
                    <a:lstStyle/>
                    <a:p>
                      <a:pPr algn="r" fontAlgn="b"/>
                      <a:r>
                        <a:rPr lang="en-US" sz="700" b="1" i="0" u="none" strike="noStrike">
                          <a:effectLst/>
                          <a:latin typeface="Arial" panose="020B0604020202020204" pitchFamily="34" charset="0"/>
                        </a:rPr>
                        <a:t>18:00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15:00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8:00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64830314"/>
                  </a:ext>
                </a:extLst>
              </a:tr>
              <a:tr h="120164">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16:00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235713333"/>
                  </a:ext>
                </a:extLst>
              </a:tr>
              <a:tr h="120164">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17:00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577023556"/>
                  </a:ext>
                </a:extLst>
              </a:tr>
              <a:tr h="120164">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18:00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616909225"/>
                  </a:ext>
                </a:extLst>
              </a:tr>
              <a:tr h="120164">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19:00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2721059"/>
                  </a:ext>
                </a:extLst>
              </a:tr>
              <a:tr h="124786">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dirty="0">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33135015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Review the TGD and continue work with technical framework document (TFD) </a:t>
            </a:r>
          </a:p>
          <a:p>
            <a:pPr marL="457200" indent="-457200">
              <a:buFont typeface="Arial" panose="020B0604020202020204" pitchFamily="34" charset="0"/>
              <a:buChar char="•"/>
            </a:pPr>
            <a:r>
              <a:rPr lang="en-US" dirty="0"/>
              <a:t>Discuss and refine project schedule and process</a:t>
            </a:r>
          </a:p>
          <a:p>
            <a:pPr marL="457200" indent="-457200">
              <a:buFont typeface="Arial" panose="020B0604020202020204" pitchFamily="34" charset="0"/>
              <a:buChar char="•"/>
            </a:pPr>
            <a:r>
              <a:rPr lang="en-US" dirty="0"/>
              <a:t>Hear technical contributions and develop technical content for TFD</a:t>
            </a:r>
          </a:p>
          <a:p>
            <a:pPr marL="0" indent="0"/>
            <a:endParaRPr lang="en-US" dirty="0"/>
          </a:p>
          <a:p>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a:xfrm>
            <a:off x="767977" y="1628800"/>
            <a:ext cx="7764463" cy="4611663"/>
          </a:xfrm>
        </p:spPr>
        <p:txBody>
          <a:bodyPr>
            <a:normAutofit/>
          </a:bodyPr>
          <a:lstStyle/>
          <a:p>
            <a:pPr marL="0" indent="0" algn="ctr"/>
            <a:r>
              <a:rPr lang="en-US" dirty="0">
                <a:solidFill>
                  <a:srgbClr val="FF0000"/>
                </a:solidFill>
              </a:rPr>
              <a:t>DO NOT FORGET </a:t>
            </a:r>
          </a:p>
          <a:p>
            <a:pPr marL="0" indent="0" algn="ctr"/>
            <a:r>
              <a:rPr lang="en-US" dirty="0">
                <a:solidFill>
                  <a:srgbClr val="FF0000"/>
                </a:solidFill>
              </a:rPr>
              <a:t>REGISTRATION (and the meeting fee) is REQUIRED TO PARTICPATE in any meeting during the plenary session.</a:t>
            </a:r>
          </a:p>
          <a:p>
            <a:endParaRPr lang="en-US" dirty="0"/>
          </a:p>
          <a:p>
            <a:pPr algn="ctr"/>
            <a:r>
              <a:rPr lang="en-US" dirty="0"/>
              <a:t>Bad things happen if you fail to register and pay the fee. Please don’t let that happen to you!</a:t>
            </a:r>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0F6C-4770-4F99-8196-8BE66944A9D3}"/>
              </a:ext>
            </a:extLst>
          </p:cNvPr>
          <p:cNvSpPr>
            <a:spLocks noGrp="1"/>
          </p:cNvSpPr>
          <p:nvPr>
            <p:ph type="title"/>
          </p:nvPr>
        </p:nvSpPr>
        <p:spPr>
          <a:xfrm>
            <a:off x="755576" y="2060848"/>
            <a:ext cx="7764463" cy="754063"/>
          </a:xfrm>
        </p:spPr>
        <p:txBody>
          <a:bodyPr/>
          <a:lstStyle/>
          <a:p>
            <a:r>
              <a:rPr lang="en-US" dirty="0"/>
              <a:t>Recap and TG Operation</a:t>
            </a:r>
          </a:p>
        </p:txBody>
      </p:sp>
      <p:sp>
        <p:nvSpPr>
          <p:cNvPr id="4" name="Slide Number Placeholder 3">
            <a:extLst>
              <a:ext uri="{FF2B5EF4-FFF2-40B4-BE49-F238E27FC236}">
                <a16:creationId xmlns:a16="http://schemas.microsoft.com/office/drawing/2014/main" id="{1BF5ADF0-E4EF-4D82-B63A-614C8B3F252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331597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14</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no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151527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Chair assigned by WG Chair (he had one volunteer to choose from)</a:t>
            </a:r>
          </a:p>
          <a:p>
            <a:pPr marL="857250" lvl="1" indent="-457200">
              <a:buFont typeface="Arial" panose="020B0604020202020204" pitchFamily="34" charset="0"/>
              <a:buChar char="•"/>
            </a:pPr>
            <a:r>
              <a:rPr lang="en-US" dirty="0"/>
              <a:t>Benjamin Rolfe</a:t>
            </a:r>
          </a:p>
          <a:p>
            <a:pPr marL="457200" indent="-457200">
              <a:buFont typeface="Arial" panose="020B0604020202020204" pitchFamily="34" charset="0"/>
              <a:buChar char="•"/>
            </a:pPr>
            <a:r>
              <a:rPr lang="en-US" dirty="0"/>
              <a:t>3 VC chair volunteers</a:t>
            </a:r>
          </a:p>
          <a:p>
            <a:pPr marL="857250" lvl="1" indent="-457200">
              <a:buFont typeface="Arial" panose="020B0604020202020204" pitchFamily="34" charset="0"/>
              <a:buChar char="•"/>
            </a:pPr>
            <a:r>
              <a:rPr lang="en-US" dirty="0"/>
              <a:t>Clint Power:  1</a:t>
            </a:r>
            <a:r>
              <a:rPr lang="en-US" baseline="30000" dirty="0"/>
              <a:t>st</a:t>
            </a:r>
            <a:r>
              <a:rPr lang="en-US" dirty="0"/>
              <a:t> backup chair</a:t>
            </a:r>
          </a:p>
          <a:p>
            <a:pPr marL="857250" lvl="1" indent="-457200">
              <a:buFont typeface="Arial" panose="020B0604020202020204" pitchFamily="34" charset="0"/>
              <a:buChar char="•"/>
            </a:pPr>
            <a:r>
              <a:rPr lang="en-US" dirty="0"/>
              <a:t>Clint Chaplin: 2</a:t>
            </a:r>
            <a:r>
              <a:rPr lang="en-US" baseline="30000" dirty="0"/>
              <a:t>nd</a:t>
            </a:r>
            <a:r>
              <a:rPr lang="en-US" dirty="0"/>
              <a:t> backup chair</a:t>
            </a:r>
          </a:p>
          <a:p>
            <a:pPr marL="857250" lvl="1" indent="-457200">
              <a:buFont typeface="Arial" panose="020B0604020202020204" pitchFamily="34" charset="0"/>
              <a:buChar char="•"/>
            </a:pPr>
            <a:r>
              <a:rPr lang="en-US" dirty="0"/>
              <a:t>David </a:t>
            </a:r>
            <a:r>
              <a:rPr lang="en-US" dirty="0" err="1"/>
              <a:t>Yangxun</a:t>
            </a:r>
            <a:r>
              <a:rPr lang="en-US" dirty="0"/>
              <a:t>: Vice chair and Recording Secretary, 3</a:t>
            </a:r>
            <a:r>
              <a:rPr lang="en-US" baseline="30000" dirty="0"/>
              <a:t>rd</a:t>
            </a:r>
            <a:r>
              <a:rPr lang="en-US" dirty="0"/>
              <a:t> backup chair </a:t>
            </a:r>
          </a:p>
          <a:p>
            <a:pPr marL="457200" indent="-457200">
              <a:buFont typeface="Arial" panose="020B0604020202020204" pitchFamily="34" charset="0"/>
              <a:buChar char="•"/>
            </a:pPr>
            <a:r>
              <a:rPr lang="en-US" dirty="0"/>
              <a:t>Lead Technical Editor – 1 volunteer</a:t>
            </a:r>
          </a:p>
          <a:p>
            <a:pPr marL="857250" lvl="1" indent="-457200">
              <a:buFont typeface="Arial" panose="020B0604020202020204" pitchFamily="34" charset="0"/>
              <a:buChar char="•"/>
            </a:pPr>
            <a:r>
              <a:rPr lang="en-US" dirty="0"/>
              <a:t>Billy Verso</a:t>
            </a:r>
          </a:p>
          <a:p>
            <a:pPr marL="457200" indent="-457200">
              <a:buFont typeface="Arial" panose="020B0604020202020204" pitchFamily="34" charset="0"/>
              <a:buChar char="•"/>
            </a:pPr>
            <a:r>
              <a:rPr lang="en-US" dirty="0"/>
              <a:t>All TG officers have different affiliations</a:t>
            </a:r>
          </a:p>
          <a:p>
            <a:pPr marL="457200" indent="-457200">
              <a:buFont typeface="Arial" panose="020B0604020202020204" pitchFamily="34" charset="0"/>
              <a:buChar char="•"/>
            </a:pPr>
            <a:r>
              <a:rPr lang="en-US" dirty="0"/>
              <a:t>Request TG confirmation</a:t>
            </a:r>
          </a:p>
          <a:p>
            <a:pPr marL="857250" lvl="1" indent="-4572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56827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8817-FADB-41E6-942F-56D44A9FE982}"/>
              </a:ext>
            </a:extLst>
          </p:cNvPr>
          <p:cNvSpPr>
            <a:spLocks noGrp="1"/>
          </p:cNvSpPr>
          <p:nvPr>
            <p:ph type="title"/>
          </p:nvPr>
        </p:nvSpPr>
        <p:spPr/>
        <p:txBody>
          <a:bodyPr/>
          <a:lstStyle/>
          <a:p>
            <a:r>
              <a:rPr lang="en-US" dirty="0"/>
              <a:t>Confirmation Motion</a:t>
            </a:r>
          </a:p>
        </p:txBody>
      </p:sp>
      <p:sp>
        <p:nvSpPr>
          <p:cNvPr id="3" name="Content Placeholder 2">
            <a:extLst>
              <a:ext uri="{FF2B5EF4-FFF2-40B4-BE49-F238E27FC236}">
                <a16:creationId xmlns:a16="http://schemas.microsoft.com/office/drawing/2014/main" id="{E0188932-36F2-4DA4-9D3B-1C2862C4DF07}"/>
              </a:ext>
            </a:extLst>
          </p:cNvPr>
          <p:cNvSpPr>
            <a:spLocks noGrp="1"/>
          </p:cNvSpPr>
          <p:nvPr>
            <p:ph idx="1"/>
          </p:nvPr>
        </p:nvSpPr>
        <p:spPr/>
        <p:txBody>
          <a:bodyPr>
            <a:normAutofit fontScale="77500" lnSpcReduction="20000"/>
          </a:bodyPr>
          <a:lstStyle/>
          <a:p>
            <a:r>
              <a:rPr lang="en-US" dirty="0"/>
              <a:t>TG4ab confirms the following task group officers:</a:t>
            </a:r>
          </a:p>
          <a:p>
            <a:pPr marL="457200" indent="-457200">
              <a:buFont typeface="Arial" panose="020B0604020202020204" pitchFamily="34" charset="0"/>
              <a:buChar char="•"/>
            </a:pPr>
            <a:r>
              <a:rPr lang="en-US" dirty="0"/>
              <a:t>Chair: Benjamin Rolfe (Blind Creek Associates)</a:t>
            </a:r>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a:t>
            </a:r>
            <a:r>
              <a:rPr lang="en-US" dirty="0" err="1"/>
              <a:t>Yangxun</a:t>
            </a:r>
            <a:r>
              <a:rPr lang="en-US" dirty="0"/>
              <a:t> (Huawei)</a:t>
            </a:r>
          </a:p>
          <a:p>
            <a:pPr marL="457200" indent="-457200">
              <a:buFont typeface="Arial" panose="020B0604020202020204" pitchFamily="34" charset="0"/>
              <a:buChar char="•"/>
            </a:pPr>
            <a:r>
              <a:rPr lang="en-US" dirty="0"/>
              <a:t>Lead Technical Editor Billy Verso (Qorvo)</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Moved by:</a:t>
            </a:r>
          </a:p>
          <a:p>
            <a:pPr marL="457200" indent="-457200">
              <a:buFont typeface="Arial" panose="020B0604020202020204" pitchFamily="34" charset="0"/>
              <a:buChar char="•"/>
            </a:pPr>
            <a:r>
              <a:rPr lang="en-US" dirty="0"/>
              <a:t>Second by:</a:t>
            </a:r>
          </a:p>
          <a:p>
            <a:pPr marL="457200" indent="-457200">
              <a:buFont typeface="Arial" panose="020B0604020202020204" pitchFamily="34" charset="0"/>
              <a:buChar char="•"/>
            </a:pPr>
            <a:r>
              <a:rPr lang="en-US" dirty="0"/>
              <a:t>Result: </a:t>
            </a:r>
          </a:p>
        </p:txBody>
      </p:sp>
      <p:sp>
        <p:nvSpPr>
          <p:cNvPr id="4" name="Slide Number Placeholder 3">
            <a:extLst>
              <a:ext uri="{FF2B5EF4-FFF2-40B4-BE49-F238E27FC236}">
                <a16:creationId xmlns:a16="http://schemas.microsoft.com/office/drawing/2014/main" id="{F2170A08-E81F-482C-BEEB-34CFF879DA5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948091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843808" y="1340768"/>
            <a:ext cx="6624736" cy="450662"/>
          </a:xfrm>
        </p:spPr>
        <p:txBody>
          <a:bodyPr>
            <a:normAutofit/>
          </a:bodyPr>
          <a:lstStyle/>
          <a:p>
            <a:r>
              <a:rPr lang="en-US" sz="2000" dirty="0"/>
              <a:t>Proposed Project Schedule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graphicFrame>
        <p:nvGraphicFramePr>
          <p:cNvPr id="14" name="Content Placeholder 13">
            <a:extLst>
              <a:ext uri="{FF2B5EF4-FFF2-40B4-BE49-F238E27FC236}">
                <a16:creationId xmlns:a16="http://schemas.microsoft.com/office/drawing/2014/main" id="{7CAF1C43-24AD-4AC4-961A-2D4B5599B751}"/>
              </a:ext>
            </a:extLst>
          </p:cNvPr>
          <p:cNvGraphicFramePr>
            <a:graphicFrameLocks noGrp="1"/>
          </p:cNvGraphicFramePr>
          <p:nvPr>
            <p:ph idx="1"/>
            <p:extLst>
              <p:ext uri="{D42A27DB-BD31-4B8C-83A1-F6EECF244321}">
                <p14:modId xmlns:p14="http://schemas.microsoft.com/office/powerpoint/2010/main" val="247933076"/>
              </p:ext>
            </p:extLst>
          </p:nvPr>
        </p:nvGraphicFramePr>
        <p:xfrm>
          <a:off x="539552" y="692696"/>
          <a:ext cx="8208910" cy="5616614"/>
        </p:xfrm>
        <a:graphic>
          <a:graphicData uri="http://schemas.openxmlformats.org/drawingml/2006/table">
            <a:tbl>
              <a:tblPr/>
              <a:tblGrid>
                <a:gridCol w="1141948">
                  <a:extLst>
                    <a:ext uri="{9D8B030D-6E8A-4147-A177-3AD203B41FA5}">
                      <a16:colId xmlns:a16="http://schemas.microsoft.com/office/drawing/2014/main" val="1423058553"/>
                    </a:ext>
                  </a:extLst>
                </a:gridCol>
                <a:gridCol w="34342">
                  <a:extLst>
                    <a:ext uri="{9D8B030D-6E8A-4147-A177-3AD203B41FA5}">
                      <a16:colId xmlns:a16="http://schemas.microsoft.com/office/drawing/2014/main" val="1942079546"/>
                    </a:ext>
                  </a:extLst>
                </a:gridCol>
                <a:gridCol w="200932">
                  <a:extLst>
                    <a:ext uri="{9D8B030D-6E8A-4147-A177-3AD203B41FA5}">
                      <a16:colId xmlns:a16="http://schemas.microsoft.com/office/drawing/2014/main" val="930090968"/>
                    </a:ext>
                  </a:extLst>
                </a:gridCol>
                <a:gridCol w="200932">
                  <a:extLst>
                    <a:ext uri="{9D8B030D-6E8A-4147-A177-3AD203B41FA5}">
                      <a16:colId xmlns:a16="http://schemas.microsoft.com/office/drawing/2014/main" val="870132861"/>
                    </a:ext>
                  </a:extLst>
                </a:gridCol>
                <a:gridCol w="200932">
                  <a:extLst>
                    <a:ext uri="{9D8B030D-6E8A-4147-A177-3AD203B41FA5}">
                      <a16:colId xmlns:a16="http://schemas.microsoft.com/office/drawing/2014/main" val="2921215206"/>
                    </a:ext>
                  </a:extLst>
                </a:gridCol>
                <a:gridCol w="200932">
                  <a:extLst>
                    <a:ext uri="{9D8B030D-6E8A-4147-A177-3AD203B41FA5}">
                      <a16:colId xmlns:a16="http://schemas.microsoft.com/office/drawing/2014/main" val="1918623624"/>
                    </a:ext>
                  </a:extLst>
                </a:gridCol>
                <a:gridCol w="200932">
                  <a:extLst>
                    <a:ext uri="{9D8B030D-6E8A-4147-A177-3AD203B41FA5}">
                      <a16:colId xmlns:a16="http://schemas.microsoft.com/office/drawing/2014/main" val="4197316737"/>
                    </a:ext>
                  </a:extLst>
                </a:gridCol>
                <a:gridCol w="200932">
                  <a:extLst>
                    <a:ext uri="{9D8B030D-6E8A-4147-A177-3AD203B41FA5}">
                      <a16:colId xmlns:a16="http://schemas.microsoft.com/office/drawing/2014/main" val="3650006065"/>
                    </a:ext>
                  </a:extLst>
                </a:gridCol>
                <a:gridCol w="200932">
                  <a:extLst>
                    <a:ext uri="{9D8B030D-6E8A-4147-A177-3AD203B41FA5}">
                      <a16:colId xmlns:a16="http://schemas.microsoft.com/office/drawing/2014/main" val="999034995"/>
                    </a:ext>
                  </a:extLst>
                </a:gridCol>
                <a:gridCol w="200932">
                  <a:extLst>
                    <a:ext uri="{9D8B030D-6E8A-4147-A177-3AD203B41FA5}">
                      <a16:colId xmlns:a16="http://schemas.microsoft.com/office/drawing/2014/main" val="3768112574"/>
                    </a:ext>
                  </a:extLst>
                </a:gridCol>
                <a:gridCol w="200932">
                  <a:extLst>
                    <a:ext uri="{9D8B030D-6E8A-4147-A177-3AD203B41FA5}">
                      <a16:colId xmlns:a16="http://schemas.microsoft.com/office/drawing/2014/main" val="1965667529"/>
                    </a:ext>
                  </a:extLst>
                </a:gridCol>
                <a:gridCol w="200932">
                  <a:extLst>
                    <a:ext uri="{9D8B030D-6E8A-4147-A177-3AD203B41FA5}">
                      <a16:colId xmlns:a16="http://schemas.microsoft.com/office/drawing/2014/main" val="1715283046"/>
                    </a:ext>
                  </a:extLst>
                </a:gridCol>
                <a:gridCol w="200932">
                  <a:extLst>
                    <a:ext uri="{9D8B030D-6E8A-4147-A177-3AD203B41FA5}">
                      <a16:colId xmlns:a16="http://schemas.microsoft.com/office/drawing/2014/main" val="3209738603"/>
                    </a:ext>
                  </a:extLst>
                </a:gridCol>
                <a:gridCol w="200932">
                  <a:extLst>
                    <a:ext uri="{9D8B030D-6E8A-4147-A177-3AD203B41FA5}">
                      <a16:colId xmlns:a16="http://schemas.microsoft.com/office/drawing/2014/main" val="2961245193"/>
                    </a:ext>
                  </a:extLst>
                </a:gridCol>
                <a:gridCol w="200932">
                  <a:extLst>
                    <a:ext uri="{9D8B030D-6E8A-4147-A177-3AD203B41FA5}">
                      <a16:colId xmlns:a16="http://schemas.microsoft.com/office/drawing/2014/main" val="1035432046"/>
                    </a:ext>
                  </a:extLst>
                </a:gridCol>
                <a:gridCol w="200932">
                  <a:extLst>
                    <a:ext uri="{9D8B030D-6E8A-4147-A177-3AD203B41FA5}">
                      <a16:colId xmlns:a16="http://schemas.microsoft.com/office/drawing/2014/main" val="2507540672"/>
                    </a:ext>
                  </a:extLst>
                </a:gridCol>
                <a:gridCol w="200932">
                  <a:extLst>
                    <a:ext uri="{9D8B030D-6E8A-4147-A177-3AD203B41FA5}">
                      <a16:colId xmlns:a16="http://schemas.microsoft.com/office/drawing/2014/main" val="2455137056"/>
                    </a:ext>
                  </a:extLst>
                </a:gridCol>
                <a:gridCol w="200932">
                  <a:extLst>
                    <a:ext uri="{9D8B030D-6E8A-4147-A177-3AD203B41FA5}">
                      <a16:colId xmlns:a16="http://schemas.microsoft.com/office/drawing/2014/main" val="1810477079"/>
                    </a:ext>
                  </a:extLst>
                </a:gridCol>
                <a:gridCol w="200932">
                  <a:extLst>
                    <a:ext uri="{9D8B030D-6E8A-4147-A177-3AD203B41FA5}">
                      <a16:colId xmlns:a16="http://schemas.microsoft.com/office/drawing/2014/main" val="305440645"/>
                    </a:ext>
                  </a:extLst>
                </a:gridCol>
                <a:gridCol w="200932">
                  <a:extLst>
                    <a:ext uri="{9D8B030D-6E8A-4147-A177-3AD203B41FA5}">
                      <a16:colId xmlns:a16="http://schemas.microsoft.com/office/drawing/2014/main" val="1948318416"/>
                    </a:ext>
                  </a:extLst>
                </a:gridCol>
                <a:gridCol w="200932">
                  <a:extLst>
                    <a:ext uri="{9D8B030D-6E8A-4147-A177-3AD203B41FA5}">
                      <a16:colId xmlns:a16="http://schemas.microsoft.com/office/drawing/2014/main" val="1703806589"/>
                    </a:ext>
                  </a:extLst>
                </a:gridCol>
                <a:gridCol w="200932">
                  <a:extLst>
                    <a:ext uri="{9D8B030D-6E8A-4147-A177-3AD203B41FA5}">
                      <a16:colId xmlns:a16="http://schemas.microsoft.com/office/drawing/2014/main" val="915954004"/>
                    </a:ext>
                  </a:extLst>
                </a:gridCol>
                <a:gridCol w="200932">
                  <a:extLst>
                    <a:ext uri="{9D8B030D-6E8A-4147-A177-3AD203B41FA5}">
                      <a16:colId xmlns:a16="http://schemas.microsoft.com/office/drawing/2014/main" val="4004227729"/>
                    </a:ext>
                  </a:extLst>
                </a:gridCol>
                <a:gridCol w="200932">
                  <a:extLst>
                    <a:ext uri="{9D8B030D-6E8A-4147-A177-3AD203B41FA5}">
                      <a16:colId xmlns:a16="http://schemas.microsoft.com/office/drawing/2014/main" val="2722618644"/>
                    </a:ext>
                  </a:extLst>
                </a:gridCol>
                <a:gridCol w="200932">
                  <a:extLst>
                    <a:ext uri="{9D8B030D-6E8A-4147-A177-3AD203B41FA5}">
                      <a16:colId xmlns:a16="http://schemas.microsoft.com/office/drawing/2014/main" val="2160390281"/>
                    </a:ext>
                  </a:extLst>
                </a:gridCol>
                <a:gridCol w="200932">
                  <a:extLst>
                    <a:ext uri="{9D8B030D-6E8A-4147-A177-3AD203B41FA5}">
                      <a16:colId xmlns:a16="http://schemas.microsoft.com/office/drawing/2014/main" val="3270504263"/>
                    </a:ext>
                  </a:extLst>
                </a:gridCol>
                <a:gridCol w="200932">
                  <a:extLst>
                    <a:ext uri="{9D8B030D-6E8A-4147-A177-3AD203B41FA5}">
                      <a16:colId xmlns:a16="http://schemas.microsoft.com/office/drawing/2014/main" val="2989432054"/>
                    </a:ext>
                  </a:extLst>
                </a:gridCol>
                <a:gridCol w="200932">
                  <a:extLst>
                    <a:ext uri="{9D8B030D-6E8A-4147-A177-3AD203B41FA5}">
                      <a16:colId xmlns:a16="http://schemas.microsoft.com/office/drawing/2014/main" val="3400102243"/>
                    </a:ext>
                  </a:extLst>
                </a:gridCol>
                <a:gridCol w="200932">
                  <a:extLst>
                    <a:ext uri="{9D8B030D-6E8A-4147-A177-3AD203B41FA5}">
                      <a16:colId xmlns:a16="http://schemas.microsoft.com/office/drawing/2014/main" val="2949578785"/>
                    </a:ext>
                  </a:extLst>
                </a:gridCol>
                <a:gridCol w="200932">
                  <a:extLst>
                    <a:ext uri="{9D8B030D-6E8A-4147-A177-3AD203B41FA5}">
                      <a16:colId xmlns:a16="http://schemas.microsoft.com/office/drawing/2014/main" val="3022410595"/>
                    </a:ext>
                  </a:extLst>
                </a:gridCol>
                <a:gridCol w="200932">
                  <a:extLst>
                    <a:ext uri="{9D8B030D-6E8A-4147-A177-3AD203B41FA5}">
                      <a16:colId xmlns:a16="http://schemas.microsoft.com/office/drawing/2014/main" val="634776419"/>
                    </a:ext>
                  </a:extLst>
                </a:gridCol>
                <a:gridCol w="200932">
                  <a:extLst>
                    <a:ext uri="{9D8B030D-6E8A-4147-A177-3AD203B41FA5}">
                      <a16:colId xmlns:a16="http://schemas.microsoft.com/office/drawing/2014/main" val="2891085765"/>
                    </a:ext>
                  </a:extLst>
                </a:gridCol>
                <a:gridCol w="200932">
                  <a:extLst>
                    <a:ext uri="{9D8B030D-6E8A-4147-A177-3AD203B41FA5}">
                      <a16:colId xmlns:a16="http://schemas.microsoft.com/office/drawing/2014/main" val="2162263001"/>
                    </a:ext>
                  </a:extLst>
                </a:gridCol>
                <a:gridCol w="200932">
                  <a:extLst>
                    <a:ext uri="{9D8B030D-6E8A-4147-A177-3AD203B41FA5}">
                      <a16:colId xmlns:a16="http://schemas.microsoft.com/office/drawing/2014/main" val="3199919534"/>
                    </a:ext>
                  </a:extLst>
                </a:gridCol>
                <a:gridCol w="200932">
                  <a:extLst>
                    <a:ext uri="{9D8B030D-6E8A-4147-A177-3AD203B41FA5}">
                      <a16:colId xmlns:a16="http://schemas.microsoft.com/office/drawing/2014/main" val="434956906"/>
                    </a:ext>
                  </a:extLst>
                </a:gridCol>
                <a:gridCol w="200932">
                  <a:extLst>
                    <a:ext uri="{9D8B030D-6E8A-4147-A177-3AD203B41FA5}">
                      <a16:colId xmlns:a16="http://schemas.microsoft.com/office/drawing/2014/main" val="2210004138"/>
                    </a:ext>
                  </a:extLst>
                </a:gridCol>
                <a:gridCol w="200932">
                  <a:extLst>
                    <a:ext uri="{9D8B030D-6E8A-4147-A177-3AD203B41FA5}">
                      <a16:colId xmlns:a16="http://schemas.microsoft.com/office/drawing/2014/main" val="3144470371"/>
                    </a:ext>
                  </a:extLst>
                </a:gridCol>
              </a:tblGrid>
              <a:tr h="254742">
                <a:tc>
                  <a:txBody>
                    <a:bodyPr/>
                    <a:lstStyle/>
                    <a:p>
                      <a:pPr algn="l" fontAlgn="b"/>
                      <a:r>
                        <a:rPr lang="en-US" sz="800" b="0" i="0" u="none" strike="noStrike" dirty="0">
                          <a:solidFill>
                            <a:srgbClr val="000000"/>
                          </a:solidFill>
                          <a:effectLst/>
                          <a:latin typeface="Calibri" panose="020F0502020204030204" pitchFamily="34" charset="0"/>
                        </a:rPr>
                        <a:t>Proposed project schedule</a:t>
                      </a:r>
                    </a:p>
                  </a:txBody>
                  <a:tcPr marL="2376" marR="2376" marT="23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376" marR="2376" marT="2376" marB="0" anchor="b">
                    <a:lnL>
                      <a:noFill/>
                    </a:lnL>
                    <a:lnR>
                      <a:noFill/>
                    </a:lnR>
                    <a:lnT>
                      <a:noFill/>
                    </a:lnT>
                    <a:lnB>
                      <a:noFill/>
                    </a:lnB>
                  </a:tcPr>
                </a:tc>
                <a:extLst>
                  <a:ext uri="{0D108BD9-81ED-4DB2-BD59-A6C34878D82A}">
                    <a16:rowId xmlns:a16="http://schemas.microsoft.com/office/drawing/2014/main" val="1226417974"/>
                  </a:ext>
                </a:extLst>
              </a:tr>
              <a:tr h="128600">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117766369"/>
                  </a:ext>
                </a:extLst>
              </a:tr>
              <a:tr h="254742">
                <a:tc>
                  <a:txBody>
                    <a:bodyPr/>
                    <a:lstStyle/>
                    <a:p>
                      <a:pPr algn="l" fontAlgn="b"/>
                      <a:r>
                        <a:rPr lang="en-US" sz="800" b="0" i="0" u="none" strike="noStrike" dirty="0">
                          <a:solidFill>
                            <a:srgbClr val="000000"/>
                          </a:solidFill>
                          <a:effectLst/>
                          <a:latin typeface="Calibri" panose="020F0502020204030204" pitchFamily="34" charset="0"/>
                        </a:rPr>
                        <a:t>Hear and evaluate proposals</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796279560"/>
                  </a:ext>
                </a:extLst>
              </a:tr>
              <a:tr h="128600">
                <a:tc>
                  <a:txBody>
                    <a:bodyPr/>
                    <a:lstStyle/>
                    <a:p>
                      <a:pPr algn="l" fontAlgn="b"/>
                      <a:r>
                        <a:rPr lang="en-US" sz="800" b="0" i="0" u="none" strike="noStrike">
                          <a:solidFill>
                            <a:srgbClr val="000000"/>
                          </a:solidFill>
                          <a:effectLst/>
                          <a:latin typeface="Calibri" panose="020F0502020204030204" pitchFamily="34" charset="0"/>
                        </a:rPr>
                        <a:t>Cut-off for new proposals</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1105026073"/>
                  </a:ext>
                </a:extLst>
              </a:tr>
              <a:tr h="38088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101154149"/>
                  </a:ext>
                </a:extLst>
              </a:tr>
              <a:tr h="128600">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75200576"/>
                  </a:ext>
                </a:extLst>
              </a:tr>
              <a:tr h="128600">
                <a:tc>
                  <a:txBody>
                    <a:bodyPr/>
                    <a:lstStyle/>
                    <a:p>
                      <a:pPr algn="l" fontAlgn="b"/>
                      <a:r>
                        <a:rPr lang="en-US" sz="800" b="0" i="0" u="none" strike="noStrike">
                          <a:solidFill>
                            <a:srgbClr val="000000"/>
                          </a:solidFill>
                          <a:effectLst/>
                          <a:latin typeface="Calibri" panose="020F0502020204030204" pitchFamily="34" charset="0"/>
                        </a:rPr>
                        <a:t>Draft 0</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471141385"/>
                  </a:ext>
                </a:extLst>
              </a:tr>
              <a:tr h="25474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1504234183"/>
                  </a:ext>
                </a:extLst>
              </a:tr>
              <a:tr h="25474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415201383"/>
                  </a:ext>
                </a:extLst>
              </a:tr>
              <a:tr h="25474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542928569"/>
                  </a:ext>
                </a:extLst>
              </a:tr>
              <a:tr h="128600">
                <a:tc>
                  <a:txBody>
                    <a:bodyPr/>
                    <a:lstStyle/>
                    <a:p>
                      <a:pPr algn="l" fontAlgn="b"/>
                      <a:r>
                        <a:rPr lang="en-US" sz="800" b="0" i="0" u="none" strike="noStrike">
                          <a:solidFill>
                            <a:srgbClr val="000000"/>
                          </a:solidFill>
                          <a:effectLst/>
                          <a:latin typeface="Calibri" panose="020F0502020204030204" pitchFamily="34" charset="0"/>
                        </a:rPr>
                        <a:t>First letter ballot</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860224610"/>
                  </a:ext>
                </a:extLst>
              </a:tr>
              <a:tr h="128600">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3539236806"/>
                  </a:ext>
                </a:extLst>
              </a:tr>
              <a:tr h="128600">
                <a:tc>
                  <a:txBody>
                    <a:bodyPr/>
                    <a:lstStyle/>
                    <a:p>
                      <a:pPr algn="l" fontAlgn="b"/>
                      <a:r>
                        <a:rPr lang="en-US" sz="800" b="0" i="0" u="none" strike="noStrike">
                          <a:solidFill>
                            <a:srgbClr val="000000"/>
                          </a:solidFill>
                          <a:effectLst/>
                          <a:latin typeface="Calibri" panose="020F0502020204030204" pitchFamily="34" charset="0"/>
                        </a:rPr>
                        <a:t>WG Recirculatoin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4206194278"/>
                  </a:ext>
                </a:extLst>
              </a:tr>
              <a:tr h="25474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488721077"/>
                  </a:ext>
                </a:extLst>
              </a:tr>
              <a:tr h="128600">
                <a:tc>
                  <a:txBody>
                    <a:bodyPr/>
                    <a:lstStyle/>
                    <a:p>
                      <a:pPr algn="l" fontAlgn="b"/>
                      <a:r>
                        <a:rPr lang="en-US" sz="800" b="0" i="0" u="none" strike="noStrike">
                          <a:solidFill>
                            <a:srgbClr val="000000"/>
                          </a:solidFill>
                          <a:effectLst/>
                          <a:latin typeface="Calibri" panose="020F0502020204030204" pitchFamily="34" charset="0"/>
                        </a:rPr>
                        <a:t>WG Recirculatoin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3493940033"/>
                  </a:ext>
                </a:extLst>
              </a:tr>
              <a:tr h="254742">
                <a:tc>
                  <a:txBody>
                    <a:bodyPr/>
                    <a:lstStyle/>
                    <a:p>
                      <a:pPr algn="l" fontAlgn="b"/>
                      <a:r>
                        <a:rPr lang="en-US" sz="800" b="0" i="0" u="none" strike="noStrike">
                          <a:solidFill>
                            <a:srgbClr val="000000"/>
                          </a:solidFill>
                          <a:effectLst/>
                          <a:latin typeface="Calibri" panose="020F0502020204030204" pitchFamily="34" charset="0"/>
                        </a:rPr>
                        <a:t>Conditional approval for SA ballot</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185133860"/>
                  </a:ext>
                </a:extLst>
              </a:tr>
              <a:tr h="254742">
                <a:tc>
                  <a:txBody>
                    <a:bodyPr/>
                    <a:lstStyle/>
                    <a:p>
                      <a:pPr algn="l" fontAlgn="b"/>
                      <a:r>
                        <a:rPr lang="en-US" sz="800" b="0" i="0" u="none" strike="noStrike">
                          <a:solidFill>
                            <a:srgbClr val="000000"/>
                          </a:solidFill>
                          <a:effectLst/>
                          <a:latin typeface="Calibri" panose="020F0502020204030204" pitchFamily="34" charset="0"/>
                        </a:rPr>
                        <a:t>Comment resolution, 2nd recirc</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1375601869"/>
                  </a:ext>
                </a:extLst>
              </a:tr>
              <a:tr h="128600">
                <a:tc>
                  <a:txBody>
                    <a:bodyPr/>
                    <a:lstStyle/>
                    <a:p>
                      <a:pPr algn="l" fontAlgn="b"/>
                      <a:r>
                        <a:rPr lang="en-US" sz="800" b="0" i="0" u="none" strike="noStrike">
                          <a:solidFill>
                            <a:srgbClr val="000000"/>
                          </a:solidFill>
                          <a:effectLst/>
                          <a:latin typeface="Calibri" panose="020F0502020204030204" pitchFamily="34" charset="0"/>
                        </a:rPr>
                        <a:t>First SA ballot</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3693349059"/>
                  </a:ext>
                </a:extLst>
              </a:tr>
              <a:tr h="25474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1064310924"/>
                  </a:ext>
                </a:extLst>
              </a:tr>
              <a:tr h="128600">
                <a:tc>
                  <a:txBody>
                    <a:bodyPr/>
                    <a:lstStyle/>
                    <a:p>
                      <a:pPr algn="l" fontAlgn="b"/>
                      <a:r>
                        <a:rPr lang="en-US" sz="800" b="0" i="0" u="none" strike="noStrike">
                          <a:solidFill>
                            <a:srgbClr val="000000"/>
                          </a:solidFill>
                          <a:effectLst/>
                          <a:latin typeface="Calibri" panose="020F0502020204030204" pitchFamily="34" charset="0"/>
                        </a:rPr>
                        <a:t>SA Resirculation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3393297041"/>
                  </a:ext>
                </a:extLst>
              </a:tr>
              <a:tr h="254742">
                <a:tc>
                  <a:txBody>
                    <a:bodyPr/>
                    <a:lstStyle/>
                    <a:p>
                      <a:pPr algn="l" fontAlgn="b"/>
                      <a:r>
                        <a:rPr lang="en-US" sz="800" b="0" i="0" u="none" strike="noStrike">
                          <a:solidFill>
                            <a:srgbClr val="000000"/>
                          </a:solidFill>
                          <a:effectLst/>
                          <a:latin typeface="Calibri" panose="020F0502020204030204" pitchFamily="34" charset="0"/>
                        </a:rPr>
                        <a:t>Conditional approval to RevCom</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296850509"/>
                  </a:ext>
                </a:extLst>
              </a:tr>
              <a:tr h="25474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59238502"/>
                  </a:ext>
                </a:extLst>
              </a:tr>
              <a:tr h="128600">
                <a:tc>
                  <a:txBody>
                    <a:bodyPr/>
                    <a:lstStyle/>
                    <a:p>
                      <a:pPr algn="l" fontAlgn="b"/>
                      <a:r>
                        <a:rPr lang="en-US" sz="800" b="0" i="0" u="none" strike="noStrike">
                          <a:solidFill>
                            <a:srgbClr val="000000"/>
                          </a:solidFill>
                          <a:effectLst/>
                          <a:latin typeface="Calibri" panose="020F0502020204030204" pitchFamily="34" charset="0"/>
                        </a:rPr>
                        <a:t>SA Resirculation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3445920434"/>
                  </a:ext>
                </a:extLst>
              </a:tr>
              <a:tr h="25474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1499959555"/>
                  </a:ext>
                </a:extLst>
              </a:tr>
              <a:tr h="380884">
                <a:tc>
                  <a:txBody>
                    <a:bodyPr/>
                    <a:lstStyle/>
                    <a:p>
                      <a:pPr algn="l" fontAlgn="b"/>
                      <a:r>
                        <a:rPr lang="en-US" sz="800" b="0" i="0" u="none" strike="noStrike">
                          <a:solidFill>
                            <a:srgbClr val="000000"/>
                          </a:solidFill>
                          <a:effectLst/>
                          <a:latin typeface="Calibri" panose="020F0502020204030204" pitchFamily="34" charset="0"/>
                        </a:rPr>
                        <a:t>Conditional or unconditional approval to RevCom</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554875294"/>
                  </a:ext>
                </a:extLst>
              </a:tr>
              <a:tr h="25474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09870516"/>
                  </a:ext>
                </a:extLst>
              </a:tr>
              <a:tr h="128600">
                <a:tc>
                  <a:txBody>
                    <a:bodyPr/>
                    <a:lstStyle/>
                    <a:p>
                      <a:pPr algn="l" fontAlgn="b"/>
                      <a:r>
                        <a:rPr lang="en-US" sz="800" b="0" i="0" u="none" strike="noStrike">
                          <a:solidFill>
                            <a:srgbClr val="000000"/>
                          </a:solidFill>
                          <a:effectLst/>
                          <a:latin typeface="Calibri" panose="020F0502020204030204" pitchFamily="34" charset="0"/>
                        </a:rPr>
                        <a:t>RevCom meets</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3806497863"/>
                  </a:ext>
                </a:extLst>
              </a:tr>
            </a:tbl>
          </a:graphicData>
        </a:graphic>
      </p:graphicFrame>
      <p:sp>
        <p:nvSpPr>
          <p:cNvPr id="16" name="TextBox 15">
            <a:extLst>
              <a:ext uri="{FF2B5EF4-FFF2-40B4-BE49-F238E27FC236}">
                <a16:creationId xmlns:a16="http://schemas.microsoft.com/office/drawing/2014/main" id="{73329D62-8B9D-43B2-8784-FD74B7579AAB}"/>
              </a:ext>
            </a:extLst>
          </p:cNvPr>
          <p:cNvSpPr txBox="1"/>
          <p:nvPr/>
        </p:nvSpPr>
        <p:spPr>
          <a:xfrm>
            <a:off x="2008187" y="6093296"/>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spTree>
    <p:extLst>
      <p:ext uri="{BB962C8B-B14F-4D97-AF65-F5344CB8AC3E}">
        <p14:creationId xmlns:p14="http://schemas.microsoft.com/office/powerpoint/2010/main" val="1043407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4143713522"/>
              </p:ext>
            </p:extLst>
          </p:nvPr>
        </p:nvGraphicFramePr>
        <p:xfrm>
          <a:off x="755575" y="2721456"/>
          <a:ext cx="7764463" cy="2651760"/>
        </p:xfrm>
        <a:graphic>
          <a:graphicData uri="http://schemas.openxmlformats.org/drawingml/2006/table">
            <a:tbl>
              <a:tblPr>
                <a:tableStyleId>{5C22544A-7EE6-4342-B048-85BDC9FD1C3A}</a:tableStyleId>
              </a:tblPr>
              <a:tblGrid>
                <a:gridCol w="4449299">
                  <a:extLst>
                    <a:ext uri="{9D8B030D-6E8A-4147-A177-3AD203B41FA5}">
                      <a16:colId xmlns:a16="http://schemas.microsoft.com/office/drawing/2014/main" val="4020299781"/>
                    </a:ext>
                  </a:extLst>
                </a:gridCol>
                <a:gridCol w="3315164">
                  <a:extLst>
                    <a:ext uri="{9D8B030D-6E8A-4147-A177-3AD203B41FA5}">
                      <a16:colId xmlns:a16="http://schemas.microsoft.com/office/drawing/2014/main" val="1015812903"/>
                    </a:ext>
                  </a:extLst>
                </a:gridCol>
              </a:tblGrid>
              <a:tr h="182880">
                <a:tc>
                  <a:txBody>
                    <a:bodyPr/>
                    <a:lstStyle/>
                    <a:p>
                      <a:pPr algn="l" fontAlgn="b"/>
                      <a:r>
                        <a:rPr lang="en-US" sz="1400" u="none" strike="noStrike">
                          <a:effectLst/>
                        </a:rPr>
                        <a:t>Call for proposals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tc>
                <a:extLst>
                  <a:ext uri="{0D108BD9-81ED-4DB2-BD59-A6C34878D82A}">
                    <a16:rowId xmlns:a16="http://schemas.microsoft.com/office/drawing/2014/main" val="3321393315"/>
                  </a:ext>
                </a:extLst>
              </a:tr>
              <a:tr h="182880">
                <a:tc>
                  <a:txBody>
                    <a:bodyPr/>
                    <a:lstStyle/>
                    <a:p>
                      <a:pPr algn="l" fontAlgn="b"/>
                      <a:r>
                        <a:rPr lang="en-US" sz="1400" u="none" strike="noStrike">
                          <a:effectLst/>
                        </a:rPr>
                        <a:t>Cut-off for new proposals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2022</a:t>
                      </a:r>
                    </a:p>
                  </a:txBody>
                  <a:tcPr marL="7620" marR="7620" marT="7620" marB="0" anchor="b"/>
                </a:tc>
                <a:extLst>
                  <a:ext uri="{0D108BD9-81ED-4DB2-BD59-A6C34878D82A}">
                    <a16:rowId xmlns:a16="http://schemas.microsoft.com/office/drawing/2014/main" val="2694915279"/>
                  </a:ext>
                </a:extLst>
              </a:tr>
              <a:tr h="182880">
                <a:tc>
                  <a:txBody>
                    <a:bodyPr/>
                    <a:lstStyle/>
                    <a:p>
                      <a:pPr algn="l" fontAlgn="b"/>
                      <a:r>
                        <a:rPr lang="en-US" sz="1400" u="none" strike="noStrike">
                          <a:effectLst/>
                        </a:rPr>
                        <a:t>Draft 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1047032441"/>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 2022</a:t>
                      </a:r>
                    </a:p>
                  </a:txBody>
                  <a:tcPr marL="7620" marR="7620" marT="7620" marB="0" anchor="b"/>
                </a:tc>
                <a:extLst>
                  <a:ext uri="{0D108BD9-81ED-4DB2-BD59-A6C34878D82A}">
                    <a16:rowId xmlns:a16="http://schemas.microsoft.com/office/drawing/2014/main" val="2104789965"/>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October 2022 (before Nov meeting)</a:t>
                      </a:r>
                    </a:p>
                  </a:txBody>
                  <a:tcPr marL="7620" marR="7620" marT="7620" marB="0" anchor="b"/>
                </a:tc>
                <a:extLst>
                  <a:ext uri="{0D108BD9-81ED-4DB2-BD59-A6C34878D82A}">
                    <a16:rowId xmlns:a16="http://schemas.microsoft.com/office/drawing/2014/main" val="3607002835"/>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 (following meeting)</a:t>
                      </a:r>
                    </a:p>
                  </a:txBody>
                  <a:tcPr marL="7620" marR="7620" marT="7620" marB="0" anchor="b"/>
                </a:tc>
                <a:extLst>
                  <a:ext uri="{0D108BD9-81ED-4DB2-BD59-A6C34878D82A}">
                    <a16:rowId xmlns:a16="http://schemas.microsoft.com/office/drawing/2014/main" val="4281273828"/>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Conditional approval for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726778902"/>
                  </a:ext>
                </a:extLst>
              </a:tr>
              <a:tr h="182880">
                <a:tc>
                  <a:txBody>
                    <a:bodyPr/>
                    <a:lstStyle/>
                    <a:p>
                      <a:pPr algn="l" fontAlgn="b"/>
                      <a:r>
                        <a:rPr lang="en-US" sz="1400" u="none" strike="noStrike" dirty="0">
                          <a:effectLst/>
                        </a:rPr>
                        <a:t>WG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  2023</a:t>
                      </a:r>
                    </a:p>
                  </a:txBody>
                  <a:tcPr marL="7620" marR="7620" marT="7620" marB="0" anchor="b"/>
                </a:tc>
                <a:extLst>
                  <a:ext uri="{0D108BD9-81ED-4DB2-BD59-A6C34878D82A}">
                    <a16:rowId xmlns:a16="http://schemas.microsoft.com/office/drawing/2014/main" val="225014369"/>
                  </a:ext>
                </a:extLst>
              </a:tr>
              <a:tr h="182880">
                <a:tc>
                  <a:txBody>
                    <a:bodyPr/>
                    <a:lstStyle/>
                    <a:p>
                      <a:pPr algn="l" fontAlgn="b"/>
                      <a:r>
                        <a:rPr lang="en-US" sz="1400" u="none" strike="noStrike" dirty="0">
                          <a:effectLst/>
                        </a:rPr>
                        <a:t>First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October 2023</a:t>
                      </a:r>
                    </a:p>
                  </a:txBody>
                  <a:tcPr marL="7620" marR="7620" marT="7620" marB="0" anchor="b"/>
                </a:tc>
                <a:extLst>
                  <a:ext uri="{0D108BD9-81ED-4DB2-BD59-A6C34878D82A}">
                    <a16:rowId xmlns:a16="http://schemas.microsoft.com/office/drawing/2014/main" val="230540746"/>
                  </a:ext>
                </a:extLst>
              </a:tr>
              <a:tr h="182880">
                <a:tc>
                  <a:txBody>
                    <a:bodyPr/>
                    <a:lstStyle/>
                    <a:p>
                      <a:pPr algn="l" fontAlgn="b"/>
                      <a:r>
                        <a:rPr lang="en-US" sz="1400" u="none" strike="noStrike" dirty="0">
                          <a:effectLst/>
                        </a:rPr>
                        <a:t>SA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June 2024</a:t>
                      </a:r>
                    </a:p>
                  </a:txBody>
                  <a:tcPr marL="7620" marR="7620" marT="7620" marB="0" anchor="b"/>
                </a:tc>
                <a:extLst>
                  <a:ext uri="{0D108BD9-81ED-4DB2-BD59-A6C34878D82A}">
                    <a16:rowId xmlns:a16="http://schemas.microsoft.com/office/drawing/2014/main" val="2208909930"/>
                  </a:ext>
                </a:extLst>
              </a:tr>
              <a:tr h="182880">
                <a:tc>
                  <a:txBody>
                    <a:bodyPr/>
                    <a:lstStyle/>
                    <a:p>
                      <a:pPr algn="l" fontAlgn="b"/>
                      <a:r>
                        <a:rPr lang="en-US" sz="1400" u="none" strike="noStrike">
                          <a:effectLst/>
                        </a:rPr>
                        <a:t>Conditional or unconditional approval to RevCom</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2024</a:t>
                      </a:r>
                    </a:p>
                  </a:txBody>
                  <a:tcPr marL="7620" marR="7620" marT="7620" marB="0" anchor="b"/>
                </a:tc>
                <a:extLst>
                  <a:ext uri="{0D108BD9-81ED-4DB2-BD59-A6C34878D82A}">
                    <a16:rowId xmlns:a16="http://schemas.microsoft.com/office/drawing/2014/main" val="63118377"/>
                  </a:ext>
                </a:extLst>
              </a:tr>
              <a:tr h="182880">
                <a:tc>
                  <a:txBody>
                    <a:bodyPr/>
                    <a:lstStyle/>
                    <a:p>
                      <a:pPr algn="l" fontAlgn="b"/>
                      <a:r>
                        <a:rPr lang="en-US" sz="1400" u="none" strike="noStrike">
                          <a:effectLst/>
                        </a:rPr>
                        <a:t>RevCom meets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or October 2024</a:t>
                      </a:r>
                    </a:p>
                  </a:txBody>
                  <a:tcPr marL="7620" marR="7620" marT="7620" marB="0" anchor="b"/>
                </a:tc>
                <a:extLst>
                  <a:ext uri="{0D108BD9-81ED-4DB2-BD59-A6C34878D82A}">
                    <a16:rowId xmlns:a16="http://schemas.microsoft.com/office/drawing/2014/main" val="4084612535"/>
                  </a:ext>
                </a:extLst>
              </a:tr>
            </a:tbl>
          </a:graphicData>
        </a:graphic>
      </p:graphicFrame>
    </p:spTree>
    <p:extLst>
      <p:ext uri="{BB962C8B-B14F-4D97-AF65-F5344CB8AC3E}">
        <p14:creationId xmlns:p14="http://schemas.microsoft.com/office/powerpoint/2010/main" val="148406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98209742-BC94-46EE-AC78-523FB2E8F229}"/>
              </a:ext>
            </a:extLst>
          </p:cNvPr>
          <p:cNvSpPr txBox="1"/>
          <p:nvPr/>
        </p:nvSpPr>
        <p:spPr>
          <a:xfrm>
            <a:off x="1763688" y="6019728"/>
            <a:ext cx="5616624" cy="461665"/>
          </a:xfrm>
          <a:prstGeom prst="rect">
            <a:avLst/>
          </a:prstGeom>
          <a:noFill/>
        </p:spPr>
        <p:txBody>
          <a:bodyPr wrap="square" rtlCol="0">
            <a:spAutoFit/>
          </a:bodyPr>
          <a:lstStyle/>
          <a:p>
            <a:pPr algn="ctr"/>
            <a:r>
              <a:rPr lang="en-US" sz="2400" dirty="0">
                <a:solidFill>
                  <a:schemeClr val="accent5">
                    <a:lumMod val="50000"/>
                  </a:schemeClr>
                </a:solidFill>
                <a:highlight>
                  <a:srgbClr val="FFFF00"/>
                </a:highlight>
              </a:rPr>
              <a:t>Meeting will begin at 10 after the hour</a:t>
            </a:r>
          </a:p>
        </p:txBody>
      </p:sp>
    </p:spTree>
    <p:extLst>
      <p:ext uri="{BB962C8B-B14F-4D97-AF65-F5344CB8AC3E}">
        <p14:creationId xmlns:p14="http://schemas.microsoft.com/office/powerpoint/2010/main" val="124547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a:bodyPr>
          <a:lstStyle/>
          <a:p>
            <a:r>
              <a:rPr lang="en-US" dirty="0"/>
              <a:t>[To be Added]</a:t>
            </a:r>
          </a:p>
          <a:p>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9210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1621607"/>
            <a:ext cx="4608513" cy="2671489"/>
          </a:xfrm>
        </p:spPr>
        <p:txBody>
          <a:bodyPr>
            <a:normAutofit fontScale="70000" lnSpcReduction="20000"/>
          </a:bodyPr>
          <a:lstStyle/>
          <a:p>
            <a:pPr marL="0" indent="0">
              <a:defRPr/>
            </a:pPr>
            <a:r>
              <a:rPr lang="en-US" dirty="0"/>
              <a:t>Proposal A: </a:t>
            </a:r>
            <a:r>
              <a:rPr lang="en-US" dirty="0">
                <a:solidFill>
                  <a:schemeClr val="accent5">
                    <a:lumMod val="75000"/>
                  </a:schemeClr>
                </a:solidFill>
              </a:rPr>
              <a:t>Interleave with TG14</a:t>
            </a:r>
          </a:p>
          <a:p>
            <a:pPr marL="0" indent="0">
              <a:defRPr/>
            </a:pPr>
            <a:r>
              <a:rPr lang="en-US" dirty="0"/>
              <a:t>Frequency: Bi-weekly </a:t>
            </a:r>
          </a:p>
          <a:p>
            <a:pPr marL="0" indent="0">
              <a:defRPr/>
            </a:pPr>
            <a:r>
              <a:rPr lang="en-US" dirty="0"/>
              <a:t>Phase: Wednesday  </a:t>
            </a:r>
          </a:p>
          <a:p>
            <a:pPr marL="0" indent="0">
              <a:defRPr/>
            </a:pPr>
            <a:r>
              <a:rPr lang="en-US" dirty="0"/>
              <a:t>Time: 10:00 ET (07:00 PT)</a:t>
            </a:r>
          </a:p>
          <a:p>
            <a:pPr marL="0" indent="0">
              <a:defRPr/>
            </a:pPr>
            <a:r>
              <a:rPr lang="en-US" dirty="0"/>
              <a:t>Offset: First call November  24</a:t>
            </a:r>
            <a:r>
              <a:rPr lang="en-US" baseline="30000" dirty="0"/>
              <a:t>th</a:t>
            </a:r>
            <a:endParaRPr lang="en-US" dirty="0"/>
          </a:p>
          <a:p>
            <a:pPr marL="400050" lvl="1" indent="0">
              <a:defRPr/>
            </a:pPr>
            <a:r>
              <a:rPr lang="en-US" dirty="0"/>
              <a:t>[don’t skip a week after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22</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3385492935"/>
              </p:ext>
            </p:extLst>
          </p:nvPr>
        </p:nvGraphicFramePr>
        <p:xfrm>
          <a:off x="5436096" y="1628800"/>
          <a:ext cx="3205574" cy="4501932"/>
        </p:xfrm>
        <a:graphic>
          <a:graphicData uri="http://schemas.openxmlformats.org/drawingml/2006/table">
            <a:tbl>
              <a:tblPr firstRow="1" bandRow="1">
                <a:tableStyleId>{5C22544A-7EE6-4342-B048-85BDC9FD1C3A}</a:tableStyleId>
              </a:tblPr>
              <a:tblGrid>
                <a:gridCol w="1654653">
                  <a:extLst>
                    <a:ext uri="{9D8B030D-6E8A-4147-A177-3AD203B41FA5}">
                      <a16:colId xmlns:a16="http://schemas.microsoft.com/office/drawing/2014/main" val="20000"/>
                    </a:ext>
                  </a:extLst>
                </a:gridCol>
                <a:gridCol w="1550921">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[Nov plenary]</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November 24</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December 8</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December 22</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r>
                        <a:rPr lang="en-US" dirty="0"/>
                        <a:t>January 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644665315"/>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solidFill>
                          <a:srgbClr val="C00000"/>
                        </a:solidFill>
                      </a:endParaRPr>
                    </a:p>
                  </a:txBody>
                  <a:tcPr marL="91420" marR="91420" marT="45700" marB="45700"/>
                </a:tc>
                <a:tc>
                  <a:txBody>
                    <a:bodyPr/>
                    <a:lstStyle/>
                    <a:p>
                      <a:endParaRPr lang="en-US" sz="1800" b="1" dirty="0">
                        <a:solidFill>
                          <a:srgbClr val="C00000"/>
                        </a:solidFill>
                      </a:endParaRPr>
                    </a:p>
                  </a:txBody>
                  <a:tcPr marL="91420" marR="91420" marT="45700" marB="45700"/>
                </a:tc>
                <a:extLst>
                  <a:ext uri="{0D108BD9-81ED-4DB2-BD59-A6C34878D82A}">
                    <a16:rowId xmlns:a16="http://schemas.microsoft.com/office/drawing/2014/main" val="27225253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January 14: </a:t>
                      </a:r>
                    </a:p>
                  </a:txBody>
                  <a:tcPr marL="91420" marR="91420" marT="45700" marB="45700"/>
                </a:tc>
                <a:tc>
                  <a:txBody>
                    <a:bodyPr/>
                    <a:lstStyle/>
                    <a:p>
                      <a:r>
                        <a:rPr lang="en-US" sz="1800" b="1" dirty="0">
                          <a:solidFill>
                            <a:srgbClr val="C00000"/>
                          </a:solidFill>
                        </a:rPr>
                        <a:t>Nov Plenary</a:t>
                      </a:r>
                    </a:p>
                  </a:txBody>
                  <a:tcPr marL="91420" marR="91420" marT="45700" marB="45700"/>
                </a:tc>
                <a:extLst>
                  <a:ext uri="{0D108BD9-81ED-4DB2-BD59-A6C34878D82A}">
                    <a16:rowId xmlns:a16="http://schemas.microsoft.com/office/drawing/2014/main" val="159053180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2708920"/>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1772816"/>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32549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1637084"/>
            <a:ext cx="4824537" cy="2584004"/>
          </a:xfrm>
        </p:spPr>
        <p:txBody>
          <a:bodyPr>
            <a:normAutofit fontScale="70000" lnSpcReduction="20000"/>
          </a:bodyPr>
          <a:lstStyle/>
          <a:p>
            <a:pPr marL="0" indent="0">
              <a:defRPr/>
            </a:pPr>
            <a:r>
              <a:rPr lang="en-US" dirty="0"/>
              <a:t>Proposal B: </a:t>
            </a:r>
            <a:r>
              <a:rPr lang="en-US" dirty="0">
                <a:solidFill>
                  <a:schemeClr val="accent5">
                    <a:lumMod val="75000"/>
                  </a:schemeClr>
                </a:solidFill>
              </a:rPr>
              <a:t>Interleave with TG14</a:t>
            </a:r>
          </a:p>
          <a:p>
            <a:pPr marL="0" indent="0">
              <a:defRPr/>
            </a:pPr>
            <a:r>
              <a:rPr lang="en-US" dirty="0"/>
              <a:t>Frequency: Bi-weekly </a:t>
            </a:r>
          </a:p>
          <a:p>
            <a:pPr marL="0" indent="0">
              <a:defRPr/>
            </a:pPr>
            <a:r>
              <a:rPr lang="en-US" dirty="0"/>
              <a:t>Phase: Wednesday  </a:t>
            </a:r>
          </a:p>
          <a:p>
            <a:pPr marL="0" indent="0">
              <a:defRPr/>
            </a:pPr>
            <a:r>
              <a:rPr lang="en-US" dirty="0"/>
              <a:t>Time: 10:00 ET (07:00 PT)</a:t>
            </a:r>
          </a:p>
          <a:p>
            <a:pPr marL="0" indent="0">
              <a:defRPr/>
            </a:pPr>
            <a:r>
              <a:rPr lang="en-US" dirty="0"/>
              <a:t>Offset: First call December 1</a:t>
            </a:r>
            <a:r>
              <a:rPr lang="en-US" baseline="30000" dirty="0"/>
              <a:t>st</a:t>
            </a:r>
            <a:endParaRPr lang="en-US" dirty="0"/>
          </a:p>
          <a:p>
            <a:pPr marL="400050" lvl="1" indent="0">
              <a:defRPr/>
            </a:pPr>
            <a:r>
              <a:rPr lang="en-US" dirty="0"/>
              <a:t>[skip week following the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23</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4043672998"/>
              </p:ext>
            </p:extLst>
          </p:nvPr>
        </p:nvGraphicFramePr>
        <p:xfrm>
          <a:off x="5436096" y="1628800"/>
          <a:ext cx="3205574" cy="4501932"/>
        </p:xfrm>
        <a:graphic>
          <a:graphicData uri="http://schemas.openxmlformats.org/drawingml/2006/table">
            <a:tbl>
              <a:tblPr firstRow="1" bandRow="1">
                <a:tableStyleId>{5C22544A-7EE6-4342-B048-85BDC9FD1C3A}</a:tableStyleId>
              </a:tblPr>
              <a:tblGrid>
                <a:gridCol w="1654653">
                  <a:extLst>
                    <a:ext uri="{9D8B030D-6E8A-4147-A177-3AD203B41FA5}">
                      <a16:colId xmlns:a16="http://schemas.microsoft.com/office/drawing/2014/main" val="20000"/>
                    </a:ext>
                  </a:extLst>
                </a:gridCol>
                <a:gridCol w="1550921">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[Nov plenary]</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December 1</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December 15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December 29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r>
                        <a:rPr lang="en-US" dirty="0"/>
                        <a:t>January 12</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644665315"/>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solidFill>
                          <a:srgbClr val="C00000"/>
                        </a:solidFill>
                      </a:endParaRPr>
                    </a:p>
                  </a:txBody>
                  <a:tcPr marL="91420" marR="91420" marT="45700" marB="45700"/>
                </a:tc>
                <a:tc>
                  <a:txBody>
                    <a:bodyPr/>
                    <a:lstStyle/>
                    <a:p>
                      <a:endParaRPr lang="en-US" sz="1800" b="1" dirty="0">
                        <a:solidFill>
                          <a:srgbClr val="C00000"/>
                        </a:solidFill>
                      </a:endParaRPr>
                    </a:p>
                  </a:txBody>
                  <a:tcPr marL="91420" marR="91420" marT="45700" marB="45700"/>
                </a:tc>
                <a:extLst>
                  <a:ext uri="{0D108BD9-81ED-4DB2-BD59-A6C34878D82A}">
                    <a16:rowId xmlns:a16="http://schemas.microsoft.com/office/drawing/2014/main" val="27225253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January 14: </a:t>
                      </a:r>
                    </a:p>
                  </a:txBody>
                  <a:tcPr marL="91420" marR="91420" marT="45700" marB="45700"/>
                </a:tc>
                <a:tc>
                  <a:txBody>
                    <a:bodyPr/>
                    <a:lstStyle/>
                    <a:p>
                      <a:r>
                        <a:rPr lang="en-US" sz="1800" b="1" dirty="0">
                          <a:solidFill>
                            <a:srgbClr val="C00000"/>
                          </a:solidFill>
                        </a:rPr>
                        <a:t>Nov Plenary</a:t>
                      </a:r>
                    </a:p>
                  </a:txBody>
                  <a:tcPr marL="91420" marR="91420" marT="45700" marB="45700"/>
                </a:tc>
                <a:extLst>
                  <a:ext uri="{0D108BD9-81ED-4DB2-BD59-A6C34878D82A}">
                    <a16:rowId xmlns:a16="http://schemas.microsoft.com/office/drawing/2014/main" val="159053180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2708920"/>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1772816"/>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29469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24</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25</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lstStyle/>
          <a:p>
            <a:pPr>
              <a:buFont typeface="Arial" panose="020B0604020202020204" pitchFamily="34" charset="0"/>
              <a:buChar char="•"/>
            </a:pPr>
            <a:r>
              <a:rPr lang="en-US" sz="2000" b="1"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a:r>
            <a:r>
              <a:rPr lang="en-US" sz="2000" dirty="0">
                <a:hlinkClick r:id="rId2"/>
              </a:rPr>
              <a:t>here</a:t>
            </a:r>
            <a:r>
              <a:rPr lang="en-US" sz="2000" dirty="0"/>
              <a:t> or follow the registration link here </a:t>
            </a:r>
            <a:r>
              <a:rPr lang="en-US" sz="2000" dirty="0">
                <a:hlinkClick r:id="rId3"/>
              </a:rPr>
              <a:t>http://802world.org/plenary/</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3</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C0AE-FB52-4D73-8DB6-02C1D9B69680}"/>
              </a:ext>
            </a:extLst>
          </p:cNvPr>
          <p:cNvSpPr>
            <a:spLocks noGrp="1"/>
          </p:cNvSpPr>
          <p:nvPr>
            <p:ph type="title"/>
          </p:nvPr>
        </p:nvSpPr>
        <p:spPr/>
        <p:txBody>
          <a:bodyPr/>
          <a:lstStyle/>
          <a:p>
            <a:r>
              <a:rPr lang="en-US" dirty="0">
                <a:solidFill>
                  <a:srgbClr val="FF0000"/>
                </a:solidFill>
              </a:rPr>
              <a:t>Registration Reminder</a:t>
            </a:r>
          </a:p>
        </p:txBody>
      </p:sp>
      <p:sp>
        <p:nvSpPr>
          <p:cNvPr id="3" name="Content Placeholder 2">
            <a:extLst>
              <a:ext uri="{FF2B5EF4-FFF2-40B4-BE49-F238E27FC236}">
                <a16:creationId xmlns:a16="http://schemas.microsoft.com/office/drawing/2014/main" id="{AD602F05-B60E-4AD5-BC7F-ABE29DD62A43}"/>
              </a:ext>
            </a:extLst>
          </p:cNvPr>
          <p:cNvSpPr>
            <a:spLocks noGrp="1"/>
          </p:cNvSpPr>
          <p:nvPr>
            <p:ph idx="1"/>
          </p:nvPr>
        </p:nvSpPr>
        <p:spPr/>
        <p:txBody>
          <a:bodyPr>
            <a:normAutofit fontScale="70000" lnSpcReduction="20000"/>
          </a:bodyPr>
          <a:lstStyle/>
          <a:p>
            <a:pPr algn="ctr"/>
            <a:r>
              <a:rPr lang="en-US" b="1" dirty="0">
                <a:latin typeface="Arial" panose="020B0604020202020204" pitchFamily="34" charset="0"/>
              </a:rPr>
              <a:t>If you are not yet registered (and have paid the meeting fee) please do so now.</a:t>
            </a:r>
          </a:p>
          <a:p>
            <a:pPr algn="ctr"/>
            <a:endParaRPr lang="en-US" b="1" dirty="0">
              <a:latin typeface="Arial" panose="020B0604020202020204" pitchFamily="34" charset="0"/>
            </a:endParaRPr>
          </a:p>
          <a:p>
            <a:pPr algn="ctr"/>
            <a:r>
              <a:rPr lang="en-US" sz="3200" b="1" dirty="0">
                <a:solidFill>
                  <a:schemeClr val="accent1">
                    <a:lumMod val="50000"/>
                  </a:schemeClr>
                </a:solidFill>
              </a:rPr>
              <a:t>Late Registration: </a:t>
            </a:r>
          </a:p>
          <a:p>
            <a:pPr algn="ctr"/>
            <a:r>
              <a:rPr lang="en-US" sz="3200" b="1" dirty="0">
                <a:solidFill>
                  <a:schemeClr val="accent1">
                    <a:lumMod val="50000"/>
                  </a:schemeClr>
                </a:solidFill>
              </a:rPr>
              <a:t>(after 11:59 PM UTC Friday 11:59 PM UTC November 5, 2021)</a:t>
            </a:r>
          </a:p>
          <a:p>
            <a:pPr marL="0" indent="0" algn="ctr"/>
            <a:r>
              <a:rPr lang="en-US" sz="3200" b="1" dirty="0">
                <a:solidFill>
                  <a:schemeClr val="accent1">
                    <a:lumMod val="50000"/>
                  </a:schemeClr>
                </a:solidFill>
              </a:rPr>
              <a:t>$US 125.00 for all attendees</a:t>
            </a:r>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t>Registration information:</a:t>
            </a:r>
          </a:p>
          <a:p>
            <a:r>
              <a:rPr lang="en-US" sz="3200" dirty="0">
                <a:hlinkClick r:id="rId2"/>
              </a:rPr>
              <a:t>http://802world.org/plenary/</a:t>
            </a:r>
            <a:endParaRPr lang="en-US" sz="3200" dirty="0"/>
          </a:p>
          <a:p>
            <a:endParaRPr lang="en-US" dirty="0"/>
          </a:p>
          <a:p>
            <a:r>
              <a:rPr lang="en-US" dirty="0">
                <a:effectLst/>
                <a:latin typeface="Arial" panose="020B0604020202020204" pitchFamily="34" charset="0"/>
              </a:rPr>
              <a:t>Registration Link:</a:t>
            </a:r>
          </a:p>
          <a:p>
            <a:r>
              <a:rPr lang="en-US" dirty="0">
                <a:effectLst/>
                <a:latin typeface="Arial" panose="020B0604020202020204" pitchFamily="34" charset="0"/>
                <a:hlinkClick r:id="rId3"/>
              </a:rPr>
              <a:t>https://cvent.me/4xn8Ql</a:t>
            </a:r>
            <a:endParaRPr lang="en-US" dirty="0">
              <a:effectLst/>
              <a:latin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0E3690F5-097F-452B-8FCB-0006C4AE321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163033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Virtual Plenary November 2021</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November 9</a:t>
            </a:r>
            <a:r>
              <a:rPr lang="en-US" sz="1600" baseline="30000" dirty="0"/>
              <a:t>th</a:t>
            </a:r>
            <a:r>
              <a:rPr lang="en-US" sz="1600" dirty="0"/>
              <a:t> through November 17</a:t>
            </a:r>
            <a:r>
              <a:rPr lang="en-US" sz="1600" baseline="30000" dirty="0"/>
              <a:t>th</a:t>
            </a:r>
            <a:r>
              <a:rPr lang="en-US" sz="1600" dirty="0"/>
              <a:t> 2021</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6</a:t>
            </a:fld>
            <a:endParaRPr lang="en-US" altLang="en-US"/>
          </a:p>
        </p:txBody>
      </p:sp>
      <p:pic>
        <p:nvPicPr>
          <p:cNvPr id="1026" name="Picture 2" descr="A picture of where you might have been">
            <a:extLst>
              <a:ext uri="{FF2B5EF4-FFF2-40B4-BE49-F238E27FC236}">
                <a16:creationId xmlns:a16="http://schemas.microsoft.com/office/drawing/2014/main" id="{53106C83-A18C-4D55-9743-DA0CFD892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4482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5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8</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6"/>
              </a:rPr>
              <a:t>https://standards.ieee.org/content/dam/ieee-standards/stand</a:t>
            </a:r>
          </a:p>
          <a:p>
            <a:pPr>
              <a:defRPr/>
            </a:pPr>
            <a:r>
              <a:rPr lang="en-US" dirty="0">
                <a:hlinkClick r:id="rId7"/>
              </a:rPr>
              <a:t>https://standards.ieee.org/faqs/copyrights/index.htmlards/web/documents/other/ieee-sa-copyright-policy-2019.pdf</a:t>
            </a:r>
            <a:endParaRPr lang="en-US" dirty="0"/>
          </a:p>
          <a:p>
            <a:pPr>
              <a:defRPr/>
            </a:pPr>
            <a:r>
              <a:rPr lang="en-US" dirty="0">
                <a:hlinkClick r:id="rId8"/>
              </a:rPr>
              <a:t>https://standards.ieee.org/ipr/copyright-materials.html</a:t>
            </a:r>
            <a:endParaRPr lang="en-US" dirty="0"/>
          </a:p>
          <a:p>
            <a:pP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41756</TotalTime>
  <Words>2136</Words>
  <Application>Microsoft Office PowerPoint</Application>
  <PresentationFormat>On-screen Show (4:3)</PresentationFormat>
  <Paragraphs>676</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Open Sans</vt:lpstr>
      <vt:lpstr>Times New Roman</vt:lpstr>
      <vt:lpstr>Verdana-Bold</vt:lpstr>
      <vt:lpstr>Office Theme</vt:lpstr>
      <vt:lpstr>PowerPoint Presentation</vt:lpstr>
      <vt:lpstr>Task Group 15.4ab Next Generation UWB Amendment</vt:lpstr>
      <vt:lpstr>Registration for 802 LMSC Plenaries and 802 Wireless Interims</vt:lpstr>
      <vt:lpstr>Deadbeat Consequences (Deadbeat: in default of paying registration fee for a prior mtg.)</vt:lpstr>
      <vt:lpstr>Registration Reminder</vt:lpstr>
      <vt:lpstr>Task Group 15.4ab Virtual Plenary November 2021</vt:lpstr>
      <vt:lpstr>Task Group Rules</vt:lpstr>
      <vt:lpstr>IEEE-SA Patent, Copyright, and Participation Policies</vt:lpstr>
      <vt:lpstr>IEEE 802 Ground Rules</vt:lpstr>
      <vt:lpstr>Agenda</vt:lpstr>
      <vt:lpstr>Session Objectives</vt:lpstr>
      <vt:lpstr>General Announcements</vt:lpstr>
      <vt:lpstr>Recap and TG Operation</vt:lpstr>
      <vt:lpstr>5.2.b Scope of the project (As approved): </vt:lpstr>
      <vt:lpstr>Task Group </vt:lpstr>
      <vt:lpstr>Confirmation Motion</vt:lpstr>
      <vt:lpstr>Proposed Project Schedule (baseline)</vt:lpstr>
      <vt:lpstr>Schedule Major Milestones</vt:lpstr>
      <vt:lpstr>Technical Contributions</vt:lpstr>
      <vt:lpstr>List of presentations</vt:lpstr>
      <vt:lpstr>Next Steps</vt:lpstr>
      <vt:lpstr>Teleconference Schedule Discussion</vt:lpstr>
      <vt:lpstr>Teleconference Schedule Discussion</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206</cp:revision>
  <cp:lastPrinted>2000-03-07T00:55:37Z</cp:lastPrinted>
  <dcterms:created xsi:type="dcterms:W3CDTF">2016-01-17T22:48:36Z</dcterms:created>
  <dcterms:modified xsi:type="dcterms:W3CDTF">2021-11-11T16:06:28Z</dcterms:modified>
  <cp:category/>
</cp:coreProperties>
</file>