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424" r:id="rId3"/>
    <p:sldId id="423" r:id="rId4"/>
    <p:sldId id="860" r:id="rId5"/>
    <p:sldId id="861" r:id="rId6"/>
    <p:sldId id="608" r:id="rId7"/>
    <p:sldId id="708" r:id="rId8"/>
    <p:sldId id="754" r:id="rId9"/>
    <p:sldId id="560" r:id="rId10"/>
    <p:sldId id="846" r:id="rId11"/>
    <p:sldId id="828" r:id="rId12"/>
    <p:sldId id="857" r:id="rId13"/>
    <p:sldId id="856" r:id="rId14"/>
    <p:sldId id="851" r:id="rId15"/>
    <p:sldId id="858" r:id="rId16"/>
    <p:sldId id="859" r:id="rId17"/>
    <p:sldId id="852" r:id="rId18"/>
    <p:sldId id="85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73" d="100"/>
          <a:sy n="73" d="100"/>
        </p:scale>
        <p:origin x="737" y="45"/>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8616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-0563-02-0013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2021-11-09</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31"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November TG13 virtual meeting in doc. 15-21/0563r1.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a:t>
            </a: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a:t>
            </a:r>
            <a:r>
              <a:rPr lang="en-US" sz="1800" b="0" i="1" dirty="0" smtClean="0"/>
              <a:t>Chong Han, </a:t>
            </a:r>
            <a:r>
              <a:rPr lang="en-US" sz="1800" b="0" i="1" dirty="0"/>
              <a:t>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Kai Lennert Bober	</a:t>
            </a:r>
          </a:p>
          <a:p>
            <a:pPr marL="457200" lvl="1" indent="0">
              <a:buNone/>
            </a:pPr>
            <a:r>
              <a:rPr lang="en-US" sz="1800" b="1" dirty="0" smtClean="0"/>
              <a:t>Second:	Tuncer Baykas</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29 Nov. 2021</a:t>
            </a:r>
            <a:r>
              <a:rPr lang="de-DE" sz="2400" dirty="0"/>
              <a:t>, 11-13 CET (5-7 ET, </a:t>
            </a:r>
            <a:r>
              <a:rPr lang="de-DE" sz="2400" dirty="0" smtClean="0"/>
              <a:t>19-21 </a:t>
            </a:r>
            <a:r>
              <a:rPr lang="de-DE" sz="2400" dirty="0"/>
              <a:t>KT)</a:t>
            </a:r>
          </a:p>
          <a:p>
            <a:pPr marL="800100" lvl="1"/>
            <a:r>
              <a:rPr lang="de-DE" sz="2400" dirty="0" smtClean="0"/>
              <a:t>  7 </a:t>
            </a:r>
            <a:r>
              <a:rPr lang="de-DE" sz="2400" dirty="0" err="1" smtClean="0"/>
              <a:t>Dec</a:t>
            </a:r>
            <a:r>
              <a:rPr lang="de-DE" sz="2400" dirty="0" smtClean="0"/>
              <a:t>. 2021, 11-13 CET (5-7 ET, 19-21 KT)</a:t>
            </a:r>
          </a:p>
          <a:p>
            <a:pPr marL="800100" lvl="1"/>
            <a:r>
              <a:rPr lang="de-DE" sz="2400" dirty="0" smtClean="0"/>
              <a:t>13 </a:t>
            </a:r>
            <a:r>
              <a:rPr lang="de-DE" sz="2400" dirty="0" err="1" smtClean="0"/>
              <a:t>Dec</a:t>
            </a:r>
            <a:r>
              <a:rPr lang="de-DE" sz="2400" dirty="0" smtClean="0"/>
              <a:t>. 2021</a:t>
            </a:r>
            <a:r>
              <a:rPr lang="de-DE" sz="2400" dirty="0"/>
              <a:t>, 11-13 CET (5-7 ET, </a:t>
            </a:r>
            <a:r>
              <a:rPr lang="de-DE" sz="2400" dirty="0" smtClean="0"/>
              <a:t>19-21 </a:t>
            </a:r>
            <a:r>
              <a:rPr lang="de-DE" sz="2400" dirty="0"/>
              <a:t>KT</a:t>
            </a:r>
            <a:r>
              <a:rPr lang="de-DE" sz="2400" dirty="0" smtClean="0"/>
              <a:t>)</a:t>
            </a:r>
            <a:endParaRPr lang="de-DE" sz="2400" dirty="0"/>
          </a:p>
          <a:p>
            <a:pPr marL="800100" lvl="1"/>
            <a:r>
              <a:rPr lang="de-DE" sz="2400" dirty="0" smtClean="0"/>
              <a:t>20 </a:t>
            </a:r>
            <a:r>
              <a:rPr lang="de-DE" sz="2400" dirty="0" err="1" smtClean="0"/>
              <a:t>Dec</a:t>
            </a:r>
            <a:r>
              <a:rPr lang="de-DE" sz="2400" dirty="0" smtClean="0"/>
              <a:t>. 2021</a:t>
            </a:r>
            <a:r>
              <a:rPr lang="de-DE" sz="2400" dirty="0"/>
              <a:t>, 11-13 CET (5-7 ET, </a:t>
            </a:r>
            <a:r>
              <a:rPr lang="de-DE" sz="2400" dirty="0" smtClean="0"/>
              <a:t>19-21 </a:t>
            </a:r>
            <a:r>
              <a:rPr lang="de-DE" sz="2400" dirty="0"/>
              <a:t>KT</a:t>
            </a:r>
            <a:r>
              <a:rPr lang="de-DE" sz="2400" dirty="0" smtClean="0"/>
              <a:t>)</a:t>
            </a:r>
          </a:p>
          <a:p>
            <a:pPr marL="800100" lvl="1"/>
            <a:r>
              <a:rPr lang="de-DE" sz="2400" dirty="0" smtClean="0"/>
              <a:t>3 </a:t>
            </a:r>
            <a:r>
              <a:rPr lang="de-DE" sz="2400" dirty="0"/>
              <a:t>Jan. 2022, 11-13 CET (5-7 ET, </a:t>
            </a:r>
            <a:r>
              <a:rPr lang="de-DE" sz="2400" dirty="0" smtClean="0"/>
              <a:t>19-21 </a:t>
            </a:r>
            <a:r>
              <a:rPr lang="de-DE" sz="2400" dirty="0"/>
              <a:t>KT)</a:t>
            </a:r>
          </a:p>
          <a:p>
            <a:pPr marL="800100" lvl="1"/>
            <a:r>
              <a:rPr lang="de-DE" sz="2400" dirty="0" smtClean="0"/>
              <a:t>10 Jan. 2022, </a:t>
            </a:r>
            <a:r>
              <a:rPr lang="de-DE" sz="2400" dirty="0"/>
              <a:t>11-13 CET (5-7 ET, </a:t>
            </a:r>
            <a:r>
              <a:rPr lang="de-DE" sz="2400" dirty="0" smtClean="0"/>
              <a:t>19-21 </a:t>
            </a:r>
            <a:r>
              <a:rPr lang="de-DE" sz="2400" dirty="0"/>
              <a:t>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b="0" dirty="0" smtClean="0"/>
              <a:t>After SA letter ballot</a:t>
            </a:r>
          </a:p>
          <a:p>
            <a:pPr lvl="1"/>
            <a:r>
              <a:rPr lang="en-US" b="0" dirty="0" smtClean="0"/>
              <a:t>3 NO votes with MBS comments</a:t>
            </a:r>
          </a:p>
          <a:p>
            <a:pPr lvl="1"/>
            <a:r>
              <a:rPr lang="en-US" b="0" dirty="0" smtClean="0"/>
              <a:t>314 comments have been resolved </a:t>
            </a:r>
          </a:p>
          <a:p>
            <a:pPr lvl="1"/>
            <a:r>
              <a:rPr lang="en-US" b="0" dirty="0" smtClean="0"/>
              <a:t>112 technical, 193 editorial, 9 general</a:t>
            </a:r>
          </a:p>
          <a:p>
            <a:r>
              <a:rPr lang="en-US" b="0" dirty="0" smtClean="0"/>
              <a:t>After 1</a:t>
            </a:r>
            <a:r>
              <a:rPr lang="en-US" b="0" baseline="30000" dirty="0" smtClean="0"/>
              <a:t>st</a:t>
            </a:r>
            <a:r>
              <a:rPr lang="en-US" b="0" dirty="0" smtClean="0"/>
              <a:t> Recirculation</a:t>
            </a:r>
          </a:p>
          <a:p>
            <a:pPr lvl="1"/>
            <a:r>
              <a:rPr lang="en-US" b="0" dirty="0" smtClean="0"/>
              <a:t>One NO vote with MBS comments</a:t>
            </a:r>
          </a:p>
          <a:p>
            <a:pPr lvl="1"/>
            <a:r>
              <a:rPr lang="en-US" b="0" dirty="0" smtClean="0"/>
              <a:t>152 comments were received</a:t>
            </a:r>
          </a:p>
          <a:p>
            <a:pPr lvl="1"/>
            <a:r>
              <a:rPr lang="en-US" b="0" dirty="0" smtClean="0"/>
              <a:t>90 technical, 61 editorial, 1 general</a:t>
            </a:r>
          </a:p>
          <a:p>
            <a:pPr marL="361950" indent="-361950"/>
            <a:r>
              <a:rPr lang="en-GB" b="0" dirty="0" smtClean="0"/>
              <a:t>Group </a:t>
            </a:r>
            <a:r>
              <a:rPr lang="en-GB" b="0" dirty="0"/>
              <a:t>is </a:t>
            </a:r>
            <a:r>
              <a:rPr lang="en-GB" b="0" dirty="0" smtClean="0"/>
              <a:t>now resolving comments </a:t>
            </a:r>
            <a:r>
              <a:rPr lang="en-GB" b="0" dirty="0"/>
              <a:t>from </a:t>
            </a:r>
            <a:r>
              <a:rPr lang="en-GB" b="0" dirty="0" smtClean="0"/>
              <a:t>1</a:t>
            </a:r>
            <a:r>
              <a:rPr lang="en-GB" b="0" baseline="30000" dirty="0" smtClean="0"/>
              <a:t>st </a:t>
            </a:r>
            <a:r>
              <a:rPr lang="en-GB" b="0" dirty="0"/>
              <a:t>SA ballot </a:t>
            </a:r>
            <a:r>
              <a:rPr lang="en-GB" b="0" dirty="0" err="1" smtClean="0"/>
              <a:t>recirc</a:t>
            </a:r>
            <a:r>
              <a:rPr lang="en-GB" b="0" dirty="0" smtClean="0"/>
              <a:t>.</a:t>
            </a:r>
            <a:endParaRPr lang="en-GB" b="0" dirty="0"/>
          </a:p>
          <a:p>
            <a:pPr marL="715963" lvl="1" indent="-269875"/>
            <a:r>
              <a:rPr lang="en-GB" dirty="0" smtClean="0"/>
              <a:t>So </a:t>
            </a:r>
            <a:r>
              <a:rPr lang="en-GB" dirty="0"/>
              <a:t>far, </a:t>
            </a:r>
            <a:r>
              <a:rPr lang="en-GB" dirty="0" smtClean="0"/>
              <a:t>86 comments are resolved</a:t>
            </a:r>
          </a:p>
          <a:p>
            <a:pPr marL="715963" lvl="1" indent="-269875"/>
            <a:r>
              <a:rPr lang="en-GB" dirty="0" smtClean="0"/>
              <a:t>46 comments are </a:t>
            </a:r>
            <a:r>
              <a:rPr lang="en-GB" dirty="0"/>
              <a:t>assigned, </a:t>
            </a:r>
            <a:r>
              <a:rPr lang="en-GB" dirty="0" smtClean="0"/>
              <a:t>11 </a:t>
            </a:r>
            <a:r>
              <a:rPr lang="en-GB" dirty="0"/>
              <a:t>are open</a:t>
            </a:r>
          </a:p>
          <a:p>
            <a:pPr lvl="1"/>
            <a:endParaRPr lang="en-US" dirty="0" smtClean="0"/>
          </a:p>
          <a:p>
            <a:pPr lvl="1"/>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None/>
            </a:pPr>
            <a:r>
              <a:rPr lang="de-DE" sz="3600" dirty="0" err="1"/>
              <a:t>Thursday</a:t>
            </a:r>
            <a:r>
              <a:rPr lang="de-DE" sz="3600" dirty="0"/>
              <a:t> 11 Sept. 9-11 a.m</a:t>
            </a:r>
            <a:r>
              <a:rPr lang="de-DE" sz="3600" dirty="0" smtClean="0"/>
              <a:t>. </a:t>
            </a:r>
            <a:endParaRPr lang="de-DE" sz="3600" dirty="0"/>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903709406"/>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sz="3600" dirty="0" err="1"/>
              <a:t>Monday</a:t>
            </a:r>
            <a:r>
              <a:rPr lang="de-DE" sz="3600" dirty="0"/>
              <a:t> 15 Nov. 11 a.m. - 1 p.m.</a:t>
            </a:r>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13213412"/>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Textproposal</a:t>
                      </a:r>
                      <a:r>
                        <a:rPr lang="de-DE" sz="1800" dirty="0" smtClean="0"/>
                        <a:t> </a:t>
                      </a:r>
                      <a:r>
                        <a:rPr lang="de-DE" sz="1800" dirty="0" err="1" smtClean="0"/>
                        <a:t>for</a:t>
                      </a:r>
                      <a:r>
                        <a:rPr lang="de-DE" sz="1800" dirty="0" smtClean="0"/>
                        <a:t> </a:t>
                      </a:r>
                      <a:r>
                        <a:rPr lang="de-DE" sz="1800" dirty="0" err="1" smtClean="0"/>
                        <a:t>new</a:t>
                      </a:r>
                      <a:r>
                        <a:rPr lang="de-DE" sz="1800" dirty="0" smtClean="0"/>
                        <a:t> PM-PHY </a:t>
                      </a:r>
                      <a:r>
                        <a:rPr lang="de-DE" sz="1800" dirty="0" err="1" smtClean="0"/>
                        <a:t>pilots</a:t>
                      </a:r>
                      <a:r>
                        <a:rPr lang="de-DE" sz="1800" dirty="0" smtClean="0"/>
                        <a:t> in </a:t>
                      </a:r>
                      <a:r>
                        <a:rPr lang="de-DE" sz="1800" dirty="0" err="1" smtClean="0"/>
                        <a:t>doc</a:t>
                      </a:r>
                      <a:r>
                        <a:rPr lang="de-DE" sz="1800" dirty="0" smtClean="0"/>
                        <a:t>. 15-21/0447r0</a:t>
                      </a:r>
                      <a:endParaRPr lang="de-DE" sz="1800" dirty="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598171329"/>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6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sz="3600" dirty="0" err="1"/>
              <a:t>Tuesday</a:t>
            </a:r>
            <a:r>
              <a:rPr lang="de-DE" sz="3600" dirty="0"/>
              <a:t> 16 Nov. 9-11 a.m.</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290873660"/>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smtClean="0"/>
                        <a:t>Motion on September</a:t>
                      </a:r>
                      <a:r>
                        <a:rPr lang="de-DE" sz="1800" baseline="0" dirty="0" smtClean="0"/>
                        <a:t> </a:t>
                      </a:r>
                      <a:r>
                        <a:rPr lang="de-DE" sz="1800" baseline="0" dirty="0" err="1" smtClean="0"/>
                        <a:t>and</a:t>
                      </a:r>
                      <a:r>
                        <a:rPr lang="de-DE" sz="1800" baseline="0" dirty="0" smtClean="0"/>
                        <a:t> </a:t>
                      </a:r>
                      <a:r>
                        <a:rPr lang="de-DE" sz="1800" baseline="0" dirty="0" err="1" smtClean="0"/>
                        <a:t>Oct-Dec</a:t>
                      </a:r>
                      <a:r>
                        <a:rPr lang="de-DE" sz="1800" baseline="0" dirty="0" smtClean="0"/>
                        <a:t>.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2252083621"/>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85</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September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15-21/0579r0</a:t>
            </a: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Oct. and Nov. in </a:t>
            </a:r>
            <a:r>
              <a:rPr lang="en-GB" altLang="en-US" dirty="0" smtClean="0">
                <a:solidFill>
                  <a:srgbClr val="000000"/>
                </a:solidFill>
                <a:latin typeface="Times New Roman"/>
              </a:rPr>
              <a:t>doc. 15-21/0580r1</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Tero Kivinen</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Sang-Kyu Lim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D5.0 </a:t>
            </a:r>
            <a:r>
              <a:rPr lang="de-DE" dirty="0" err="1" smtClean="0"/>
              <a:t>is</a:t>
            </a:r>
            <a:r>
              <a:rPr lang="de-DE" dirty="0" smtClean="0"/>
              <a:t> in </a:t>
            </a:r>
            <a:r>
              <a:rPr lang="de-DE" dirty="0" err="1" smtClean="0"/>
              <a:t>recirculation</a:t>
            </a:r>
            <a:endParaRPr lang="de-DE" dirty="0" smtClean="0"/>
          </a:p>
          <a:p>
            <a:pPr marL="800100" lvl="1"/>
            <a:r>
              <a:rPr lang="de-DE" dirty="0"/>
              <a:t>Still </a:t>
            </a:r>
            <a:r>
              <a:rPr lang="de-DE" dirty="0" err="1"/>
              <a:t>some</a:t>
            </a:r>
            <a:r>
              <a:rPr lang="de-DE" dirty="0"/>
              <a:t> </a:t>
            </a:r>
            <a:r>
              <a:rPr lang="de-DE" dirty="0" err="1"/>
              <a:t>new</a:t>
            </a:r>
            <a:r>
              <a:rPr lang="de-DE" dirty="0"/>
              <a:t> </a:t>
            </a:r>
            <a:r>
              <a:rPr lang="de-DE" dirty="0" err="1"/>
              <a:t>inputs</a:t>
            </a:r>
            <a:r>
              <a:rPr lang="de-DE" dirty="0"/>
              <a:t> </a:t>
            </a:r>
            <a:r>
              <a:rPr lang="de-DE" dirty="0" err="1" smtClean="0"/>
              <a:t>needed</a:t>
            </a:r>
            <a:endParaRPr lang="de-DE" dirty="0" smtClean="0"/>
          </a:p>
          <a:p>
            <a:pPr marL="800100" lvl="1"/>
            <a:r>
              <a:rPr lang="de-DE" dirty="0" err="1" smtClean="0"/>
              <a:t>Decision</a:t>
            </a:r>
            <a:r>
              <a:rPr lang="de-DE" dirty="0" smtClean="0"/>
              <a:t> on „</a:t>
            </a:r>
            <a:r>
              <a:rPr lang="de-DE" dirty="0" err="1" smtClean="0"/>
              <a:t>wait</a:t>
            </a:r>
            <a:r>
              <a:rPr lang="de-DE" dirty="0" smtClean="0"/>
              <a:t>“ </a:t>
            </a:r>
            <a:r>
              <a:rPr lang="de-DE" dirty="0" err="1" smtClean="0"/>
              <a:t>comments</a:t>
            </a:r>
            <a:r>
              <a:rPr lang="de-DE" dirty="0" smtClean="0"/>
              <a:t> </a:t>
            </a:r>
            <a:r>
              <a:rPr lang="de-DE" dirty="0" err="1" smtClean="0"/>
              <a:t>is</a:t>
            </a:r>
            <a:r>
              <a:rPr lang="de-DE" dirty="0" smtClean="0"/>
              <a:t> </a:t>
            </a:r>
            <a:r>
              <a:rPr lang="de-DE" dirty="0" err="1" smtClean="0"/>
              <a:t>expected</a:t>
            </a:r>
            <a:r>
              <a:rPr lang="de-DE" dirty="0" smtClean="0"/>
              <a:t> </a:t>
            </a:r>
            <a:r>
              <a:rPr lang="de-DE" dirty="0" err="1" smtClean="0"/>
              <a:t>next</a:t>
            </a:r>
            <a:r>
              <a:rPr lang="de-DE" dirty="0" smtClean="0"/>
              <a:t> </a:t>
            </a:r>
            <a:r>
              <a:rPr lang="de-DE" dirty="0" err="1" smtClean="0"/>
              <a:t>week</a:t>
            </a:r>
            <a:endParaRPr lang="de-DE" dirty="0"/>
          </a:p>
          <a:p>
            <a:pPr marL="800100" lvl="1"/>
            <a:r>
              <a:rPr lang="de-DE" dirty="0" smtClean="0"/>
              <a:t>2nd </a:t>
            </a:r>
            <a:r>
              <a:rPr lang="de-DE" dirty="0" err="1" smtClean="0"/>
              <a:t>recirc</a:t>
            </a:r>
            <a:r>
              <a:rPr lang="de-DE" dirty="0" smtClean="0"/>
              <a:t> </a:t>
            </a:r>
            <a:r>
              <a:rPr lang="de-DE" dirty="0" err="1" smtClean="0"/>
              <a:t>directed</a:t>
            </a:r>
            <a:r>
              <a:rPr lang="de-DE" dirty="0" smtClean="0"/>
              <a:t> </a:t>
            </a:r>
            <a:r>
              <a:rPr lang="de-DE" dirty="0" err="1" smtClean="0"/>
              <a:t>by</a:t>
            </a:r>
            <a:r>
              <a:rPr lang="de-DE" dirty="0" smtClean="0"/>
              <a:t> CRG</a:t>
            </a:r>
            <a:endParaRPr lang="de-DE" dirty="0" smtClean="0"/>
          </a:p>
          <a:p>
            <a:pPr marL="800100" lvl="1"/>
            <a:r>
              <a:rPr lang="de-DE" dirty="0" err="1" smtClean="0"/>
              <a:t>prepare</a:t>
            </a:r>
            <a:r>
              <a:rPr lang="de-DE" dirty="0" smtClean="0"/>
              <a:t> D6.0, </a:t>
            </a:r>
            <a:r>
              <a:rPr lang="de-DE" dirty="0" err="1" smtClean="0"/>
              <a:t>start</a:t>
            </a:r>
            <a:r>
              <a:rPr lang="de-DE" dirty="0" smtClean="0"/>
              <a:t> 3rd </a:t>
            </a:r>
            <a:r>
              <a:rPr lang="de-DE" dirty="0" err="1" smtClean="0"/>
              <a:t>recirc</a:t>
            </a:r>
            <a:r>
              <a:rPr lang="de-DE" dirty="0" smtClean="0"/>
              <a:t> </a:t>
            </a:r>
            <a:r>
              <a:rPr lang="de-DE" dirty="0" err="1" smtClean="0"/>
              <a:t>mid</a:t>
            </a:r>
            <a:r>
              <a:rPr lang="de-DE" dirty="0" smtClean="0"/>
              <a:t> </a:t>
            </a:r>
            <a:r>
              <a:rPr lang="de-DE" dirty="0" err="1" smtClean="0"/>
              <a:t>of</a:t>
            </a:r>
            <a:r>
              <a:rPr lang="de-DE" dirty="0" smtClean="0"/>
              <a:t> </a:t>
            </a:r>
            <a:r>
              <a:rPr lang="de-DE" dirty="0" err="1" smtClean="0"/>
              <a:t>December</a:t>
            </a:r>
            <a:r>
              <a:rPr lang="de-DE" dirty="0" smtClean="0"/>
              <a:t> </a:t>
            </a:r>
            <a:r>
              <a:rPr lang="de-DE" dirty="0" smtClean="0"/>
              <a:t>2021</a:t>
            </a:r>
          </a:p>
          <a:p>
            <a:pPr marL="800100" lvl="1"/>
            <a:r>
              <a:rPr lang="de-DE" dirty="0" err="1" smtClean="0"/>
              <a:t>result</a:t>
            </a:r>
            <a:r>
              <a:rPr lang="de-DE" dirty="0" smtClean="0"/>
              <a:t> </a:t>
            </a:r>
            <a:r>
              <a:rPr lang="de-DE" dirty="0" err="1" smtClean="0"/>
              <a:t>maybe</a:t>
            </a:r>
            <a:r>
              <a:rPr lang="de-DE" dirty="0" smtClean="0"/>
              <a:t> </a:t>
            </a:r>
            <a:r>
              <a:rPr lang="de-DE" dirty="0" err="1" smtClean="0"/>
              <a:t>available</a:t>
            </a:r>
            <a:r>
              <a:rPr lang="de-DE" dirty="0" smtClean="0"/>
              <a:t> in </a:t>
            </a:r>
            <a:r>
              <a:rPr lang="de-DE" dirty="0" err="1" smtClean="0"/>
              <a:t>January</a:t>
            </a:r>
            <a:r>
              <a:rPr lang="de-DE" dirty="0" smtClean="0"/>
              <a:t> 2022</a:t>
            </a:r>
            <a:endParaRPr lang="de-DE" dirty="0" smtClean="0"/>
          </a:p>
          <a:p>
            <a:pPr marL="800100" lvl="1"/>
            <a:r>
              <a:rPr lang="de-DE" dirty="0" err="1"/>
              <a:t>hopefully</a:t>
            </a:r>
            <a:r>
              <a:rPr lang="de-DE" dirty="0"/>
              <a:t> </a:t>
            </a:r>
            <a:r>
              <a:rPr lang="de-DE" dirty="0" err="1"/>
              <a:t>no</a:t>
            </a:r>
            <a:r>
              <a:rPr lang="de-DE" dirty="0"/>
              <a:t> </a:t>
            </a:r>
            <a:r>
              <a:rPr lang="de-DE" dirty="0" err="1"/>
              <a:t>more</a:t>
            </a:r>
            <a:r>
              <a:rPr lang="de-DE" dirty="0"/>
              <a:t> </a:t>
            </a:r>
            <a:r>
              <a:rPr lang="de-DE" dirty="0" err="1" smtClean="0"/>
              <a:t>technical</a:t>
            </a:r>
            <a:r>
              <a:rPr lang="de-DE" dirty="0" smtClean="0"/>
              <a:t> </a:t>
            </a:r>
            <a:r>
              <a:rPr lang="de-DE" dirty="0" err="1" smtClean="0"/>
              <a:t>changes</a:t>
            </a:r>
            <a:r>
              <a:rPr lang="de-DE" dirty="0" smtClean="0"/>
              <a:t> </a:t>
            </a:r>
            <a:r>
              <a:rPr lang="de-DE" dirty="0" err="1" smtClean="0"/>
              <a:t>required</a:t>
            </a:r>
            <a:endParaRPr lang="de-DE" dirty="0" smtClean="0"/>
          </a:p>
          <a:p>
            <a:pPr marL="800100" lvl="1"/>
            <a:r>
              <a:rPr lang="de-DE" dirty="0" smtClean="0"/>
              <a:t>4th </a:t>
            </a:r>
            <a:r>
              <a:rPr lang="de-DE" dirty="0" err="1" smtClean="0"/>
              <a:t>recirculation</a:t>
            </a:r>
            <a:r>
              <a:rPr lang="de-DE" dirty="0" smtClean="0"/>
              <a:t> </a:t>
            </a:r>
            <a:r>
              <a:rPr lang="de-DE" dirty="0" err="1" smtClean="0"/>
              <a:t>may</a:t>
            </a:r>
            <a:r>
              <a:rPr lang="de-DE" dirty="0" smtClean="0"/>
              <a:t> </a:t>
            </a:r>
            <a:r>
              <a:rPr lang="de-DE" dirty="0" err="1" smtClean="0"/>
              <a:t>be</a:t>
            </a:r>
            <a:r>
              <a:rPr lang="de-DE" dirty="0" smtClean="0"/>
              <a:t> after </a:t>
            </a:r>
            <a:r>
              <a:rPr lang="de-DE" dirty="0" err="1" smtClean="0"/>
              <a:t>January</a:t>
            </a:r>
            <a:r>
              <a:rPr lang="de-DE" dirty="0" smtClean="0"/>
              <a:t> </a:t>
            </a:r>
            <a:r>
              <a:rPr lang="de-DE" dirty="0" err="1" smtClean="0"/>
              <a:t>interim</a:t>
            </a:r>
            <a:r>
              <a:rPr lang="de-DE" dirty="0" smtClean="0"/>
              <a:t> </a:t>
            </a:r>
            <a:r>
              <a:rPr lang="de-DE" dirty="0" err="1" smtClean="0"/>
              <a:t>meeting</a:t>
            </a:r>
            <a:endParaRPr lang="de-DE" dirty="0" smtClean="0"/>
          </a:p>
          <a:p>
            <a:pPr marL="800100" lvl="1"/>
            <a:r>
              <a:rPr lang="de-DE" dirty="0" smtClean="0"/>
              <a:t>Hope </a:t>
            </a:r>
            <a:r>
              <a:rPr lang="de-DE" dirty="0" err="1" smtClean="0"/>
              <a:t>to</a:t>
            </a:r>
            <a:r>
              <a:rPr lang="de-DE" dirty="0" smtClean="0"/>
              <a:t> </a:t>
            </a:r>
            <a:r>
              <a:rPr lang="de-DE" dirty="0" err="1" smtClean="0"/>
              <a:t>get</a:t>
            </a:r>
            <a:r>
              <a:rPr lang="de-DE" dirty="0" smtClean="0"/>
              <a:t> </a:t>
            </a:r>
            <a:r>
              <a:rPr lang="de-DE" dirty="0" err="1" smtClean="0"/>
              <a:t>published</a:t>
            </a:r>
            <a:r>
              <a:rPr lang="de-DE" dirty="0" smtClean="0"/>
              <a:t> in </a:t>
            </a:r>
            <a:r>
              <a:rPr lang="de-DE" dirty="0" smtClean="0"/>
              <a:t>Q2 2022</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November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1800" dirty="0" smtClean="0"/>
              <a:t>Agenda in </a:t>
            </a:r>
            <a:r>
              <a:rPr lang="de-DE" sz="1800" dirty="0" err="1" smtClean="0"/>
              <a:t>doc</a:t>
            </a:r>
            <a:r>
              <a:rPr lang="de-DE" sz="1800" dirty="0" smtClean="0"/>
              <a:t>. 15-21/0563r1</a:t>
            </a:r>
          </a:p>
          <a:p>
            <a:pPr marL="1028700" lvl="1"/>
            <a:r>
              <a:rPr lang="en-GB" sz="1600" dirty="0" smtClean="0"/>
              <a:t>Group is resolving the comments from first SA </a:t>
            </a:r>
            <a:r>
              <a:rPr lang="en-GB" sz="1600" dirty="0"/>
              <a:t>ballot </a:t>
            </a:r>
            <a:r>
              <a:rPr lang="en-GB" sz="1600" dirty="0" smtClean="0"/>
              <a:t>recirculation</a:t>
            </a:r>
          </a:p>
          <a:p>
            <a:pPr marL="1028700" lvl="1"/>
            <a:r>
              <a:rPr lang="en-GB" sz="1600" dirty="0" smtClean="0"/>
              <a:t>152 comments: 90 technical, 63 editorial</a:t>
            </a:r>
          </a:p>
          <a:p>
            <a:pPr marL="1028700" lvl="1"/>
            <a:r>
              <a:rPr lang="en-GB" sz="1600" dirty="0" smtClean="0"/>
              <a:t>So far, 83 are resolved, 44 are assigned, 20 are open</a:t>
            </a:r>
          </a:p>
          <a:p>
            <a:pPr marL="357188" indent="-357188"/>
            <a:r>
              <a:rPr lang="en-GB" sz="1800" dirty="0" smtClean="0"/>
              <a:t>Wednesday 10 Nov. </a:t>
            </a:r>
            <a:r>
              <a:rPr lang="en-GB" sz="1800" dirty="0"/>
              <a:t>1-3 p.m.</a:t>
            </a:r>
            <a:endParaRPr lang="de-DE" sz="1800" dirty="0"/>
          </a:p>
          <a:p>
            <a:pPr marL="1028700" lvl="1"/>
            <a:r>
              <a:rPr lang="en-GB" sz="1600" dirty="0" smtClean="0"/>
              <a:t>Reconfirm CRG</a:t>
            </a:r>
            <a:r>
              <a:rPr lang="en-GB" sz="1600" dirty="0"/>
              <a:t>, announce teleconferences</a:t>
            </a:r>
            <a:endParaRPr lang="de-DE" sz="1600" dirty="0"/>
          </a:p>
          <a:p>
            <a:pPr marL="1028700" lvl="1"/>
            <a:r>
              <a:rPr lang="en-GB" sz="1600" dirty="0" smtClean="0"/>
              <a:t>Status of comment resolution, review contributions</a:t>
            </a:r>
            <a:endParaRPr lang="de-DE" sz="1600" dirty="0"/>
          </a:p>
          <a:p>
            <a:pPr marL="1028700" lvl="1"/>
            <a:r>
              <a:rPr lang="en-GB" sz="1600" dirty="0" smtClean="0"/>
              <a:t>Start comment resolution</a:t>
            </a:r>
            <a:endParaRPr lang="de-DE" sz="1600" dirty="0"/>
          </a:p>
          <a:p>
            <a:pPr marL="357188" indent="-357188"/>
            <a:r>
              <a:rPr lang="de-DE" sz="1800" dirty="0" err="1" smtClean="0"/>
              <a:t>Thursday</a:t>
            </a:r>
            <a:r>
              <a:rPr lang="de-DE" sz="1800" dirty="0" smtClean="0"/>
              <a:t> 11 </a:t>
            </a:r>
            <a:r>
              <a:rPr lang="de-DE" sz="1800" dirty="0"/>
              <a:t>Sept. </a:t>
            </a:r>
            <a:r>
              <a:rPr lang="de-DE" sz="1800" dirty="0" smtClean="0"/>
              <a:t>9-11 a.m.</a:t>
            </a:r>
          </a:p>
          <a:p>
            <a:pPr marL="1028700" lvl="1"/>
            <a:r>
              <a:rPr lang="en-GB" sz="1600" dirty="0" smtClean="0"/>
              <a:t>Continue comment resolution</a:t>
            </a:r>
          </a:p>
          <a:p>
            <a:pPr marL="357188" indent="-357188"/>
            <a:r>
              <a:rPr lang="de-DE" sz="1800" dirty="0" err="1" smtClean="0"/>
              <a:t>Monday</a:t>
            </a:r>
            <a:r>
              <a:rPr lang="de-DE" sz="1800" dirty="0" smtClean="0"/>
              <a:t> 15 Nov. 11 a.m. - 1 p.m</a:t>
            </a:r>
            <a:r>
              <a:rPr lang="de-DE" sz="1800" dirty="0"/>
              <a:t>.</a:t>
            </a:r>
          </a:p>
          <a:p>
            <a:pPr marL="1028700" lvl="1"/>
            <a:r>
              <a:rPr lang="de-DE" sz="1600" dirty="0" err="1"/>
              <a:t>Textproposal</a:t>
            </a:r>
            <a:r>
              <a:rPr lang="de-DE" sz="1600" dirty="0"/>
              <a:t> </a:t>
            </a:r>
            <a:r>
              <a:rPr lang="de-DE" sz="1600" dirty="0" err="1"/>
              <a:t>for</a:t>
            </a:r>
            <a:r>
              <a:rPr lang="de-DE" sz="1600" dirty="0"/>
              <a:t> </a:t>
            </a:r>
            <a:r>
              <a:rPr lang="de-DE" sz="1600" dirty="0" err="1"/>
              <a:t>new</a:t>
            </a:r>
            <a:r>
              <a:rPr lang="de-DE" sz="1600" dirty="0"/>
              <a:t> PM-PHY </a:t>
            </a:r>
            <a:r>
              <a:rPr lang="de-DE" sz="1600" dirty="0" err="1"/>
              <a:t>pilots</a:t>
            </a:r>
            <a:r>
              <a:rPr lang="de-DE" sz="1600" dirty="0"/>
              <a:t> in </a:t>
            </a:r>
            <a:r>
              <a:rPr lang="de-DE" sz="1600" dirty="0" err="1"/>
              <a:t>doc</a:t>
            </a:r>
            <a:r>
              <a:rPr lang="de-DE" sz="1600" dirty="0"/>
              <a:t>. 15-21/0447r0 </a:t>
            </a:r>
            <a:endParaRPr lang="de-DE" sz="1600" dirty="0" smtClean="0"/>
          </a:p>
          <a:p>
            <a:pPr marL="1028700" lvl="1"/>
            <a:r>
              <a:rPr lang="en-GB" sz="1600" dirty="0" smtClean="0"/>
              <a:t>Continue </a:t>
            </a:r>
            <a:r>
              <a:rPr lang="en-GB" sz="1600" dirty="0"/>
              <a:t>comment </a:t>
            </a:r>
            <a:r>
              <a:rPr lang="en-GB" sz="1600" dirty="0" smtClean="0"/>
              <a:t>resolution</a:t>
            </a:r>
          </a:p>
          <a:p>
            <a:pPr marL="357188" indent="-357188"/>
            <a:r>
              <a:rPr lang="de-DE" sz="1800" dirty="0" err="1" smtClean="0"/>
              <a:t>Tuesday</a:t>
            </a:r>
            <a:r>
              <a:rPr lang="de-DE" sz="1800" dirty="0" smtClean="0"/>
              <a:t> 16 Nov. </a:t>
            </a:r>
            <a:r>
              <a:rPr lang="de-DE" sz="1800" dirty="0"/>
              <a:t>9-11 a.m.</a:t>
            </a:r>
          </a:p>
          <a:p>
            <a:pPr marL="1028700" lvl="1"/>
            <a:r>
              <a:rPr lang="en-GB" sz="1600" dirty="0" smtClean="0"/>
              <a:t>Motion on Minutes, </a:t>
            </a:r>
            <a:r>
              <a:rPr lang="en-GB" sz="1600" dirty="0" smtClean="0"/>
              <a:t>Coexistence between 802.15.13 and 802.11bb, Continue </a:t>
            </a:r>
            <a:r>
              <a:rPr lang="en-GB" sz="1600" dirty="0"/>
              <a:t>comment </a:t>
            </a:r>
            <a:r>
              <a:rPr lang="en-GB" sz="1600" dirty="0" smtClean="0"/>
              <a:t>resolution, discussion </a:t>
            </a:r>
            <a:r>
              <a:rPr lang="en-GB" sz="1600" dirty="0" smtClean="0"/>
              <a:t>the timeline</a:t>
            </a:r>
            <a:endParaRPr lang="de-DE" sz="1600" dirty="0"/>
          </a:p>
          <a:p>
            <a:pPr marL="1028700" lvl="1" algn="just">
              <a:defRPr/>
            </a:pPr>
            <a:endParaRPr lang="de-DE"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en-GB" sz="3600" dirty="0"/>
              <a:t>Wednesday 10 Nov. 1-3 p.m</a:t>
            </a:r>
            <a:r>
              <a:rPr lang="en-GB" sz="3600" dirty="0" smtClean="0"/>
              <a:t>.,</a:t>
            </a:r>
            <a:r>
              <a:rPr lang="de-DE" sz="3600" dirty="0" smtClean="0"/>
              <a:t> </a:t>
            </a:r>
            <a:r>
              <a:rPr lang="de-DE" sz="3600" dirty="0"/>
              <a:t>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988987986"/>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Sept.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lvl="0" indent="0"/>
                      <a:r>
                        <a:rPr lang="en-GB" sz="1800" dirty="0" smtClean="0"/>
                        <a:t>Introduce the status if comment resolution after 1</a:t>
                      </a:r>
                      <a:r>
                        <a:rPr lang="en-GB" sz="1800" baseline="30000" dirty="0" smtClean="0"/>
                        <a:t>st</a:t>
                      </a:r>
                      <a:r>
                        <a:rPr lang="en-GB" sz="1800" dirty="0" smtClean="0"/>
                        <a:t> SA ballot recirculation</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smtClean="0"/>
                        <a:t>Start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1472</Words>
  <Application>Microsoft Office PowerPoint</Application>
  <PresentationFormat>Bildschirmpräsentation (4:3)</PresentationFormat>
  <Paragraphs>276</Paragraphs>
  <Slides>18</Slides>
  <Notes>12</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7" baseType="lpstr">
      <vt:lpstr>MS Gothic</vt:lpstr>
      <vt:lpstr>MS PGothic</vt:lpstr>
      <vt:lpstr>MS PGothic</vt:lpstr>
      <vt:lpstr>Arial</vt:lpstr>
      <vt:lpstr>Arial Unicode MS</vt:lpstr>
      <vt:lpstr>Times New Roman</vt:lpstr>
      <vt:lpstr>Wingdings</vt:lpstr>
      <vt:lpstr>802-11-Submission</vt:lpstr>
      <vt:lpstr>Document</vt:lpstr>
      <vt:lpstr>IEEE 802.15 TG13  Multi-Gbit/s Optical Wireless Communication  November 2021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TG Motion to reconfirm CRG</vt:lpstr>
      <vt:lpstr>Plan for CRG Telcos</vt:lpstr>
      <vt:lpstr>TG13 SA ballot status</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5767</cp:revision>
  <cp:lastPrinted>2014-11-04T15:04:57Z</cp:lastPrinted>
  <dcterms:created xsi:type="dcterms:W3CDTF">2007-04-17T18:10:23Z</dcterms:created>
  <dcterms:modified xsi:type="dcterms:W3CDTF">2021-11-16T15:55:04Z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