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424" r:id="rId3"/>
    <p:sldId id="423" r:id="rId4"/>
    <p:sldId id="860" r:id="rId5"/>
    <p:sldId id="861" r:id="rId6"/>
    <p:sldId id="608" r:id="rId7"/>
    <p:sldId id="708" r:id="rId8"/>
    <p:sldId id="754" r:id="rId9"/>
    <p:sldId id="560" r:id="rId10"/>
    <p:sldId id="846" r:id="rId11"/>
    <p:sldId id="852" r:id="rId12"/>
    <p:sldId id="828" r:id="rId13"/>
    <p:sldId id="857" r:id="rId14"/>
    <p:sldId id="856" r:id="rId15"/>
    <p:sldId id="851" r:id="rId16"/>
    <p:sldId id="858" r:id="rId17"/>
    <p:sldId id="859" r:id="rId18"/>
    <p:sldId id="853"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61" autoAdjust="0"/>
    <p:restoredTop sz="95409" autoAdjust="0"/>
  </p:normalViewPr>
  <p:slideViewPr>
    <p:cSldViewPr>
      <p:cViewPr varScale="1">
        <p:scale>
          <a:sx n="61" d="100"/>
          <a:sy n="61" d="100"/>
        </p:scale>
        <p:origin x="1080" y="55"/>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15</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917218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16</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786168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17</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1123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6</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7</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62434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15-21</a:t>
            </a:r>
            <a:r>
              <a:rPr lang="en-US" sz="1800" b="1" dirty="0" smtClean="0"/>
              <a:t>-0563-01-0013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2021</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p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mentor.ieee.org/" TargetMode="External"/><Relationship Id="rId5" Type="http://schemas.openxmlformats.org/officeDocument/2006/relationships/hyperlink" Target="https://imat.ieee.org/my-site/home" TargetMode="External"/><Relationship Id="rId4" Type="http://schemas.openxmlformats.org/officeDocument/2006/relationships/hyperlink" Target="https://standards.ieee.org/content/dam/ieee-standards/standards/web/documents/other/copyright-policy-WG-meetings.pot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November 2021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2021-11-09</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021"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for </a:t>
            </a:r>
            <a:r>
              <a:rPr lang="en-GB" altLang="en-US" dirty="0" smtClean="0">
                <a:sym typeface="Wingdings" panose="05000000000000000000" pitchFamily="2" charset="2"/>
              </a:rPr>
              <a:t>November </a:t>
            </a:r>
            <a:r>
              <a:rPr lang="en-GB" altLang="en-US" dirty="0" smtClean="0">
                <a:sym typeface="Wingdings" panose="05000000000000000000" pitchFamily="2" charset="2"/>
              </a:rPr>
              <a:t>TG13 virtual meeting in doc. 15-21/0563r1.</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dirty="0" smtClean="0">
                <a:sym typeface="Wingdings" panose="05000000000000000000" pitchFamily="2" charset="2"/>
              </a:rPr>
              <a:t>Motion to approve </a:t>
            </a:r>
          </a:p>
          <a:p>
            <a:pPr marL="342900" indent="-342900" algn="just">
              <a:buFontTx/>
              <a:buChar char="-"/>
            </a:pPr>
            <a:r>
              <a:rPr lang="en-GB" altLang="en-US" dirty="0" smtClean="0">
                <a:sym typeface="Wingdings" panose="05000000000000000000" pitchFamily="2" charset="2"/>
              </a:rPr>
              <a:t>meeting minutes from September </a:t>
            </a:r>
            <a:r>
              <a:rPr lang="en-GB" altLang="en-US" dirty="0" smtClean="0">
                <a:solidFill>
                  <a:srgbClr val="000000"/>
                </a:solidFill>
                <a:latin typeface="Times New Roman"/>
              </a:rPr>
              <a:t>in </a:t>
            </a:r>
            <a:r>
              <a:rPr lang="en-GB" altLang="en-US" dirty="0">
                <a:solidFill>
                  <a:srgbClr val="000000"/>
                </a:solidFill>
                <a:latin typeface="Times New Roman"/>
              </a:rPr>
              <a:t>doc. </a:t>
            </a:r>
            <a:r>
              <a:rPr lang="en-GB" altLang="en-US" dirty="0" smtClean="0">
                <a:solidFill>
                  <a:srgbClr val="000000"/>
                </a:solidFill>
                <a:latin typeface="Times New Roman"/>
              </a:rPr>
              <a:t>15-21/0xxxr0</a:t>
            </a:r>
          </a:p>
          <a:p>
            <a:pPr marL="342900" indent="-342900" algn="just">
              <a:buFontTx/>
              <a:buChar char="-"/>
            </a:pPr>
            <a:r>
              <a:rPr lang="en-GB" altLang="en-US" dirty="0" smtClean="0">
                <a:solidFill>
                  <a:srgbClr val="000000"/>
                </a:solidFill>
                <a:latin typeface="Times New Roman"/>
              </a:rPr>
              <a:t>CRG </a:t>
            </a:r>
            <a:r>
              <a:rPr lang="en-GB" altLang="en-US" dirty="0" err="1" smtClean="0">
                <a:solidFill>
                  <a:srgbClr val="000000"/>
                </a:solidFill>
                <a:latin typeface="Times New Roman"/>
              </a:rPr>
              <a:t>telcos</a:t>
            </a:r>
            <a:r>
              <a:rPr lang="en-GB" altLang="en-US" dirty="0" smtClean="0">
                <a:solidFill>
                  <a:srgbClr val="000000"/>
                </a:solidFill>
                <a:latin typeface="Times New Roman"/>
              </a:rPr>
              <a:t> </a:t>
            </a:r>
            <a:r>
              <a:rPr lang="en-GB" altLang="en-US" dirty="0" err="1" smtClean="0">
                <a:solidFill>
                  <a:srgbClr val="000000"/>
                </a:solidFill>
                <a:latin typeface="Times New Roman"/>
              </a:rPr>
              <a:t>betw</a:t>
            </a:r>
            <a:r>
              <a:rPr lang="en-GB" altLang="en-US" dirty="0" smtClean="0">
                <a:solidFill>
                  <a:srgbClr val="000000"/>
                </a:solidFill>
                <a:latin typeface="Times New Roman"/>
              </a:rPr>
              <a:t>. Sept. and Nov. in 15-21/0yyyr0</a:t>
            </a:r>
            <a:r>
              <a:rPr lang="en-GB" altLang="en-US" dirty="0" smtClean="0">
                <a:sym typeface="Wingdings" panose="05000000000000000000" pitchFamily="2" charset="2"/>
              </a:rPr>
              <a:t>.</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357065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P802.15.13_D5 </a:t>
            </a:r>
            <a:r>
              <a:rPr lang="en-US" sz="1800" b="0" i="1" dirty="0"/>
              <a:t>with the following membership: Volker Jungnickel as Chair, </a:t>
            </a:r>
            <a:r>
              <a:rPr lang="en-US" sz="1800" b="0" i="1" dirty="0" smtClean="0"/>
              <a:t>Chong Han, </a:t>
            </a:r>
            <a:r>
              <a:rPr lang="en-US" sz="1800" b="0" i="1" dirty="0"/>
              <a:t>Tuncer 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p>
          <a:p>
            <a:pPr marL="457200" lvl="1" indent="0">
              <a:buNone/>
            </a:pPr>
            <a:r>
              <a:rPr lang="en-US" sz="1800" b="1" dirty="0" smtClean="0"/>
              <a:t>Second:	</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12</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CRG </a:t>
            </a:r>
            <a:r>
              <a:rPr lang="de-DE" dirty="0" err="1" smtClean="0"/>
              <a:t>Telcos</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sz="2400" dirty="0" smtClean="0"/>
              <a:t>22 Nov. 2021</a:t>
            </a:r>
            <a:r>
              <a:rPr lang="de-DE" sz="2400" dirty="0"/>
              <a:t>, 11-13 CET (5-7 ET, </a:t>
            </a:r>
            <a:r>
              <a:rPr lang="de-DE" sz="2400" dirty="0" smtClean="0"/>
              <a:t>18-20 </a:t>
            </a:r>
            <a:r>
              <a:rPr lang="de-DE" sz="2400" dirty="0"/>
              <a:t>KT)</a:t>
            </a:r>
          </a:p>
          <a:p>
            <a:pPr marL="800100" lvl="1"/>
            <a:r>
              <a:rPr lang="de-DE" sz="2400" dirty="0" smtClean="0"/>
              <a:t>29 Nov. 2021</a:t>
            </a:r>
            <a:r>
              <a:rPr lang="de-DE" sz="2400" dirty="0"/>
              <a:t>, 11-13 CET (5-7 ET, </a:t>
            </a:r>
            <a:r>
              <a:rPr lang="de-DE" sz="2400" dirty="0" smtClean="0"/>
              <a:t>18-20 </a:t>
            </a:r>
            <a:r>
              <a:rPr lang="de-DE" sz="2400" dirty="0"/>
              <a:t>KT)</a:t>
            </a:r>
          </a:p>
          <a:p>
            <a:pPr marL="800100" lvl="1"/>
            <a:r>
              <a:rPr lang="de-DE" sz="2400" dirty="0" smtClean="0"/>
              <a:t>  6 </a:t>
            </a:r>
            <a:r>
              <a:rPr lang="de-DE" sz="2400" dirty="0" err="1" smtClean="0"/>
              <a:t>Dec</a:t>
            </a:r>
            <a:r>
              <a:rPr lang="de-DE" sz="2400" dirty="0" smtClean="0"/>
              <a:t>. 2021</a:t>
            </a:r>
            <a:r>
              <a:rPr lang="de-DE" sz="2400" dirty="0"/>
              <a:t>, 11-13 CET (5-7 ET, </a:t>
            </a:r>
            <a:r>
              <a:rPr lang="de-DE" sz="2400" dirty="0" smtClean="0"/>
              <a:t>18-20 </a:t>
            </a:r>
            <a:r>
              <a:rPr lang="de-DE" sz="2400" dirty="0"/>
              <a:t>KT)</a:t>
            </a:r>
          </a:p>
          <a:p>
            <a:pPr marL="800100" lvl="1"/>
            <a:r>
              <a:rPr lang="de-DE" sz="2400" dirty="0" smtClean="0"/>
              <a:t>13 </a:t>
            </a:r>
            <a:r>
              <a:rPr lang="de-DE" sz="2400" dirty="0" err="1" smtClean="0"/>
              <a:t>Dec</a:t>
            </a:r>
            <a:r>
              <a:rPr lang="de-DE" sz="2400" dirty="0" smtClean="0"/>
              <a:t>. 2021</a:t>
            </a:r>
            <a:r>
              <a:rPr lang="de-DE" sz="2400" dirty="0"/>
              <a:t>, 11-13 CET (5-7 ET, </a:t>
            </a:r>
            <a:r>
              <a:rPr lang="de-DE" sz="2400" dirty="0" smtClean="0"/>
              <a:t>18-20 </a:t>
            </a:r>
            <a:r>
              <a:rPr lang="de-DE" sz="2400" dirty="0"/>
              <a:t>KT</a:t>
            </a:r>
            <a:r>
              <a:rPr lang="de-DE" sz="2400" dirty="0" smtClean="0"/>
              <a:t>)</a:t>
            </a:r>
            <a:endParaRPr lang="de-DE" sz="2400" dirty="0"/>
          </a:p>
          <a:p>
            <a:pPr marL="800100" lvl="1"/>
            <a:r>
              <a:rPr lang="de-DE" sz="2400" dirty="0" smtClean="0"/>
              <a:t>20 </a:t>
            </a:r>
            <a:r>
              <a:rPr lang="de-DE" sz="2400" dirty="0" err="1" smtClean="0"/>
              <a:t>Dec</a:t>
            </a:r>
            <a:r>
              <a:rPr lang="de-DE" sz="2400" dirty="0" smtClean="0"/>
              <a:t>. 2021</a:t>
            </a:r>
            <a:r>
              <a:rPr lang="de-DE" sz="2400" dirty="0"/>
              <a:t>, 11-13 CET (5-7 ET, </a:t>
            </a:r>
            <a:r>
              <a:rPr lang="de-DE" sz="2400" dirty="0" smtClean="0"/>
              <a:t>18-20 </a:t>
            </a:r>
            <a:r>
              <a:rPr lang="de-DE" sz="2400" dirty="0"/>
              <a:t>KT</a:t>
            </a:r>
            <a:r>
              <a:rPr lang="de-DE" sz="2400" dirty="0" smtClean="0"/>
              <a:t>)</a:t>
            </a:r>
          </a:p>
          <a:p>
            <a:pPr marL="800100" lvl="1"/>
            <a:r>
              <a:rPr lang="de-DE" sz="2400" dirty="0" smtClean="0"/>
              <a:t>3 </a:t>
            </a:r>
            <a:r>
              <a:rPr lang="de-DE" sz="2400" dirty="0"/>
              <a:t>Jan. 2022, 11-13 CET (5-7 ET, 18-20 KT)</a:t>
            </a:r>
          </a:p>
          <a:p>
            <a:pPr marL="800100" lvl="1"/>
            <a:r>
              <a:rPr lang="de-DE" sz="2400" dirty="0" smtClean="0"/>
              <a:t>10 Jan. 2022, </a:t>
            </a:r>
            <a:r>
              <a:rPr lang="de-DE" sz="2400" dirty="0"/>
              <a:t>11-13 CET (5-7 ET, 18-20 KT)</a:t>
            </a:r>
          </a:p>
          <a:p>
            <a:pPr marL="800100" lvl="1"/>
            <a:endParaRPr lang="de-DE" dirty="0"/>
          </a:p>
          <a:p>
            <a:pPr marL="800100" lvl="1"/>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SA </a:t>
            </a:r>
            <a:r>
              <a:rPr lang="de-DE" dirty="0" err="1" smtClean="0"/>
              <a:t>ballot</a:t>
            </a:r>
            <a:r>
              <a:rPr lang="de-DE" dirty="0" smtClean="0"/>
              <a:t> </a:t>
            </a:r>
            <a:r>
              <a:rPr lang="de-DE" dirty="0" err="1" smtClean="0"/>
              <a:t>status</a:t>
            </a:r>
            <a:endParaRPr lang="de-DE" dirty="0"/>
          </a:p>
        </p:txBody>
      </p:sp>
      <p:sp>
        <p:nvSpPr>
          <p:cNvPr id="3" name="Inhaltsplatzhalter 2"/>
          <p:cNvSpPr>
            <a:spLocks noGrp="1"/>
          </p:cNvSpPr>
          <p:nvPr>
            <p:ph idx="1"/>
          </p:nvPr>
        </p:nvSpPr>
        <p:spPr>
          <a:xfrm>
            <a:off x="381000" y="1600200"/>
            <a:ext cx="8534400" cy="2286000"/>
          </a:xfrm>
        </p:spPr>
        <p:txBody>
          <a:bodyPr/>
          <a:lstStyle/>
          <a:p>
            <a:r>
              <a:rPr lang="en-US" b="0" dirty="0" smtClean="0"/>
              <a:t>After SA letter ballot</a:t>
            </a:r>
          </a:p>
          <a:p>
            <a:pPr lvl="1"/>
            <a:r>
              <a:rPr lang="en-US" b="0" dirty="0" smtClean="0"/>
              <a:t>3 NO votes with MBS comments</a:t>
            </a:r>
          </a:p>
          <a:p>
            <a:pPr lvl="1"/>
            <a:r>
              <a:rPr lang="en-US" b="0" dirty="0" smtClean="0"/>
              <a:t>314 comments have been resolved </a:t>
            </a:r>
          </a:p>
          <a:p>
            <a:pPr lvl="1"/>
            <a:r>
              <a:rPr lang="en-US" b="0" dirty="0" smtClean="0"/>
              <a:t>112 technical, 193 editorial, 9 general</a:t>
            </a:r>
          </a:p>
          <a:p>
            <a:r>
              <a:rPr lang="en-US" b="0" dirty="0" smtClean="0"/>
              <a:t>After 1</a:t>
            </a:r>
            <a:r>
              <a:rPr lang="en-US" b="0" baseline="30000" dirty="0" smtClean="0"/>
              <a:t>st</a:t>
            </a:r>
            <a:r>
              <a:rPr lang="en-US" b="0" dirty="0" smtClean="0"/>
              <a:t> Recirculation</a:t>
            </a:r>
          </a:p>
          <a:p>
            <a:pPr lvl="1"/>
            <a:r>
              <a:rPr lang="en-US" b="0" dirty="0" smtClean="0"/>
              <a:t>One NO vote with MBS comments</a:t>
            </a:r>
          </a:p>
          <a:p>
            <a:pPr lvl="1"/>
            <a:r>
              <a:rPr lang="en-US" b="0" dirty="0" smtClean="0"/>
              <a:t>152 comments were received</a:t>
            </a:r>
          </a:p>
          <a:p>
            <a:pPr lvl="1"/>
            <a:r>
              <a:rPr lang="en-US" b="0" dirty="0" smtClean="0"/>
              <a:t>90 technical, 61 editorial, 1 general</a:t>
            </a:r>
          </a:p>
          <a:p>
            <a:pPr marL="361950" indent="-361950"/>
            <a:r>
              <a:rPr lang="en-GB" b="0" dirty="0" smtClean="0"/>
              <a:t>Group </a:t>
            </a:r>
            <a:r>
              <a:rPr lang="en-GB" b="0" dirty="0"/>
              <a:t>is </a:t>
            </a:r>
            <a:r>
              <a:rPr lang="en-GB" b="0" dirty="0" smtClean="0"/>
              <a:t>now resolving comments </a:t>
            </a:r>
            <a:r>
              <a:rPr lang="en-GB" b="0" dirty="0"/>
              <a:t>from </a:t>
            </a:r>
            <a:r>
              <a:rPr lang="en-GB" b="0" dirty="0" smtClean="0"/>
              <a:t>1</a:t>
            </a:r>
            <a:r>
              <a:rPr lang="en-GB" b="0" baseline="30000" dirty="0" smtClean="0"/>
              <a:t>st </a:t>
            </a:r>
            <a:r>
              <a:rPr lang="en-GB" b="0" dirty="0"/>
              <a:t>SA ballot </a:t>
            </a:r>
            <a:r>
              <a:rPr lang="en-GB" b="0" dirty="0" err="1" smtClean="0"/>
              <a:t>recirc</a:t>
            </a:r>
            <a:r>
              <a:rPr lang="en-GB" b="0" dirty="0" smtClean="0"/>
              <a:t>.</a:t>
            </a:r>
            <a:endParaRPr lang="en-GB" b="0" dirty="0"/>
          </a:p>
          <a:p>
            <a:pPr marL="715963" lvl="1" indent="-269875"/>
            <a:r>
              <a:rPr lang="en-GB" dirty="0" smtClean="0"/>
              <a:t>So </a:t>
            </a:r>
            <a:r>
              <a:rPr lang="en-GB" dirty="0"/>
              <a:t>far, 83 </a:t>
            </a:r>
            <a:r>
              <a:rPr lang="en-GB" dirty="0" smtClean="0"/>
              <a:t>comments are resolved</a:t>
            </a:r>
          </a:p>
          <a:p>
            <a:pPr marL="715963" lvl="1" indent="-269875"/>
            <a:r>
              <a:rPr lang="en-GB" dirty="0" smtClean="0"/>
              <a:t>44 comments are </a:t>
            </a:r>
            <a:r>
              <a:rPr lang="en-GB" dirty="0"/>
              <a:t>assigned, 20 are open</a:t>
            </a:r>
          </a:p>
          <a:p>
            <a:pPr lvl="1"/>
            <a:endParaRPr lang="en-US" dirty="0" smtClean="0"/>
          </a:p>
          <a:p>
            <a:pPr lvl="1"/>
            <a:endParaRPr lang="en-US"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691280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15</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#2</a:t>
            </a:r>
            <a:endParaRPr lang="en-US" altLang="en-US" sz="3600" dirty="0"/>
          </a:p>
          <a:p>
            <a:pPr algn="just">
              <a:buNone/>
            </a:pPr>
            <a:r>
              <a:rPr lang="de-DE" sz="3600" dirty="0" err="1"/>
              <a:t>Thursday</a:t>
            </a:r>
            <a:r>
              <a:rPr lang="de-DE" sz="3600" dirty="0"/>
              <a:t> 11 Sept. 9-11 a.m</a:t>
            </a:r>
            <a:r>
              <a:rPr lang="de-DE" sz="3600" dirty="0" smtClean="0"/>
              <a:t>. </a:t>
            </a:r>
            <a:endParaRPr lang="de-DE" sz="3600" dirty="0"/>
          </a:p>
          <a:p>
            <a:pPr algn="just">
              <a:buFontTx/>
              <a:buNone/>
            </a:pPr>
            <a:r>
              <a:rPr lang="en-US" altLang="en-US" sz="3600" dirty="0" smtClean="0"/>
              <a:t>PM1</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640481861"/>
              </p:ext>
            </p:extLst>
          </p:nvPr>
        </p:nvGraphicFramePr>
        <p:xfrm>
          <a:off x="685800" y="2362200"/>
          <a:ext cx="8229600" cy="1950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r>
                        <a:rPr lang="de-DE" sz="1800" dirty="0" err="1" smtClean="0"/>
                        <a:t>Continue</a:t>
                      </a:r>
                      <a:r>
                        <a:rPr lang="de-DE" sz="1800" dirty="0" smtClean="0"/>
                        <a: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324552598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3404580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16</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buNone/>
            </a:pPr>
            <a:r>
              <a:rPr lang="de-DE" sz="3600" dirty="0" err="1"/>
              <a:t>Monday</a:t>
            </a:r>
            <a:r>
              <a:rPr lang="de-DE" sz="3600" dirty="0"/>
              <a:t> 15 Nov. 11 a.m. - 1 p.m.</a:t>
            </a:r>
          </a:p>
          <a:p>
            <a:pPr algn="just">
              <a:buFontTx/>
              <a:buNone/>
            </a:pPr>
            <a:r>
              <a:rPr lang="en-US" altLang="en-US" sz="3600" dirty="0" smtClean="0"/>
              <a:t>PM1</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762503609"/>
              </p:ext>
            </p:extLst>
          </p:nvPr>
        </p:nvGraphicFramePr>
        <p:xfrm>
          <a:off x="685800" y="2362200"/>
          <a:ext cx="8229600" cy="1950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r>
                        <a:rPr lang="de-DE" sz="1800" dirty="0" err="1" smtClean="0"/>
                        <a:t>Continue</a:t>
                      </a:r>
                      <a:r>
                        <a:rPr lang="de-DE" sz="1800" dirty="0" smtClean="0"/>
                        <a: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324552598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7466739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17</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buNone/>
            </a:pPr>
            <a:r>
              <a:rPr lang="de-DE" sz="3600" dirty="0" err="1"/>
              <a:t>Tuesday</a:t>
            </a:r>
            <a:r>
              <a:rPr lang="de-DE" sz="3600" dirty="0"/>
              <a:t> 16 Nov. 9-11 a.m.</a:t>
            </a:r>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767666083"/>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r>
                        <a:rPr lang="de-DE" sz="1800" dirty="0" err="1" smtClean="0"/>
                        <a:t>Continue</a:t>
                      </a:r>
                      <a:r>
                        <a:rPr lang="de-DE" sz="1800" dirty="0" smtClean="0"/>
                        <a: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baseline="0" dirty="0" smtClean="0"/>
                        <a:t>90</a:t>
                      </a:r>
                      <a:endParaRPr lang="en-US" sz="1800" baseline="0" dirty="0"/>
                    </a:p>
                  </a:txBody>
                  <a:tcPr marT="45764" marB="45764"/>
                </a:tc>
                <a:extLst>
                  <a:ext uri="{0D108BD9-81ED-4DB2-BD59-A6C34878D82A}">
                    <a16:rowId xmlns:a16="http://schemas.microsoft.com/office/drawing/2014/main" val="3245525989"/>
                  </a:ext>
                </a:extLst>
              </a:tr>
              <a:tr h="365702">
                <a:tc>
                  <a:txBody>
                    <a:bodyPr/>
                    <a:lstStyle/>
                    <a:p>
                      <a:pPr marL="0" lvl="1" indent="0"/>
                      <a:r>
                        <a:rPr lang="de-DE" sz="1800" dirty="0" err="1" smtClean="0"/>
                        <a:t>Discuss</a:t>
                      </a:r>
                      <a:r>
                        <a:rPr lang="de-DE" sz="1800" dirty="0" smtClean="0"/>
                        <a:t> TG13 </a:t>
                      </a:r>
                      <a:r>
                        <a:rPr lang="de-DE" sz="1800" dirty="0" err="1" smtClean="0"/>
                        <a:t>timeline</a:t>
                      </a:r>
                      <a:endParaRPr lang="de-DE" sz="1800" dirty="0"/>
                    </a:p>
                  </a:txBody>
                  <a:tcPr marT="45764" marB="45764"/>
                </a:tc>
                <a:tc>
                  <a:txBody>
                    <a:bodyPr/>
                    <a:lstStyle/>
                    <a:p>
                      <a:r>
                        <a:rPr lang="en-US" sz="1800" baseline="0" dirty="0" smtClean="0"/>
                        <a:t>20</a:t>
                      </a:r>
                      <a:endParaRPr lang="en-US" sz="1800" baseline="0" dirty="0"/>
                    </a:p>
                  </a:txBody>
                  <a:tcPr marT="45764" marB="45764"/>
                </a:tc>
                <a:extLst>
                  <a:ext uri="{0D108BD9-81ED-4DB2-BD59-A6C34878D82A}">
                    <a16:rowId xmlns:a16="http://schemas.microsoft.com/office/drawing/2014/main" val="188526489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819876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D5.0 </a:t>
            </a:r>
            <a:r>
              <a:rPr lang="de-DE" dirty="0" err="1" smtClean="0"/>
              <a:t>is</a:t>
            </a:r>
            <a:r>
              <a:rPr lang="de-DE" dirty="0" smtClean="0"/>
              <a:t> in </a:t>
            </a:r>
            <a:r>
              <a:rPr lang="de-DE" dirty="0" err="1" smtClean="0"/>
              <a:t>recirculation</a:t>
            </a:r>
            <a:endParaRPr lang="de-DE" dirty="0" smtClean="0"/>
          </a:p>
          <a:p>
            <a:pPr marL="800100" lvl="1"/>
            <a:r>
              <a:rPr lang="de-DE" dirty="0"/>
              <a:t>Still </a:t>
            </a:r>
            <a:r>
              <a:rPr lang="de-DE" dirty="0" err="1"/>
              <a:t>some</a:t>
            </a:r>
            <a:r>
              <a:rPr lang="de-DE" dirty="0"/>
              <a:t> </a:t>
            </a:r>
            <a:r>
              <a:rPr lang="de-DE" dirty="0" err="1"/>
              <a:t>new</a:t>
            </a:r>
            <a:r>
              <a:rPr lang="de-DE" dirty="0"/>
              <a:t> </a:t>
            </a:r>
            <a:r>
              <a:rPr lang="de-DE" dirty="0" err="1"/>
              <a:t>inputs</a:t>
            </a:r>
            <a:r>
              <a:rPr lang="de-DE" dirty="0"/>
              <a:t> </a:t>
            </a:r>
            <a:r>
              <a:rPr lang="de-DE" dirty="0" err="1"/>
              <a:t>needed</a:t>
            </a:r>
            <a:endParaRPr lang="de-DE" dirty="0"/>
          </a:p>
          <a:p>
            <a:pPr marL="800100" lvl="1"/>
            <a:r>
              <a:rPr lang="de-DE" dirty="0" smtClean="0"/>
              <a:t>2nd </a:t>
            </a:r>
            <a:r>
              <a:rPr lang="de-DE" dirty="0" err="1" smtClean="0"/>
              <a:t>recirc</a:t>
            </a:r>
            <a:r>
              <a:rPr lang="de-DE" dirty="0" smtClean="0"/>
              <a:t> out </a:t>
            </a:r>
            <a:r>
              <a:rPr lang="de-DE" dirty="0" err="1" smtClean="0"/>
              <a:t>of</a:t>
            </a:r>
            <a:r>
              <a:rPr lang="de-DE" dirty="0" smtClean="0"/>
              <a:t> November 2021</a:t>
            </a:r>
          </a:p>
          <a:p>
            <a:pPr marL="800100" lvl="1"/>
            <a:r>
              <a:rPr lang="de-DE" dirty="0" err="1" smtClean="0"/>
              <a:t>prepare</a:t>
            </a:r>
            <a:r>
              <a:rPr lang="de-DE" dirty="0" smtClean="0"/>
              <a:t> D6.0, </a:t>
            </a:r>
            <a:r>
              <a:rPr lang="de-DE" dirty="0" err="1" smtClean="0"/>
              <a:t>start</a:t>
            </a:r>
            <a:r>
              <a:rPr lang="de-DE" dirty="0" smtClean="0"/>
              <a:t> 3rd </a:t>
            </a:r>
            <a:r>
              <a:rPr lang="de-DE" dirty="0" err="1" smtClean="0"/>
              <a:t>recirc</a:t>
            </a:r>
            <a:r>
              <a:rPr lang="de-DE" dirty="0" smtClean="0"/>
              <a:t> </a:t>
            </a:r>
            <a:r>
              <a:rPr lang="de-DE" dirty="0" err="1" smtClean="0"/>
              <a:t>during</a:t>
            </a:r>
            <a:r>
              <a:rPr lang="de-DE" dirty="0" smtClean="0"/>
              <a:t> </a:t>
            </a:r>
            <a:r>
              <a:rPr lang="de-DE" dirty="0" err="1" smtClean="0"/>
              <a:t>December</a:t>
            </a:r>
            <a:r>
              <a:rPr lang="de-DE" dirty="0" smtClean="0"/>
              <a:t> 2021</a:t>
            </a:r>
          </a:p>
          <a:p>
            <a:pPr marL="800100" lvl="1"/>
            <a:r>
              <a:rPr lang="de-DE" dirty="0" err="1" smtClean="0"/>
              <a:t>result</a:t>
            </a:r>
            <a:r>
              <a:rPr lang="de-DE" dirty="0" smtClean="0"/>
              <a:t> </a:t>
            </a:r>
            <a:r>
              <a:rPr lang="de-DE" dirty="0" err="1" smtClean="0"/>
              <a:t>maybe</a:t>
            </a:r>
            <a:r>
              <a:rPr lang="de-DE" dirty="0" smtClean="0"/>
              <a:t> </a:t>
            </a:r>
            <a:r>
              <a:rPr lang="de-DE" dirty="0" err="1" smtClean="0"/>
              <a:t>available</a:t>
            </a:r>
            <a:r>
              <a:rPr lang="de-DE" dirty="0" smtClean="0"/>
              <a:t> in </a:t>
            </a:r>
            <a:r>
              <a:rPr lang="de-DE" dirty="0" err="1" smtClean="0"/>
              <a:t>December</a:t>
            </a:r>
            <a:r>
              <a:rPr lang="de-DE" dirty="0" smtClean="0"/>
              <a:t> 2021</a:t>
            </a:r>
          </a:p>
          <a:p>
            <a:pPr marL="800100" lvl="1"/>
            <a:r>
              <a:rPr lang="de-DE" dirty="0" err="1"/>
              <a:t>hopefully</a:t>
            </a:r>
            <a:r>
              <a:rPr lang="de-DE" dirty="0"/>
              <a:t> </a:t>
            </a:r>
            <a:r>
              <a:rPr lang="de-DE" dirty="0" err="1"/>
              <a:t>no</a:t>
            </a:r>
            <a:r>
              <a:rPr lang="de-DE" dirty="0"/>
              <a:t> </a:t>
            </a:r>
            <a:r>
              <a:rPr lang="de-DE" dirty="0" err="1"/>
              <a:t>more</a:t>
            </a:r>
            <a:r>
              <a:rPr lang="de-DE" dirty="0"/>
              <a:t> </a:t>
            </a:r>
            <a:r>
              <a:rPr lang="de-DE" dirty="0" err="1" smtClean="0"/>
              <a:t>changes</a:t>
            </a:r>
            <a:r>
              <a:rPr lang="de-DE" dirty="0" smtClean="0"/>
              <a:t> </a:t>
            </a:r>
            <a:r>
              <a:rPr lang="de-DE" dirty="0" err="1" smtClean="0"/>
              <a:t>required</a:t>
            </a:r>
            <a:endParaRPr lang="de-DE" dirty="0" smtClean="0"/>
          </a:p>
          <a:p>
            <a:pPr marL="800100" lvl="1"/>
            <a:r>
              <a:rPr lang="de-DE" dirty="0" smtClean="0"/>
              <a:t>4th </a:t>
            </a:r>
            <a:r>
              <a:rPr lang="de-DE" dirty="0" err="1" smtClean="0"/>
              <a:t>recirculation</a:t>
            </a:r>
            <a:r>
              <a:rPr lang="de-DE" dirty="0" smtClean="0"/>
              <a:t> in </a:t>
            </a:r>
            <a:r>
              <a:rPr lang="de-DE" dirty="0" err="1" smtClean="0"/>
              <a:t>January</a:t>
            </a:r>
            <a:r>
              <a:rPr lang="de-DE" dirty="0" smtClean="0"/>
              <a:t> 2022</a:t>
            </a:r>
          </a:p>
          <a:p>
            <a:pPr marL="800100" lvl="1"/>
            <a:r>
              <a:rPr lang="de-DE" dirty="0" smtClean="0"/>
              <a:t>Go </a:t>
            </a:r>
            <a:r>
              <a:rPr lang="de-DE" dirty="0" err="1" smtClean="0"/>
              <a:t>to</a:t>
            </a:r>
            <a:r>
              <a:rPr lang="de-DE" dirty="0" smtClean="0"/>
              <a:t> REVCOM out </a:t>
            </a:r>
            <a:r>
              <a:rPr lang="de-DE" dirty="0" err="1" smtClean="0"/>
              <a:t>of</a:t>
            </a:r>
            <a:r>
              <a:rPr lang="de-DE" dirty="0" smtClean="0"/>
              <a:t> </a:t>
            </a:r>
            <a:r>
              <a:rPr lang="de-DE" dirty="0" err="1" smtClean="0"/>
              <a:t>January</a:t>
            </a:r>
            <a:r>
              <a:rPr lang="de-DE" dirty="0" smtClean="0"/>
              <a:t> 2022</a:t>
            </a:r>
          </a:p>
          <a:p>
            <a:pPr marL="800100" lvl="1"/>
            <a:r>
              <a:rPr lang="de-DE" dirty="0" smtClean="0"/>
              <a:t>Hope </a:t>
            </a:r>
            <a:r>
              <a:rPr lang="de-DE" dirty="0" err="1" smtClean="0"/>
              <a:t>to</a:t>
            </a:r>
            <a:r>
              <a:rPr lang="de-DE" dirty="0" smtClean="0"/>
              <a:t> </a:t>
            </a:r>
            <a:r>
              <a:rPr lang="de-DE" dirty="0" err="1" smtClean="0"/>
              <a:t>get</a:t>
            </a:r>
            <a:r>
              <a:rPr lang="de-DE" dirty="0" smtClean="0"/>
              <a:t> </a:t>
            </a:r>
            <a:r>
              <a:rPr lang="de-DE" dirty="0" err="1" smtClean="0"/>
              <a:t>published</a:t>
            </a:r>
            <a:r>
              <a:rPr lang="de-DE" dirty="0" smtClean="0"/>
              <a:t> in 2022</a:t>
            </a:r>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18</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9296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a:t>
            </a:r>
            <a:r>
              <a:rPr lang="en-US" altLang="en-US" dirty="0" smtClean="0"/>
              <a:t>Meeting Slides for </a:t>
            </a:r>
            <a:r>
              <a:rPr lang="en-US" altLang="en-US" dirty="0"/>
              <a:t>the </a:t>
            </a:r>
            <a:r>
              <a:rPr lang="en-US" altLang="en-US" dirty="0" smtClean="0"/>
              <a:t>November 2021 virtual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sz="1800" dirty="0" smtClean="0"/>
              <a:t>Patent-related information</a:t>
            </a:r>
          </a:p>
          <a:p>
            <a:pPr lvl="1" algn="just"/>
            <a:r>
              <a:rPr lang="en-US" altLang="en-US" sz="1600" dirty="0" smtClean="0">
                <a:hlinkClick r:id="rId3"/>
              </a:rPr>
              <a:t>https</a:t>
            </a:r>
            <a:r>
              <a:rPr lang="en-US" altLang="en-US" sz="1600" dirty="0">
                <a:hlinkClick r:id="rId3"/>
              </a:rPr>
              <a:t>://</a:t>
            </a:r>
            <a:r>
              <a:rPr lang="en-US" altLang="en-US" sz="1600" dirty="0" smtClean="0">
                <a:hlinkClick r:id="rId3"/>
              </a:rPr>
              <a:t>mentor.ieee.org/myproject/Public/mytools/mob/slideset.ppt</a:t>
            </a:r>
            <a:r>
              <a:rPr lang="en-US" altLang="en-US" sz="1600" dirty="0" smtClean="0"/>
              <a:t>  </a:t>
            </a:r>
          </a:p>
          <a:p>
            <a:pPr algn="just"/>
            <a:r>
              <a:rPr lang="en-US" altLang="en-US" sz="1800" dirty="0" smtClean="0"/>
              <a:t>IEEE SA Copyright Policy</a:t>
            </a:r>
          </a:p>
          <a:p>
            <a:pPr lvl="1" algn="just"/>
            <a:r>
              <a:rPr lang="en-US" altLang="en-US" sz="1600" dirty="0">
                <a:hlinkClick r:id="rId4"/>
              </a:rPr>
              <a:t>https://</a:t>
            </a:r>
            <a:r>
              <a:rPr lang="en-US" altLang="en-US" sz="1600" dirty="0" smtClean="0">
                <a:hlinkClick r:id="rId4"/>
              </a:rPr>
              <a:t>standards.ieee.org/content/dam/ieee-standards/standards/web/documents/other/copyright-policy-WG-meetings.potx</a:t>
            </a:r>
            <a:endParaRPr lang="en-US" altLang="en-US" sz="1600" dirty="0" smtClean="0"/>
          </a:p>
          <a:p>
            <a:pPr algn="just"/>
            <a:r>
              <a:rPr lang="en-US" altLang="en-US" sz="1800" dirty="0" smtClean="0"/>
              <a:t>Attendance recording procedures</a:t>
            </a:r>
          </a:p>
          <a:p>
            <a:pPr lvl="1"/>
            <a:r>
              <a:rPr lang="en-US" altLang="en-US" sz="1600" dirty="0" smtClean="0">
                <a:hlinkClick r:id="rId5"/>
              </a:rPr>
              <a:t>https://imat.ieee.org/my-site/home</a:t>
            </a:r>
            <a:r>
              <a:rPr lang="en-US" altLang="en-US" sz="1600" dirty="0" smtClean="0"/>
              <a:t>   </a:t>
            </a:r>
            <a:endParaRPr lang="en-US" altLang="en-US" sz="1400" dirty="0" smtClean="0"/>
          </a:p>
          <a:p>
            <a:pPr lvl="1"/>
            <a:r>
              <a:rPr lang="de-DE" altLang="en-US" sz="1600" dirty="0" smtClean="0"/>
              <a:t>Login </a:t>
            </a:r>
            <a:r>
              <a:rPr lang="de-DE" altLang="en-US" sz="1600" dirty="0" err="1" smtClean="0"/>
              <a:t>using</a:t>
            </a:r>
            <a:r>
              <a:rPr lang="de-DE" altLang="en-US" sz="1600" dirty="0" smtClean="0"/>
              <a:t> </a:t>
            </a:r>
            <a:r>
              <a:rPr lang="de-DE" altLang="en-US" sz="1600" dirty="0" err="1" smtClean="0"/>
              <a:t>your</a:t>
            </a:r>
            <a:r>
              <a:rPr lang="de-DE" altLang="en-US" sz="1600" dirty="0" smtClean="0"/>
              <a:t> IEEE </a:t>
            </a:r>
            <a:r>
              <a:rPr lang="de-DE" altLang="en-US" sz="1600" dirty="0" err="1" smtClean="0"/>
              <a:t>account</a:t>
            </a:r>
            <a:r>
              <a:rPr lang="de-DE" altLang="en-US" sz="1600" dirty="0" smtClean="0"/>
              <a:t> also </a:t>
            </a:r>
            <a:r>
              <a:rPr lang="de-DE" altLang="en-US" sz="1600" dirty="0" err="1" smtClean="0"/>
              <a:t>used</a:t>
            </a:r>
            <a:r>
              <a:rPr lang="de-DE" altLang="en-US" sz="1600" dirty="0" smtClean="0"/>
              <a:t> </a:t>
            </a:r>
            <a:r>
              <a:rPr lang="de-DE" altLang="en-US" sz="1600" dirty="0" err="1" smtClean="0"/>
              <a:t>for</a:t>
            </a:r>
            <a:r>
              <a:rPr lang="de-DE" altLang="en-US" sz="1600" dirty="0" smtClean="0"/>
              <a:t> </a:t>
            </a:r>
            <a:r>
              <a:rPr lang="de-DE" altLang="en-US" sz="1600" dirty="0" err="1" smtClean="0"/>
              <a:t>registration</a:t>
            </a:r>
            <a:endParaRPr lang="en-US" altLang="en-US" sz="1600" dirty="0" smtClean="0"/>
          </a:p>
          <a:p>
            <a:pPr lvl="1"/>
            <a:r>
              <a:rPr lang="en-US" altLang="en-US" sz="1600" dirty="0" smtClean="0"/>
              <a:t>Must log attendance during each 2-hour session</a:t>
            </a:r>
          </a:p>
          <a:p>
            <a:pPr lvl="1"/>
            <a:r>
              <a:rPr lang="de-DE" altLang="en-US" sz="1600" dirty="0" err="1" smtClean="0"/>
              <a:t>Attendance</a:t>
            </a:r>
            <a:r>
              <a:rPr lang="de-DE" altLang="en-US" sz="1600" dirty="0" smtClean="0"/>
              <a:t> </a:t>
            </a:r>
            <a:r>
              <a:rPr lang="de-DE" altLang="en-US" sz="1600" dirty="0" err="1" smtClean="0"/>
              <a:t>counts</a:t>
            </a:r>
            <a:r>
              <a:rPr lang="de-DE" altLang="en-US" sz="1600" dirty="0" smtClean="0"/>
              <a:t> </a:t>
            </a:r>
            <a:r>
              <a:rPr lang="de-DE" altLang="en-US" sz="1600" dirty="0" err="1" smtClean="0"/>
              <a:t>to</a:t>
            </a:r>
            <a:r>
              <a:rPr lang="de-DE" altLang="en-US" sz="1600" dirty="0" smtClean="0"/>
              <a:t> </a:t>
            </a:r>
            <a:r>
              <a:rPr lang="de-DE" altLang="en-US" sz="1600" dirty="0" err="1" smtClean="0"/>
              <a:t>achieving</a:t>
            </a:r>
            <a:r>
              <a:rPr lang="de-DE" altLang="en-US" sz="1600" dirty="0" smtClean="0"/>
              <a:t>/</a:t>
            </a:r>
            <a:r>
              <a:rPr lang="de-DE" altLang="en-US" sz="1600" dirty="0" err="1" smtClean="0"/>
              <a:t>maintaining</a:t>
            </a:r>
            <a:r>
              <a:rPr lang="de-DE" altLang="en-US" sz="1600" dirty="0" smtClean="0"/>
              <a:t> </a:t>
            </a:r>
            <a:r>
              <a:rPr lang="de-DE" altLang="en-US" sz="1600" dirty="0" err="1" smtClean="0"/>
              <a:t>your</a:t>
            </a:r>
            <a:r>
              <a:rPr lang="de-DE" altLang="en-US" sz="1600" dirty="0" smtClean="0"/>
              <a:t> </a:t>
            </a:r>
            <a:r>
              <a:rPr lang="de-DE" altLang="en-US" sz="1600" dirty="0" err="1" smtClean="0"/>
              <a:t>voting</a:t>
            </a:r>
            <a:r>
              <a:rPr lang="de-DE" altLang="en-US" sz="1600" dirty="0" smtClean="0"/>
              <a:t> </a:t>
            </a:r>
            <a:r>
              <a:rPr lang="de-DE" altLang="en-US" sz="1600" dirty="0" err="1" smtClean="0"/>
              <a:t>rights</a:t>
            </a:r>
            <a:r>
              <a:rPr lang="de-DE" altLang="en-US" sz="1600" dirty="0" smtClean="0"/>
              <a:t> </a:t>
            </a:r>
            <a:endParaRPr lang="en-US" altLang="en-US" sz="1600" dirty="0" smtClean="0"/>
          </a:p>
          <a:p>
            <a:pPr>
              <a:spcBef>
                <a:spcPts val="1800"/>
              </a:spcBef>
            </a:pPr>
            <a:r>
              <a:rPr lang="en-US" altLang="en-US" sz="1800" dirty="0" smtClean="0"/>
              <a:t>Documentation</a:t>
            </a:r>
          </a:p>
          <a:p>
            <a:pPr lvl="1"/>
            <a:r>
              <a:rPr lang="en-US" altLang="en-US" sz="1600" dirty="0" smtClean="0">
                <a:hlinkClick r:id="rId6"/>
              </a:rPr>
              <a:t>http://mentor.ieee.org</a:t>
            </a:r>
            <a:endParaRPr lang="en-US" altLang="en-US" sz="1600" dirty="0" smtClean="0"/>
          </a:p>
          <a:p>
            <a:pPr lvl="1"/>
            <a:r>
              <a:rPr lang="en-US" altLang="en-US" sz="1600" dirty="0" smtClean="0"/>
              <a:t>Use “TG13”</a:t>
            </a:r>
            <a:r>
              <a:rPr lang="en-US" altLang="ja-JP" sz="1600" dirty="0" smtClean="0"/>
              <a:t> for submission</a:t>
            </a:r>
          </a:p>
          <a:p>
            <a:pPr lvl="1"/>
            <a:r>
              <a:rPr lang="en-US" altLang="en-US" sz="1600" dirty="0" smtClean="0"/>
              <a:t>If you plan to make a submission be sure it does not contain company logos or advertising</a:t>
            </a:r>
          </a:p>
          <a:p>
            <a:pPr lvl="1"/>
            <a:endParaRPr lang="en-US" altLang="en-US" sz="1600" dirty="0" smtClean="0"/>
          </a:p>
          <a:p>
            <a:pPr lvl="1"/>
            <a:endParaRPr lang="en-US" altLang="en-US" sz="1600"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4</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Tree>
    <p:extLst>
      <p:ext uri="{BB962C8B-B14F-4D97-AF65-F5344CB8AC3E}">
        <p14:creationId xmlns:p14="http://schemas.microsoft.com/office/powerpoint/2010/main" val="1800632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9775449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6</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320209186"/>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Nikola </a:t>
                      </a:r>
                      <a:r>
                        <a:rPr lang="en-US" sz="1500" b="0" dirty="0" err="1" smtClean="0"/>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7</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rights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mentor.ieee.org/802.15/dcn/10/15-10-0235-25-0000-802-15-operations-manual.docx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1800" dirty="0" smtClean="0"/>
              <a:t>Agenda in </a:t>
            </a:r>
            <a:r>
              <a:rPr lang="de-DE" sz="1800" dirty="0" err="1" smtClean="0"/>
              <a:t>doc</a:t>
            </a:r>
            <a:r>
              <a:rPr lang="de-DE" sz="1800" dirty="0" smtClean="0"/>
              <a:t>. </a:t>
            </a:r>
            <a:r>
              <a:rPr lang="de-DE" sz="1800" dirty="0" smtClean="0"/>
              <a:t>15-21/0563r1</a:t>
            </a:r>
            <a:endParaRPr lang="de-DE" sz="1800" dirty="0" smtClean="0"/>
          </a:p>
          <a:p>
            <a:pPr marL="1028700" lvl="1"/>
            <a:r>
              <a:rPr lang="en-GB" sz="1600" dirty="0" smtClean="0"/>
              <a:t>Group is resolving the comments from first SA </a:t>
            </a:r>
            <a:r>
              <a:rPr lang="en-GB" sz="1600" dirty="0"/>
              <a:t>ballot </a:t>
            </a:r>
            <a:r>
              <a:rPr lang="en-GB" sz="1600" dirty="0" smtClean="0"/>
              <a:t>recirculation</a:t>
            </a:r>
          </a:p>
          <a:p>
            <a:pPr marL="1028700" lvl="1"/>
            <a:r>
              <a:rPr lang="en-GB" sz="1600" dirty="0" smtClean="0"/>
              <a:t>152 comments: 90 technical, 63 editorial</a:t>
            </a:r>
          </a:p>
          <a:p>
            <a:pPr marL="1028700" lvl="1"/>
            <a:r>
              <a:rPr lang="en-GB" sz="1600" dirty="0" smtClean="0"/>
              <a:t>So far, 83 are resolved, 44 are assigned, 20 are open</a:t>
            </a:r>
          </a:p>
          <a:p>
            <a:pPr marL="357188" indent="-357188"/>
            <a:r>
              <a:rPr lang="en-GB" sz="1800" dirty="0" smtClean="0"/>
              <a:t>Wednesday 10 Nov. </a:t>
            </a:r>
            <a:r>
              <a:rPr lang="en-GB" sz="1800" dirty="0"/>
              <a:t>1-3 p.m.</a:t>
            </a:r>
            <a:endParaRPr lang="de-DE" sz="1800" dirty="0"/>
          </a:p>
          <a:p>
            <a:pPr marL="1028700" lvl="1"/>
            <a:r>
              <a:rPr lang="en-GB" sz="1600" dirty="0" smtClean="0"/>
              <a:t>Reconfirm CRG</a:t>
            </a:r>
            <a:r>
              <a:rPr lang="en-GB" sz="1600" dirty="0"/>
              <a:t>, announce teleconferences</a:t>
            </a:r>
            <a:endParaRPr lang="de-DE" sz="1600" dirty="0"/>
          </a:p>
          <a:p>
            <a:pPr marL="1028700" lvl="1"/>
            <a:r>
              <a:rPr lang="en-GB" sz="1600" dirty="0" smtClean="0"/>
              <a:t>Status of comment resolution, review contributions</a:t>
            </a:r>
            <a:endParaRPr lang="de-DE" sz="1600" dirty="0"/>
          </a:p>
          <a:p>
            <a:pPr marL="1028700" lvl="1"/>
            <a:r>
              <a:rPr lang="en-GB" sz="1600" dirty="0" smtClean="0"/>
              <a:t>Start comment resolution</a:t>
            </a:r>
            <a:endParaRPr lang="de-DE" sz="1600" dirty="0"/>
          </a:p>
          <a:p>
            <a:pPr marL="357188" indent="-357188"/>
            <a:r>
              <a:rPr lang="de-DE" sz="1800" dirty="0" err="1" smtClean="0"/>
              <a:t>Thursday</a:t>
            </a:r>
            <a:r>
              <a:rPr lang="de-DE" sz="1800" dirty="0" smtClean="0"/>
              <a:t> 11 </a:t>
            </a:r>
            <a:r>
              <a:rPr lang="de-DE" sz="1800" dirty="0"/>
              <a:t>Sept. </a:t>
            </a:r>
            <a:r>
              <a:rPr lang="de-DE" sz="1800" dirty="0" smtClean="0"/>
              <a:t>9-11 a.m.</a:t>
            </a:r>
          </a:p>
          <a:p>
            <a:pPr marL="1028700" lvl="1"/>
            <a:r>
              <a:rPr lang="en-GB" sz="1600" dirty="0" smtClean="0"/>
              <a:t>Continue comment resolution</a:t>
            </a:r>
          </a:p>
          <a:p>
            <a:pPr marL="357188" indent="-357188"/>
            <a:r>
              <a:rPr lang="de-DE" sz="1800" dirty="0" err="1" smtClean="0"/>
              <a:t>Monday</a:t>
            </a:r>
            <a:r>
              <a:rPr lang="de-DE" sz="1800" dirty="0" smtClean="0"/>
              <a:t> 15 Nov. 11 a.m. - 1 p.m</a:t>
            </a:r>
            <a:r>
              <a:rPr lang="de-DE" sz="1800" dirty="0"/>
              <a:t>.</a:t>
            </a:r>
          </a:p>
          <a:p>
            <a:pPr marL="1028700" lvl="1"/>
            <a:r>
              <a:rPr lang="en-GB" sz="1600" dirty="0"/>
              <a:t>Continue comment </a:t>
            </a:r>
            <a:r>
              <a:rPr lang="en-GB" sz="1600" dirty="0" smtClean="0"/>
              <a:t>resolution</a:t>
            </a:r>
          </a:p>
          <a:p>
            <a:pPr marL="357188" indent="-357188"/>
            <a:r>
              <a:rPr lang="de-DE" sz="1800" dirty="0" err="1" smtClean="0"/>
              <a:t>Tuesday</a:t>
            </a:r>
            <a:r>
              <a:rPr lang="de-DE" sz="1800" dirty="0" smtClean="0"/>
              <a:t> 16 Nov. </a:t>
            </a:r>
            <a:r>
              <a:rPr lang="de-DE" sz="1800" dirty="0"/>
              <a:t>9-11 a.m.</a:t>
            </a:r>
          </a:p>
          <a:p>
            <a:pPr marL="1028700" lvl="1"/>
            <a:r>
              <a:rPr lang="en-GB" sz="1600" dirty="0"/>
              <a:t>Continue comment resolution</a:t>
            </a:r>
          </a:p>
          <a:p>
            <a:pPr marL="1028700" lvl="1"/>
            <a:r>
              <a:rPr lang="en-GB" sz="1600" dirty="0" smtClean="0"/>
              <a:t>discussion the timeline</a:t>
            </a:r>
            <a:endParaRPr lang="de-DE" sz="1600" dirty="0"/>
          </a:p>
          <a:p>
            <a:pPr marL="1028700" lvl="1" algn="just">
              <a:defRPr/>
            </a:pPr>
            <a:endParaRPr lang="de-DE" sz="14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None/>
              <a:defRPr/>
            </a:pPr>
            <a:r>
              <a:rPr lang="en-GB" sz="3600" dirty="0"/>
              <a:t>Wednesday 10 Nov. 1-3 p.m</a:t>
            </a:r>
            <a:r>
              <a:rPr lang="en-GB" sz="3600" dirty="0" smtClean="0"/>
              <a:t>.,</a:t>
            </a:r>
            <a:r>
              <a:rPr lang="de-DE" sz="3600" dirty="0" smtClean="0"/>
              <a:t> </a:t>
            </a:r>
            <a:r>
              <a:rPr lang="de-DE" sz="3600" dirty="0"/>
              <a:t>PM1</a:t>
            </a:r>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2988987986"/>
              </p:ext>
            </p:extLst>
          </p:nvPr>
        </p:nvGraphicFramePr>
        <p:xfrm>
          <a:off x="571500" y="2215189"/>
          <a:ext cx="8077200" cy="3292632"/>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7951">
                <a:tc>
                  <a:txBody>
                    <a:bodyPr/>
                    <a:lstStyle/>
                    <a:p>
                      <a:pPr marL="0" lvl="1" indent="0" algn="just">
                        <a:buFont typeface="Arial" panose="020B0604020202020204" pitchFamily="34" charset="0"/>
                        <a:buNone/>
                        <a:defRPr/>
                      </a:pPr>
                      <a:r>
                        <a:rPr lang="de-DE" sz="1800" dirty="0" err="1" smtClean="0"/>
                        <a:t>Motions</a:t>
                      </a:r>
                      <a:r>
                        <a:rPr lang="de-DE" sz="1800" dirty="0" smtClean="0"/>
                        <a:t> on </a:t>
                      </a:r>
                      <a:r>
                        <a:rPr lang="de-DE" sz="1800" dirty="0" err="1" smtClean="0"/>
                        <a:t>agenda</a:t>
                      </a:r>
                      <a:r>
                        <a:rPr lang="de-DE" sz="1800" dirty="0" smtClean="0"/>
                        <a:t>, Sept. </a:t>
                      </a:r>
                      <a:r>
                        <a:rPr lang="de-DE" sz="1800" dirty="0" err="1" smtClean="0"/>
                        <a:t>minutes</a:t>
                      </a:r>
                      <a:r>
                        <a:rPr lang="de-DE" sz="1800" dirty="0" smtClean="0"/>
                        <a:t> </a:t>
                      </a:r>
                      <a:r>
                        <a:rPr lang="de-DE" sz="1800" dirty="0" err="1" smtClean="0"/>
                        <a:t>and</a:t>
                      </a:r>
                      <a:r>
                        <a:rPr lang="de-DE" sz="1800" dirty="0" smtClean="0"/>
                        <a:t> CRG </a:t>
                      </a:r>
                      <a:r>
                        <a:rPr lang="de-DE" sz="1800" dirty="0" err="1" smtClean="0"/>
                        <a:t>Telcos</a:t>
                      </a:r>
                      <a:endParaRPr lang="de-DE" sz="1800" dirty="0"/>
                    </a:p>
                  </a:txBody>
                  <a:tcPr marT="45764" marB="45764"/>
                </a:tc>
                <a:tc>
                  <a:txBody>
                    <a:bodyPr/>
                    <a:lstStyle/>
                    <a:p>
                      <a:r>
                        <a:rPr lang="en-US" sz="1800" dirty="0" smtClean="0"/>
                        <a:t>15</a:t>
                      </a:r>
                      <a:endParaRPr lang="en-US" sz="1800" dirty="0"/>
                    </a:p>
                  </a:txBody>
                  <a:tcPr marT="45764" marB="45764"/>
                </a:tc>
                <a:extLst>
                  <a:ext uri="{0D108BD9-81ED-4DB2-BD59-A6C34878D82A}">
                    <a16:rowId xmlns:a16="http://schemas.microsoft.com/office/drawing/2014/main" val="4269175510"/>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 to reconfirm CRG</a:t>
                      </a:r>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753479114"/>
                  </a:ext>
                </a:extLst>
              </a:tr>
              <a:tr h="333323">
                <a:tc>
                  <a:txBody>
                    <a:bodyPr/>
                    <a:lstStyle/>
                    <a:p>
                      <a:pPr marL="0" lvl="0" indent="0"/>
                      <a:r>
                        <a:rPr lang="en-GB" sz="1800" dirty="0" smtClean="0"/>
                        <a:t>Introduce the status if comment resolution after 1</a:t>
                      </a:r>
                      <a:r>
                        <a:rPr lang="en-GB" sz="1800" baseline="30000" dirty="0" smtClean="0"/>
                        <a:t>st</a:t>
                      </a:r>
                      <a:r>
                        <a:rPr lang="en-GB" sz="1800" dirty="0" smtClean="0"/>
                        <a:t> SA ballot recirculation</a:t>
                      </a:r>
                      <a:endParaRPr lang="de-DE" sz="1800" dirty="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3702186838"/>
                  </a:ext>
                </a:extLst>
              </a:tr>
              <a:tr h="333323">
                <a:tc>
                  <a:txBody>
                    <a:bodyPr/>
                    <a:lstStyle/>
                    <a:p>
                      <a:pPr marL="0" lvl="0" indent="0"/>
                      <a:r>
                        <a:rPr lang="de-DE" sz="1800" dirty="0" smtClean="0"/>
                        <a:t>Start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dirty="0" smtClean="0"/>
                        <a:t>50</a:t>
                      </a:r>
                      <a:endParaRPr lang="en-US" sz="1800" dirty="0"/>
                    </a:p>
                  </a:txBody>
                  <a:tcPr marT="45764" marB="45764"/>
                </a:tc>
                <a:extLst>
                  <a:ext uri="{0D108BD9-81ED-4DB2-BD59-A6C34878D82A}">
                    <a16:rowId xmlns:a16="http://schemas.microsoft.com/office/drawing/2014/main" val="702966359"/>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1437</Words>
  <Application>Microsoft Office PowerPoint</Application>
  <PresentationFormat>Bildschirmpräsentation (4:3)</PresentationFormat>
  <Paragraphs>273</Paragraphs>
  <Slides>18</Slides>
  <Notes>12</Notes>
  <HiddenSlides>0</HiddenSlides>
  <MMClips>0</MMClips>
  <ScaleCrop>false</ScaleCrop>
  <HeadingPairs>
    <vt:vector size="8" baseType="variant">
      <vt:variant>
        <vt:lpstr>Verwendete Schriftarten</vt:lpstr>
      </vt:variant>
      <vt:variant>
        <vt:i4>7</vt:i4>
      </vt:variant>
      <vt:variant>
        <vt:lpstr>Design</vt:lpstr>
      </vt:variant>
      <vt:variant>
        <vt:i4>1</vt:i4>
      </vt:variant>
      <vt:variant>
        <vt:lpstr>Eingebettete OLE-Server</vt:lpstr>
      </vt:variant>
      <vt:variant>
        <vt:i4>1</vt:i4>
      </vt:variant>
      <vt:variant>
        <vt:lpstr>Folientitel</vt:lpstr>
      </vt:variant>
      <vt:variant>
        <vt:i4>18</vt:i4>
      </vt:variant>
    </vt:vector>
  </HeadingPairs>
  <TitlesOfParts>
    <vt:vector size="27" baseType="lpstr">
      <vt:lpstr>MS Gothic</vt:lpstr>
      <vt:lpstr>MS PGothic</vt:lpstr>
      <vt:lpstr>MS PGothic</vt:lpstr>
      <vt:lpstr>Arial</vt:lpstr>
      <vt:lpstr>Arial Unicode MS</vt:lpstr>
      <vt:lpstr>Times New Roman</vt:lpstr>
      <vt:lpstr>Wingdings</vt:lpstr>
      <vt:lpstr>802-11-Submission</vt:lpstr>
      <vt:lpstr>Document</vt:lpstr>
      <vt:lpstr>IEEE 802.15 TG13  Multi-Gbit/s Optical Wireless Communication  November 2021 Meeting Agenda</vt:lpstr>
      <vt:lpstr>PowerPoint-Präsentation</vt:lpstr>
      <vt:lpstr>PowerPoint-Präsentation</vt:lpstr>
      <vt:lpstr>Registration for 802 LMSC Plenaries and 802 Wireless Interims</vt:lpstr>
      <vt:lpstr>Deadbeat Consequences (Deadbeat: in default of paying registration fee for a prior mtg.)</vt:lpstr>
      <vt:lpstr>PowerPoint-Präsentation</vt:lpstr>
      <vt:lpstr>Task Group Operating Rules</vt:lpstr>
      <vt:lpstr>PowerPoint-Präsentation</vt:lpstr>
      <vt:lpstr>PowerPoint-Präsentation</vt:lpstr>
      <vt:lpstr>PowerPoint-Präsentation</vt:lpstr>
      <vt:lpstr>PowerPoint-Präsentation</vt:lpstr>
      <vt:lpstr>TG Motion to reconfirm CRG</vt:lpstr>
      <vt:lpstr>Plan for CRG Telcos</vt:lpstr>
      <vt:lpstr>TG13 SA ballot status</vt:lpstr>
      <vt:lpstr>PowerPoint-Präsentation</vt:lpstr>
      <vt:lpstr>PowerPoint-Präsentation</vt:lpstr>
      <vt:lpstr>PowerPoint-Präsentation</vt:lpstr>
      <vt:lpstr>Plan for finalization of TG13 Spec</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5754</cp:revision>
  <cp:lastPrinted>2014-11-04T15:04:57Z</cp:lastPrinted>
  <dcterms:created xsi:type="dcterms:W3CDTF">2007-04-17T18:10:23Z</dcterms:created>
  <dcterms:modified xsi:type="dcterms:W3CDTF">2021-11-10T18:18:21Z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