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1"/>
  </p:notesMasterIdLst>
  <p:handoutMasterIdLst>
    <p:handoutMasterId r:id="rId32"/>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1019" r:id="rId15"/>
    <p:sldId id="990" r:id="rId16"/>
    <p:sldId id="1022" r:id="rId17"/>
    <p:sldId id="1023" r:id="rId18"/>
    <p:sldId id="1024" r:id="rId19"/>
    <p:sldId id="1025" r:id="rId20"/>
    <p:sldId id="1016" r:id="rId21"/>
    <p:sldId id="1017" r:id="rId22"/>
    <p:sldId id="1018" r:id="rId23"/>
    <p:sldId id="992" r:id="rId24"/>
    <p:sldId id="1003" r:id="rId25"/>
    <p:sldId id="256" r:id="rId26"/>
    <p:sldId id="1012" r:id="rId27"/>
    <p:sldId id="965" r:id="rId28"/>
    <p:sldId id="314" r:id="rId29"/>
    <p:sldId id="985" r:id="rId3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00" d="100"/>
          <a:sy n="100" d="100"/>
        </p:scale>
        <p:origin x="102" y="70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25</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doc.:IEEE802.15-21-0562r2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globalcallin.php?MTID=mf01220c54e1fdbe49538a0a3607e9f13" TargetMode="External"/><Relationship Id="rId2" Type="http://schemas.openxmlformats.org/officeDocument/2006/relationships/hyperlink" Target="https://epri.webex.com/epri/j.php?MTID=med205964d8f615e5f904ad71a57cf417" TargetMode="External"/><Relationship Id="rId1" Type="http://schemas.openxmlformats.org/officeDocument/2006/relationships/slideLayout" Target="../slideLayouts/slideLayout2.xml"/><Relationship Id="rId6" Type="http://schemas.openxmlformats.org/officeDocument/2006/relationships/hyperlink" Target="https://epri.webex.com/epri/globalcallin.php?MTID=meea31c7e4e92822aea7fb6bde31c7602" TargetMode="External"/><Relationship Id="rId5" Type="http://schemas.openxmlformats.org/officeDocument/2006/relationships/hyperlink" Target="https://epri.webex.com/epri/j.php?MTID=m3b0ea7b0f864030e6d995934aa6a45ca" TargetMode="External"/><Relationship Id="rId4" Type="http://schemas.openxmlformats.org/officeDocument/2006/relationships/hyperlink" Target="https://www.webex.com/pdf/tollfree_restriction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20/15-20-0213-13-016t-ieee-802-16t-use-cases.xlsxhttps:/mentor.ieee.org/802.15/dcn/20/15-20-0213-13-016t-ieee-802-16t-use-case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21/15-21-0097-16-016t-16t-system-requirements-documen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21/15-21-0306-07-016t-16t-system-description-docu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2021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2021-11-09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EC8E-78DE-481D-A57F-63146FA338B7}"/>
              </a:ext>
            </a:extLst>
          </p:cNvPr>
          <p:cNvSpPr>
            <a:spLocks noGrp="1"/>
          </p:cNvSpPr>
          <p:nvPr>
            <p:ph type="title"/>
          </p:nvPr>
        </p:nvSpPr>
        <p:spPr/>
        <p:txBody>
          <a:bodyPr/>
          <a:lstStyle/>
          <a:p>
            <a:r>
              <a:rPr lang="en-US" dirty="0"/>
              <a:t>Actions from October Teleconference</a:t>
            </a:r>
          </a:p>
        </p:txBody>
      </p:sp>
      <p:sp>
        <p:nvSpPr>
          <p:cNvPr id="3" name="Content Placeholder 2">
            <a:extLst>
              <a:ext uri="{FF2B5EF4-FFF2-40B4-BE49-F238E27FC236}">
                <a16:creationId xmlns:a16="http://schemas.microsoft.com/office/drawing/2014/main" id="{BF146524-4045-43FE-B335-0534B224791A}"/>
              </a:ext>
            </a:extLst>
          </p:cNvPr>
          <p:cNvSpPr>
            <a:spLocks noGrp="1"/>
          </p:cNvSpPr>
          <p:nvPr>
            <p:ph idx="1"/>
          </p:nvPr>
        </p:nvSpPr>
        <p:spPr/>
        <p:txBody>
          <a:bodyPr/>
          <a:lstStyle/>
          <a:p>
            <a:r>
              <a:rPr lang="en-US" dirty="0"/>
              <a:t>Cyber Security section in SDD by Menashe (Pending)</a:t>
            </a:r>
          </a:p>
          <a:p>
            <a:endParaRPr lang="en-US" dirty="0"/>
          </a:p>
          <a:p>
            <a:r>
              <a:rPr lang="en-US" dirty="0"/>
              <a:t>Other clean-up and clarification for SDD figures. </a:t>
            </a:r>
          </a:p>
          <a:p>
            <a:endParaRPr lang="en-US" dirty="0"/>
          </a:p>
        </p:txBody>
      </p:sp>
      <p:sp>
        <p:nvSpPr>
          <p:cNvPr id="4" name="Date Placeholder 3">
            <a:extLst>
              <a:ext uri="{FF2B5EF4-FFF2-40B4-BE49-F238E27FC236}">
                <a16:creationId xmlns:a16="http://schemas.microsoft.com/office/drawing/2014/main" id="{208B78F1-4416-4E8F-A9F6-05D1637B87BC}"/>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3C3A6B67-F0CB-46B1-924A-80181A1DBD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7C76AF6-44C5-4A59-A35E-F54409009EFA}"/>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72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a:t>
            </a:r>
          </a:p>
        </p:txBody>
      </p:sp>
      <p:graphicFrame>
        <p:nvGraphicFramePr>
          <p:cNvPr id="3" name="Table 2">
            <a:extLst>
              <a:ext uri="{FF2B5EF4-FFF2-40B4-BE49-F238E27FC236}">
                <a16:creationId xmlns:a16="http://schemas.microsoft.com/office/drawing/2014/main" id="{B94166CE-475D-497E-BCC4-DD43F2F2FAE1}"/>
              </a:ext>
            </a:extLst>
          </p:cNvPr>
          <p:cNvGraphicFramePr>
            <a:graphicFrameLocks noGrp="1"/>
          </p:cNvGraphicFramePr>
          <p:nvPr>
            <p:extLst>
              <p:ext uri="{D42A27DB-BD31-4B8C-83A1-F6EECF244321}">
                <p14:modId xmlns:p14="http://schemas.microsoft.com/office/powerpoint/2010/main" val="3774951269"/>
              </p:ext>
            </p:extLst>
          </p:nvPr>
        </p:nvGraphicFramePr>
        <p:xfrm>
          <a:off x="870854" y="1965960"/>
          <a:ext cx="10515603" cy="1463040"/>
        </p:xfrm>
        <a:graphic>
          <a:graphicData uri="http://schemas.openxmlformats.org/drawingml/2006/table">
            <a:tbl>
              <a:tblPr/>
              <a:tblGrid>
                <a:gridCol w="1948546">
                  <a:extLst>
                    <a:ext uri="{9D8B030D-6E8A-4147-A177-3AD203B41FA5}">
                      <a16:colId xmlns:a16="http://schemas.microsoft.com/office/drawing/2014/main" val="984448512"/>
                    </a:ext>
                  </a:extLst>
                </a:gridCol>
                <a:gridCol w="1055912">
                  <a:extLst>
                    <a:ext uri="{9D8B030D-6E8A-4147-A177-3AD203B41FA5}">
                      <a16:colId xmlns:a16="http://schemas.microsoft.com/office/drawing/2014/main" val="1876319001"/>
                    </a:ext>
                  </a:extLst>
                </a:gridCol>
                <a:gridCol w="1502229">
                  <a:extLst>
                    <a:ext uri="{9D8B030D-6E8A-4147-A177-3AD203B41FA5}">
                      <a16:colId xmlns:a16="http://schemas.microsoft.com/office/drawing/2014/main" val="2834920498"/>
                    </a:ext>
                  </a:extLst>
                </a:gridCol>
                <a:gridCol w="870859">
                  <a:extLst>
                    <a:ext uri="{9D8B030D-6E8A-4147-A177-3AD203B41FA5}">
                      <a16:colId xmlns:a16="http://schemas.microsoft.com/office/drawing/2014/main" val="1397724512"/>
                    </a:ext>
                  </a:extLst>
                </a:gridCol>
                <a:gridCol w="990600">
                  <a:extLst>
                    <a:ext uri="{9D8B030D-6E8A-4147-A177-3AD203B41FA5}">
                      <a16:colId xmlns:a16="http://schemas.microsoft.com/office/drawing/2014/main" val="979435927"/>
                    </a:ext>
                  </a:extLst>
                </a:gridCol>
                <a:gridCol w="1752600">
                  <a:extLst>
                    <a:ext uri="{9D8B030D-6E8A-4147-A177-3AD203B41FA5}">
                      <a16:colId xmlns:a16="http://schemas.microsoft.com/office/drawing/2014/main" val="1250979701"/>
                    </a:ext>
                  </a:extLst>
                </a:gridCol>
                <a:gridCol w="2394857">
                  <a:extLst>
                    <a:ext uri="{9D8B030D-6E8A-4147-A177-3AD203B41FA5}">
                      <a16:colId xmlns:a16="http://schemas.microsoft.com/office/drawing/2014/main" val="2842696194"/>
                    </a:ext>
                  </a:extLst>
                </a:gridCol>
              </a:tblGrid>
              <a:tr h="1463040">
                <a:tc>
                  <a:txBody>
                    <a:bodyPr/>
                    <a:lstStyle/>
                    <a:p>
                      <a:r>
                        <a:rPr lang="en-US" sz="1800"/>
                        <a:t>03-Nov-2021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547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Peer to Peer Requirements</a:t>
                      </a:r>
                    </a:p>
                  </a:txBody>
                  <a:tcPr anchor="ctr">
                    <a:lnL>
                      <a:noFill/>
                    </a:lnL>
                    <a:lnR>
                      <a:noFill/>
                    </a:lnR>
                    <a:lnT>
                      <a:noFill/>
                    </a:lnT>
                    <a:lnB>
                      <a:noFill/>
                    </a:lnB>
                  </a:tcPr>
                </a:tc>
                <a:tc>
                  <a:txBody>
                    <a:bodyPr/>
                    <a:lstStyle/>
                    <a:p>
                      <a:r>
                        <a:rPr lang="en-US" sz="1800" dirty="0" err="1"/>
                        <a:t>Bivesh</a:t>
                      </a:r>
                      <a:r>
                        <a:rPr lang="en-US" sz="1800" dirty="0"/>
                        <a:t> </a:t>
                      </a:r>
                      <a:r>
                        <a:rPr lang="en-US" sz="1800" dirty="0" err="1"/>
                        <a:t>Paudyal</a:t>
                      </a:r>
                      <a:r>
                        <a:rPr lang="en-US" sz="1800" dirty="0"/>
                        <a:t> (TTCI), Sarat Eruvuru (TTCI)</a:t>
                      </a:r>
                    </a:p>
                  </a:txBody>
                  <a:tcPr anchor="ctr">
                    <a:lnL>
                      <a:noFill/>
                    </a:lnL>
                    <a:lnR>
                      <a:noFill/>
                    </a:lnR>
                    <a:lnT>
                      <a:noFill/>
                    </a:lnT>
                    <a:lnB>
                      <a:noFill/>
                    </a:lnB>
                  </a:tcPr>
                </a:tc>
                <a:extLst>
                  <a:ext uri="{0D108BD9-81ED-4DB2-BD59-A6C34878D82A}">
                    <a16:rowId xmlns:a16="http://schemas.microsoft.com/office/drawing/2014/main" val="3036209076"/>
                  </a:ext>
                </a:extLst>
              </a:tr>
            </a:tbl>
          </a:graphicData>
        </a:graphic>
      </p:graphicFrame>
      <p:graphicFrame>
        <p:nvGraphicFramePr>
          <p:cNvPr id="4" name="Table 3">
            <a:extLst>
              <a:ext uri="{FF2B5EF4-FFF2-40B4-BE49-F238E27FC236}">
                <a16:creationId xmlns:a16="http://schemas.microsoft.com/office/drawing/2014/main" id="{B7EDE972-6FF7-4E32-AEB8-AA040BF36F2F}"/>
              </a:ext>
            </a:extLst>
          </p:cNvPr>
          <p:cNvGraphicFramePr>
            <a:graphicFrameLocks noGrp="1"/>
          </p:cNvGraphicFramePr>
          <p:nvPr>
            <p:extLst>
              <p:ext uri="{D42A27DB-BD31-4B8C-83A1-F6EECF244321}">
                <p14:modId xmlns:p14="http://schemas.microsoft.com/office/powerpoint/2010/main" val="3272884405"/>
              </p:ext>
            </p:extLst>
          </p:nvPr>
        </p:nvGraphicFramePr>
        <p:xfrm>
          <a:off x="685800" y="3657600"/>
          <a:ext cx="10515600" cy="1463040"/>
        </p:xfrm>
        <a:graphic>
          <a:graphicData uri="http://schemas.openxmlformats.org/drawingml/2006/table">
            <a:tbl>
              <a:tblPr/>
              <a:tblGrid>
                <a:gridCol w="1314450">
                  <a:extLst>
                    <a:ext uri="{9D8B030D-6E8A-4147-A177-3AD203B41FA5}">
                      <a16:colId xmlns:a16="http://schemas.microsoft.com/office/drawing/2014/main" val="1188892940"/>
                    </a:ext>
                  </a:extLst>
                </a:gridCol>
                <a:gridCol w="1314450">
                  <a:extLst>
                    <a:ext uri="{9D8B030D-6E8A-4147-A177-3AD203B41FA5}">
                      <a16:colId xmlns:a16="http://schemas.microsoft.com/office/drawing/2014/main" val="1283018636"/>
                    </a:ext>
                  </a:extLst>
                </a:gridCol>
                <a:gridCol w="1314450">
                  <a:extLst>
                    <a:ext uri="{9D8B030D-6E8A-4147-A177-3AD203B41FA5}">
                      <a16:colId xmlns:a16="http://schemas.microsoft.com/office/drawing/2014/main" val="2368026041"/>
                    </a:ext>
                  </a:extLst>
                </a:gridCol>
                <a:gridCol w="552450">
                  <a:extLst>
                    <a:ext uri="{9D8B030D-6E8A-4147-A177-3AD203B41FA5}">
                      <a16:colId xmlns:a16="http://schemas.microsoft.com/office/drawing/2014/main" val="3270331361"/>
                    </a:ext>
                  </a:extLst>
                </a:gridCol>
                <a:gridCol w="2076450">
                  <a:extLst>
                    <a:ext uri="{9D8B030D-6E8A-4147-A177-3AD203B41FA5}">
                      <a16:colId xmlns:a16="http://schemas.microsoft.com/office/drawing/2014/main" val="3944941194"/>
                    </a:ext>
                  </a:extLst>
                </a:gridCol>
                <a:gridCol w="1314450">
                  <a:extLst>
                    <a:ext uri="{9D8B030D-6E8A-4147-A177-3AD203B41FA5}">
                      <a16:colId xmlns:a16="http://schemas.microsoft.com/office/drawing/2014/main" val="1935169640"/>
                    </a:ext>
                  </a:extLst>
                </a:gridCol>
                <a:gridCol w="1314450">
                  <a:extLst>
                    <a:ext uri="{9D8B030D-6E8A-4147-A177-3AD203B41FA5}">
                      <a16:colId xmlns:a16="http://schemas.microsoft.com/office/drawing/2014/main" val="2073796925"/>
                    </a:ext>
                  </a:extLst>
                </a:gridCol>
                <a:gridCol w="1314450">
                  <a:extLst>
                    <a:ext uri="{9D8B030D-6E8A-4147-A177-3AD203B41FA5}">
                      <a16:colId xmlns:a16="http://schemas.microsoft.com/office/drawing/2014/main" val="1259174025"/>
                    </a:ext>
                  </a:extLst>
                </a:gridCol>
              </a:tblGrid>
              <a:tr h="0">
                <a:tc>
                  <a:txBody>
                    <a:bodyPr/>
                    <a:lstStyle/>
                    <a:p>
                      <a:r>
                        <a:rPr lang="en-US"/>
                        <a:t>15-Nov-2021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547</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Peer to Peer Requirements</a:t>
                      </a:r>
                    </a:p>
                  </a:txBody>
                  <a:tcPr anchor="ctr">
                    <a:lnL>
                      <a:noFill/>
                    </a:lnL>
                    <a:lnR>
                      <a:noFill/>
                    </a:lnR>
                    <a:lnT>
                      <a:noFill/>
                    </a:lnT>
                    <a:lnB>
                      <a:noFill/>
                    </a:lnB>
                  </a:tcPr>
                </a:tc>
                <a:tc>
                  <a:txBody>
                    <a:bodyPr/>
                    <a:lstStyle/>
                    <a:p>
                      <a:r>
                        <a:rPr lang="en-US"/>
                        <a:t>Bivesh Paudyal (TTCI), Sarat Eruvuru (TTCI)</a:t>
                      </a:r>
                    </a:p>
                  </a:txBody>
                  <a:tcPr anchor="ctr">
                    <a:lnL>
                      <a:noFill/>
                    </a:lnL>
                    <a:lnR>
                      <a:noFill/>
                    </a:lnR>
                    <a:lnT>
                      <a:noFill/>
                    </a:lnT>
                    <a:lnB>
                      <a:noFill/>
                    </a:lnB>
                  </a:tcPr>
                </a:tc>
                <a:tc>
                  <a:txBody>
                    <a:bodyPr/>
                    <a:lstStyle/>
                    <a:p>
                      <a:r>
                        <a:rPr lang="en-US" dirty="0"/>
                        <a:t>15-Nov-2021 14:16:34 ET</a:t>
                      </a:r>
                    </a:p>
                  </a:txBody>
                  <a:tcPr anchor="ctr">
                    <a:lnL>
                      <a:noFill/>
                    </a:lnL>
                    <a:lnR>
                      <a:noFill/>
                    </a:lnR>
                    <a:lnT>
                      <a:noFill/>
                    </a:lnT>
                    <a:lnB>
                      <a:noFill/>
                    </a:lnB>
                  </a:tcPr>
                </a:tc>
                <a:extLst>
                  <a:ext uri="{0D108BD9-81ED-4DB2-BD59-A6C34878D82A}">
                    <a16:rowId xmlns:a16="http://schemas.microsoft.com/office/drawing/2014/main" val="180313477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D9D3-561A-4871-A869-93E6648A4F44}"/>
              </a:ext>
            </a:extLst>
          </p:cNvPr>
          <p:cNvSpPr>
            <a:spLocks noGrp="1"/>
          </p:cNvSpPr>
          <p:nvPr>
            <p:ph type="title"/>
          </p:nvPr>
        </p:nvSpPr>
        <p:spPr/>
        <p:txBody>
          <a:bodyPr/>
          <a:lstStyle/>
          <a:p>
            <a:r>
              <a:rPr lang="en-US" dirty="0"/>
              <a:t>Contribution Discussion</a:t>
            </a:r>
          </a:p>
        </p:txBody>
      </p:sp>
      <p:sp>
        <p:nvSpPr>
          <p:cNvPr id="3" name="Content Placeholder 2">
            <a:extLst>
              <a:ext uri="{FF2B5EF4-FFF2-40B4-BE49-F238E27FC236}">
                <a16:creationId xmlns:a16="http://schemas.microsoft.com/office/drawing/2014/main" id="{E81DCE9D-32A4-4D06-8F7C-554D224CBC46}"/>
              </a:ext>
            </a:extLst>
          </p:cNvPr>
          <p:cNvSpPr>
            <a:spLocks noGrp="1"/>
          </p:cNvSpPr>
          <p:nvPr>
            <p:ph idx="1"/>
          </p:nvPr>
        </p:nvSpPr>
        <p:spPr/>
        <p:txBody>
          <a:bodyPr>
            <a:normAutofit fontScale="92500"/>
          </a:bodyPr>
          <a:lstStyle/>
          <a:p>
            <a:r>
              <a:rPr lang="en-US" dirty="0"/>
              <a:t>Is the P-P mode a priority? </a:t>
            </a:r>
          </a:p>
          <a:p>
            <a:r>
              <a:rPr lang="en-US" dirty="0"/>
              <a:t>How does this P-P mode integrate into the 802.16 architecture? </a:t>
            </a:r>
          </a:p>
          <a:p>
            <a:r>
              <a:rPr lang="en-US" dirty="0"/>
              <a:t>There are latency challenges in dynamically changing conditions.</a:t>
            </a:r>
          </a:p>
          <a:p>
            <a:endParaRPr lang="en-US" dirty="0"/>
          </a:p>
          <a:p>
            <a:r>
              <a:rPr lang="en-US" dirty="0"/>
              <a:t>General approach to move forward:</a:t>
            </a:r>
          </a:p>
          <a:p>
            <a:pPr lvl="1"/>
            <a:r>
              <a:rPr lang="en-US" dirty="0"/>
              <a:t>Define services in terms of what is already in 802.16-2017</a:t>
            </a:r>
          </a:p>
          <a:p>
            <a:pPr lvl="1"/>
            <a:r>
              <a:rPr lang="en-US" dirty="0"/>
              <a:t>Mobile base station operations when out of range of fixed base station</a:t>
            </a:r>
          </a:p>
          <a:p>
            <a:pPr lvl="1"/>
            <a:r>
              <a:rPr lang="en-US" dirty="0"/>
              <a:t>Relay’s extend range as needed</a:t>
            </a:r>
          </a:p>
          <a:p>
            <a:pPr lvl="1"/>
            <a:endParaRPr lang="en-US" dirty="0"/>
          </a:p>
          <a:p>
            <a:r>
              <a:rPr lang="en-US" dirty="0"/>
              <a:t>Action Item: Re-structure contribution on P-P based on these principles. </a:t>
            </a:r>
          </a:p>
          <a:p>
            <a:endParaRPr lang="en-US" dirty="0"/>
          </a:p>
          <a:p>
            <a:pPr lvl="1"/>
            <a:endParaRPr lang="en-US" dirty="0"/>
          </a:p>
        </p:txBody>
      </p:sp>
      <p:sp>
        <p:nvSpPr>
          <p:cNvPr id="4" name="Date Placeholder 3">
            <a:extLst>
              <a:ext uri="{FF2B5EF4-FFF2-40B4-BE49-F238E27FC236}">
                <a16:creationId xmlns:a16="http://schemas.microsoft.com/office/drawing/2014/main" id="{BA95D782-2A5D-4F34-97B4-BD9366BA3601}"/>
              </a:ext>
            </a:extLst>
          </p:cNvPr>
          <p:cNvSpPr>
            <a:spLocks noGrp="1"/>
          </p:cNvSpPr>
          <p:nvPr>
            <p:ph type="dt" sz="half" idx="10"/>
          </p:nvPr>
        </p:nvSpPr>
        <p:spPr/>
        <p:txBody>
          <a:bodyPr/>
          <a:lstStyle/>
          <a:p>
            <a:r>
              <a:rPr lang="en-US"/>
              <a:t>November_2021</a:t>
            </a:r>
            <a:endParaRPr lang="en-US" dirty="0"/>
          </a:p>
        </p:txBody>
      </p:sp>
      <p:sp>
        <p:nvSpPr>
          <p:cNvPr id="5" name="Footer Placeholder 4">
            <a:extLst>
              <a:ext uri="{FF2B5EF4-FFF2-40B4-BE49-F238E27FC236}">
                <a16:creationId xmlns:a16="http://schemas.microsoft.com/office/drawing/2014/main" id="{FB6EC524-68AE-4DB9-BB62-A47DF3B4821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D0512FB-7E98-490A-8A3D-8D8055A60E1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357742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D9D3-561A-4871-A869-93E6648A4F44}"/>
              </a:ext>
            </a:extLst>
          </p:cNvPr>
          <p:cNvSpPr>
            <a:spLocks noGrp="1"/>
          </p:cNvSpPr>
          <p:nvPr>
            <p:ph type="title"/>
          </p:nvPr>
        </p:nvSpPr>
        <p:spPr/>
        <p:txBody>
          <a:bodyPr/>
          <a:lstStyle/>
          <a:p>
            <a:r>
              <a:rPr lang="en-US" dirty="0"/>
              <a:t>Contribution Discussion -2021-11-16</a:t>
            </a:r>
          </a:p>
        </p:txBody>
      </p:sp>
      <p:sp>
        <p:nvSpPr>
          <p:cNvPr id="3" name="Content Placeholder 2">
            <a:extLst>
              <a:ext uri="{FF2B5EF4-FFF2-40B4-BE49-F238E27FC236}">
                <a16:creationId xmlns:a16="http://schemas.microsoft.com/office/drawing/2014/main" id="{E81DCE9D-32A4-4D06-8F7C-554D224CBC46}"/>
              </a:ext>
            </a:extLst>
          </p:cNvPr>
          <p:cNvSpPr>
            <a:spLocks noGrp="1"/>
          </p:cNvSpPr>
          <p:nvPr>
            <p:ph idx="1"/>
          </p:nvPr>
        </p:nvSpPr>
        <p:spPr/>
        <p:txBody>
          <a:bodyPr>
            <a:normAutofit lnSpcReduction="10000"/>
          </a:bodyPr>
          <a:lstStyle/>
          <a:p>
            <a:r>
              <a:rPr lang="en-US" dirty="0"/>
              <a:t>There is not agreement that P-P should be mandatory for implementations. </a:t>
            </a:r>
          </a:p>
          <a:p>
            <a:r>
              <a:rPr lang="en-US" dirty="0"/>
              <a:t>The wording of the contribution 547r1 are more suitable for the PICS, not the SRD </a:t>
            </a:r>
          </a:p>
          <a:p>
            <a:r>
              <a:rPr lang="en-US" dirty="0"/>
              <a:t>Word requirements for SRD as “the amendment should support…” not “the implementation”.   The standard does not define product requirements.  </a:t>
            </a:r>
          </a:p>
          <a:p>
            <a:endParaRPr lang="en-US" dirty="0"/>
          </a:p>
          <a:p>
            <a:r>
              <a:rPr lang="en-US" dirty="0"/>
              <a:t>Issue with definition of peer to peer. It defines direct P-P with no BS.</a:t>
            </a:r>
          </a:p>
          <a:p>
            <a:r>
              <a:rPr lang="en-US" dirty="0"/>
              <a:t>It should be stated as P-P direct and P-P through infrastructure. </a:t>
            </a:r>
          </a:p>
          <a:p>
            <a:endParaRPr lang="en-US" dirty="0"/>
          </a:p>
        </p:txBody>
      </p:sp>
      <p:sp>
        <p:nvSpPr>
          <p:cNvPr id="4" name="Date Placeholder 3">
            <a:extLst>
              <a:ext uri="{FF2B5EF4-FFF2-40B4-BE49-F238E27FC236}">
                <a16:creationId xmlns:a16="http://schemas.microsoft.com/office/drawing/2014/main" id="{BA95D782-2A5D-4F34-97B4-BD9366BA3601}"/>
              </a:ext>
            </a:extLst>
          </p:cNvPr>
          <p:cNvSpPr>
            <a:spLocks noGrp="1"/>
          </p:cNvSpPr>
          <p:nvPr>
            <p:ph type="dt" sz="half" idx="10"/>
          </p:nvPr>
        </p:nvSpPr>
        <p:spPr/>
        <p:txBody>
          <a:bodyPr/>
          <a:lstStyle/>
          <a:p>
            <a:r>
              <a:rPr lang="en-US"/>
              <a:t>November_2021</a:t>
            </a:r>
            <a:endParaRPr lang="en-US" dirty="0"/>
          </a:p>
        </p:txBody>
      </p:sp>
      <p:sp>
        <p:nvSpPr>
          <p:cNvPr id="5" name="Footer Placeholder 4">
            <a:extLst>
              <a:ext uri="{FF2B5EF4-FFF2-40B4-BE49-F238E27FC236}">
                <a16:creationId xmlns:a16="http://schemas.microsoft.com/office/drawing/2014/main" id="{FB6EC524-68AE-4DB9-BB62-A47DF3B4821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D0512FB-7E98-490A-8A3D-8D8055A60E1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474506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What are the 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p:txBody>
          <a:bodyPr>
            <a:normAutofit fontScale="92500" lnSpcReduction="10000"/>
          </a:bodyPr>
          <a:lstStyle/>
          <a:p>
            <a:r>
              <a:rPr lang="en-US" dirty="0"/>
              <a:t>From the air interface perspective:</a:t>
            </a:r>
          </a:p>
          <a:p>
            <a:pPr lvl="1"/>
            <a:r>
              <a:rPr lang="en-US" dirty="0"/>
              <a:t>A mode to support direct peer to peer without infrastructure (using CSMA/CA MAC without scheduling) </a:t>
            </a:r>
          </a:p>
          <a:p>
            <a:pPr lvl="1"/>
            <a:r>
              <a:rPr lang="en-US" dirty="0"/>
              <a:t>This mode would have to use a distinct frequency (channel(s)) compared to infrastructure mode.  Channel groups could be partitioned</a:t>
            </a:r>
          </a:p>
          <a:p>
            <a:pPr lvl="1"/>
            <a:r>
              <a:rPr lang="en-US" dirty="0"/>
              <a:t>This would mean some type of division between spectrum used for each mode. </a:t>
            </a:r>
          </a:p>
          <a:p>
            <a:pPr lvl="1"/>
            <a:r>
              <a:rPr lang="en-US" dirty="0"/>
              <a:t>Sharing modes in time would require GPS sync? Other approaches could be possible on shared channels, with some means of synchronization. </a:t>
            </a:r>
          </a:p>
          <a:p>
            <a:r>
              <a:rPr lang="en-US" dirty="0"/>
              <a:t>Could the solution involve a dynamic transition from remote to base station when out of BS coverage? </a:t>
            </a:r>
          </a:p>
          <a:p>
            <a:r>
              <a:rPr lang="en-US" dirty="0"/>
              <a:t>Is this mode of operation inappropriate for this amendment? </a:t>
            </a:r>
          </a:p>
          <a:p>
            <a:r>
              <a:rPr lang="en-US" dirty="0"/>
              <a:t>This is not a good technical fit</a:t>
            </a:r>
          </a:p>
          <a:p>
            <a:pPr lvl="1"/>
            <a:endParaRPr lang="en-US" dirty="0"/>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a:t>November_2021</a:t>
            </a:r>
            <a:endParaRPr lang="en-US" dirty="0"/>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2436316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What are the 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p:txBody>
          <a:bodyPr>
            <a:normAutofit lnSpcReduction="10000"/>
          </a:bodyPr>
          <a:lstStyle/>
          <a:p>
            <a:r>
              <a:rPr lang="en-US" dirty="0"/>
              <a:t>Way forward:</a:t>
            </a:r>
          </a:p>
          <a:p>
            <a:pPr lvl="1"/>
            <a:r>
              <a:rPr lang="en-US" dirty="0"/>
              <a:t>Focus on the capabilities of 802.16-2017 in terms of MAC</a:t>
            </a:r>
          </a:p>
          <a:p>
            <a:pPr lvl="1"/>
            <a:r>
              <a:rPr lang="en-US" dirty="0"/>
              <a:t>Adopt the SDD 306r7 description of “a private case of a </a:t>
            </a:r>
            <a:r>
              <a:rPr lang="en-US" dirty="0" err="1"/>
              <a:t>PtMP</a:t>
            </a:r>
            <a:r>
              <a:rPr lang="en-US" dirty="0"/>
              <a:t> sector”</a:t>
            </a:r>
          </a:p>
          <a:p>
            <a:pPr lvl="1"/>
            <a:r>
              <a:rPr lang="en-US" dirty="0"/>
              <a:t>This maintains the 802.16 air interface, MAC behavior</a:t>
            </a:r>
          </a:p>
          <a:p>
            <a:pPr lvl="1"/>
            <a:r>
              <a:rPr lang="en-US" dirty="0"/>
              <a:t>It avoids defining new MACs</a:t>
            </a:r>
          </a:p>
          <a:p>
            <a:pPr lvl="1"/>
            <a:endParaRPr lang="en-US" dirty="0"/>
          </a:p>
          <a:p>
            <a:r>
              <a:rPr lang="en-US" dirty="0"/>
              <a:t>Everyone on the call 2021-11-16 agrees this is sufficient P-P capability</a:t>
            </a:r>
          </a:p>
          <a:p>
            <a:r>
              <a:rPr lang="en-US" dirty="0"/>
              <a:t>Final opportunity for discussion on December teleconference.</a:t>
            </a:r>
          </a:p>
          <a:p>
            <a:r>
              <a:rPr lang="en-US" dirty="0"/>
              <a:t>The recommendation from today’s attendees is to defer new P-P MAC definition to a subsequent amendment</a:t>
            </a:r>
          </a:p>
          <a:p>
            <a:pPr lvl="1"/>
            <a:endParaRPr lang="en-US" dirty="0"/>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a:t>November_2021</a:t>
            </a:r>
            <a:endParaRPr lang="en-US" dirty="0"/>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2972452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fontScale="92500" lnSpcReduction="20000"/>
          </a:bodyPr>
          <a:lstStyle/>
          <a:p>
            <a:r>
              <a:rPr lang="en-US" dirty="0">
                <a:latin typeface="Arial" panose="020B0604020202020204" pitchFamily="34" charset="0"/>
              </a:rPr>
              <a:t>Tuesday November 9, 2021,  3pm ET</a:t>
            </a:r>
            <a:endParaRPr lang="en-US" dirty="0">
              <a:latin typeface="Arial" panose="020B0604020202020204" pitchFamily="34" charset="0"/>
              <a:hlinkClick r:id="rId2">
                <a:extLst>
                  <a:ext uri="{A12FA001-AC4F-418D-AE19-62706E023703}">
                    <ahyp:hlinkClr xmlns:ahyp="http://schemas.microsoft.com/office/drawing/2018/hyperlinkcolor" val="tx"/>
                  </a:ext>
                </a:extLst>
              </a:hlinkClick>
            </a:endParaRPr>
          </a:p>
          <a:p>
            <a:r>
              <a:rPr lang="en-US" sz="2600" u="sng" dirty="0">
                <a:solidFill>
                  <a:srgbClr val="0563C1"/>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Join WebEx meeting</a:t>
            </a:r>
            <a:r>
              <a:rPr lang="en-US" sz="26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2436 095 1763</a:t>
            </a:r>
            <a:r>
              <a:rPr lang="en-US" sz="1800" dirty="0">
                <a:effectLst/>
                <a:latin typeface="Arial" panose="020B0604020202020204" pitchFamily="34" charset="0"/>
                <a:ea typeface="Calibri" panose="020F0502020204030204" pitchFamily="34" charset="0"/>
              </a:rPr>
              <a:t>  Meeting password: 3i83tPJ3zrW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2436 095 1763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3"/>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800" dirty="0">
                <a:effectLst/>
                <a:latin typeface="Arial" panose="020B0604020202020204" pitchFamily="34" charset="0"/>
                <a:ea typeface="Calibri" panose="020F0502020204030204" pitchFamily="34" charset="0"/>
              </a:rPr>
              <a:t>   </a:t>
            </a:r>
          </a:p>
          <a:p>
            <a:endParaRPr lang="en-US" sz="1800" dirty="0">
              <a:latin typeface="Arial" panose="020B0604020202020204" pitchFamily="34" charset="0"/>
            </a:endParaRPr>
          </a:p>
          <a:p>
            <a:r>
              <a:rPr lang="en-US" sz="2800" dirty="0">
                <a:effectLst/>
                <a:latin typeface="Arial" panose="020B0604020202020204" pitchFamily="34" charset="0"/>
                <a:ea typeface="Calibri" panose="020F0502020204030204" pitchFamily="34" charset="0"/>
              </a:rPr>
              <a:t>Tuesday November 16, 2021,  1pm ET</a:t>
            </a:r>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r>
              <a:rPr lang="en-US" sz="2600" u="sng" dirty="0">
                <a:solidFill>
                  <a:srgbClr val="0563C1"/>
                </a:solidFill>
                <a:latin typeface="Arial" panose="020B0604020202020204" pitchFamily="34" charset="0"/>
                <a:hlinkClick r:id="rId5">
                  <a:extLst>
                    <a:ext uri="{A12FA001-AC4F-418D-AE19-62706E023703}">
                      <ahyp:hlinkClr xmlns:ahyp="http://schemas.microsoft.com/office/drawing/2018/hyperlinkcolor" val="tx"/>
                    </a:ext>
                  </a:extLst>
                </a:hlinkClick>
              </a:rPr>
              <a:t>Join WebEx meeting</a:t>
            </a:r>
            <a:r>
              <a:rPr lang="en-US" sz="2600" u="sng" dirty="0">
                <a:solidFill>
                  <a:srgbClr val="0563C1"/>
                </a:solidFill>
                <a:latin typeface="Arial" panose="020B0604020202020204" pitchFamily="34" charset="0"/>
              </a:rPr>
              <a:t>   </a:t>
            </a:r>
            <a:br>
              <a:rPr lang="en-US" sz="2600" u="sng" dirty="0">
                <a:solidFill>
                  <a:srgbClr val="0563C1"/>
                </a:solidFill>
                <a:latin typeface="Arial" panose="020B060402020202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2423 062 3013</a:t>
            </a:r>
            <a:r>
              <a:rPr lang="en-US" sz="1800" dirty="0">
                <a:effectLst/>
                <a:latin typeface="Arial" panose="020B0604020202020204" pitchFamily="34" charset="0"/>
                <a:ea typeface="Calibri" panose="020F0502020204030204" pitchFamily="34" charset="0"/>
              </a:rPr>
              <a:t>  Meeting password: WxuErDaW732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2423 062 3013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6"/>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01EB-7FA7-45E4-AEF3-9C227A65959D}"/>
              </a:ext>
            </a:extLst>
          </p:cNvPr>
          <p:cNvSpPr>
            <a:spLocks noGrp="1"/>
          </p:cNvSpPr>
          <p:nvPr>
            <p:ph type="title"/>
          </p:nvPr>
        </p:nvSpPr>
        <p:spPr/>
        <p:txBody>
          <a:bodyPr/>
          <a:lstStyle/>
          <a:p>
            <a:r>
              <a:rPr lang="en-US" dirty="0"/>
              <a:t>Use Case Document</a:t>
            </a:r>
          </a:p>
        </p:txBody>
      </p:sp>
      <p:sp>
        <p:nvSpPr>
          <p:cNvPr id="3" name="Content Placeholder 2">
            <a:extLst>
              <a:ext uri="{FF2B5EF4-FFF2-40B4-BE49-F238E27FC236}">
                <a16:creationId xmlns:a16="http://schemas.microsoft.com/office/drawing/2014/main" id="{E819A2A8-3766-403C-9C76-4942168BC2D4}"/>
              </a:ext>
            </a:extLst>
          </p:cNvPr>
          <p:cNvSpPr>
            <a:spLocks noGrp="1"/>
          </p:cNvSpPr>
          <p:nvPr>
            <p:ph idx="1"/>
          </p:nvPr>
        </p:nvSpPr>
        <p:spPr/>
        <p:txBody>
          <a:bodyPr>
            <a:normAutofit/>
          </a:bodyPr>
          <a:lstStyle/>
          <a:p>
            <a:r>
              <a:rPr lang="en-US" dirty="0"/>
              <a:t>Latest version - </a:t>
            </a:r>
            <a:r>
              <a:rPr lang="en-US" dirty="0">
                <a:hlinkClick r:id="rId2"/>
              </a:rPr>
              <a:t>802.15-21-0213r13</a:t>
            </a:r>
            <a:r>
              <a:rPr lang="en-US" dirty="0"/>
              <a:t>   uploaded Sept 21</a:t>
            </a:r>
          </a:p>
          <a:p>
            <a:endParaRPr lang="en-US" dirty="0"/>
          </a:p>
          <a:p>
            <a:endParaRPr lang="en-US" dirty="0"/>
          </a:p>
          <a:p>
            <a:r>
              <a:rPr lang="en-US" dirty="0"/>
              <a:t>Consider refining “</a:t>
            </a:r>
            <a:r>
              <a:rPr lang="en-US" sz="1800" b="0" i="0" u="none" strike="noStrike" dirty="0">
                <a:solidFill>
                  <a:srgbClr val="000000"/>
                </a:solidFill>
                <a:effectLst/>
                <a:latin typeface="Calibri" panose="020F0502020204030204" pitchFamily="34" charset="0"/>
              </a:rPr>
              <a:t>End-of-Train Communication</a:t>
            </a:r>
            <a:r>
              <a:rPr lang="en-US" dirty="0"/>
              <a:t> ” use case. What is real latency requirement? </a:t>
            </a:r>
          </a:p>
        </p:txBody>
      </p:sp>
      <p:sp>
        <p:nvSpPr>
          <p:cNvPr id="4" name="Date Placeholder 3">
            <a:extLst>
              <a:ext uri="{FF2B5EF4-FFF2-40B4-BE49-F238E27FC236}">
                <a16:creationId xmlns:a16="http://schemas.microsoft.com/office/drawing/2014/main" id="{5C30E713-264D-4024-8D8B-FD1560576A24}"/>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09AD2885-192D-41FE-A7E1-850B93EBAC5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CC47-4894-4EAD-B53C-32D3D8F9614D}"/>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4017069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hlinkClick r:id="rId2"/>
              </a:rPr>
              <a:t>802.15-21-0097r16</a:t>
            </a:r>
            <a:r>
              <a:rPr lang="en-US" dirty="0"/>
              <a:t> posted by </a:t>
            </a:r>
            <a:r>
              <a:rPr lang="en-US" dirty="0" err="1"/>
              <a:t>Juha</a:t>
            </a:r>
            <a:r>
              <a:rPr lang="en-US" dirty="0"/>
              <a:t>: updated figure with throughput</a:t>
            </a:r>
          </a:p>
          <a:p>
            <a:endParaRPr lang="en-US" dirty="0"/>
          </a:p>
          <a:p>
            <a:r>
              <a:rPr lang="en-US" dirty="0"/>
              <a:t>Final review – pending resolution of “end of train” comm use case discussion. </a:t>
            </a:r>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802.15-21-0307r7</a:t>
            </a:r>
            <a:r>
              <a:rPr lang="en-US" dirty="0"/>
              <a:t>  posted October 13.</a:t>
            </a:r>
          </a:p>
          <a:p>
            <a:endParaRPr lang="en-US" dirty="0"/>
          </a:p>
          <a:p>
            <a:r>
              <a:rPr lang="en-US" dirty="0"/>
              <a:t>Cyber Security content still under consideration? </a:t>
            </a:r>
          </a:p>
          <a:p>
            <a:endParaRPr lang="en-US" dirty="0"/>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a:p>
            <a:pPr lvl="1"/>
            <a:r>
              <a:rPr lang="en-US" dirty="0"/>
              <a:t>Menashe will propose a section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600207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November_2021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November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Contingent on completion and approval of SDD, </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a:p>
            <a:r>
              <a:rPr lang="en-US" dirty="0"/>
              <a:t>December Teleconference</a:t>
            </a:r>
          </a:p>
          <a:p>
            <a:pPr lvl="1"/>
            <a:r>
              <a:rPr lang="en-US" dirty="0"/>
              <a:t>Thursday, December 16,  11am PT, 2pm ET</a:t>
            </a:r>
            <a:br>
              <a:rPr lang="en-US" dirty="0"/>
            </a:br>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919235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28</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Agenda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(start at 10 minutes past the hour)</a:t>
            </a:r>
          </a:p>
          <a:p>
            <a:endParaRPr lang="en-US" dirty="0"/>
          </a:p>
          <a:p>
            <a:r>
              <a:rPr lang="en-US" dirty="0"/>
              <a:t>Introductions, Secretary, Review and Approve Agenda</a:t>
            </a:r>
          </a:p>
          <a:p>
            <a:r>
              <a:rPr lang="en-US" dirty="0"/>
              <a:t>Policy Review</a:t>
            </a:r>
          </a:p>
          <a:p>
            <a:r>
              <a:rPr lang="en-US" dirty="0"/>
              <a:t>Review and approval of SRD</a:t>
            </a:r>
          </a:p>
          <a:p>
            <a:r>
              <a:rPr lang="en-US" dirty="0"/>
              <a:t>Review and approval of SDD</a:t>
            </a:r>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fontScale="92500" lnSpcReduction="20000"/>
          </a:bodyPr>
          <a:lstStyle/>
          <a:p>
            <a:r>
              <a:rPr lang="en-US" dirty="0"/>
              <a:t>Introductions</a:t>
            </a:r>
          </a:p>
          <a:p>
            <a:endParaRPr lang="en-US" dirty="0"/>
          </a:p>
          <a:p>
            <a:r>
              <a:rPr lang="en-US" dirty="0"/>
              <a:t>Secretary for meeting</a:t>
            </a:r>
          </a:p>
          <a:p>
            <a:pPr lvl="1"/>
            <a:r>
              <a:rPr lang="en-US" dirty="0"/>
              <a:t>Ben Rolfe</a:t>
            </a:r>
          </a:p>
          <a:p>
            <a:pPr lvl="1"/>
            <a:r>
              <a:rPr lang="en-US" dirty="0"/>
              <a:t>Thomas </a:t>
            </a:r>
            <a:r>
              <a:rPr lang="en-US" dirty="0" err="1"/>
              <a:t>Almholt</a:t>
            </a:r>
            <a:endParaRPr lang="en-US" dirty="0"/>
          </a:p>
          <a:p>
            <a:endParaRPr lang="en-US" dirty="0"/>
          </a:p>
          <a:p>
            <a:r>
              <a:rPr lang="en-US" dirty="0"/>
              <a:t>Agenda review and Approval</a:t>
            </a:r>
          </a:p>
          <a:p>
            <a:endParaRPr lang="en-US" dirty="0"/>
          </a:p>
          <a:p>
            <a:r>
              <a:rPr lang="en-US" dirty="0"/>
              <a:t>Meeting schedule for November Plenary</a:t>
            </a:r>
          </a:p>
          <a:p>
            <a:pPr lvl="1"/>
            <a:r>
              <a:rPr lang="en-US" dirty="0"/>
              <a:t>Reminder that payment of registration for this session is mandatory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12468</TotalTime>
  <Words>2734</Words>
  <Application>Microsoft Office PowerPoint</Application>
  <PresentationFormat>Widescreen</PresentationFormat>
  <Paragraphs>339</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Helvetica</vt:lpstr>
      <vt:lpstr>Times New Roman</vt:lpstr>
      <vt:lpstr>Custom Design</vt:lpstr>
      <vt:lpstr>PowerPoint Presentation</vt:lpstr>
      <vt:lpstr>WebEx Information</vt:lpstr>
      <vt:lpstr>TG16t Agenda November Plenary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Actions from October Teleconference</vt:lpstr>
      <vt:lpstr>Contributions for November</vt:lpstr>
      <vt:lpstr>Contribution Discussion</vt:lpstr>
      <vt:lpstr>Contribution Discussion -2021-11-16</vt:lpstr>
      <vt:lpstr>What are the Peer requirements?</vt:lpstr>
      <vt:lpstr>What are the Peer requirements?</vt:lpstr>
      <vt:lpstr>Use Case Document</vt:lpstr>
      <vt:lpstr>SRD Status</vt:lpstr>
      <vt:lpstr>SDD Status</vt:lpstr>
      <vt:lpstr>Discussion on Security Requirements for 802.16t</vt:lpstr>
      <vt:lpstr>Editor and Draft Development</vt:lpstr>
      <vt:lpstr>Project Timeline</vt:lpstr>
      <vt:lpstr>Plan for November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411</cp:revision>
  <cp:lastPrinted>1998-02-10T13:28:06Z</cp:lastPrinted>
  <dcterms:created xsi:type="dcterms:W3CDTF">2020-01-06T16:34:14Z</dcterms:created>
  <dcterms:modified xsi:type="dcterms:W3CDTF">2021-11-16T18:53:06Z</dcterms:modified>
</cp:coreProperties>
</file>