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16" r:id="rId17"/>
    <p:sldId id="1017" r:id="rId18"/>
    <p:sldId id="1018" r:id="rId19"/>
    <p:sldId id="992" r:id="rId20"/>
    <p:sldId id="1003" r:id="rId21"/>
    <p:sldId id="256" r:id="rId22"/>
    <p:sldId id="1012"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4" d="100"/>
          <a:sy n="104" d="100"/>
        </p:scale>
        <p:origin x="138" y="43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doc.:IEEE802.15-21-0562r0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213-13-016t-ieee-802-16t-use-cases.xlsxhttps:/mentor.ieee.org/802.15/dcn/20/15-20-0213-13-016t-ieee-802-16t-use-cases.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1/15-21-0306-07-016t-16t-system-description-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f01220c54e1fdbe49538a0a3607e9f13" TargetMode="External"/><Relationship Id="rId2" Type="http://schemas.openxmlformats.org/officeDocument/2006/relationships/hyperlink" Target="https://epri.webex.com/epri/j.php?MTID=med205964d8f615e5f904ad71a57cf417"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eea31c7e4e92822aea7fb6bde31c7602" TargetMode="External"/><Relationship Id="rId5" Type="http://schemas.openxmlformats.org/officeDocument/2006/relationships/hyperlink" Target="https://epri.webex.com/epri/j.php?MTID=m3b0ea7b0f864030e6d995934aa6a45ca"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2021-11-09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October Teleconference</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r>
              <a:rPr lang="en-US" dirty="0"/>
              <a:t>Cyber Security section in SDD by Menashe (Pending)</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a:t>
            </a:r>
          </a:p>
        </p:txBody>
      </p:sp>
      <p:graphicFrame>
        <p:nvGraphicFramePr>
          <p:cNvPr id="3" name="Table 2">
            <a:extLst>
              <a:ext uri="{FF2B5EF4-FFF2-40B4-BE49-F238E27FC236}">
                <a16:creationId xmlns:a16="http://schemas.microsoft.com/office/drawing/2014/main" id="{B94166CE-475D-497E-BCC4-DD43F2F2FAE1}"/>
              </a:ext>
            </a:extLst>
          </p:cNvPr>
          <p:cNvGraphicFramePr>
            <a:graphicFrameLocks noGrp="1"/>
          </p:cNvGraphicFramePr>
          <p:nvPr>
            <p:extLst>
              <p:ext uri="{D42A27DB-BD31-4B8C-83A1-F6EECF244321}">
                <p14:modId xmlns:p14="http://schemas.microsoft.com/office/powerpoint/2010/main" val="3774951269"/>
              </p:ext>
            </p:extLst>
          </p:nvPr>
        </p:nvGraphicFramePr>
        <p:xfrm>
          <a:off x="870854" y="1965960"/>
          <a:ext cx="10515603" cy="1463040"/>
        </p:xfrm>
        <a:graphic>
          <a:graphicData uri="http://schemas.openxmlformats.org/drawingml/2006/table">
            <a:tbl>
              <a:tblPr/>
              <a:tblGrid>
                <a:gridCol w="1948546">
                  <a:extLst>
                    <a:ext uri="{9D8B030D-6E8A-4147-A177-3AD203B41FA5}">
                      <a16:colId xmlns:a16="http://schemas.microsoft.com/office/drawing/2014/main" val="984448512"/>
                    </a:ext>
                  </a:extLst>
                </a:gridCol>
                <a:gridCol w="1055912">
                  <a:extLst>
                    <a:ext uri="{9D8B030D-6E8A-4147-A177-3AD203B41FA5}">
                      <a16:colId xmlns:a16="http://schemas.microsoft.com/office/drawing/2014/main" val="1876319001"/>
                    </a:ext>
                  </a:extLst>
                </a:gridCol>
                <a:gridCol w="1502229">
                  <a:extLst>
                    <a:ext uri="{9D8B030D-6E8A-4147-A177-3AD203B41FA5}">
                      <a16:colId xmlns:a16="http://schemas.microsoft.com/office/drawing/2014/main" val="2834920498"/>
                    </a:ext>
                  </a:extLst>
                </a:gridCol>
                <a:gridCol w="870859">
                  <a:extLst>
                    <a:ext uri="{9D8B030D-6E8A-4147-A177-3AD203B41FA5}">
                      <a16:colId xmlns:a16="http://schemas.microsoft.com/office/drawing/2014/main" val="1397724512"/>
                    </a:ext>
                  </a:extLst>
                </a:gridCol>
                <a:gridCol w="990600">
                  <a:extLst>
                    <a:ext uri="{9D8B030D-6E8A-4147-A177-3AD203B41FA5}">
                      <a16:colId xmlns:a16="http://schemas.microsoft.com/office/drawing/2014/main" val="979435927"/>
                    </a:ext>
                  </a:extLst>
                </a:gridCol>
                <a:gridCol w="1752600">
                  <a:extLst>
                    <a:ext uri="{9D8B030D-6E8A-4147-A177-3AD203B41FA5}">
                      <a16:colId xmlns:a16="http://schemas.microsoft.com/office/drawing/2014/main" val="1250979701"/>
                    </a:ext>
                  </a:extLst>
                </a:gridCol>
                <a:gridCol w="2394857">
                  <a:extLst>
                    <a:ext uri="{9D8B030D-6E8A-4147-A177-3AD203B41FA5}">
                      <a16:colId xmlns:a16="http://schemas.microsoft.com/office/drawing/2014/main" val="2842696194"/>
                    </a:ext>
                  </a:extLst>
                </a:gridCol>
              </a:tblGrid>
              <a:tr h="1463040">
                <a:tc>
                  <a:txBody>
                    <a:bodyPr/>
                    <a:lstStyle/>
                    <a:p>
                      <a:r>
                        <a:rPr lang="en-US" sz="1800"/>
                        <a:t>03-Nov-2021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547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3036209076"/>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Document</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a:bodyPr>
          <a:lstStyle/>
          <a:p>
            <a:r>
              <a:rPr lang="en-US" dirty="0"/>
              <a:t>Latest version - </a:t>
            </a:r>
            <a:r>
              <a:rPr lang="en-US" dirty="0">
                <a:hlinkClick r:id="rId2"/>
              </a:rPr>
              <a:t>802.15-21-0213r13</a:t>
            </a:r>
            <a:r>
              <a:rPr lang="en-US" dirty="0"/>
              <a:t>   uploaded Sept 21</a:t>
            </a:r>
          </a:p>
          <a:p>
            <a:endParaRPr lang="en-US" dirty="0"/>
          </a:p>
          <a:p>
            <a:pPr lvl="1"/>
            <a:r>
              <a:rPr lang="en-US" dirty="0"/>
              <a:t>Noted in October: Need Goodput value for </a:t>
            </a:r>
            <a:r>
              <a:rPr lang="en-US" b="0" i="0" u="none" strike="noStrike" dirty="0">
                <a:solidFill>
                  <a:srgbClr val="000000"/>
                </a:solidFill>
                <a:effectLst/>
                <a:latin typeface="Calibri" panose="020F0502020204030204" pitchFamily="34" charset="0"/>
              </a:rPr>
              <a:t>Drone Communication (command/control)</a:t>
            </a:r>
            <a:r>
              <a:rPr lang="en-US" sz="3600" dirty="0"/>
              <a:t> </a:t>
            </a:r>
          </a:p>
          <a:p>
            <a:endParaRPr lang="en-US" dirty="0"/>
          </a:p>
          <a:p>
            <a:r>
              <a:rPr lang="en-US" dirty="0"/>
              <a:t>Any further work needed? </a:t>
            </a:r>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Final review</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802.15-21-0307r7</a:t>
            </a:r>
            <a:r>
              <a:rPr lang="en-US" dirty="0"/>
              <a:t>  posted October 13.</a:t>
            </a:r>
          </a:p>
          <a:p>
            <a:endParaRPr lang="en-US" dirty="0"/>
          </a:p>
          <a:p>
            <a:r>
              <a:rPr lang="en-US" dirty="0"/>
              <a:t>Cyber Security content still under consideration? </a:t>
            </a:r>
          </a:p>
          <a:p>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fontScale="92500" lnSpcReduction="20000"/>
          </a:bodyPr>
          <a:lstStyle/>
          <a:p>
            <a:r>
              <a:rPr lang="en-US" dirty="0">
                <a:latin typeface="Arial" panose="020B0604020202020204" pitchFamily="34" charset="0"/>
              </a:rPr>
              <a:t>Tuesday November 9, 2021,  3pm ET</a:t>
            </a:r>
            <a:endParaRPr lang="en-US" dirty="0">
              <a:latin typeface="Arial" panose="020B060402020202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 WebEx meeting</a:t>
            </a:r>
            <a:r>
              <a:rPr lang="en-US" sz="26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095 1763</a:t>
            </a:r>
            <a:r>
              <a:rPr lang="en-US" sz="1800" dirty="0">
                <a:effectLst/>
                <a:latin typeface="Arial" panose="020B0604020202020204" pitchFamily="34" charset="0"/>
                <a:ea typeface="Calibri" panose="020F0502020204030204" pitchFamily="34" charset="0"/>
              </a:rPr>
              <a:t>  Meeting password: 3i83tPJ3zrW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095 1763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ndParaRPr>
          </a:p>
          <a:p>
            <a:r>
              <a:rPr lang="en-US" sz="2800" dirty="0">
                <a:effectLst/>
                <a:latin typeface="Arial" panose="020B0604020202020204" pitchFamily="34" charset="0"/>
                <a:ea typeface="Calibri" panose="020F0502020204030204" pitchFamily="34" charset="0"/>
              </a:rPr>
              <a:t>Tuesday November 16, 2021,  1pm ET</a:t>
            </a:r>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latin typeface="Arial" panose="020B0604020202020204" pitchFamily="34" charset="0"/>
                <a:hlinkClick r:id="rId5">
                  <a:extLst>
                    <a:ext uri="{A12FA001-AC4F-418D-AE19-62706E023703}">
                      <ahyp:hlinkClr xmlns:ahyp="http://schemas.microsoft.com/office/drawing/2018/hyperlinkcolor" val="tx"/>
                    </a:ext>
                  </a:extLst>
                </a:hlinkClick>
              </a:rPr>
              <a:t>Join WebEx meeting</a:t>
            </a:r>
            <a:r>
              <a:rPr lang="en-US" sz="2600" u="sng" dirty="0">
                <a:solidFill>
                  <a:srgbClr val="0563C1"/>
                </a:solidFill>
                <a:latin typeface="Arial" panose="020B0604020202020204" pitchFamily="34" charset="0"/>
              </a:rPr>
              <a:t>   </a:t>
            </a:r>
            <a:br>
              <a:rPr lang="en-US" sz="2600" u="sng" dirty="0">
                <a:solidFill>
                  <a:srgbClr val="0563C1"/>
                </a:solidFill>
                <a:latin typeface="Arial" panose="020B060402020202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2423 062 3013</a:t>
            </a:r>
            <a:r>
              <a:rPr lang="en-US" sz="1800" dirty="0">
                <a:effectLst/>
                <a:latin typeface="Arial" panose="020B0604020202020204" pitchFamily="34" charset="0"/>
                <a:ea typeface="Calibri" panose="020F0502020204030204" pitchFamily="34" charset="0"/>
              </a:rPr>
              <a:t>  Meeting password: WxuErDaW732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2423 062 3013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6"/>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r>
              <a:rPr lang="en-US" dirty="0"/>
              <a:t>December Teleconference</a:t>
            </a:r>
          </a:p>
          <a:p>
            <a:pPr lvl="1"/>
            <a:r>
              <a:rPr lang="en-US" dirty="0"/>
              <a:t>Thursday, December 16,  11am PT, 2pm ET</a:t>
            </a:r>
            <a:br>
              <a:rPr lang="en-US" dirty="0"/>
            </a:br>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and approval of SRD</a:t>
            </a:r>
          </a:p>
          <a:p>
            <a:r>
              <a:rPr lang="en-US" dirty="0"/>
              <a:t>Review and approval of SDD</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11865</TotalTime>
  <Words>2269</Words>
  <Application>Microsoft Office PowerPoint</Application>
  <PresentationFormat>Widescreen</PresentationFormat>
  <Paragraphs>276</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 Information</vt:lpstr>
      <vt:lpstr>TG16t Agenda November Plenary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October Teleconference</vt:lpstr>
      <vt:lpstr>Contributions for November</vt:lpstr>
      <vt:lpstr>Use Case Document</vt:lpstr>
      <vt:lpstr>SRD Status</vt:lpstr>
      <vt:lpstr>SDD Status</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394</cp:revision>
  <cp:lastPrinted>1998-02-10T13:28:06Z</cp:lastPrinted>
  <dcterms:created xsi:type="dcterms:W3CDTF">2020-01-06T16:34:14Z</dcterms:created>
  <dcterms:modified xsi:type="dcterms:W3CDTF">2021-11-09T13:59:23Z</dcterms:modified>
</cp:coreProperties>
</file>