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3" r:id="rId1"/>
  </p:sldMasterIdLst>
  <p:notesMasterIdLst>
    <p:notesMasterId r:id="rId38"/>
  </p:notesMasterIdLst>
  <p:sldIdLst>
    <p:sldId id="264" r:id="rId2"/>
    <p:sldId id="256" r:id="rId3"/>
    <p:sldId id="274" r:id="rId4"/>
    <p:sldId id="257" r:id="rId5"/>
    <p:sldId id="299" r:id="rId6"/>
    <p:sldId id="298" r:id="rId7"/>
    <p:sldId id="300" r:id="rId8"/>
    <p:sldId id="302" r:id="rId9"/>
    <p:sldId id="303" r:id="rId10"/>
    <p:sldId id="304" r:id="rId11"/>
    <p:sldId id="283" r:id="rId12"/>
    <p:sldId id="262" r:id="rId13"/>
    <p:sldId id="305" r:id="rId14"/>
    <p:sldId id="275" r:id="rId15"/>
    <p:sldId id="321" r:id="rId16"/>
    <p:sldId id="323" r:id="rId17"/>
    <p:sldId id="325" r:id="rId18"/>
    <p:sldId id="327" r:id="rId19"/>
    <p:sldId id="326" r:id="rId20"/>
    <p:sldId id="310" r:id="rId21"/>
    <p:sldId id="330" r:id="rId22"/>
    <p:sldId id="331" r:id="rId23"/>
    <p:sldId id="338" r:id="rId24"/>
    <p:sldId id="332" r:id="rId25"/>
    <p:sldId id="333" r:id="rId26"/>
    <p:sldId id="334" r:id="rId27"/>
    <p:sldId id="341" r:id="rId28"/>
    <p:sldId id="335" r:id="rId29"/>
    <p:sldId id="336" r:id="rId30"/>
    <p:sldId id="342" r:id="rId31"/>
    <p:sldId id="343" r:id="rId32"/>
    <p:sldId id="281" r:id="rId33"/>
    <p:sldId id="344" r:id="rId34"/>
    <p:sldId id="348" r:id="rId35"/>
    <p:sldId id="340" r:id="rId36"/>
    <p:sldId id="346" r:id="rId37"/>
  </p:sldIdLst>
  <p:sldSz cx="9144000" cy="6858000" type="screen4x3"/>
  <p:notesSz cx="6858000" cy="9144000"/>
  <p:defaultTextStyle>
    <a:defPPr>
      <a:defRPr lang="ja-JP"/>
    </a:defPPr>
    <a:lvl1pPr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1pPr>
    <a:lvl2pPr marL="4572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2pPr>
    <a:lvl3pPr marL="9144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3pPr>
    <a:lvl4pPr marL="13716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4pPr>
    <a:lvl5pPr marL="1828800" algn="l" rtl="0" eaLnBrk="0" fontAlgn="base" hangingPunct="0">
      <a:spcBef>
        <a:spcPct val="0"/>
      </a:spcBef>
      <a:spcAft>
        <a:spcPct val="0"/>
      </a:spcAft>
      <a:defRPr kumimoji="1" b="1" kern="1200">
        <a:solidFill>
          <a:schemeClr val="tx1"/>
        </a:solidFill>
        <a:latin typeface="Arial" panose="020B0604020202020204" pitchFamily="34" charset="0"/>
        <a:ea typeface="ＭＳ Ｐゴシック" panose="020B0600070205080204" pitchFamily="50" charset="-128"/>
        <a:cs typeface="+mn-cs"/>
      </a:defRPr>
    </a:lvl5pPr>
    <a:lvl6pPr marL="22860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6pPr>
    <a:lvl7pPr marL="27432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7pPr>
    <a:lvl8pPr marL="32004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8pPr>
    <a:lvl9pPr marL="3657600" algn="l" defTabSz="914400" rtl="0" eaLnBrk="1" latinLnBrk="0" hangingPunct="1">
      <a:defRPr kumimoji="1" b="1" kern="1200">
        <a:solidFill>
          <a:schemeClr val="tx1"/>
        </a:solidFill>
        <a:latin typeface="Arial" panose="020B0604020202020204" pitchFamily="34" charset="0"/>
        <a:ea typeface="ＭＳ Ｐゴシック" panose="020B0600070205080204" pitchFamily="50" charset="-128"/>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Kobayashi Takumi" initials="KT" lastIdx="5" clrIdx="0">
    <p:extLst>
      <p:ext uri="{19B8F6BF-5375-455C-9EA6-DF929625EA0E}">
        <p15:presenceInfo xmlns:p15="http://schemas.microsoft.com/office/powerpoint/2012/main" userId="6ec8770888b2809e" providerId="Windows Live"/>
      </p:ext>
    </p:extLst>
  </p:cmAuthor>
  <p:cmAuthor id="2" name="Marco Hernandez" initials="MH" lastIdx="7" clrIdx="1">
    <p:extLst>
      <p:ext uri="{19B8F6BF-5375-455C-9EA6-DF929625EA0E}">
        <p15:presenceInfo xmlns:p15="http://schemas.microsoft.com/office/powerpoint/2012/main" userId="Marco Hernandez"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FF"/>
    <a:srgbClr val="FF99FF"/>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80" d="100"/>
          <a:sy n="80" d="100"/>
        </p:scale>
        <p:origin x="84" y="660"/>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50" d="100"/>
        <a:sy n="15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commentAuthors" Target="commentAuthor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kumimoji="1" lang="ja-JP" altLang="en-US"/>
          </a:p>
        </p:txBody>
      </p:sp>
      <p:sp>
        <p:nvSpPr>
          <p:cNvPr id="3" name="日付プレースホルダー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BBCAD07-D34E-4A2A-8D9C-AAA6248C4DCB}" type="datetimeFigureOut">
              <a:rPr kumimoji="1" lang="ja-JP" altLang="en-US" smtClean="0"/>
              <a:t>2021/11/9</a:t>
            </a:fld>
            <a:endParaRPr kumimoji="1" lang="ja-JP" altLang="en-US"/>
          </a:p>
        </p:txBody>
      </p:sp>
      <p:sp>
        <p:nvSpPr>
          <p:cNvPr id="4" name="スライド イメージ プレースホルダー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ja-JP" altLang="en-US"/>
          </a:p>
        </p:txBody>
      </p:sp>
      <p:sp>
        <p:nvSpPr>
          <p:cNvPr id="5" name="ノート プレースホルダー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068419F9-3BB3-47DF-B069-6489BD728F98}" type="slidenum">
              <a:rPr kumimoji="1" lang="ja-JP" altLang="en-US" smtClean="0"/>
              <a:t>‹#›</a:t>
            </a:fld>
            <a:endParaRPr kumimoji="1" lang="ja-JP" altLang="en-US"/>
          </a:p>
        </p:txBody>
      </p:sp>
    </p:spTree>
    <p:extLst>
      <p:ext uri="{BB962C8B-B14F-4D97-AF65-F5344CB8AC3E}">
        <p14:creationId xmlns:p14="http://schemas.microsoft.com/office/powerpoint/2010/main" val="720108961"/>
      </p:ext>
    </p:extLst>
  </p:cSld>
  <p:clrMap bg1="lt1" tx1="dk1" bg2="lt2" tx2="dk2" accent1="accent1" accent2="accent2" accent3="accent3" accent4="accent4" accent5="accent5" accent6="accent6" hlink="hlink" folHlink="folHlink"/>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&lt;month year&gt;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&lt;author&gt;, &lt;company&gt;</a:t>
            </a:r>
            <a:endParaRPr kumimoji="0" sz="1200" b="0"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Page </a:t>
            </a:r>
            <a:fld id="{00000000-1234-1234-1234-123412341234}" type="slidenum">
              <a:rPr kumimoji="0" lang="en-US" sz="12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pPr marL="0" marR="0" lvl="0" indent="0" algn="r" defTabSz="914400" rtl="0" eaLnBrk="1" fontAlgn="auto" latinLnBrk="0" hangingPunct="1">
                <a:lnSpc>
                  <a:spcPct val="100000"/>
                </a:lnSpc>
                <a:spcBef>
                  <a:spcPts val="0"/>
                </a:spcBef>
                <a:spcAft>
                  <a:spcPts val="0"/>
                </a:spcAft>
                <a:buClr>
                  <a:srgbClr val="000000"/>
                </a:buClr>
                <a:buSzTx/>
                <a:buFont typeface="Arial"/>
                <a:buNone/>
                <a:tabLst/>
                <a:defRPr/>
              </a:pPr>
              <a:t>1</a:t>
            </a:fld>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defTabSz="914400" rtl="0" eaLnBrk="1" fontAlgn="auto" latinLnBrk="0" hangingPunct="1">
              <a:lnSpc>
                <a:spcPct val="100000"/>
              </a:lnSpc>
              <a:spcBef>
                <a:spcPts val="0"/>
              </a:spcBef>
              <a:spcAft>
                <a:spcPts val="0"/>
              </a:spcAft>
              <a:buClr>
                <a:srgbClr val="000000"/>
              </a:buClr>
              <a:buSzPts val="1400"/>
              <a:buFont typeface="Arial"/>
              <a:buNone/>
              <a:tabLst/>
              <a:defRPr/>
            </a:pPr>
            <a:r>
              <a:rPr kumimoji="0" lang="en-US" sz="14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&lt;doc.: IEEE 802.15-doc&gt;</a:t>
            </a:r>
            <a:endParaRPr kumimoji="0" sz="1400" b="1" i="0" u="none" strike="noStrike" kern="0" cap="none" spc="0" normalizeH="0" baseline="0" noProof="0" dirty="0">
              <a:ln>
                <a:noFill/>
              </a:ln>
              <a:solidFill>
                <a:srgbClr val="000000"/>
              </a:solidFill>
              <a:effectLst/>
              <a:uLnTx/>
              <a:uFillTx/>
              <a:latin typeface="Times New Roman"/>
              <a:cs typeface="Times New Roman"/>
              <a:sym typeface="Times New Roman"/>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userDrawn="1">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24" name="Google Shape;24;p2"/>
          <p:cNvSpPr txBox="1">
            <a:spLocks noGrp="1"/>
          </p:cNvSpPr>
          <p:nvPr>
            <p:ph type="ftr" idx="11"/>
          </p:nvPr>
        </p:nvSpPr>
        <p:spPr>
          <a:xfrm>
            <a:off x="4746567" y="6475413"/>
            <a:ext cx="4322618"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305441596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cSld name="タイトルとコンテンツ">
    <p:spTree>
      <p:nvGrpSpPr>
        <p:cNvPr id="1" name=""/>
        <p:cNvGrpSpPr/>
        <p:nvPr/>
      </p:nvGrpSpPr>
      <p:grpSpPr>
        <a:xfrm>
          <a:off x="0" y="0"/>
          <a:ext cx="0" cy="0"/>
          <a:chOff x="0" y="0"/>
          <a:chExt cx="0" cy="0"/>
        </a:xfrm>
      </p:grpSpPr>
      <p:sp>
        <p:nvSpPr>
          <p:cNvPr id="3" name="コンテンツ プレースホルダー 2"/>
          <p:cNvSpPr>
            <a:spLocks noGrp="1"/>
          </p:cNvSpPr>
          <p:nvPr>
            <p:ph idx="1"/>
          </p:nvPr>
        </p:nvSpPr>
        <p:spPr/>
        <p:txBody>
          <a:bodyPr/>
          <a:lstStyle>
            <a:lvl1pPr marL="171450" indent="-171450">
              <a:spcBef>
                <a:spcPts val="1200"/>
              </a:spcBef>
              <a:buFont typeface="Wingdings" panose="05000000000000000000" pitchFamily="2" charset="2"/>
              <a:buChar char="u"/>
              <a:defRPr/>
            </a:lvl1pPr>
            <a:lvl2pPr marL="514350" indent="-171450">
              <a:spcBef>
                <a:spcPts val="1200"/>
              </a:spcBef>
              <a:buFont typeface="Wingdings" panose="05000000000000000000" pitchFamily="2" charset="2"/>
              <a:buChar char="Ø"/>
              <a:defRPr/>
            </a:lvl2pPr>
            <a:lvl3pPr marL="857250" indent="-171450">
              <a:spcBef>
                <a:spcPts val="1200"/>
              </a:spcBef>
              <a:buFont typeface="Wingdings" panose="05000000000000000000" pitchFamily="2" charset="2"/>
              <a:buChar char="ü"/>
              <a:defRPr/>
            </a:lvl3pPr>
            <a:lvl4pPr>
              <a:spcBef>
                <a:spcPts val="1200"/>
              </a:spcBef>
              <a:defRPr/>
            </a:lvl4pPr>
            <a:lvl5pPr>
              <a:spcBef>
                <a:spcPts val="1200"/>
              </a:spcBef>
              <a:defRPr/>
            </a:lvl5pPr>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endParaRPr kumimoji="1" lang="ja-JP" altLang="en-US" dirty="0"/>
          </a:p>
        </p:txBody>
      </p:sp>
      <p:sp>
        <p:nvSpPr>
          <p:cNvPr id="18" name="タイトル 17"/>
          <p:cNvSpPr>
            <a:spLocks noGrp="1"/>
          </p:cNvSpPr>
          <p:nvPr>
            <p:ph type="title"/>
          </p:nvPr>
        </p:nvSpPr>
        <p:spPr/>
        <p:txBody>
          <a:bodyPr/>
          <a:lstStyle>
            <a:lvl1pPr>
              <a:defRPr b="1"/>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November 2021</a:t>
            </a:r>
            <a:endParaRPr lang="ja-JP" altLang="en-US" dirty="0"/>
          </a:p>
        </p:txBody>
      </p:sp>
      <p:sp>
        <p:nvSpPr>
          <p:cNvPr id="4" name="フッター プレースホルダー 3"/>
          <p:cNvSpPr>
            <a:spLocks noGrp="1"/>
          </p:cNvSpPr>
          <p:nvPr>
            <p:ph type="ftr" sz="quarter" idx="11"/>
          </p:nvPr>
        </p:nvSpPr>
        <p:spPr>
          <a:xfrm>
            <a:off x="2818015" y="6579845"/>
            <a:ext cx="3507970" cy="278154"/>
          </a:xfrm>
        </p:spPr>
        <p:txBody>
          <a:bodyPr/>
          <a:lstStyle>
            <a:lvl1pPr>
              <a:defRPr/>
            </a:lvl1pPr>
          </a:lstStyle>
          <a:p>
            <a:r>
              <a:rPr lang="en-US" altLang="ja-JP">
                <a:solidFill>
                  <a:srgbClr val="FF0000"/>
                </a:solidFill>
              </a:rPr>
              <a:t>T.Kobayashi, M.Kim, M. Hernandez, R.Kohno (YNU/YRP-IAI)</a:t>
            </a:r>
            <a:endParaRPr lang="ja-JP" altLang="en-US" dirty="0"/>
          </a:p>
        </p:txBody>
      </p:sp>
      <p:sp>
        <p:nvSpPr>
          <p:cNvPr id="5" name="スライド番号プレースホルダー 4"/>
          <p:cNvSpPr>
            <a:spLocks noGrp="1"/>
          </p:cNvSpPr>
          <p:nvPr>
            <p:ph type="sldNum" sz="quarter" idx="12"/>
          </p:nvPr>
        </p:nvSpPr>
        <p:spPr>
          <a:xfrm>
            <a:off x="6949180" y="6553200"/>
            <a:ext cx="2057400" cy="304799"/>
          </a:xfrm>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82067356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cSld name="タイトルのみ">
    <p:spTree>
      <p:nvGrpSpPr>
        <p:cNvPr id="1" name=""/>
        <p:cNvGrpSpPr/>
        <p:nvPr/>
      </p:nvGrpSpPr>
      <p:grpSpPr>
        <a:xfrm>
          <a:off x="0" y="0"/>
          <a:ext cx="0" cy="0"/>
          <a:chOff x="0" y="0"/>
          <a:chExt cx="0" cy="0"/>
        </a:xfrm>
      </p:grpSpPr>
      <p:sp>
        <p:nvSpPr>
          <p:cNvPr id="6" name="タイトル 5"/>
          <p:cNvSpPr>
            <a:spLocks noGrp="1"/>
          </p:cNvSpPr>
          <p:nvPr>
            <p:ph type="title"/>
          </p:nvPr>
        </p:nvSpPr>
        <p:spPr/>
        <p:txBody>
          <a:bodyPr/>
          <a:lstStyle>
            <a:lvl1pPr>
              <a:defRPr b="1">
                <a:latin typeface="HGSｺﾞｼｯｸE" panose="020B0900000000000000" pitchFamily="50" charset="-128"/>
                <a:ea typeface="HGSｺﾞｼｯｸE" panose="020B0900000000000000" pitchFamily="50" charset="-128"/>
              </a:defRPr>
            </a:lvl1pPr>
          </a:lstStyle>
          <a:p>
            <a:r>
              <a:rPr kumimoji="1" lang="ja-JP" altLang="en-US"/>
              <a:t>マスター タイトルの書式設定</a:t>
            </a:r>
            <a:endParaRPr kumimoji="1" lang="ja-JP" altLang="en-US" dirty="0"/>
          </a:p>
        </p:txBody>
      </p:sp>
      <p:sp>
        <p:nvSpPr>
          <p:cNvPr id="2" name="日付プレースホルダー 1"/>
          <p:cNvSpPr>
            <a:spLocks noGrp="1"/>
          </p:cNvSpPr>
          <p:nvPr>
            <p:ph type="dt" sz="half" idx="10"/>
          </p:nvPr>
        </p:nvSpPr>
        <p:spPr/>
        <p:txBody>
          <a:bodyPr/>
          <a:lstStyle/>
          <a:p>
            <a:r>
              <a:rPr lang="en-US" altLang="ja-JP"/>
              <a:t>November 2021</a:t>
            </a:r>
            <a:endParaRPr lang="ja-JP" altLang="en-US" dirty="0"/>
          </a:p>
        </p:txBody>
      </p:sp>
      <p:sp>
        <p:nvSpPr>
          <p:cNvPr id="7" name="フッター プレースホルダー 6"/>
          <p:cNvSpPr>
            <a:spLocks noGrp="1"/>
          </p:cNvSpPr>
          <p:nvPr>
            <p:ph type="ftr" sz="quarter" idx="11"/>
          </p:nvPr>
        </p:nvSpPr>
        <p:spPr/>
        <p:txBody>
          <a:bodyPr/>
          <a:lstStyle>
            <a:lvl1pPr>
              <a:defRPr/>
            </a:lvl1pPr>
          </a:lstStyle>
          <a:p>
            <a:r>
              <a:rPr lang="en-US" altLang="ja-JP">
                <a:solidFill>
                  <a:srgbClr val="FF0000"/>
                </a:solidFill>
              </a:rPr>
              <a:t>T.Kobayashi, M.Kim, M. Hernandez, R.Kohno (YNU/YRP-IAI)</a:t>
            </a:r>
            <a:endParaRPr lang="ja-JP" altLang="en-US" dirty="0"/>
          </a:p>
        </p:txBody>
      </p:sp>
      <p:sp>
        <p:nvSpPr>
          <p:cNvPr id="8" name="スライド番号プレースホルダー 7"/>
          <p:cNvSpPr>
            <a:spLocks noGrp="1"/>
          </p:cNvSpPr>
          <p:nvPr>
            <p:ph type="sldNum" sz="quarter" idx="12"/>
          </p:nvPr>
        </p:nvSpPr>
        <p:spPr/>
        <p:txBody>
          <a:bodyPr/>
          <a:lstStyle/>
          <a:p>
            <a:fld id="{EA116F86-812A-4319-ABC4-0D99E5901A41}" type="slidenum">
              <a:rPr lang="ja-JP" altLang="en-US" smtClean="0"/>
              <a:pPr/>
              <a:t>‹#›</a:t>
            </a:fld>
            <a:endParaRPr lang="ja-JP" altLang="en-US" dirty="0"/>
          </a:p>
        </p:txBody>
      </p:sp>
    </p:spTree>
    <p:extLst>
      <p:ext uri="{BB962C8B-B14F-4D97-AF65-F5344CB8AC3E}">
        <p14:creationId xmlns:p14="http://schemas.microsoft.com/office/powerpoint/2010/main" val="10029394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9087280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Blank" preserve="1" userDrawn="1">
  <p:cSld name="Title only (T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24" name="Google Shape;24;p2"/>
          <p:cNvSpPr txBox="1">
            <a:spLocks noGrp="1"/>
          </p:cNvSpPr>
          <p:nvPr>
            <p:ph type="ftr" idx="11"/>
          </p:nvPr>
        </p:nvSpPr>
        <p:spPr>
          <a:xfrm>
            <a:off x="4878387" y="6475413"/>
            <a:ext cx="4157547" cy="282834"/>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5" name="Google Shape;45;p6">
            <a:extLst>
              <a:ext uri="{FF2B5EF4-FFF2-40B4-BE49-F238E27FC236}">
                <a16:creationId xmlns:a16="http://schemas.microsoft.com/office/drawing/2014/main" id="{CD34F962-FBD7-403A-849E-8022E1552C17}"/>
              </a:ext>
            </a:extLst>
          </p:cNvPr>
          <p:cNvSpPr txBox="1">
            <a:spLocks noGrp="1"/>
          </p:cNvSpPr>
          <p:nvPr>
            <p:ph type="title"/>
          </p:nvPr>
        </p:nvSpPr>
        <p:spPr>
          <a:xfrm>
            <a:off x="685800" y="685799"/>
            <a:ext cx="7772400" cy="511233"/>
          </a:xfrm>
          <a:prstGeom prst="rect">
            <a:avLst/>
          </a:prstGeom>
          <a:noFill/>
          <a:ln>
            <a:noFill/>
          </a:ln>
        </p:spPr>
        <p:txBody>
          <a:bodyPr spcFirstLastPara="1" wrap="square" lIns="91425" tIns="91425" rIns="91425" bIns="91425" anchor="ctr" anchorCtr="0">
            <a:noAutofit/>
          </a:bodyPr>
          <a:lstStyle>
            <a:lvl1pPr marL="0" marR="0" lvl="0" indent="0" algn="l"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Tree>
    <p:extLst>
      <p:ext uri="{BB962C8B-B14F-4D97-AF65-F5344CB8AC3E}">
        <p14:creationId xmlns:p14="http://schemas.microsoft.com/office/powerpoint/2010/main" val="32112047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wo Content" type="twoObj">
  <p:cSld name="Two Content">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9053585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Comparison" type="twoTxTwoObj">
  <p:cSld name="Comparison">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428970408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ntent with Caption" type="objTx">
  <p:cSld name="Content with Caption">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171715789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Picture with Caption" type="picTx">
  <p:cSld name="Picture with Caption">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7767604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Title and Vertical Text" type="vertTx">
  <p:cSld name="Title and Vertical 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58353589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 Title and 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T.Kobayashi, M.Kim, M. Hernandez, R.Kohno (YNU/YRP-IAI)</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extLst>
      <p:ext uri="{BB962C8B-B14F-4D97-AF65-F5344CB8AC3E}">
        <p14:creationId xmlns:p14="http://schemas.microsoft.com/office/powerpoint/2010/main" val="226607844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805543" y="469900"/>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ltLang="ja-JP"/>
              <a:t>November 2021</a:t>
            </a:r>
            <a:endParaRPr dirty="0"/>
          </a:p>
        </p:txBody>
      </p:sp>
      <p:sp>
        <p:nvSpPr>
          <p:cNvPr id="16" name="Google Shape;16;p1"/>
          <p:cNvSpPr txBox="1">
            <a:spLocks noGrp="1"/>
          </p:cNvSpPr>
          <p:nvPr>
            <p:ph type="ftr" idx="11"/>
          </p:nvPr>
        </p:nvSpPr>
        <p:spPr>
          <a:xfrm>
            <a:off x="4771505" y="6436069"/>
            <a:ext cx="4372495" cy="262838"/>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dirty="0" err="1"/>
              <a:t>T.Kobayashi</a:t>
            </a:r>
            <a:r>
              <a:rPr lang="en-US" dirty="0"/>
              <a:t>, </a:t>
            </a:r>
            <a:r>
              <a:rPr lang="en-US" dirty="0" err="1"/>
              <a:t>M.Kim</a:t>
            </a:r>
            <a:r>
              <a:rPr lang="en-US" dirty="0"/>
              <a:t>, M. Hernandez, </a:t>
            </a:r>
            <a:r>
              <a:rPr lang="en-US" dirty="0" err="1"/>
              <a:t>R.Kohno</a:t>
            </a:r>
            <a:r>
              <a:rPr lang="en-US" dirty="0"/>
              <a:t> (YNU/YRP-IAI)</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tx1"/>
                </a:solidFill>
                <a:latin typeface="Times New Roman"/>
                <a:ea typeface="Times New Roman"/>
                <a:cs typeface="Times New Roman"/>
                <a:sym typeface="Times New Roman"/>
              </a:rPr>
              <a:t>Doc: IEEE P802. 15-21-0560-00-006a</a:t>
            </a:r>
            <a:endParaRPr sz="1400" b="1" i="0" u="none" strike="noStrike" cap="none" dirty="0">
              <a:solidFill>
                <a:schemeClr val="tx1"/>
              </a:solidFill>
              <a:latin typeface="Times New Roman"/>
              <a:ea typeface="Times New Roman"/>
              <a:cs typeface="Times New Roman"/>
              <a:sym typeface="Times New Roman"/>
            </a:endParaRPr>
          </a:p>
        </p:txBody>
      </p:sp>
      <p:cxnSp>
        <p:nvCxnSpPr>
          <p:cNvPr id="19" name="Google Shape;19;p1"/>
          <p:cNvCxnSpPr/>
          <p:nvPr/>
        </p:nvCxnSpPr>
        <p:spPr>
          <a:xfrm>
            <a:off x="694592"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extLst>
      <p:ext uri="{BB962C8B-B14F-4D97-AF65-F5344CB8AC3E}">
        <p14:creationId xmlns:p14="http://schemas.microsoft.com/office/powerpoint/2010/main" val="3930973884"/>
      </p:ext>
    </p:extLst>
  </p:cSld>
  <p:clrMap bg1="lt1" tx1="dk1" bg2="dk2" tx2="lt2" accent1="accent1" accent2="accent2" accent3="accent3" accent4="accent4" accent5="accent5" accent6="accent6" hlink="hlink" folHlink="folHlink"/>
  <p:sldLayoutIdLst>
    <p:sldLayoutId id="2147483694" r:id="rId1"/>
    <p:sldLayoutId id="2147483695" r:id="rId2"/>
    <p:sldLayoutId id="2147483703" r:id="rId3"/>
    <p:sldLayoutId id="2147483697" r:id="rId4"/>
    <p:sldLayoutId id="2147483698" r:id="rId5"/>
    <p:sldLayoutId id="2147483699" r:id="rId6"/>
    <p:sldLayoutId id="2147483700" r:id="rId7"/>
    <p:sldLayoutId id="2147483701" r:id="rId8"/>
    <p:sldLayoutId id="2147483702" r:id="rId9"/>
    <p:sldLayoutId id="2147483704" r:id="rId10"/>
    <p:sldLayoutId id="2147483705" r:id="rId11"/>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kohno@ynu.ac.jp"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7.jpg"/><Relationship Id="rId1" Type="http://schemas.openxmlformats.org/officeDocument/2006/relationships/slideLayout" Target="../slideLayouts/slideLayout3.xml"/><Relationship Id="rId5" Type="http://schemas.openxmlformats.org/officeDocument/2006/relationships/image" Target="../media/image10.jpg"/><Relationship Id="rId4" Type="http://schemas.openxmlformats.org/officeDocument/2006/relationships/image" Target="../media/image9.jpg"/></Relationships>
</file>

<file path=ppt/slides/_rels/slide13.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image" Target="../media/image11.jp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8.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19.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Layout" Target="../slideLayouts/slideLayout3.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image" Target="../media/image13.png"/><Relationship Id="rId1" Type="http://schemas.openxmlformats.org/officeDocument/2006/relationships/slideLayout" Target="../slideLayouts/slideLayout3.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7" name="Google Shape;177;p25"/>
          <p:cNvSpPr/>
          <p:nvPr/>
        </p:nvSpPr>
        <p:spPr>
          <a:xfrm>
            <a:off x="152400" y="295275"/>
            <a:ext cx="8991600" cy="4770438"/>
          </a:xfrm>
          <a:prstGeom prst="rect">
            <a:avLst/>
          </a:prstGeom>
          <a:noFill/>
          <a:ln>
            <a:noFill/>
          </a:ln>
        </p:spPr>
        <p:txBody>
          <a:bodyPr spcFirstLastPara="1" wrap="square"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endPar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ctr"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800" b="1" i="0" u="sng"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Project: IEEE P802.15 Working Group for Wireless Specialty Networks</a:t>
            </a:r>
            <a:endParaRPr kumimoji="0"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0"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Submission Title: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Chane</a:t>
            </a:r>
            <a:r>
              <a:rPr kumimoji="0" lang="en-US" sz="1600" b="0" kern="0" dirty="0">
                <a:solidFill>
                  <a:srgbClr val="000000"/>
                </a:solidFill>
                <a:latin typeface="Times New Roman"/>
                <a:ea typeface="Times New Roman"/>
                <a:cs typeface="Times New Roman"/>
                <a:sym typeface="Times New Roman"/>
              </a:rPr>
              <a:t>l and Environmental Models Classification for </a:t>
            </a:r>
            <a:r>
              <a:rPr kumimoji="0" lang="en-US" altLang="ja-JP"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Vehicle Body Area Network (VBAN) on 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G15.6a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Date Submitted:</a:t>
            </a:r>
            <a:r>
              <a:rPr kumimoji="0" lang="en-US" sz="1600" b="1"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a:t>
            </a:r>
            <a:r>
              <a:rPr kumimoji="0" lang="en-US" sz="1600" b="0" kern="0" dirty="0">
                <a:latin typeface="Times New Roman"/>
                <a:ea typeface="Times New Roman"/>
                <a:cs typeface="Times New Roman"/>
                <a:sym typeface="Times New Roman"/>
              </a:rPr>
              <a:t>November  9</a:t>
            </a:r>
            <a:r>
              <a:rPr kumimoji="0" lang="en-US" sz="1600" b="0" kern="0" baseline="30000" dirty="0">
                <a:latin typeface="Times New Roman"/>
                <a:ea typeface="Times New Roman"/>
                <a:cs typeface="Times New Roman"/>
                <a:sym typeface="Times New Roman"/>
              </a:rPr>
              <a:t>th</a:t>
            </a:r>
            <a:r>
              <a:rPr kumimoji="0" lang="en-US" sz="1600" b="0" kern="0" dirty="0">
                <a:latin typeface="Times New Roman"/>
                <a:ea typeface="Times New Roman"/>
                <a:cs typeface="Times New Roman"/>
                <a:sym typeface="Times New Roman"/>
              </a:rPr>
              <a:t> </a:t>
            </a:r>
            <a:r>
              <a:rPr kumimoji="0" lang="en-US" sz="1600" b="0" i="0" u="none" strike="noStrike" kern="0" cap="none" spc="0" normalizeH="0" baseline="0" noProof="0" dirty="0">
                <a:ln>
                  <a:noFill/>
                </a:ln>
                <a:effectLst/>
                <a:uLnTx/>
                <a:uFillTx/>
                <a:latin typeface="Times New Roman"/>
                <a:ea typeface="Times New Roman"/>
                <a:cs typeface="Times New Roman"/>
                <a:sym typeface="Times New Roman"/>
              </a:rPr>
              <a:t>, 2021</a:t>
            </a:r>
            <a:endParaRPr kumimoji="0" sz="1400" b="0" i="0" u="none" strike="noStrike" kern="0" cap="none" spc="0" normalizeH="0" baseline="0" noProof="0" dirty="0">
              <a:ln>
                <a:noFill/>
              </a:ln>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Source: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Takumi Kobayashi,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Minsoo</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Kim, Marco Hernandez, Ryuji Kohno </a:t>
            </a:r>
            <a:r>
              <a:rPr kumimoji="0" lang="en-US" sz="1600" b="0" i="0" u="none" strike="noStrike" kern="0" cap="none" spc="0" normalizeH="0" baseline="0" noProof="0" dirty="0">
                <a:ln>
                  <a:noFill/>
                </a:ln>
                <a:solidFill>
                  <a:srgbClr val="FF0000"/>
                </a:solidFill>
                <a:effectLst/>
                <a:uLnTx/>
                <a:uFillTx/>
                <a:latin typeface="Times New Roman"/>
                <a:ea typeface="Times New Roman"/>
                <a:cs typeface="Times New Roman"/>
                <a:sym typeface="Times New Roman"/>
              </a:rPr>
              <a:t>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Company:</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(1)Yokohama National University  (2) YRP International Alliance Institute</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Address: (1)79-5 Tokiwadai, Hodogaya-ku, Yokohama, 240-8501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(2) YRP1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Blg</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3-4 </a:t>
            </a:r>
            <a:r>
              <a:rPr kumimoji="0" lang="en-US" sz="1600" b="0" i="0" u="none" strike="noStrike" kern="0" cap="none" spc="0" normalizeH="0" baseline="0" noProof="0" dirty="0" err="1">
                <a:ln>
                  <a:noFill/>
                </a:ln>
                <a:solidFill>
                  <a:srgbClr val="000000"/>
                </a:solidFill>
                <a:effectLst/>
                <a:uLnTx/>
                <a:uFillTx/>
                <a:latin typeface="Times New Roman"/>
                <a:ea typeface="Times New Roman"/>
                <a:cs typeface="Times New Roman"/>
                <a:sym typeface="Times New Roman"/>
              </a:rPr>
              <a:t>HikarinoOka</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Yokosuka-City, Kanagawa, 239-0847 Japan</a:t>
            </a:r>
          </a:p>
          <a:p>
            <a:pPr marL="0" marR="0" lvl="0" indent="0" algn="l" defTabSz="914400" rtl="0" eaLnBrk="1" fontAlgn="auto" latinLnBrk="0" hangingPunct="1">
              <a:lnSpc>
                <a:spcPct val="100000"/>
              </a:lnSpc>
              <a:spcBef>
                <a:spcPts val="0"/>
              </a:spcBef>
              <a:spcAft>
                <a:spcPts val="0"/>
              </a:spcAft>
              <a:buClr>
                <a:srgbClr val="000000"/>
              </a:buClr>
              <a:buSzTx/>
              <a:buFont typeface="Times New Roman"/>
              <a:buNone/>
              <a:tabLst/>
              <a:defRPr/>
            </a:pP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Voice:[+81-90-5408-0611] E-Mail:[minsoo@minsookim.com, kobayashi-takumi-ch@ynu.ac.jp, marco.hernandez@ieee.org,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hlinkClick r:id="rId3"/>
              </a:rPr>
              <a:t>kohno@ynu.ac.jp</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Kohno@yrp-iai.jp]</a:t>
            </a:r>
          </a:p>
          <a:p>
            <a:pPr marL="0" marR="0" lvl="0" indent="0" algn="l" defTabSz="914400" rtl="0" eaLnBrk="1" fontAlgn="auto" latinLnBrk="0" hangingPunct="1">
              <a:lnSpc>
                <a:spcPct val="100000"/>
              </a:lnSpc>
              <a:spcBef>
                <a:spcPts val="6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In response to call for technical contributions </a:t>
            </a:r>
            <a:endParaRPr kumimoji="0" sz="12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Abstract:</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r>
              <a:rPr kumimoji="0" lang="en-US" sz="1600" b="0" kern="0" dirty="0">
                <a:solidFill>
                  <a:srgbClr val="000000"/>
                </a:solidFill>
                <a:latin typeface="Times New Roman"/>
                <a:ea typeface="Times New Roman"/>
                <a:cs typeface="Times New Roman"/>
                <a:sym typeface="Times New Roman"/>
              </a:rPr>
              <a:t>This </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provides draft of channel and environmental model and its classification for vehicle body area network(VBAN) </a:t>
            </a:r>
            <a:r>
              <a:rPr kumimoji="0" lang="en-US" sz="1600" b="0" kern="0" dirty="0">
                <a:solidFill>
                  <a:srgbClr val="000000"/>
                </a:solidFill>
                <a:latin typeface="Times New Roman"/>
                <a:ea typeface="Times New Roman"/>
                <a:cs typeface="Times New Roman"/>
                <a:sym typeface="Times New Roman"/>
              </a:rPr>
              <a:t>of</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amendment of IEEE802.15.6-2012 for wireless body area network(BAN) with enhanced dependability.</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1200"/>
              </a:spcBef>
              <a:spcAft>
                <a:spcPts val="0"/>
              </a:spcAft>
              <a:buClr>
                <a:srgbClr val="000000"/>
              </a:buClr>
              <a:buSzTx/>
              <a:buFont typeface="Times New Roman"/>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Purpose: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Material for discussion in P802.15.6a TG corresponding to comments in EC Meeting</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60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Notice: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This document has been prepared to assist the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IEEE 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600" b="1"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Release:</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The contributor acknowledges and accepts that this contribution becomes the property of IEEE and may be made publicly available by </a:t>
            </a:r>
            <a:r>
              <a:rPr kumimoji="0" lang="en-US" altLang="en-US" sz="1600" b="0" i="0" u="none" strike="noStrike" kern="0" cap="none" spc="0" normalizeH="0" baseline="0" noProof="0" dirty="0">
                <a:ln>
                  <a:noFill/>
                </a:ln>
                <a:solidFill>
                  <a:srgbClr val="000000"/>
                </a:solidFill>
                <a:effectLst/>
                <a:uLnTx/>
                <a:uFillTx/>
                <a:latin typeface="Times New Roman" panose="02020603050405020304" pitchFamily="18" charset="0"/>
                <a:cs typeface="Arial"/>
                <a:sym typeface="Arial"/>
              </a:rPr>
              <a:t>P802.15</a:t>
            </a:r>
            <a:r>
              <a:rPr kumimoji="0" lang="en-US" sz="1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2" name="日付プレースホルダー 1">
            <a:extLst>
              <a:ext uri="{FF2B5EF4-FFF2-40B4-BE49-F238E27FC236}">
                <a16:creationId xmlns:a16="http://schemas.microsoft.com/office/drawing/2014/main" id="{61374091-3513-4360-B8E9-3B4C0BCA5549}"/>
              </a:ext>
            </a:extLst>
          </p:cNvPr>
          <p:cNvSpPr>
            <a:spLocks noGrp="1"/>
          </p:cNvSpPr>
          <p:nvPr>
            <p:ph type="dt" idx="10"/>
          </p:nvPr>
        </p:nvSpPr>
        <p:spPr>
          <a:xfrm>
            <a:off x="590550" y="454025"/>
            <a:ext cx="1600200" cy="215900"/>
          </a:xfrm>
        </p:spPr>
        <p:txBody>
          <a:bodyPr/>
          <a:lstStyle/>
          <a:p>
            <a:r>
              <a:rPr lang="en-US" altLang="ja-JP"/>
              <a:t>November 2021</a:t>
            </a:r>
            <a:endParaRPr lang="en-US" dirty="0"/>
          </a:p>
        </p:txBody>
      </p:sp>
      <p:sp>
        <p:nvSpPr>
          <p:cNvPr id="4" name="スライド番号プレースホルダー 3">
            <a:extLst>
              <a:ext uri="{FF2B5EF4-FFF2-40B4-BE49-F238E27FC236}">
                <a16:creationId xmlns:a16="http://schemas.microsoft.com/office/drawing/2014/main" id="{6D6EBB5D-4858-4FF8-8362-F5288C54502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a:t>
            </a:fld>
            <a:endParaRPr dirty="0"/>
          </a:p>
        </p:txBody>
      </p:sp>
      <p:sp>
        <p:nvSpPr>
          <p:cNvPr id="5" name="フッター プレースホルダー 4">
            <a:extLst>
              <a:ext uri="{FF2B5EF4-FFF2-40B4-BE49-F238E27FC236}">
                <a16:creationId xmlns:a16="http://schemas.microsoft.com/office/drawing/2014/main" id="{46E001B4-2785-44FF-9E9A-5D43F3A878E4}"/>
              </a:ext>
            </a:extLst>
          </p:cNvPr>
          <p:cNvSpPr>
            <a:spLocks noGrp="1"/>
          </p:cNvSpPr>
          <p:nvPr>
            <p:ph type="ftr" idx="11"/>
          </p:nvPr>
        </p:nvSpPr>
        <p:spPr/>
        <p:txBody>
          <a:bodyPr/>
          <a:lstStyle/>
          <a:p>
            <a:r>
              <a:rPr lang="en-US"/>
              <a:t>T.Kobayashi, M.Kim, M. Hernandez, R.Kohno (YNU/YRP-IAI)</a:t>
            </a:r>
            <a:endParaRPr lang="en-US"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DD2C5AC3-935A-44D6-8138-08BD3E5F2117}"/>
              </a:ext>
            </a:extLst>
          </p:cNvPr>
          <p:cNvSpPr>
            <a:spLocks noGrp="1"/>
          </p:cNvSpPr>
          <p:nvPr>
            <p:ph type="dt" idx="10"/>
          </p:nvPr>
        </p:nvSpPr>
        <p:spPr/>
        <p:txBody>
          <a:bodyPr/>
          <a:lstStyle/>
          <a:p>
            <a:r>
              <a:rPr lang="en-US" altLang="ja-JP"/>
              <a:t>November 2021</a:t>
            </a:r>
            <a:endParaRPr lang="ja-JP" altLang="en-US" dirty="0"/>
          </a:p>
        </p:txBody>
      </p:sp>
      <p:sp>
        <p:nvSpPr>
          <p:cNvPr id="7" name="フッター プレースホルダー 6">
            <a:extLst>
              <a:ext uri="{FF2B5EF4-FFF2-40B4-BE49-F238E27FC236}">
                <a16:creationId xmlns:a16="http://schemas.microsoft.com/office/drawing/2014/main" id="{09B1F418-E557-4ED7-9A12-9B91227FF413}"/>
              </a:ext>
            </a:extLst>
          </p:cNvPr>
          <p:cNvSpPr>
            <a:spLocks noGrp="1"/>
          </p:cNvSpPr>
          <p:nvPr>
            <p:ph type="ftr" idx="11"/>
          </p:nvPr>
        </p:nvSpPr>
        <p:spPr/>
        <p:txBody>
          <a:bodyPr/>
          <a:lstStyle/>
          <a:p>
            <a:r>
              <a:rPr lang="en-US" altLang="ja-JP">
                <a:solidFill>
                  <a:srgbClr val="FF0000"/>
                </a:solidFill>
              </a:rPr>
              <a:t>T.Kobayashi, M.Kim, M. Hernandez, R.Kohno (YNU/YRP-IAI)</a:t>
            </a:r>
            <a:endParaRPr lang="ja-JP" altLang="en-US" dirty="0"/>
          </a:p>
        </p:txBody>
      </p:sp>
      <p:sp>
        <p:nvSpPr>
          <p:cNvPr id="5" name="スライド番号プレースホルダー 4">
            <a:extLst>
              <a:ext uri="{FF2B5EF4-FFF2-40B4-BE49-F238E27FC236}">
                <a16:creationId xmlns:a16="http://schemas.microsoft.com/office/drawing/2014/main" id="{2A5ED06B-E8B0-4825-8732-7681CFDFABFE}"/>
              </a:ext>
            </a:extLst>
          </p:cNvPr>
          <p:cNvSpPr>
            <a:spLocks noGrp="1"/>
          </p:cNvSpPr>
          <p:nvPr>
            <p:ph type="sldNum" idx="12"/>
          </p:nvPr>
        </p:nvSpPr>
        <p:spPr/>
        <p:txBody>
          <a:bodyPr/>
          <a:lstStyle/>
          <a:p>
            <a:fld id="{EA116F86-812A-4319-ABC4-0D99E5901A41}" type="slidenum">
              <a:rPr lang="ja-JP" altLang="en-US" smtClean="0"/>
              <a:pPr/>
              <a:t>10</a:t>
            </a:fld>
            <a:endParaRPr lang="ja-JP" altLang="en-US" dirty="0"/>
          </a:p>
        </p:txBody>
      </p:sp>
      <p:sp>
        <p:nvSpPr>
          <p:cNvPr id="2" name="タイトル 1">
            <a:extLst>
              <a:ext uri="{FF2B5EF4-FFF2-40B4-BE49-F238E27FC236}">
                <a16:creationId xmlns:a16="http://schemas.microsoft.com/office/drawing/2014/main" id="{C5AA9882-D46F-4001-A729-9F8DF39E7665}"/>
              </a:ext>
            </a:extLst>
          </p:cNvPr>
          <p:cNvSpPr>
            <a:spLocks noGrp="1"/>
          </p:cNvSpPr>
          <p:nvPr>
            <p:ph type="title"/>
          </p:nvPr>
        </p:nvSpPr>
        <p:spPr>
          <a:xfrm>
            <a:off x="685800" y="685799"/>
            <a:ext cx="7772400" cy="876671"/>
          </a:xfrm>
        </p:spPr>
        <p:txBody>
          <a:bodyPr/>
          <a:lstStyle/>
          <a:p>
            <a:r>
              <a:rPr kumimoji="1" lang="en-US" altLang="ja-JP" dirty="0"/>
              <a:t>Channel model parameter sets of IEEE802.15.4a</a:t>
            </a:r>
            <a:endParaRPr kumimoji="1" lang="ja-JP" altLang="en-US" dirty="0"/>
          </a:p>
        </p:txBody>
      </p:sp>
      <p:graphicFrame>
        <p:nvGraphicFramePr>
          <p:cNvPr id="6" name="表 7">
            <a:extLst>
              <a:ext uri="{FF2B5EF4-FFF2-40B4-BE49-F238E27FC236}">
                <a16:creationId xmlns:a16="http://schemas.microsoft.com/office/drawing/2014/main" id="{8B9B0362-F3D6-4D36-BDD4-D7B146FB0BA6}"/>
              </a:ext>
            </a:extLst>
          </p:cNvPr>
          <p:cNvGraphicFramePr>
            <a:graphicFrameLocks/>
          </p:cNvGraphicFramePr>
          <p:nvPr>
            <p:extLst>
              <p:ext uri="{D42A27DB-BD31-4B8C-83A1-F6EECF244321}">
                <p14:modId xmlns:p14="http://schemas.microsoft.com/office/powerpoint/2010/main" val="987233087"/>
              </p:ext>
            </p:extLst>
          </p:nvPr>
        </p:nvGraphicFramePr>
        <p:xfrm>
          <a:off x="288524" y="1752600"/>
          <a:ext cx="8566952" cy="4091460"/>
        </p:xfrm>
        <a:graphic>
          <a:graphicData uri="http://schemas.openxmlformats.org/drawingml/2006/table">
            <a:tbl>
              <a:tblPr firstRow="1" bandRow="1">
                <a:tableStyleId>{5C22544A-7EE6-4342-B048-85BDC9FD1C3A}</a:tableStyleId>
              </a:tblPr>
              <a:tblGrid>
                <a:gridCol w="2059619">
                  <a:extLst>
                    <a:ext uri="{9D8B030D-6E8A-4147-A177-3AD203B41FA5}">
                      <a16:colId xmlns:a16="http://schemas.microsoft.com/office/drawing/2014/main" val="3458802858"/>
                    </a:ext>
                  </a:extLst>
                </a:gridCol>
                <a:gridCol w="3473923">
                  <a:extLst>
                    <a:ext uri="{9D8B030D-6E8A-4147-A177-3AD203B41FA5}">
                      <a16:colId xmlns:a16="http://schemas.microsoft.com/office/drawing/2014/main" val="3889417294"/>
                    </a:ext>
                  </a:extLst>
                </a:gridCol>
                <a:gridCol w="3033410">
                  <a:extLst>
                    <a:ext uri="{9D8B030D-6E8A-4147-A177-3AD203B41FA5}">
                      <a16:colId xmlns:a16="http://schemas.microsoft.com/office/drawing/2014/main" val="48619035"/>
                    </a:ext>
                  </a:extLst>
                </a:gridCol>
              </a:tblGrid>
              <a:tr h="494733">
                <a:tc>
                  <a:txBody>
                    <a:bodyPr/>
                    <a:lstStyle/>
                    <a:p>
                      <a:r>
                        <a:rPr kumimoji="1" lang="en-US" altLang="ja-JP" dirty="0"/>
                        <a:t>Frequency</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Environments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note</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4491252"/>
                  </a:ext>
                </a:extLst>
              </a:tr>
              <a:tr h="670939">
                <a:tc rowSpan="5">
                  <a:txBody>
                    <a:bodyPr/>
                    <a:lstStyle/>
                    <a:p>
                      <a:r>
                        <a:rPr kumimoji="1" lang="en-US" altLang="ja-JP" dirty="0"/>
                        <a:t>2 – 10 GHz</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Residential environments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834263652"/>
                  </a:ext>
                </a:extLst>
              </a:tr>
              <a:tr h="463975">
                <a:tc vMerge="1">
                  <a:txBody>
                    <a:bodyPr/>
                    <a:lstStyle/>
                    <a:p>
                      <a:endParaRPr kumimoji="1" lang="ja-JP" altLang="en-US" dirty="0"/>
                    </a:p>
                  </a:txBody>
                  <a:tcPr/>
                </a:tc>
                <a:tc>
                  <a:txBody>
                    <a:bodyPr/>
                    <a:lstStyle/>
                    <a:p>
                      <a:r>
                        <a:rPr kumimoji="1" lang="en-US" altLang="ja-JP" dirty="0"/>
                        <a:t>Indoor office environment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713644"/>
                  </a:ext>
                </a:extLst>
              </a:tr>
              <a:tr h="494733">
                <a:tc vMerge="1">
                  <a:txBody>
                    <a:bodyPr/>
                    <a:lstStyle/>
                    <a:p>
                      <a:endParaRPr kumimoji="1" lang="ja-JP" altLang="en-US" dirty="0"/>
                    </a:p>
                  </a:txBody>
                  <a:tcPr/>
                </a:tc>
                <a:tc>
                  <a:txBody>
                    <a:bodyPr/>
                    <a:lstStyle/>
                    <a:p>
                      <a:r>
                        <a:rPr kumimoji="1" lang="en-US" altLang="ja-JP" dirty="0"/>
                        <a:t>Outdoor environment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496790"/>
                  </a:ext>
                </a:extLst>
              </a:tr>
              <a:tr h="494733">
                <a:tc vMerge="1">
                  <a:txBody>
                    <a:bodyPr/>
                    <a:lstStyle/>
                    <a:p>
                      <a:endParaRPr kumimoji="1" lang="ja-JP" altLang="en-US" dirty="0"/>
                    </a:p>
                  </a:txBody>
                  <a:tcPr/>
                </a:tc>
                <a:tc>
                  <a:txBody>
                    <a:bodyPr/>
                    <a:lstStyle/>
                    <a:p>
                      <a:r>
                        <a:rPr kumimoji="1" lang="en-US" altLang="ja-JP" dirty="0"/>
                        <a:t>Open outdoor environments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1585968"/>
                  </a:ext>
                </a:extLst>
              </a:tr>
              <a:tr h="519649">
                <a:tc vMerge="1">
                  <a:txBody>
                    <a:bodyPr/>
                    <a:lstStyle/>
                    <a:p>
                      <a:endParaRPr kumimoji="1" lang="ja-JP" altLang="en-US" dirty="0"/>
                    </a:p>
                  </a:txBody>
                  <a:tcPr/>
                </a:tc>
                <a:tc>
                  <a:txBody>
                    <a:bodyPr/>
                    <a:lstStyle/>
                    <a:p>
                      <a:pPr marL="0" indent="0">
                        <a:buFontTx/>
                        <a:buNone/>
                      </a:pPr>
                      <a:r>
                        <a:rPr kumimoji="1" lang="en-US" altLang="ja-JP" dirty="0"/>
                        <a:t>Industrial environments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084410"/>
                  </a:ext>
                </a:extLst>
              </a:tr>
              <a:tr h="457965">
                <a:tc>
                  <a:txBody>
                    <a:bodyPr/>
                    <a:lstStyle/>
                    <a:p>
                      <a:r>
                        <a:rPr kumimoji="1" lang="en-US" altLang="ja-JP" dirty="0"/>
                        <a:t>100 – 1000 MHz</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Tx/>
                        <a:buNone/>
                      </a:pPr>
                      <a:r>
                        <a:rPr kumimoji="1" lang="en-US" altLang="ja-JP" dirty="0"/>
                        <a:t>Indoor, office-like environments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10657084"/>
                  </a:ext>
                </a:extLst>
              </a:tr>
              <a:tr h="494733">
                <a:tc>
                  <a:txBody>
                    <a:bodyPr/>
                    <a:lstStyle/>
                    <a:p>
                      <a:r>
                        <a:rPr kumimoji="1" lang="en-US" altLang="ja-JP" dirty="0"/>
                        <a:t>2 – 6 GHz</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indent="0">
                        <a:buFontTx/>
                        <a:buNone/>
                      </a:pPr>
                      <a:r>
                        <a:rPr kumimoji="1" lang="en-US" altLang="ja-JP" dirty="0"/>
                        <a:t>For HBAN. Closed by human body</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Near-field analysis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684254459"/>
                  </a:ext>
                </a:extLst>
              </a:tr>
            </a:tbl>
          </a:graphicData>
        </a:graphic>
      </p:graphicFrame>
      <p:sp>
        <p:nvSpPr>
          <p:cNvPr id="4" name="右中かっこ 3">
            <a:extLst>
              <a:ext uri="{FF2B5EF4-FFF2-40B4-BE49-F238E27FC236}">
                <a16:creationId xmlns:a16="http://schemas.microsoft.com/office/drawing/2014/main" id="{BB68B1D6-39D3-426B-97F4-3AD6E92A26E0}"/>
              </a:ext>
            </a:extLst>
          </p:cNvPr>
          <p:cNvSpPr/>
          <p:nvPr/>
        </p:nvSpPr>
        <p:spPr>
          <a:xfrm>
            <a:off x="5921406" y="2343705"/>
            <a:ext cx="292963" cy="2521258"/>
          </a:xfrm>
          <a:prstGeom prst="rightBrace">
            <a:avLst>
              <a:gd name="adj1" fmla="val 68939"/>
              <a:gd name="adj2" fmla="val 49648"/>
            </a:avLst>
          </a:prstGeom>
          <a:ln w="76200">
            <a:solidFill>
              <a:srgbClr val="FF0000"/>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
        <p:nvSpPr>
          <p:cNvPr id="8" name="テキスト ボックス 7">
            <a:extLst>
              <a:ext uri="{FF2B5EF4-FFF2-40B4-BE49-F238E27FC236}">
                <a16:creationId xmlns:a16="http://schemas.microsoft.com/office/drawing/2014/main" id="{0B372AA8-9A69-48BF-86C4-0483F5643991}"/>
              </a:ext>
            </a:extLst>
          </p:cNvPr>
          <p:cNvSpPr txBox="1"/>
          <p:nvPr/>
        </p:nvSpPr>
        <p:spPr>
          <a:xfrm>
            <a:off x="6214369" y="2410287"/>
            <a:ext cx="2521258" cy="2277547"/>
          </a:xfrm>
          <a:prstGeom prst="rect">
            <a:avLst/>
          </a:prstGeom>
          <a:solidFill>
            <a:srgbClr val="FFFF00"/>
          </a:solidFill>
          <a:ln>
            <a:solidFill>
              <a:schemeClr val="accent4"/>
            </a:solidFill>
          </a:ln>
        </p:spPr>
        <p:txBody>
          <a:bodyPr wrap="square" rtlCol="0">
            <a:spAutoFit/>
          </a:bodyPr>
          <a:lstStyle/>
          <a:p>
            <a:pPr marL="285750" indent="-285750">
              <a:buFont typeface="Arial" panose="020B0604020202020204" pitchFamily="34" charset="0"/>
              <a:buChar char="•"/>
            </a:pPr>
            <a:r>
              <a:rPr lang="en-US" altLang="ja-JP" dirty="0">
                <a:solidFill>
                  <a:srgbClr val="000000"/>
                </a:solidFill>
                <a:latin typeface="TimesNewRoman"/>
              </a:rPr>
              <a:t>Designed for UWB</a:t>
            </a:r>
          </a:p>
          <a:p>
            <a:pPr marL="285750" indent="-285750">
              <a:buFont typeface="Arial" panose="020B0604020202020204" pitchFamily="34" charset="0"/>
              <a:buChar char="•"/>
            </a:pPr>
            <a:r>
              <a:rPr lang="en-US" altLang="ja-JP" sz="1800" b="0" i="0" dirty="0">
                <a:solidFill>
                  <a:srgbClr val="000000"/>
                </a:solidFill>
                <a:effectLst/>
                <a:latin typeface="TimesNewRoman"/>
              </a:rPr>
              <a:t>The model treats only radio channel, while antenna effect is  modeled separately.</a:t>
            </a:r>
          </a:p>
          <a:p>
            <a:pPr marL="285750" indent="-285750">
              <a:buFont typeface="Arial" panose="020B0604020202020204" pitchFamily="34" charset="0"/>
              <a:buChar char="•"/>
            </a:pPr>
            <a:r>
              <a:rPr lang="en-US" altLang="ja-JP" sz="1800" b="0" i="0" dirty="0">
                <a:solidFill>
                  <a:srgbClr val="000000"/>
                </a:solidFill>
                <a:effectLst/>
                <a:latin typeface="TimesNewRoman"/>
              </a:rPr>
              <a:t>modified Saleh-Valenzuela model</a:t>
            </a:r>
            <a:r>
              <a:rPr lang="en-US" altLang="ja-JP" sz="1600" dirty="0"/>
              <a:t> </a:t>
            </a:r>
            <a:endParaRPr kumimoji="1" lang="en-US" altLang="ja-JP" sz="1600" b="0" dirty="0"/>
          </a:p>
          <a:p>
            <a:endParaRPr kumimoji="1" lang="ja-JP" altLang="en-US" sz="1600" dirty="0"/>
          </a:p>
        </p:txBody>
      </p:sp>
    </p:spTree>
    <p:extLst>
      <p:ext uri="{BB962C8B-B14F-4D97-AF65-F5344CB8AC3E}">
        <p14:creationId xmlns:p14="http://schemas.microsoft.com/office/powerpoint/2010/main" val="170055933"/>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1068FFCB-007D-4365-BE7E-930A997CE103}"/>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93C755AF-909E-4C66-BFD1-1434BD7C5CB2}"/>
              </a:ext>
            </a:extLst>
          </p:cNvPr>
          <p:cNvSpPr>
            <a:spLocks noGrp="1"/>
          </p:cNvSpPr>
          <p:nvPr>
            <p:ph type="sldNum" idx="12"/>
          </p:nvPr>
        </p:nvSpPr>
        <p:spPr/>
        <p:txBody>
          <a:bodyPr/>
          <a:lstStyle/>
          <a:p>
            <a:fld id="{EA116F86-812A-4319-ABC4-0D99E5901A41}" type="slidenum">
              <a:rPr lang="ja-JP" altLang="en-US" smtClean="0"/>
              <a:pPr/>
              <a:t>11</a:t>
            </a:fld>
            <a:endParaRPr lang="ja-JP" altLang="en-US" dirty="0"/>
          </a:p>
        </p:txBody>
      </p:sp>
      <p:sp>
        <p:nvSpPr>
          <p:cNvPr id="2" name="タイトル 1">
            <a:extLst>
              <a:ext uri="{FF2B5EF4-FFF2-40B4-BE49-F238E27FC236}">
                <a16:creationId xmlns:a16="http://schemas.microsoft.com/office/drawing/2014/main" id="{9F1A4E5E-1A00-4D7E-9EF3-8782717BAC9F}"/>
              </a:ext>
            </a:extLst>
          </p:cNvPr>
          <p:cNvSpPr>
            <a:spLocks noGrp="1"/>
          </p:cNvSpPr>
          <p:nvPr>
            <p:ph type="title" idx="4294967295"/>
          </p:nvPr>
        </p:nvSpPr>
        <p:spPr>
          <a:xfrm>
            <a:off x="491092" y="685800"/>
            <a:ext cx="4811697" cy="248119"/>
          </a:xfrm>
        </p:spPr>
        <p:txBody>
          <a:bodyPr/>
          <a:lstStyle/>
          <a:p>
            <a:pPr algn="l"/>
            <a:r>
              <a:rPr kumimoji="1" lang="en-US" altLang="ja-JP" sz="2800" dirty="0"/>
              <a:t>IEEE 802.15.4a parameter sets</a:t>
            </a:r>
            <a:endParaRPr kumimoji="1" lang="ja-JP" altLang="en-US" sz="2800" dirty="0"/>
          </a:p>
        </p:txBody>
      </p:sp>
      <p:pic>
        <p:nvPicPr>
          <p:cNvPr id="7" name="図 6">
            <a:extLst>
              <a:ext uri="{FF2B5EF4-FFF2-40B4-BE49-F238E27FC236}">
                <a16:creationId xmlns:a16="http://schemas.microsoft.com/office/drawing/2014/main" id="{C6E0F1DD-36B0-42EC-9B08-2511CE75A9EA}"/>
              </a:ext>
            </a:extLst>
          </p:cNvPr>
          <p:cNvPicPr>
            <a:picLocks noChangeAspect="1"/>
          </p:cNvPicPr>
          <p:nvPr/>
        </p:nvPicPr>
        <p:blipFill>
          <a:blip r:embed="rId2"/>
          <a:stretch>
            <a:fillRect/>
          </a:stretch>
        </p:blipFill>
        <p:spPr>
          <a:xfrm>
            <a:off x="415417" y="1509430"/>
            <a:ext cx="4639192" cy="4390471"/>
          </a:xfrm>
          <a:prstGeom prst="rect">
            <a:avLst/>
          </a:prstGeom>
        </p:spPr>
      </p:pic>
      <p:pic>
        <p:nvPicPr>
          <p:cNvPr id="9" name="図 8">
            <a:extLst>
              <a:ext uri="{FF2B5EF4-FFF2-40B4-BE49-F238E27FC236}">
                <a16:creationId xmlns:a16="http://schemas.microsoft.com/office/drawing/2014/main" id="{43CD3BD4-58AC-4400-BD7D-5C9A3E2098D8}"/>
              </a:ext>
            </a:extLst>
          </p:cNvPr>
          <p:cNvPicPr>
            <a:picLocks noChangeAspect="1"/>
          </p:cNvPicPr>
          <p:nvPr/>
        </p:nvPicPr>
        <p:blipFill rotWithShape="1">
          <a:blip r:embed="rId3"/>
          <a:srcRect t="695"/>
          <a:stretch/>
        </p:blipFill>
        <p:spPr>
          <a:xfrm>
            <a:off x="5302789" y="1118585"/>
            <a:ext cx="3425794" cy="4867609"/>
          </a:xfrm>
          <a:prstGeom prst="rect">
            <a:avLst/>
          </a:prstGeom>
        </p:spPr>
      </p:pic>
      <p:sp>
        <p:nvSpPr>
          <p:cNvPr id="11" name="テキスト ボックス 10">
            <a:extLst>
              <a:ext uri="{FF2B5EF4-FFF2-40B4-BE49-F238E27FC236}">
                <a16:creationId xmlns:a16="http://schemas.microsoft.com/office/drawing/2014/main" id="{F6767853-B89B-4FD7-8A47-5952A78820BB}"/>
              </a:ext>
            </a:extLst>
          </p:cNvPr>
          <p:cNvSpPr txBox="1"/>
          <p:nvPr/>
        </p:nvSpPr>
        <p:spPr>
          <a:xfrm>
            <a:off x="415417" y="1238472"/>
            <a:ext cx="4589754" cy="369332"/>
          </a:xfrm>
          <a:prstGeom prst="rect">
            <a:avLst/>
          </a:prstGeom>
          <a:noFill/>
        </p:spPr>
        <p:txBody>
          <a:bodyPr wrap="square">
            <a:spAutoFit/>
          </a:bodyPr>
          <a:lstStyle/>
          <a:p>
            <a:r>
              <a:rPr kumimoji="1" lang="en-US" altLang="ja-JP" dirty="0"/>
              <a:t>Residential model parameters</a:t>
            </a:r>
            <a:endParaRPr lang="ja-JP" altLang="en-US" dirty="0"/>
          </a:p>
        </p:txBody>
      </p:sp>
      <p:sp>
        <p:nvSpPr>
          <p:cNvPr id="12" name="テキスト ボックス 11">
            <a:extLst>
              <a:ext uri="{FF2B5EF4-FFF2-40B4-BE49-F238E27FC236}">
                <a16:creationId xmlns:a16="http://schemas.microsoft.com/office/drawing/2014/main" id="{FBEB66B4-07BD-4EFD-8402-BE5E84F8136F}"/>
              </a:ext>
            </a:extLst>
          </p:cNvPr>
          <p:cNvSpPr txBox="1"/>
          <p:nvPr/>
        </p:nvSpPr>
        <p:spPr>
          <a:xfrm>
            <a:off x="5384212" y="785137"/>
            <a:ext cx="4589754" cy="369332"/>
          </a:xfrm>
          <a:prstGeom prst="rect">
            <a:avLst/>
          </a:prstGeom>
          <a:noFill/>
        </p:spPr>
        <p:txBody>
          <a:bodyPr wrap="square">
            <a:spAutoFit/>
          </a:bodyPr>
          <a:lstStyle/>
          <a:p>
            <a:r>
              <a:rPr kumimoji="1" lang="en-US" altLang="ja-JP" dirty="0"/>
              <a:t>office model parameters</a:t>
            </a:r>
            <a:endParaRPr lang="ja-JP" altLang="en-US" dirty="0"/>
          </a:p>
        </p:txBody>
      </p:sp>
      <p:sp>
        <p:nvSpPr>
          <p:cNvPr id="6" name="フッター プレースホルダー 5">
            <a:extLst>
              <a:ext uri="{FF2B5EF4-FFF2-40B4-BE49-F238E27FC236}">
                <a16:creationId xmlns:a16="http://schemas.microsoft.com/office/drawing/2014/main" id="{3B230B1E-7F38-47EC-ACBD-3F73DF7C23D0}"/>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129817079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9F46F40B-B15C-4162-AEE8-B087EC2D9027}"/>
              </a:ext>
            </a:extLst>
          </p:cNvPr>
          <p:cNvSpPr>
            <a:spLocks noGrp="1"/>
          </p:cNvSpPr>
          <p:nvPr>
            <p:ph type="dt" idx="10"/>
          </p:nvPr>
        </p:nvSpPr>
        <p:spPr/>
        <p:txBody>
          <a:bodyPr/>
          <a:lstStyle/>
          <a:p>
            <a:r>
              <a:rPr lang="en-US" altLang="ja-JP"/>
              <a:t>November 2021</a:t>
            </a:r>
            <a:endParaRPr lang="ja-JP" altLang="en-US" dirty="0"/>
          </a:p>
        </p:txBody>
      </p:sp>
      <p:sp>
        <p:nvSpPr>
          <p:cNvPr id="6" name="スライド番号プレースホルダー 5">
            <a:extLst>
              <a:ext uri="{FF2B5EF4-FFF2-40B4-BE49-F238E27FC236}">
                <a16:creationId xmlns:a16="http://schemas.microsoft.com/office/drawing/2014/main" id="{A1D0F1B7-C32F-44D6-A97A-66B0C6515E78}"/>
              </a:ext>
            </a:extLst>
          </p:cNvPr>
          <p:cNvSpPr>
            <a:spLocks noGrp="1"/>
          </p:cNvSpPr>
          <p:nvPr>
            <p:ph type="sldNum" idx="12"/>
          </p:nvPr>
        </p:nvSpPr>
        <p:spPr/>
        <p:txBody>
          <a:bodyPr/>
          <a:lstStyle/>
          <a:p>
            <a:fld id="{EA116F86-812A-4319-ABC4-0D99E5901A41}" type="slidenum">
              <a:rPr lang="ja-JP" altLang="en-US" smtClean="0"/>
              <a:pPr/>
              <a:t>12</a:t>
            </a:fld>
            <a:endParaRPr lang="ja-JP" altLang="en-US" dirty="0"/>
          </a:p>
        </p:txBody>
      </p:sp>
      <p:sp>
        <p:nvSpPr>
          <p:cNvPr id="3" name="タイトル 2">
            <a:extLst>
              <a:ext uri="{FF2B5EF4-FFF2-40B4-BE49-F238E27FC236}">
                <a16:creationId xmlns:a16="http://schemas.microsoft.com/office/drawing/2014/main" id="{A4A6A653-6531-4CD0-8455-8B32DFC5F580}"/>
              </a:ext>
            </a:extLst>
          </p:cNvPr>
          <p:cNvSpPr>
            <a:spLocks noGrp="1"/>
          </p:cNvSpPr>
          <p:nvPr>
            <p:ph type="title"/>
          </p:nvPr>
        </p:nvSpPr>
        <p:spPr/>
        <p:txBody>
          <a:bodyPr>
            <a:normAutofit fontScale="90000"/>
          </a:bodyPr>
          <a:lstStyle/>
          <a:p>
            <a:r>
              <a:rPr kumimoji="1" lang="en-US" altLang="ja-JP" dirty="0"/>
              <a:t>Simulation results (1/2)</a:t>
            </a:r>
            <a:endParaRPr lang="ja-JP" altLang="en-US" dirty="0"/>
          </a:p>
        </p:txBody>
      </p:sp>
      <p:pic>
        <p:nvPicPr>
          <p:cNvPr id="8" name="図 7" descr="グラフ&#10;&#10;自動的に生成された説明">
            <a:extLst>
              <a:ext uri="{FF2B5EF4-FFF2-40B4-BE49-F238E27FC236}">
                <a16:creationId xmlns:a16="http://schemas.microsoft.com/office/drawing/2014/main" id="{745ED858-9EC1-47BA-84A3-3721E054AB11}"/>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28457" y="1480382"/>
            <a:ext cx="3189952" cy="2392464"/>
          </a:xfrm>
          <a:prstGeom prst="rect">
            <a:avLst/>
          </a:prstGeom>
        </p:spPr>
      </p:pic>
      <p:sp>
        <p:nvSpPr>
          <p:cNvPr id="9" name="テキスト ボックス 8">
            <a:extLst>
              <a:ext uri="{FF2B5EF4-FFF2-40B4-BE49-F238E27FC236}">
                <a16:creationId xmlns:a16="http://schemas.microsoft.com/office/drawing/2014/main" id="{6413C82A-7C37-42A9-91FC-CD6ADAA57339}"/>
              </a:ext>
            </a:extLst>
          </p:cNvPr>
          <p:cNvSpPr txBox="1"/>
          <p:nvPr/>
        </p:nvSpPr>
        <p:spPr>
          <a:xfrm>
            <a:off x="428457" y="1197032"/>
            <a:ext cx="4572000" cy="307777"/>
          </a:xfrm>
          <a:prstGeom prst="rect">
            <a:avLst/>
          </a:prstGeom>
          <a:noFill/>
        </p:spPr>
        <p:txBody>
          <a:bodyPr wrap="square">
            <a:spAutoFit/>
          </a:bodyPr>
          <a:lstStyle/>
          <a:p>
            <a:r>
              <a:rPr kumimoji="1" lang="en-US" altLang="ja-JP" sz="1400" b="0" dirty="0"/>
              <a:t>Impulse response realizations</a:t>
            </a:r>
            <a:endParaRPr lang="ja-JP" altLang="en-US" sz="1400" b="0" dirty="0"/>
          </a:p>
        </p:txBody>
      </p:sp>
      <p:pic>
        <p:nvPicPr>
          <p:cNvPr id="10" name="図 9" descr="概略図&#10;&#10;中程度の精度で自動的に生成された説明">
            <a:extLst>
              <a:ext uri="{FF2B5EF4-FFF2-40B4-BE49-F238E27FC236}">
                <a16:creationId xmlns:a16="http://schemas.microsoft.com/office/drawing/2014/main" id="{24735B78-0A83-4B1D-A177-FFBFF161534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78387" y="1506179"/>
            <a:ext cx="3235804" cy="2426853"/>
          </a:xfrm>
          <a:prstGeom prst="rect">
            <a:avLst/>
          </a:prstGeom>
        </p:spPr>
      </p:pic>
      <p:sp>
        <p:nvSpPr>
          <p:cNvPr id="11" name="テキスト ボックス 10">
            <a:extLst>
              <a:ext uri="{FF2B5EF4-FFF2-40B4-BE49-F238E27FC236}">
                <a16:creationId xmlns:a16="http://schemas.microsoft.com/office/drawing/2014/main" id="{75E22114-C699-442D-A414-1DA11C5314C7}"/>
              </a:ext>
            </a:extLst>
          </p:cNvPr>
          <p:cNvSpPr txBox="1"/>
          <p:nvPr/>
        </p:nvSpPr>
        <p:spPr>
          <a:xfrm>
            <a:off x="4671160" y="1197032"/>
            <a:ext cx="4572000" cy="369332"/>
          </a:xfrm>
          <a:prstGeom prst="rect">
            <a:avLst/>
          </a:prstGeom>
          <a:noFill/>
        </p:spPr>
        <p:txBody>
          <a:bodyPr wrap="square">
            <a:spAutoFit/>
          </a:bodyPr>
          <a:lstStyle/>
          <a:p>
            <a:r>
              <a:rPr kumimoji="1" lang="en-US" altLang="ja-JP" b="0" dirty="0"/>
              <a:t>Excess delay (ns)</a:t>
            </a:r>
            <a:endParaRPr lang="ja-JP" altLang="en-US" b="0" dirty="0"/>
          </a:p>
        </p:txBody>
      </p:sp>
      <p:pic>
        <p:nvPicPr>
          <p:cNvPr id="12" name="図 11" descr="グラフ が含まれている画像&#10;&#10;自動的に生成された説明">
            <a:extLst>
              <a:ext uri="{FF2B5EF4-FFF2-40B4-BE49-F238E27FC236}">
                <a16:creationId xmlns:a16="http://schemas.microsoft.com/office/drawing/2014/main" id="{9B56F528-02F5-4231-A08C-48EE95F05B3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523784" y="4082949"/>
            <a:ext cx="3189952" cy="2392464"/>
          </a:xfrm>
          <a:prstGeom prst="rect">
            <a:avLst/>
          </a:prstGeom>
        </p:spPr>
      </p:pic>
      <p:sp>
        <p:nvSpPr>
          <p:cNvPr id="13" name="テキスト ボックス 12">
            <a:extLst>
              <a:ext uri="{FF2B5EF4-FFF2-40B4-BE49-F238E27FC236}">
                <a16:creationId xmlns:a16="http://schemas.microsoft.com/office/drawing/2014/main" id="{5C4077AE-96E6-4EA5-ABC7-3056D124E230}"/>
              </a:ext>
            </a:extLst>
          </p:cNvPr>
          <p:cNvSpPr txBox="1"/>
          <p:nvPr/>
        </p:nvSpPr>
        <p:spPr>
          <a:xfrm>
            <a:off x="655487" y="3812661"/>
            <a:ext cx="4572000" cy="307777"/>
          </a:xfrm>
          <a:prstGeom prst="rect">
            <a:avLst/>
          </a:prstGeom>
          <a:noFill/>
        </p:spPr>
        <p:txBody>
          <a:bodyPr wrap="square">
            <a:spAutoFit/>
          </a:bodyPr>
          <a:lstStyle/>
          <a:p>
            <a:r>
              <a:rPr kumimoji="1" lang="en-US" altLang="ja-JP" sz="1400" b="0" dirty="0"/>
              <a:t>RMS delay (ns)</a:t>
            </a:r>
            <a:endParaRPr lang="ja-JP" altLang="en-US" sz="1400" b="0" dirty="0"/>
          </a:p>
        </p:txBody>
      </p:sp>
      <p:pic>
        <p:nvPicPr>
          <p:cNvPr id="14" name="図 13" descr="グラフィカル ユーザー インターフェイス が含まれている画像&#10;&#10;自動的に生成された説明">
            <a:extLst>
              <a:ext uri="{FF2B5EF4-FFF2-40B4-BE49-F238E27FC236}">
                <a16:creationId xmlns:a16="http://schemas.microsoft.com/office/drawing/2014/main" id="{DB6E277D-7672-4619-BB60-7568E818E66A}"/>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4924239" y="4181993"/>
            <a:ext cx="3189952" cy="2392464"/>
          </a:xfrm>
          <a:prstGeom prst="rect">
            <a:avLst/>
          </a:prstGeom>
        </p:spPr>
      </p:pic>
      <p:sp>
        <p:nvSpPr>
          <p:cNvPr id="15" name="テキスト ボックス 14">
            <a:extLst>
              <a:ext uri="{FF2B5EF4-FFF2-40B4-BE49-F238E27FC236}">
                <a16:creationId xmlns:a16="http://schemas.microsoft.com/office/drawing/2014/main" id="{57507723-879D-473B-8DBD-B76D8804042D}"/>
              </a:ext>
            </a:extLst>
          </p:cNvPr>
          <p:cNvSpPr txBox="1"/>
          <p:nvPr/>
        </p:nvSpPr>
        <p:spPr>
          <a:xfrm>
            <a:off x="4878387" y="3812661"/>
            <a:ext cx="4572000" cy="307777"/>
          </a:xfrm>
          <a:prstGeom prst="rect">
            <a:avLst/>
          </a:prstGeom>
          <a:noFill/>
        </p:spPr>
        <p:txBody>
          <a:bodyPr wrap="square">
            <a:spAutoFit/>
          </a:bodyPr>
          <a:lstStyle/>
          <a:p>
            <a:r>
              <a:rPr lang="en-US" altLang="ja-JP" sz="1400" b="0" dirty="0"/>
              <a:t>Number of significant oaths within 10dB of peak</a:t>
            </a:r>
            <a:endParaRPr lang="ja-JP" altLang="en-US" sz="1400" b="0" dirty="0"/>
          </a:p>
        </p:txBody>
      </p:sp>
      <p:sp>
        <p:nvSpPr>
          <p:cNvPr id="7" name="フッター プレースホルダー 6">
            <a:extLst>
              <a:ext uri="{FF2B5EF4-FFF2-40B4-BE49-F238E27FC236}">
                <a16:creationId xmlns:a16="http://schemas.microsoft.com/office/drawing/2014/main" id="{2E2ABD76-791B-4BE0-9BBB-97254CDDC60B}"/>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157457358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847D15AA-2612-4230-80D9-DB8E0B5C5C66}"/>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002E55C6-B97D-4400-ABF5-FEF6163B37B7}"/>
              </a:ext>
            </a:extLst>
          </p:cNvPr>
          <p:cNvSpPr>
            <a:spLocks noGrp="1"/>
          </p:cNvSpPr>
          <p:nvPr>
            <p:ph type="sldNum" idx="12"/>
          </p:nvPr>
        </p:nvSpPr>
        <p:spPr/>
        <p:txBody>
          <a:bodyPr/>
          <a:lstStyle/>
          <a:p>
            <a:fld id="{EA116F86-812A-4319-ABC4-0D99E5901A41}" type="slidenum">
              <a:rPr lang="ja-JP" altLang="en-US" smtClean="0"/>
              <a:pPr/>
              <a:t>13</a:t>
            </a:fld>
            <a:endParaRPr lang="ja-JP" altLang="en-US" dirty="0"/>
          </a:p>
        </p:txBody>
      </p:sp>
      <p:sp>
        <p:nvSpPr>
          <p:cNvPr id="6" name="タイトル 5">
            <a:extLst>
              <a:ext uri="{FF2B5EF4-FFF2-40B4-BE49-F238E27FC236}">
                <a16:creationId xmlns:a16="http://schemas.microsoft.com/office/drawing/2014/main" id="{2F221915-7382-426D-9765-119DA86EE34C}"/>
              </a:ext>
            </a:extLst>
          </p:cNvPr>
          <p:cNvSpPr>
            <a:spLocks noGrp="1"/>
          </p:cNvSpPr>
          <p:nvPr>
            <p:ph type="title"/>
          </p:nvPr>
        </p:nvSpPr>
        <p:spPr/>
        <p:txBody>
          <a:bodyPr/>
          <a:lstStyle/>
          <a:p>
            <a:r>
              <a:rPr lang="en-US" altLang="ja-JP" dirty="0"/>
              <a:t>Simulation results (2/2)</a:t>
            </a:r>
            <a:endParaRPr lang="ja-JP" altLang="en-US" dirty="0"/>
          </a:p>
        </p:txBody>
      </p:sp>
      <p:pic>
        <p:nvPicPr>
          <p:cNvPr id="9" name="図 8" descr="グラフィカル ユーザー インターフェイス, グラフ&#10;&#10;自動的に生成された説明">
            <a:extLst>
              <a:ext uri="{FF2B5EF4-FFF2-40B4-BE49-F238E27FC236}">
                <a16:creationId xmlns:a16="http://schemas.microsoft.com/office/drawing/2014/main" id="{D2E44D92-4CAA-4C1E-974C-66D3E2E16D6E}"/>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42042" y="2135279"/>
            <a:ext cx="4287915" cy="3215936"/>
          </a:xfrm>
          <a:prstGeom prst="rect">
            <a:avLst/>
          </a:prstGeom>
        </p:spPr>
      </p:pic>
      <p:pic>
        <p:nvPicPr>
          <p:cNvPr id="10" name="図 9" descr="グラフ&#10;&#10;自動的に生成された説明">
            <a:extLst>
              <a:ext uri="{FF2B5EF4-FFF2-40B4-BE49-F238E27FC236}">
                <a16:creationId xmlns:a16="http://schemas.microsoft.com/office/drawing/2014/main" id="{3599C2F8-E940-401F-85A7-FA14C6C6B52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572000" y="2083224"/>
            <a:ext cx="4322618" cy="3241964"/>
          </a:xfrm>
          <a:prstGeom prst="rect">
            <a:avLst/>
          </a:prstGeom>
        </p:spPr>
      </p:pic>
      <p:sp>
        <p:nvSpPr>
          <p:cNvPr id="11" name="テキスト ボックス 10">
            <a:extLst>
              <a:ext uri="{FF2B5EF4-FFF2-40B4-BE49-F238E27FC236}">
                <a16:creationId xmlns:a16="http://schemas.microsoft.com/office/drawing/2014/main" id="{A5806042-A2D7-4FB1-B9D3-0E5223733F00}"/>
              </a:ext>
            </a:extLst>
          </p:cNvPr>
          <p:cNvSpPr txBox="1"/>
          <p:nvPr/>
        </p:nvSpPr>
        <p:spPr>
          <a:xfrm>
            <a:off x="406912" y="1728818"/>
            <a:ext cx="4572000" cy="307777"/>
          </a:xfrm>
          <a:prstGeom prst="rect">
            <a:avLst/>
          </a:prstGeom>
          <a:noFill/>
        </p:spPr>
        <p:txBody>
          <a:bodyPr wrap="square">
            <a:spAutoFit/>
          </a:bodyPr>
          <a:lstStyle/>
          <a:p>
            <a:r>
              <a:rPr kumimoji="1" lang="en-US" altLang="ja-JP" sz="1400" b="0" dirty="0"/>
              <a:t>Number of significant paths capturing &gt; 85% energy</a:t>
            </a:r>
            <a:endParaRPr lang="ja-JP" altLang="en-US" sz="1400" b="0" dirty="0"/>
          </a:p>
        </p:txBody>
      </p:sp>
      <p:sp>
        <p:nvSpPr>
          <p:cNvPr id="12" name="テキスト ボックス 11">
            <a:extLst>
              <a:ext uri="{FF2B5EF4-FFF2-40B4-BE49-F238E27FC236}">
                <a16:creationId xmlns:a16="http://schemas.microsoft.com/office/drawing/2014/main" id="{9F12C8F2-3CC9-4244-B694-F9BE00B5395D}"/>
              </a:ext>
            </a:extLst>
          </p:cNvPr>
          <p:cNvSpPr txBox="1"/>
          <p:nvPr/>
        </p:nvSpPr>
        <p:spPr>
          <a:xfrm>
            <a:off x="5274111" y="1728818"/>
            <a:ext cx="3366098" cy="307777"/>
          </a:xfrm>
          <a:prstGeom prst="rect">
            <a:avLst/>
          </a:prstGeom>
          <a:noFill/>
        </p:spPr>
        <p:txBody>
          <a:bodyPr wrap="square">
            <a:spAutoFit/>
          </a:bodyPr>
          <a:lstStyle/>
          <a:p>
            <a:r>
              <a:rPr kumimoji="1" lang="en-US" altLang="ja-JP" sz="1400" b="0" dirty="0"/>
              <a:t>Average </a:t>
            </a:r>
            <a:r>
              <a:rPr kumimoji="1" lang="en-US" altLang="ja-JP" sz="1400" b="0"/>
              <a:t>power decay </a:t>
            </a:r>
            <a:r>
              <a:rPr kumimoji="1" lang="en-US" altLang="ja-JP" sz="1400" b="0" dirty="0"/>
              <a:t>profile</a:t>
            </a:r>
            <a:endParaRPr lang="ja-JP" altLang="en-US" sz="1400" b="0" dirty="0"/>
          </a:p>
        </p:txBody>
      </p:sp>
      <p:sp>
        <p:nvSpPr>
          <p:cNvPr id="13" name="フッター プレースホルダー 12">
            <a:extLst>
              <a:ext uri="{FF2B5EF4-FFF2-40B4-BE49-F238E27FC236}">
                <a16:creationId xmlns:a16="http://schemas.microsoft.com/office/drawing/2014/main" id="{E4C7664C-71B4-452B-A0BD-20D8C58B50D4}"/>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39728283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562D0FD9-CC6B-418C-9853-5662EC257BE8}"/>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310D112D-B3C5-4521-B491-CBA4073F6952}"/>
              </a:ext>
            </a:extLst>
          </p:cNvPr>
          <p:cNvSpPr>
            <a:spLocks noGrp="1"/>
          </p:cNvSpPr>
          <p:nvPr>
            <p:ph type="sldNum" idx="12"/>
          </p:nvPr>
        </p:nvSpPr>
        <p:spPr/>
        <p:txBody>
          <a:bodyPr/>
          <a:lstStyle/>
          <a:p>
            <a:fld id="{EA116F86-812A-4319-ABC4-0D99E5901A41}" type="slidenum">
              <a:rPr lang="ja-JP" altLang="en-US" smtClean="0"/>
              <a:pPr/>
              <a:t>14</a:t>
            </a:fld>
            <a:endParaRPr lang="ja-JP" altLang="en-US" dirty="0"/>
          </a:p>
        </p:txBody>
      </p:sp>
      <p:sp>
        <p:nvSpPr>
          <p:cNvPr id="6" name="正方形/長方形 5">
            <a:extLst>
              <a:ext uri="{FF2B5EF4-FFF2-40B4-BE49-F238E27FC236}">
                <a16:creationId xmlns:a16="http://schemas.microsoft.com/office/drawing/2014/main" id="{D82A9AD3-6DFA-45A2-95B5-DE5ABD64E1DB}"/>
              </a:ext>
            </a:extLst>
          </p:cNvPr>
          <p:cNvSpPr/>
          <p:nvPr/>
        </p:nvSpPr>
        <p:spPr>
          <a:xfrm>
            <a:off x="106533"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11" name="正方形/長方形 10">
            <a:extLst>
              <a:ext uri="{FF2B5EF4-FFF2-40B4-BE49-F238E27FC236}">
                <a16:creationId xmlns:a16="http://schemas.microsoft.com/office/drawing/2014/main" id="{052FC8FF-0176-4044-8699-80767CD27AD4}"/>
              </a:ext>
            </a:extLst>
          </p:cNvPr>
          <p:cNvSpPr/>
          <p:nvPr/>
        </p:nvSpPr>
        <p:spPr>
          <a:xfrm>
            <a:off x="914400"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sp>
        <p:nvSpPr>
          <p:cNvPr id="12" name="正方形/長方形 11">
            <a:extLst>
              <a:ext uri="{FF2B5EF4-FFF2-40B4-BE49-F238E27FC236}">
                <a16:creationId xmlns:a16="http://schemas.microsoft.com/office/drawing/2014/main" id="{B09ED9CC-32CD-403B-9AB9-87FE3FC6E056}"/>
              </a:ext>
            </a:extLst>
          </p:cNvPr>
          <p:cNvSpPr/>
          <p:nvPr/>
        </p:nvSpPr>
        <p:spPr>
          <a:xfrm>
            <a:off x="1819922" y="2814222"/>
            <a:ext cx="2210542" cy="1198486"/>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Propagation</a:t>
            </a:r>
            <a:r>
              <a:rPr kumimoji="1" lang="ja-JP" altLang="en-US" dirty="0">
                <a:solidFill>
                  <a:schemeClr val="tx1"/>
                </a:solidFill>
              </a:rPr>
              <a:t> </a:t>
            </a:r>
            <a:r>
              <a:rPr kumimoji="1" lang="en-US" altLang="ja-JP" dirty="0">
                <a:solidFill>
                  <a:schemeClr val="tx1"/>
                </a:solidFill>
              </a:rPr>
              <a:t>Model</a:t>
            </a:r>
            <a:r>
              <a:rPr kumimoji="1" lang="ja-JP" altLang="en-US" dirty="0">
                <a:solidFill>
                  <a:schemeClr val="tx1"/>
                </a:solidFill>
              </a:rPr>
              <a:t> （</a:t>
            </a:r>
            <a:r>
              <a:rPr kumimoji="1" lang="en-US" altLang="ja-JP" dirty="0">
                <a:solidFill>
                  <a:schemeClr val="tx1"/>
                </a:solidFill>
              </a:rPr>
              <a:t>based on S-V Model</a:t>
            </a:r>
            <a:r>
              <a:rPr kumimoji="1" lang="ja-JP" altLang="en-US" dirty="0">
                <a:solidFill>
                  <a:schemeClr val="tx1"/>
                </a:solidFill>
              </a:rPr>
              <a:t>）</a:t>
            </a:r>
          </a:p>
        </p:txBody>
      </p:sp>
      <p:sp>
        <p:nvSpPr>
          <p:cNvPr id="13" name="正方形/長方形 12">
            <a:extLst>
              <a:ext uri="{FF2B5EF4-FFF2-40B4-BE49-F238E27FC236}">
                <a16:creationId xmlns:a16="http://schemas.microsoft.com/office/drawing/2014/main" id="{3B6A8359-371A-4388-A143-410F158838C4}"/>
              </a:ext>
            </a:extLst>
          </p:cNvPr>
          <p:cNvSpPr/>
          <p:nvPr/>
        </p:nvSpPr>
        <p:spPr>
          <a:xfrm>
            <a:off x="3719742" y="4385570"/>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BAN</a:t>
            </a:r>
            <a:endParaRPr kumimoji="1" lang="ja-JP" altLang="en-US" dirty="0">
              <a:solidFill>
                <a:schemeClr val="tx1"/>
              </a:solidFill>
            </a:endParaRPr>
          </a:p>
        </p:txBody>
      </p:sp>
      <p:sp>
        <p:nvSpPr>
          <p:cNvPr id="14" name="正方形/長方形 13">
            <a:extLst>
              <a:ext uri="{FF2B5EF4-FFF2-40B4-BE49-F238E27FC236}">
                <a16:creationId xmlns:a16="http://schemas.microsoft.com/office/drawing/2014/main" id="{C5ABCDA3-08A6-4D45-BB7D-EBF1FF97D960}"/>
              </a:ext>
            </a:extLst>
          </p:cNvPr>
          <p:cNvSpPr/>
          <p:nvPr/>
        </p:nvSpPr>
        <p:spPr>
          <a:xfrm>
            <a:off x="5389299" y="4385570"/>
            <a:ext cx="1624615"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UWB (not BAN)</a:t>
            </a:r>
            <a:endParaRPr kumimoji="1" lang="ja-JP" altLang="en-US" dirty="0">
              <a:solidFill>
                <a:schemeClr val="tx1"/>
              </a:solidFill>
            </a:endParaRPr>
          </a:p>
        </p:txBody>
      </p:sp>
      <p:sp>
        <p:nvSpPr>
          <p:cNvPr id="15" name="楕円 14">
            <a:extLst>
              <a:ext uri="{FF2B5EF4-FFF2-40B4-BE49-F238E27FC236}">
                <a16:creationId xmlns:a16="http://schemas.microsoft.com/office/drawing/2014/main" id="{4AA6134B-981B-4410-BABC-B7D9ACB996C2}"/>
              </a:ext>
            </a:extLst>
          </p:cNvPr>
          <p:cNvSpPr/>
          <p:nvPr/>
        </p:nvSpPr>
        <p:spPr>
          <a:xfrm>
            <a:off x="4767310" y="3200399"/>
            <a:ext cx="435007" cy="412813"/>
          </a:xfrm>
          <a:prstGeom prst="ellipse">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a:t>
            </a:r>
            <a:endParaRPr kumimoji="1" lang="ja-JP" altLang="en-US" dirty="0">
              <a:solidFill>
                <a:schemeClr val="tx1"/>
              </a:solidFill>
            </a:endParaRPr>
          </a:p>
        </p:txBody>
      </p:sp>
      <p:sp>
        <p:nvSpPr>
          <p:cNvPr id="17" name="正方形/長方形 16">
            <a:extLst>
              <a:ext uri="{FF2B5EF4-FFF2-40B4-BE49-F238E27FC236}">
                <a16:creationId xmlns:a16="http://schemas.microsoft.com/office/drawing/2014/main" id="{0FD20670-09C2-4284-A3B1-4571856B11F9}"/>
              </a:ext>
            </a:extLst>
          </p:cNvPr>
          <p:cNvSpPr/>
          <p:nvPr/>
        </p:nvSpPr>
        <p:spPr>
          <a:xfrm>
            <a:off x="4409982" y="931412"/>
            <a:ext cx="1189607"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EMI from vehicle system</a:t>
            </a:r>
            <a:endParaRPr kumimoji="1" lang="ja-JP" altLang="en-US" dirty="0">
              <a:solidFill>
                <a:schemeClr val="tx1"/>
              </a:solidFill>
            </a:endParaRPr>
          </a:p>
        </p:txBody>
      </p:sp>
      <p:sp>
        <p:nvSpPr>
          <p:cNvPr id="19" name="テキスト ボックス 18">
            <a:extLst>
              <a:ext uri="{FF2B5EF4-FFF2-40B4-BE49-F238E27FC236}">
                <a16:creationId xmlns:a16="http://schemas.microsoft.com/office/drawing/2014/main" id="{DC32291F-32D9-4523-9865-09D550AAEF11}"/>
              </a:ext>
            </a:extLst>
          </p:cNvPr>
          <p:cNvSpPr txBox="1"/>
          <p:nvPr/>
        </p:nvSpPr>
        <p:spPr>
          <a:xfrm>
            <a:off x="5599589" y="1083726"/>
            <a:ext cx="2665522" cy="1200329"/>
          </a:xfrm>
          <a:prstGeom prst="rect">
            <a:avLst/>
          </a:prstGeom>
          <a:noFill/>
        </p:spPr>
        <p:txBody>
          <a:bodyPr wrap="square">
            <a:spAutoFit/>
          </a:bodyPr>
          <a:lstStyle/>
          <a:p>
            <a:pPr marL="285750" indent="-285750">
              <a:buFont typeface="Arial" panose="020B0604020202020204" pitchFamily="34" charset="0"/>
              <a:buChar char="•"/>
            </a:pPr>
            <a:r>
              <a:rPr lang="en-US" altLang="ja-JP" b="0" dirty="0"/>
              <a:t>Colored noise</a:t>
            </a:r>
          </a:p>
          <a:p>
            <a:pPr marL="285750" indent="-285750">
              <a:buFont typeface="Arial" panose="020B0604020202020204" pitchFamily="34" charset="0"/>
              <a:buChar char="•"/>
            </a:pPr>
            <a:r>
              <a:rPr lang="en-US" altLang="ja-JP" b="0" dirty="0"/>
              <a:t>EV Switching noise</a:t>
            </a:r>
          </a:p>
          <a:p>
            <a:pPr marL="285750" indent="-285750">
              <a:buFont typeface="Arial" panose="020B0604020202020204" pitchFamily="34" charset="0"/>
              <a:buChar char="•"/>
            </a:pPr>
            <a:r>
              <a:rPr lang="en-US" altLang="ja-JP" b="0" dirty="0"/>
              <a:t>Ignition noise</a:t>
            </a:r>
          </a:p>
          <a:p>
            <a:pPr marL="285750" indent="-285750">
              <a:buFont typeface="Arial" panose="020B0604020202020204" pitchFamily="34" charset="0"/>
              <a:buChar char="•"/>
            </a:pPr>
            <a:r>
              <a:rPr lang="en-US" altLang="ja-JP" b="0" dirty="0" err="1"/>
              <a:t>etc</a:t>
            </a:r>
            <a:r>
              <a:rPr lang="en-US" altLang="ja-JP" b="0" dirty="0"/>
              <a:t>…</a:t>
            </a:r>
            <a:endParaRPr lang="ja-JP" altLang="en-US" b="0" dirty="0"/>
          </a:p>
        </p:txBody>
      </p:sp>
      <p:sp>
        <p:nvSpPr>
          <p:cNvPr id="20" name="正方形/長方形 19">
            <a:extLst>
              <a:ext uri="{FF2B5EF4-FFF2-40B4-BE49-F238E27FC236}">
                <a16:creationId xmlns:a16="http://schemas.microsoft.com/office/drawing/2014/main" id="{7BDA7398-9AE4-48EF-B004-22049611D302}"/>
              </a:ext>
            </a:extLst>
          </p:cNvPr>
          <p:cNvSpPr/>
          <p:nvPr/>
        </p:nvSpPr>
        <p:spPr>
          <a:xfrm>
            <a:off x="8256234" y="3107185"/>
            <a:ext cx="48827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RF</a:t>
            </a:r>
            <a:endParaRPr kumimoji="1" lang="ja-JP" altLang="en-US" dirty="0">
              <a:solidFill>
                <a:schemeClr val="tx1"/>
              </a:solidFill>
            </a:endParaRPr>
          </a:p>
        </p:txBody>
      </p:sp>
      <p:sp>
        <p:nvSpPr>
          <p:cNvPr id="21" name="正方形/長方形 20">
            <a:extLst>
              <a:ext uri="{FF2B5EF4-FFF2-40B4-BE49-F238E27FC236}">
                <a16:creationId xmlns:a16="http://schemas.microsoft.com/office/drawing/2014/main" id="{2A1245CB-0E7A-460E-8EF9-324C0C7CEC75}"/>
              </a:ext>
            </a:extLst>
          </p:cNvPr>
          <p:cNvSpPr/>
          <p:nvPr/>
        </p:nvSpPr>
        <p:spPr>
          <a:xfrm>
            <a:off x="7324078" y="3107185"/>
            <a:ext cx="679143" cy="612559"/>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dirty="0">
                <a:solidFill>
                  <a:schemeClr val="tx1"/>
                </a:solidFill>
              </a:rPr>
              <a:t>ANT</a:t>
            </a:r>
            <a:endParaRPr kumimoji="1" lang="ja-JP" altLang="en-US" dirty="0">
              <a:solidFill>
                <a:schemeClr val="tx1"/>
              </a:solidFill>
            </a:endParaRPr>
          </a:p>
        </p:txBody>
      </p:sp>
      <p:cxnSp>
        <p:nvCxnSpPr>
          <p:cNvPr id="25" name="直線コネクタ 24">
            <a:extLst>
              <a:ext uri="{FF2B5EF4-FFF2-40B4-BE49-F238E27FC236}">
                <a16:creationId xmlns:a16="http://schemas.microsoft.com/office/drawing/2014/main" id="{028B24C1-91FB-4083-A459-1490E460E380}"/>
              </a:ext>
            </a:extLst>
          </p:cNvPr>
          <p:cNvCxnSpPr>
            <a:stCxn id="6" idx="3"/>
            <a:endCxn id="11" idx="1"/>
          </p:cNvCxnSpPr>
          <p:nvPr/>
        </p:nvCxnSpPr>
        <p:spPr>
          <a:xfrm>
            <a:off x="594806" y="3413465"/>
            <a:ext cx="319594"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7" name="直線コネクタ 26">
            <a:extLst>
              <a:ext uri="{FF2B5EF4-FFF2-40B4-BE49-F238E27FC236}">
                <a16:creationId xmlns:a16="http://schemas.microsoft.com/office/drawing/2014/main" id="{1FE404A1-F4C9-467E-883F-590FADC0EC98}"/>
              </a:ext>
            </a:extLst>
          </p:cNvPr>
          <p:cNvCxnSpPr>
            <a:stCxn id="11" idx="3"/>
            <a:endCxn id="12" idx="1"/>
          </p:cNvCxnSpPr>
          <p:nvPr/>
        </p:nvCxnSpPr>
        <p:spPr>
          <a:xfrm>
            <a:off x="1593543" y="3413465"/>
            <a:ext cx="226379"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28" name="直線コネクタ 27">
            <a:extLst>
              <a:ext uri="{FF2B5EF4-FFF2-40B4-BE49-F238E27FC236}">
                <a16:creationId xmlns:a16="http://schemas.microsoft.com/office/drawing/2014/main" id="{4F7724B8-1889-4FE5-BE92-A1953BC0913F}"/>
              </a:ext>
            </a:extLst>
          </p:cNvPr>
          <p:cNvCxnSpPr>
            <a:cxnSpLocks/>
            <a:stCxn id="12" idx="3"/>
            <a:endCxn id="15" idx="2"/>
          </p:cNvCxnSpPr>
          <p:nvPr/>
        </p:nvCxnSpPr>
        <p:spPr>
          <a:xfrm flipV="1">
            <a:off x="4030464" y="3406806"/>
            <a:ext cx="736846"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3" name="直線コネクタ 32">
            <a:extLst>
              <a:ext uri="{FF2B5EF4-FFF2-40B4-BE49-F238E27FC236}">
                <a16:creationId xmlns:a16="http://schemas.microsoft.com/office/drawing/2014/main" id="{F3655F52-9DBA-4428-8E39-005850422A12}"/>
              </a:ext>
            </a:extLst>
          </p:cNvPr>
          <p:cNvCxnSpPr>
            <a:stCxn id="17" idx="2"/>
            <a:endCxn id="15" idx="0"/>
          </p:cNvCxnSpPr>
          <p:nvPr/>
        </p:nvCxnSpPr>
        <p:spPr>
          <a:xfrm flipH="1">
            <a:off x="4984814" y="2378472"/>
            <a:ext cx="19972" cy="821927"/>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5" name="直線コネクタ 34">
            <a:extLst>
              <a:ext uri="{FF2B5EF4-FFF2-40B4-BE49-F238E27FC236}">
                <a16:creationId xmlns:a16="http://schemas.microsoft.com/office/drawing/2014/main" id="{0D60A715-9BA8-419F-A00F-08A92E26C96F}"/>
              </a:ext>
            </a:extLst>
          </p:cNvPr>
          <p:cNvCxnSpPr>
            <a:cxnSpLocks/>
            <a:stCxn id="13" idx="0"/>
            <a:endCxn id="15" idx="3"/>
          </p:cNvCxnSpPr>
          <p:nvPr/>
        </p:nvCxnSpPr>
        <p:spPr>
          <a:xfrm flipV="1">
            <a:off x="4469907" y="3552757"/>
            <a:ext cx="361108"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38" name="直線コネクタ 37">
            <a:extLst>
              <a:ext uri="{FF2B5EF4-FFF2-40B4-BE49-F238E27FC236}">
                <a16:creationId xmlns:a16="http://schemas.microsoft.com/office/drawing/2014/main" id="{0F5B612D-C20D-48F0-B0C7-E27F88E37EDA}"/>
              </a:ext>
            </a:extLst>
          </p:cNvPr>
          <p:cNvCxnSpPr>
            <a:cxnSpLocks/>
            <a:stCxn id="14" idx="0"/>
            <a:endCxn id="15" idx="5"/>
          </p:cNvCxnSpPr>
          <p:nvPr/>
        </p:nvCxnSpPr>
        <p:spPr>
          <a:xfrm flipH="1" flipV="1">
            <a:off x="5138612" y="3552757"/>
            <a:ext cx="1062995" cy="832813"/>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D019AFAF-2978-409F-9971-6BF2BC653C92}"/>
              </a:ext>
            </a:extLst>
          </p:cNvPr>
          <p:cNvCxnSpPr>
            <a:stCxn id="15" idx="6"/>
            <a:endCxn id="21" idx="1"/>
          </p:cNvCxnSpPr>
          <p:nvPr/>
        </p:nvCxnSpPr>
        <p:spPr>
          <a:xfrm>
            <a:off x="5202317" y="3406806"/>
            <a:ext cx="2121761" cy="6659"/>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388B2BB-8BDA-4B76-A51D-97211E33C296}"/>
              </a:ext>
            </a:extLst>
          </p:cNvPr>
          <p:cNvCxnSpPr>
            <a:stCxn id="21" idx="3"/>
            <a:endCxn id="20" idx="1"/>
          </p:cNvCxnSpPr>
          <p:nvPr/>
        </p:nvCxnSpPr>
        <p:spPr>
          <a:xfrm>
            <a:off x="8003221" y="3413465"/>
            <a:ext cx="253013" cy="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3" name="四角形: 角を丸くする 42">
            <a:extLst>
              <a:ext uri="{FF2B5EF4-FFF2-40B4-BE49-F238E27FC236}">
                <a16:creationId xmlns:a16="http://schemas.microsoft.com/office/drawing/2014/main" id="{7A80D6A0-5605-4F99-84C5-CD61F316EE08}"/>
              </a:ext>
            </a:extLst>
          </p:cNvPr>
          <p:cNvSpPr/>
          <p:nvPr/>
        </p:nvSpPr>
        <p:spPr>
          <a:xfrm>
            <a:off x="694405" y="852256"/>
            <a:ext cx="7462230" cy="5074332"/>
          </a:xfrm>
          <a:prstGeom prst="roundRect">
            <a:avLst>
              <a:gd name="adj" fmla="val 5970"/>
            </a:avLst>
          </a:prstGeom>
          <a:no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4" name="四角形: 角を丸くする 43">
            <a:extLst>
              <a:ext uri="{FF2B5EF4-FFF2-40B4-BE49-F238E27FC236}">
                <a16:creationId xmlns:a16="http://schemas.microsoft.com/office/drawing/2014/main" id="{7170340C-D0B3-431D-9D89-75130172620F}"/>
              </a:ext>
            </a:extLst>
          </p:cNvPr>
          <p:cNvSpPr/>
          <p:nvPr/>
        </p:nvSpPr>
        <p:spPr>
          <a:xfrm>
            <a:off x="1700075" y="2716657"/>
            <a:ext cx="5409278" cy="1481823"/>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テキスト ボックス 46">
            <a:extLst>
              <a:ext uri="{FF2B5EF4-FFF2-40B4-BE49-F238E27FC236}">
                <a16:creationId xmlns:a16="http://schemas.microsoft.com/office/drawing/2014/main" id="{A2E4AC1D-AA92-483A-BF17-9430ADDC0E12}"/>
              </a:ext>
            </a:extLst>
          </p:cNvPr>
          <p:cNvSpPr txBox="1"/>
          <p:nvPr/>
        </p:nvSpPr>
        <p:spPr>
          <a:xfrm>
            <a:off x="1961962" y="2350804"/>
            <a:ext cx="2284433" cy="400110"/>
          </a:xfrm>
          <a:prstGeom prst="rect">
            <a:avLst/>
          </a:prstGeom>
          <a:noFill/>
        </p:spPr>
        <p:txBody>
          <a:bodyPr wrap="square">
            <a:spAutoFit/>
          </a:bodyPr>
          <a:lstStyle/>
          <a:p>
            <a:r>
              <a:rPr lang="en-US" altLang="ja-JP" sz="2000" dirty="0">
                <a:solidFill>
                  <a:srgbClr val="0000FF"/>
                </a:solidFill>
              </a:rPr>
              <a:t>Channel model</a:t>
            </a:r>
          </a:p>
        </p:txBody>
      </p:sp>
      <p:sp>
        <p:nvSpPr>
          <p:cNvPr id="48" name="四角形: 角を丸くする 47">
            <a:extLst>
              <a:ext uri="{FF2B5EF4-FFF2-40B4-BE49-F238E27FC236}">
                <a16:creationId xmlns:a16="http://schemas.microsoft.com/office/drawing/2014/main" id="{B5C60508-0571-45E1-8448-DADBB8057C8A}"/>
              </a:ext>
            </a:extLst>
          </p:cNvPr>
          <p:cNvSpPr/>
          <p:nvPr/>
        </p:nvSpPr>
        <p:spPr>
          <a:xfrm>
            <a:off x="1797725" y="2381439"/>
            <a:ext cx="2414726" cy="309242"/>
          </a:xfrm>
          <a:prstGeom prst="roundRect">
            <a:avLst>
              <a:gd name="adj" fmla="val 5970"/>
            </a:avLst>
          </a:prstGeom>
          <a:noFill/>
          <a:ln w="57150">
            <a:solidFill>
              <a:srgbClr val="0000FF"/>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四角形: 角を丸くする 48">
            <a:extLst>
              <a:ext uri="{FF2B5EF4-FFF2-40B4-BE49-F238E27FC236}">
                <a16:creationId xmlns:a16="http://schemas.microsoft.com/office/drawing/2014/main" id="{D63B3CB7-CD29-4336-80A3-26E8F64EFD2E}"/>
              </a:ext>
            </a:extLst>
          </p:cNvPr>
          <p:cNvSpPr/>
          <p:nvPr/>
        </p:nvSpPr>
        <p:spPr>
          <a:xfrm>
            <a:off x="808658" y="703305"/>
            <a:ext cx="2849732" cy="400110"/>
          </a:xfrm>
          <a:prstGeom prst="roundRect">
            <a:avLst>
              <a:gd name="adj" fmla="val 5970"/>
            </a:avLst>
          </a:prstGeom>
          <a:solidFill>
            <a:schemeClr val="bg1"/>
          </a:solidFill>
          <a:ln w="57150">
            <a:solidFill>
              <a:srgbClr val="FF0000"/>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正方形/長方形 49">
            <a:extLst>
              <a:ext uri="{FF2B5EF4-FFF2-40B4-BE49-F238E27FC236}">
                <a16:creationId xmlns:a16="http://schemas.microsoft.com/office/drawing/2014/main" id="{6B53A1CA-7B73-4E0B-866E-BC2FD7B7E762}"/>
              </a:ext>
            </a:extLst>
          </p:cNvPr>
          <p:cNvSpPr/>
          <p:nvPr/>
        </p:nvSpPr>
        <p:spPr>
          <a:xfrm>
            <a:off x="64636" y="4446580"/>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2" name="直線矢印コネクタ 51">
            <a:extLst>
              <a:ext uri="{FF2B5EF4-FFF2-40B4-BE49-F238E27FC236}">
                <a16:creationId xmlns:a16="http://schemas.microsoft.com/office/drawing/2014/main" id="{C9ED0D28-276B-4D92-8C82-5600668D998A}"/>
              </a:ext>
            </a:extLst>
          </p:cNvPr>
          <p:cNvCxnSpPr>
            <a:cxnSpLocks/>
          </p:cNvCxnSpPr>
          <p:nvPr/>
        </p:nvCxnSpPr>
        <p:spPr>
          <a:xfrm flipV="1">
            <a:off x="739808" y="3426179"/>
            <a:ext cx="19874" cy="1020401"/>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3" name="正方形/長方形 52">
            <a:extLst>
              <a:ext uri="{FF2B5EF4-FFF2-40B4-BE49-F238E27FC236}">
                <a16:creationId xmlns:a16="http://schemas.microsoft.com/office/drawing/2014/main" id="{DFD87DD7-E580-4E9D-8331-F0CE2020EE06}"/>
              </a:ext>
            </a:extLst>
          </p:cNvPr>
          <p:cNvSpPr/>
          <p:nvPr/>
        </p:nvSpPr>
        <p:spPr>
          <a:xfrm>
            <a:off x="7183141" y="4557157"/>
            <a:ext cx="1500330" cy="798990"/>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kumimoji="1" lang="en-US" altLang="ja-JP" b="0" dirty="0">
                <a:solidFill>
                  <a:schemeClr val="tx1"/>
                </a:solidFill>
              </a:rPr>
              <a:t>Distance dependent function</a:t>
            </a:r>
            <a:endParaRPr kumimoji="1" lang="ja-JP" altLang="en-US" b="0" dirty="0">
              <a:solidFill>
                <a:schemeClr val="tx1"/>
              </a:solidFill>
            </a:endParaRPr>
          </a:p>
        </p:txBody>
      </p:sp>
      <p:cxnSp>
        <p:nvCxnSpPr>
          <p:cNvPr id="54" name="直線矢印コネクタ 53">
            <a:extLst>
              <a:ext uri="{FF2B5EF4-FFF2-40B4-BE49-F238E27FC236}">
                <a16:creationId xmlns:a16="http://schemas.microsoft.com/office/drawing/2014/main" id="{2446BB8A-8032-4005-997A-AE2B194FF6FD}"/>
              </a:ext>
            </a:extLst>
          </p:cNvPr>
          <p:cNvCxnSpPr>
            <a:cxnSpLocks/>
            <a:stCxn id="53" idx="0"/>
          </p:cNvCxnSpPr>
          <p:nvPr/>
        </p:nvCxnSpPr>
        <p:spPr>
          <a:xfrm flipV="1">
            <a:off x="7933306" y="3461345"/>
            <a:ext cx="223329" cy="1095812"/>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cxnSp>
        <p:nvCxnSpPr>
          <p:cNvPr id="57" name="直線矢印コネクタ 56">
            <a:extLst>
              <a:ext uri="{FF2B5EF4-FFF2-40B4-BE49-F238E27FC236}">
                <a16:creationId xmlns:a16="http://schemas.microsoft.com/office/drawing/2014/main" id="{128CFBD5-1C06-4759-BF50-956029F0B2A6}"/>
              </a:ext>
            </a:extLst>
          </p:cNvPr>
          <p:cNvCxnSpPr>
            <a:cxnSpLocks/>
          </p:cNvCxnSpPr>
          <p:nvPr/>
        </p:nvCxnSpPr>
        <p:spPr>
          <a:xfrm>
            <a:off x="847819" y="2646632"/>
            <a:ext cx="173113" cy="587608"/>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60" name="テキスト ボックス 59">
            <a:extLst>
              <a:ext uri="{FF2B5EF4-FFF2-40B4-BE49-F238E27FC236}">
                <a16:creationId xmlns:a16="http://schemas.microsoft.com/office/drawing/2014/main" id="{803DAEF2-F170-4875-8599-EE90321F7F9D}"/>
              </a:ext>
            </a:extLst>
          </p:cNvPr>
          <p:cNvSpPr txBox="1"/>
          <p:nvPr/>
        </p:nvSpPr>
        <p:spPr>
          <a:xfrm>
            <a:off x="67182" y="2004437"/>
            <a:ext cx="1299978"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cxnSp>
        <p:nvCxnSpPr>
          <p:cNvPr id="45" name="直線矢印コネクタ 44">
            <a:extLst>
              <a:ext uri="{FF2B5EF4-FFF2-40B4-BE49-F238E27FC236}">
                <a16:creationId xmlns:a16="http://schemas.microsoft.com/office/drawing/2014/main" id="{95A93735-2623-483E-BC42-A82F9EAB7735}"/>
              </a:ext>
            </a:extLst>
          </p:cNvPr>
          <p:cNvCxnSpPr>
            <a:cxnSpLocks/>
          </p:cNvCxnSpPr>
          <p:nvPr/>
        </p:nvCxnSpPr>
        <p:spPr>
          <a:xfrm flipH="1">
            <a:off x="7873942" y="2618913"/>
            <a:ext cx="223328" cy="502555"/>
          </a:xfrm>
          <a:prstGeom prst="straightConnector1">
            <a:avLst/>
          </a:prstGeom>
          <a:ln w="25400">
            <a:solidFill>
              <a:schemeClr val="tx1"/>
            </a:solidFill>
            <a:tailEnd type="triangle"/>
          </a:ln>
        </p:spPr>
        <p:style>
          <a:lnRef idx="1">
            <a:schemeClr val="accent1"/>
          </a:lnRef>
          <a:fillRef idx="0">
            <a:schemeClr val="accent1"/>
          </a:fillRef>
          <a:effectRef idx="0">
            <a:schemeClr val="accent1"/>
          </a:effectRef>
          <a:fontRef idx="minor">
            <a:schemeClr val="tx1"/>
          </a:fontRef>
        </p:style>
      </p:cxnSp>
      <p:sp>
        <p:nvSpPr>
          <p:cNvPr id="51" name="テキスト ボックス 50">
            <a:extLst>
              <a:ext uri="{FF2B5EF4-FFF2-40B4-BE49-F238E27FC236}">
                <a16:creationId xmlns:a16="http://schemas.microsoft.com/office/drawing/2014/main" id="{E394E035-B357-443D-89A3-089C30BBAB59}"/>
              </a:ext>
            </a:extLst>
          </p:cNvPr>
          <p:cNvSpPr txBox="1"/>
          <p:nvPr/>
        </p:nvSpPr>
        <p:spPr>
          <a:xfrm>
            <a:off x="7712014" y="1946606"/>
            <a:ext cx="1209210" cy="646331"/>
          </a:xfrm>
          <a:prstGeom prst="rect">
            <a:avLst/>
          </a:prstGeom>
          <a:noFill/>
        </p:spPr>
        <p:txBody>
          <a:bodyPr wrap="square">
            <a:spAutoFit/>
          </a:bodyPr>
          <a:lstStyle/>
          <a:p>
            <a:r>
              <a:rPr kumimoji="1" lang="en-US" altLang="ja-JP" b="0" dirty="0">
                <a:solidFill>
                  <a:schemeClr val="tx1"/>
                </a:solidFill>
              </a:rPr>
              <a:t>Standard antenna</a:t>
            </a:r>
            <a:endParaRPr lang="ja-JP" altLang="en-US" dirty="0"/>
          </a:p>
        </p:txBody>
      </p:sp>
      <p:sp>
        <p:nvSpPr>
          <p:cNvPr id="18" name="フッター プレースホルダー 17">
            <a:extLst>
              <a:ext uri="{FF2B5EF4-FFF2-40B4-BE49-F238E27FC236}">
                <a16:creationId xmlns:a16="http://schemas.microsoft.com/office/drawing/2014/main" id="{BBE5D20E-2253-4528-BBB0-244D24135862}"/>
              </a:ext>
            </a:extLst>
          </p:cNvPr>
          <p:cNvSpPr>
            <a:spLocks noGrp="1"/>
          </p:cNvSpPr>
          <p:nvPr>
            <p:ph type="ftr" idx="11"/>
          </p:nvPr>
        </p:nvSpPr>
        <p:spPr/>
        <p:txBody>
          <a:bodyPr/>
          <a:lstStyle/>
          <a:p>
            <a:r>
              <a:rPr lang="en-US"/>
              <a:t>T.Kobayashi, M.Kim, M. Hernandez, R.Kohno (YNU/YRP-IAI)</a:t>
            </a:r>
            <a:endParaRPr lang="en-US" dirty="0"/>
          </a:p>
        </p:txBody>
      </p:sp>
      <p:sp>
        <p:nvSpPr>
          <p:cNvPr id="46" name="テキスト ボックス 45">
            <a:extLst>
              <a:ext uri="{FF2B5EF4-FFF2-40B4-BE49-F238E27FC236}">
                <a16:creationId xmlns:a16="http://schemas.microsoft.com/office/drawing/2014/main" id="{98ADC45B-5683-4E9E-9C20-A5FC302F6910}"/>
              </a:ext>
            </a:extLst>
          </p:cNvPr>
          <p:cNvSpPr txBox="1"/>
          <p:nvPr/>
        </p:nvSpPr>
        <p:spPr>
          <a:xfrm>
            <a:off x="844169" y="681790"/>
            <a:ext cx="3078327" cy="400110"/>
          </a:xfrm>
          <a:prstGeom prst="rect">
            <a:avLst/>
          </a:prstGeom>
          <a:noFill/>
        </p:spPr>
        <p:txBody>
          <a:bodyPr wrap="square">
            <a:spAutoFit/>
          </a:bodyPr>
          <a:lstStyle/>
          <a:p>
            <a:r>
              <a:rPr lang="en-US" altLang="ja-JP" sz="2000" dirty="0">
                <a:solidFill>
                  <a:srgbClr val="FF0000"/>
                </a:solidFill>
              </a:rPr>
              <a:t>Environmental model</a:t>
            </a:r>
          </a:p>
        </p:txBody>
      </p:sp>
      <p:sp>
        <p:nvSpPr>
          <p:cNvPr id="37" name="正方形/長方形 12">
            <a:extLst>
              <a:ext uri="{FF2B5EF4-FFF2-40B4-BE49-F238E27FC236}">
                <a16:creationId xmlns:a16="http://schemas.microsoft.com/office/drawing/2014/main" id="{04B49852-6921-45A4-BD58-BE6CE9864BEA}"/>
              </a:ext>
            </a:extLst>
          </p:cNvPr>
          <p:cNvSpPr/>
          <p:nvPr/>
        </p:nvSpPr>
        <p:spPr>
          <a:xfrm>
            <a:off x="2050185" y="4424991"/>
            <a:ext cx="1500330" cy="1447060"/>
          </a:xfrm>
          <a:prstGeom prst="rect">
            <a:avLst/>
          </a:prstGeom>
          <a:solidFill>
            <a:schemeClr val="accent1">
              <a:lumMod val="20000"/>
              <a:lumOff val="80000"/>
            </a:schemeClr>
          </a:solidFill>
          <a:ln w="1905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n-US" altLang="ja-JP" dirty="0">
                <a:solidFill>
                  <a:schemeClr val="tx1"/>
                </a:solidFill>
              </a:rPr>
              <a:t>Interference from the other Wireless systems</a:t>
            </a:r>
            <a:endParaRPr kumimoji="1" lang="ja-JP" altLang="en-US" dirty="0">
              <a:solidFill>
                <a:schemeClr val="tx1"/>
              </a:solidFill>
            </a:endParaRPr>
          </a:p>
        </p:txBody>
      </p:sp>
      <p:cxnSp>
        <p:nvCxnSpPr>
          <p:cNvPr id="39" name="直線コネクタ 34">
            <a:extLst>
              <a:ext uri="{FF2B5EF4-FFF2-40B4-BE49-F238E27FC236}">
                <a16:creationId xmlns:a16="http://schemas.microsoft.com/office/drawing/2014/main" id="{05240E26-77F6-4D31-8BBF-164F96CC56B2}"/>
              </a:ext>
            </a:extLst>
          </p:cNvPr>
          <p:cNvCxnSpPr>
            <a:cxnSpLocks/>
            <a:endCxn id="15" idx="3"/>
          </p:cNvCxnSpPr>
          <p:nvPr/>
        </p:nvCxnSpPr>
        <p:spPr>
          <a:xfrm flipV="1">
            <a:off x="3005088" y="3552757"/>
            <a:ext cx="1825927" cy="863450"/>
          </a:xfrm>
          <a:prstGeom prst="line">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sp>
        <p:nvSpPr>
          <p:cNvPr id="41" name="テキスト ボックス 40">
            <a:extLst>
              <a:ext uri="{FF2B5EF4-FFF2-40B4-BE49-F238E27FC236}">
                <a16:creationId xmlns:a16="http://schemas.microsoft.com/office/drawing/2014/main" id="{0934DAA3-6F5A-4F1C-9D7C-BDA5814372F8}"/>
              </a:ext>
            </a:extLst>
          </p:cNvPr>
          <p:cNvSpPr txBox="1"/>
          <p:nvPr/>
        </p:nvSpPr>
        <p:spPr>
          <a:xfrm>
            <a:off x="74815" y="5962146"/>
            <a:ext cx="9004549" cy="584775"/>
          </a:xfrm>
          <a:prstGeom prst="rect">
            <a:avLst/>
          </a:prstGeom>
          <a:noFill/>
        </p:spPr>
        <p:txBody>
          <a:bodyPr wrap="square">
            <a:spAutoFit/>
          </a:bodyPr>
          <a:lstStyle/>
          <a:p>
            <a:r>
              <a:rPr kumimoji="1" lang="en-US" altLang="ja-JP" sz="1600" b="0" dirty="0">
                <a:solidFill>
                  <a:schemeClr val="tx1"/>
                </a:solidFill>
              </a:rPr>
              <a:t>We propose to define environmental models including antenna effect. </a:t>
            </a:r>
            <a:r>
              <a:rPr lang="en-US" altLang="ja-JP" sz="1600" b="0" dirty="0"/>
              <a:t>Parameter measurements will be performed by using standard antennas which will be defined separately.</a:t>
            </a:r>
            <a:endParaRPr lang="ja-JP" altLang="en-US" sz="1600" b="0" dirty="0"/>
          </a:p>
        </p:txBody>
      </p:sp>
    </p:spTree>
    <p:extLst>
      <p:ext uri="{BB962C8B-B14F-4D97-AF65-F5344CB8AC3E}">
        <p14:creationId xmlns:p14="http://schemas.microsoft.com/office/powerpoint/2010/main" val="137096839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D1CE4576-2286-426D-B836-1D3CB8DE07B8}"/>
              </a:ext>
            </a:extLst>
          </p:cNvPr>
          <p:cNvSpPr>
            <a:spLocks noGrp="1"/>
          </p:cNvSpPr>
          <p:nvPr>
            <p:ph type="dt" idx="10"/>
          </p:nvPr>
        </p:nvSpPr>
        <p:spPr/>
        <p:txBody>
          <a:bodyPr/>
          <a:lstStyle/>
          <a:p>
            <a:r>
              <a:rPr lang="en-US" altLang="ja-JP"/>
              <a:t>November 2021</a:t>
            </a:r>
            <a:endParaRPr lang="en-US" dirty="0"/>
          </a:p>
        </p:txBody>
      </p:sp>
      <p:sp>
        <p:nvSpPr>
          <p:cNvPr id="5" name="フッター プレースホルダー 4">
            <a:extLst>
              <a:ext uri="{FF2B5EF4-FFF2-40B4-BE49-F238E27FC236}">
                <a16:creationId xmlns:a16="http://schemas.microsoft.com/office/drawing/2014/main" id="{1D4733FF-B0D9-4F26-8229-C803C0EDB63B}"/>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DBDFF184-DFF0-42FC-B758-DBCAFD1802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15</a:t>
            </a:fld>
            <a:endParaRPr dirty="0"/>
          </a:p>
        </p:txBody>
      </p:sp>
      <p:sp>
        <p:nvSpPr>
          <p:cNvPr id="7" name="タイトル 1">
            <a:extLst>
              <a:ext uri="{FF2B5EF4-FFF2-40B4-BE49-F238E27FC236}">
                <a16:creationId xmlns:a16="http://schemas.microsoft.com/office/drawing/2014/main" id="{407E0F4C-AD33-4EE1-A2E1-E83D971E3C4C}"/>
              </a:ext>
            </a:extLst>
          </p:cNvPr>
          <p:cNvSpPr txBox="1">
            <a:spLocks/>
          </p:cNvSpPr>
          <p:nvPr/>
        </p:nvSpPr>
        <p:spPr>
          <a:xfrm>
            <a:off x="499874" y="687163"/>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Symmetric</a:t>
            </a:r>
            <a:r>
              <a:rPr kumimoji="0" lang="ja-JP" altLang="en-US" kern="0" dirty="0"/>
              <a:t> </a:t>
            </a:r>
            <a:r>
              <a:rPr kumimoji="0" lang="en-US" altLang="ja-JP" kern="0" dirty="0"/>
              <a:t>scenario</a:t>
            </a:r>
            <a:endParaRPr kumimoji="1" lang="ja-JP" altLang="en-US" kern="0" dirty="0"/>
          </a:p>
        </p:txBody>
      </p:sp>
      <p:sp>
        <p:nvSpPr>
          <p:cNvPr id="9" name="楕円 8">
            <a:extLst>
              <a:ext uri="{FF2B5EF4-FFF2-40B4-BE49-F238E27FC236}">
                <a16:creationId xmlns:a16="http://schemas.microsoft.com/office/drawing/2014/main" id="{7034A75A-150A-41CF-A795-8147ADDA91B9}"/>
              </a:ext>
            </a:extLst>
          </p:cNvPr>
          <p:cNvSpPr/>
          <p:nvPr/>
        </p:nvSpPr>
        <p:spPr>
          <a:xfrm>
            <a:off x="4700046"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 name="楕円 9">
            <a:extLst>
              <a:ext uri="{FF2B5EF4-FFF2-40B4-BE49-F238E27FC236}">
                <a16:creationId xmlns:a16="http://schemas.microsoft.com/office/drawing/2014/main" id="{9924EC3B-1428-4501-A664-BC926A060FF2}"/>
              </a:ext>
            </a:extLst>
          </p:cNvPr>
          <p:cNvSpPr/>
          <p:nvPr/>
        </p:nvSpPr>
        <p:spPr>
          <a:xfrm>
            <a:off x="7147588" y="104352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 name="楕円 10">
            <a:extLst>
              <a:ext uri="{FF2B5EF4-FFF2-40B4-BE49-F238E27FC236}">
                <a16:creationId xmlns:a16="http://schemas.microsoft.com/office/drawing/2014/main" id="{2A138810-AF32-428B-A159-179BD9C69372}"/>
              </a:ext>
            </a:extLst>
          </p:cNvPr>
          <p:cNvSpPr/>
          <p:nvPr/>
        </p:nvSpPr>
        <p:spPr>
          <a:xfrm>
            <a:off x="5594949" y="3565223"/>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17" name="テキスト ボックス 16">
            <a:extLst>
              <a:ext uri="{FF2B5EF4-FFF2-40B4-BE49-F238E27FC236}">
                <a16:creationId xmlns:a16="http://schemas.microsoft.com/office/drawing/2014/main" id="{824ABB56-90D2-484F-91F9-CA9CDE0BEA11}"/>
              </a:ext>
            </a:extLst>
          </p:cNvPr>
          <p:cNvSpPr txBox="1"/>
          <p:nvPr/>
        </p:nvSpPr>
        <p:spPr>
          <a:xfrm>
            <a:off x="4053079" y="1237185"/>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18" name="テキスト ボックス 17">
            <a:extLst>
              <a:ext uri="{FF2B5EF4-FFF2-40B4-BE49-F238E27FC236}">
                <a16:creationId xmlns:a16="http://schemas.microsoft.com/office/drawing/2014/main" id="{A4B7E5F1-9AC9-4549-9B9D-1526BD714961}"/>
              </a:ext>
            </a:extLst>
          </p:cNvPr>
          <p:cNvSpPr txBox="1"/>
          <p:nvPr/>
        </p:nvSpPr>
        <p:spPr>
          <a:xfrm>
            <a:off x="6930198" y="1237185"/>
            <a:ext cx="832374" cy="369332"/>
          </a:xfrm>
          <a:prstGeom prst="rect">
            <a:avLst/>
          </a:prstGeom>
          <a:noFill/>
        </p:spPr>
        <p:txBody>
          <a:bodyPr wrap="square">
            <a:spAutoFit/>
          </a:bodyPr>
          <a:lstStyle/>
          <a:p>
            <a:r>
              <a:rPr lang="en-US" altLang="ja-JP" dirty="0"/>
              <a:t>Node</a:t>
            </a:r>
            <a:endParaRPr lang="ja-JP" altLang="en-US" dirty="0"/>
          </a:p>
        </p:txBody>
      </p:sp>
      <p:sp>
        <p:nvSpPr>
          <p:cNvPr id="20" name="テキスト ボックス 19">
            <a:extLst>
              <a:ext uri="{FF2B5EF4-FFF2-40B4-BE49-F238E27FC236}">
                <a16:creationId xmlns:a16="http://schemas.microsoft.com/office/drawing/2014/main" id="{593029AE-BF57-4C0E-8504-0217A9B55DA2}"/>
              </a:ext>
            </a:extLst>
          </p:cNvPr>
          <p:cNvSpPr txBox="1"/>
          <p:nvPr/>
        </p:nvSpPr>
        <p:spPr>
          <a:xfrm>
            <a:off x="499874" y="1222948"/>
            <a:ext cx="3493337" cy="1754326"/>
          </a:xfrm>
          <a:prstGeom prst="rect">
            <a:avLst/>
          </a:prstGeom>
          <a:noFill/>
        </p:spPr>
        <p:txBody>
          <a:bodyPr wrap="square">
            <a:spAutoFit/>
          </a:bodyPr>
          <a:lstStyle/>
          <a:p>
            <a:r>
              <a:rPr lang="en-US" altLang="ja-JP" b="0" dirty="0"/>
              <a:t>In channel model (without EMC/EMI and Interference issues), two direction of propagation should be considered as equal:</a:t>
            </a:r>
          </a:p>
          <a:p>
            <a:r>
              <a:rPr lang="en-US" altLang="ja-JP" b="0" dirty="0"/>
              <a:t>Channel reciprocity.</a:t>
            </a:r>
            <a:endParaRPr lang="ja-JP" altLang="en-US" b="0" dirty="0"/>
          </a:p>
        </p:txBody>
      </p:sp>
      <p:sp>
        <p:nvSpPr>
          <p:cNvPr id="21" name="テキスト ボックス 20">
            <a:extLst>
              <a:ext uri="{FF2B5EF4-FFF2-40B4-BE49-F238E27FC236}">
                <a16:creationId xmlns:a16="http://schemas.microsoft.com/office/drawing/2014/main" id="{CC526D50-296A-4387-8EE7-5CB48597D0EF}"/>
              </a:ext>
            </a:extLst>
          </p:cNvPr>
          <p:cNvSpPr txBox="1"/>
          <p:nvPr/>
        </p:nvSpPr>
        <p:spPr>
          <a:xfrm>
            <a:off x="3656303" y="2308210"/>
            <a:ext cx="4838330" cy="923330"/>
          </a:xfrm>
          <a:prstGeom prst="rect">
            <a:avLst/>
          </a:prstGeom>
          <a:noFill/>
        </p:spPr>
        <p:txBody>
          <a:bodyPr wrap="square">
            <a:spAutoFit/>
          </a:bodyPr>
          <a:lstStyle/>
          <a:p>
            <a:r>
              <a:rPr lang="en-US" altLang="ja-JP" b="0" dirty="0"/>
              <a:t>Channel models of “Coordinator to node” and “Node to coordinator” without noise source should be the same.</a:t>
            </a:r>
            <a:endParaRPr lang="ja-JP" altLang="en-US" b="0" dirty="0"/>
          </a:p>
        </p:txBody>
      </p:sp>
      <p:sp>
        <p:nvSpPr>
          <p:cNvPr id="22" name="楕円 21">
            <a:extLst>
              <a:ext uri="{FF2B5EF4-FFF2-40B4-BE49-F238E27FC236}">
                <a16:creationId xmlns:a16="http://schemas.microsoft.com/office/drawing/2014/main" id="{177D48BD-55F5-48CB-B573-B10FBB8F4D31}"/>
              </a:ext>
            </a:extLst>
          </p:cNvPr>
          <p:cNvSpPr/>
          <p:nvPr/>
        </p:nvSpPr>
        <p:spPr>
          <a:xfrm>
            <a:off x="4700046"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3" name="楕円 22">
            <a:extLst>
              <a:ext uri="{FF2B5EF4-FFF2-40B4-BE49-F238E27FC236}">
                <a16:creationId xmlns:a16="http://schemas.microsoft.com/office/drawing/2014/main" id="{C6C2E7EB-EB77-4B4C-8F97-23ECFBF1E503}"/>
              </a:ext>
            </a:extLst>
          </p:cNvPr>
          <p:cNvSpPr/>
          <p:nvPr/>
        </p:nvSpPr>
        <p:spPr>
          <a:xfrm>
            <a:off x="7147588" y="170162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24" name="テキスト ボックス 23">
            <a:extLst>
              <a:ext uri="{FF2B5EF4-FFF2-40B4-BE49-F238E27FC236}">
                <a16:creationId xmlns:a16="http://schemas.microsoft.com/office/drawing/2014/main" id="{350149C0-EFE1-4768-8171-571A9985F709}"/>
              </a:ext>
            </a:extLst>
          </p:cNvPr>
          <p:cNvSpPr txBox="1"/>
          <p:nvPr/>
        </p:nvSpPr>
        <p:spPr>
          <a:xfrm>
            <a:off x="4053079" y="1895281"/>
            <a:ext cx="1568361" cy="369332"/>
          </a:xfrm>
          <a:prstGeom prst="rect">
            <a:avLst/>
          </a:prstGeom>
          <a:noFill/>
        </p:spPr>
        <p:txBody>
          <a:bodyPr wrap="square">
            <a:spAutoFit/>
          </a:bodyPr>
          <a:lstStyle/>
          <a:p>
            <a:r>
              <a:rPr kumimoji="1" lang="en-US" altLang="ja-JP" dirty="0">
                <a:solidFill>
                  <a:schemeClr val="tx1"/>
                </a:solidFill>
              </a:rPr>
              <a:t>Coordinator</a:t>
            </a:r>
            <a:endParaRPr lang="ja-JP" altLang="en-US" dirty="0"/>
          </a:p>
        </p:txBody>
      </p:sp>
      <p:sp>
        <p:nvSpPr>
          <p:cNvPr id="25" name="テキスト ボックス 24">
            <a:extLst>
              <a:ext uri="{FF2B5EF4-FFF2-40B4-BE49-F238E27FC236}">
                <a16:creationId xmlns:a16="http://schemas.microsoft.com/office/drawing/2014/main" id="{960A2814-68FC-40B7-B65F-24CF8E664B20}"/>
              </a:ext>
            </a:extLst>
          </p:cNvPr>
          <p:cNvSpPr txBox="1"/>
          <p:nvPr/>
        </p:nvSpPr>
        <p:spPr>
          <a:xfrm>
            <a:off x="6930198" y="1895281"/>
            <a:ext cx="832374" cy="369332"/>
          </a:xfrm>
          <a:prstGeom prst="rect">
            <a:avLst/>
          </a:prstGeom>
          <a:noFill/>
        </p:spPr>
        <p:txBody>
          <a:bodyPr wrap="square">
            <a:spAutoFit/>
          </a:bodyPr>
          <a:lstStyle/>
          <a:p>
            <a:r>
              <a:rPr lang="en-US" altLang="ja-JP" dirty="0"/>
              <a:t>Node</a:t>
            </a:r>
            <a:endParaRPr lang="ja-JP" altLang="en-US" dirty="0"/>
          </a:p>
        </p:txBody>
      </p:sp>
      <p:sp>
        <p:nvSpPr>
          <p:cNvPr id="27" name="矢印: 右 26">
            <a:extLst>
              <a:ext uri="{FF2B5EF4-FFF2-40B4-BE49-F238E27FC236}">
                <a16:creationId xmlns:a16="http://schemas.microsoft.com/office/drawing/2014/main" id="{83DC193C-ED0F-4A34-BDD4-F5FC4593CFFA}"/>
              </a:ext>
            </a:extLst>
          </p:cNvPr>
          <p:cNvSpPr/>
          <p:nvPr/>
        </p:nvSpPr>
        <p:spPr>
          <a:xfrm>
            <a:off x="4968438" y="931681"/>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8" name="矢印: 右 27">
            <a:extLst>
              <a:ext uri="{FF2B5EF4-FFF2-40B4-BE49-F238E27FC236}">
                <a16:creationId xmlns:a16="http://schemas.microsoft.com/office/drawing/2014/main" id="{D1E55D31-9854-4BF0-B06E-F17913F65103}"/>
              </a:ext>
            </a:extLst>
          </p:cNvPr>
          <p:cNvSpPr/>
          <p:nvPr/>
        </p:nvSpPr>
        <p:spPr>
          <a:xfrm rot="10800000">
            <a:off x="4968437" y="1622482"/>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9" name="タイトル 1">
            <a:extLst>
              <a:ext uri="{FF2B5EF4-FFF2-40B4-BE49-F238E27FC236}">
                <a16:creationId xmlns:a16="http://schemas.microsoft.com/office/drawing/2014/main" id="{E0D9CE28-65CD-48B1-947E-C353689A277E}"/>
              </a:ext>
            </a:extLst>
          </p:cNvPr>
          <p:cNvSpPr txBox="1">
            <a:spLocks/>
          </p:cNvSpPr>
          <p:nvPr/>
        </p:nvSpPr>
        <p:spPr>
          <a:xfrm>
            <a:off x="499874" y="3154721"/>
            <a:ext cx="4838330" cy="373559"/>
          </a:xfrm>
          <a:prstGeom prst="rect">
            <a:avLst/>
          </a:prstGeom>
          <a:noFill/>
          <a:ln>
            <a:noFill/>
          </a:ln>
        </p:spPr>
        <p:txBody>
          <a:bodyPr spcFirstLastPara="1" wrap="square" lIns="91425" tIns="91425" rIns="91425" bIns="91425" anchor="ctr" anchorCtr="0">
            <a:noAutofit/>
          </a:bodyPr>
          <a:lstStyle>
            <a:defPPr marR="0" lvl="0" algn="l" rtl="0">
              <a:lnSpc>
                <a:spcPct val="100000"/>
              </a:lnSpc>
              <a:spcBef>
                <a:spcPts val="0"/>
              </a:spcBef>
              <a:spcAft>
                <a:spcPts val="0"/>
              </a:spcAft>
            </a:defPPr>
            <a:lvl1pPr marL="0" marR="0" lvl="0"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lnSpc>
                <a:spcPct val="100000"/>
              </a:lnSpc>
              <a:spcBef>
                <a:spcPts val="0"/>
              </a:spcBef>
              <a:spcAft>
                <a:spcPts val="0"/>
              </a:spcAft>
              <a:buClr>
                <a:srgbClr val="000000"/>
              </a:buClr>
              <a:buSzPts val="1400"/>
              <a:buFont typeface="Arial"/>
              <a:buNone/>
              <a:defRPr sz="3600" b="0" i="0" u="none" strike="noStrike" cap="none">
                <a:solidFill>
                  <a:schemeClr val="dk2"/>
                </a:solidFill>
                <a:latin typeface="Times New Roman"/>
                <a:ea typeface="Times New Roman"/>
                <a:cs typeface="Times New Roman"/>
                <a:sym typeface="Times New Roman"/>
              </a:defRPr>
            </a:lvl9pPr>
          </a:lstStyle>
          <a:p>
            <a:pPr algn="l" eaLnBrk="1" fontAlgn="auto" hangingPunct="1"/>
            <a:r>
              <a:rPr kumimoji="0" lang="en-US" altLang="ja-JP" kern="0" dirty="0"/>
              <a:t>Asymmetric</a:t>
            </a:r>
            <a:r>
              <a:rPr kumimoji="0" lang="ja-JP" altLang="en-US" kern="0" dirty="0"/>
              <a:t> </a:t>
            </a:r>
            <a:r>
              <a:rPr kumimoji="0" lang="en-US" altLang="ja-JP" kern="0" dirty="0"/>
              <a:t>scenario</a:t>
            </a:r>
            <a:endParaRPr kumimoji="1" lang="ja-JP" altLang="en-US" kern="0" dirty="0"/>
          </a:p>
        </p:txBody>
      </p:sp>
      <p:sp>
        <p:nvSpPr>
          <p:cNvPr id="30" name="楕円 29">
            <a:extLst>
              <a:ext uri="{FF2B5EF4-FFF2-40B4-BE49-F238E27FC236}">
                <a16:creationId xmlns:a16="http://schemas.microsoft.com/office/drawing/2014/main" id="{0552D11E-57BB-4E84-8D4D-D3B31E79F576}"/>
              </a:ext>
            </a:extLst>
          </p:cNvPr>
          <p:cNvSpPr/>
          <p:nvPr/>
        </p:nvSpPr>
        <p:spPr>
          <a:xfrm>
            <a:off x="5615404"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楕円 30">
            <a:extLst>
              <a:ext uri="{FF2B5EF4-FFF2-40B4-BE49-F238E27FC236}">
                <a16:creationId xmlns:a16="http://schemas.microsoft.com/office/drawing/2014/main" id="{A89FFA10-1F64-4DE3-8270-6345805D7F56}"/>
              </a:ext>
            </a:extLst>
          </p:cNvPr>
          <p:cNvSpPr/>
          <p:nvPr/>
        </p:nvSpPr>
        <p:spPr>
          <a:xfrm>
            <a:off x="8062946" y="405981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2" name="テキスト ボックス 31">
            <a:extLst>
              <a:ext uri="{FF2B5EF4-FFF2-40B4-BE49-F238E27FC236}">
                <a16:creationId xmlns:a16="http://schemas.microsoft.com/office/drawing/2014/main" id="{170B8A5C-170B-44C3-90E5-28B5C0CAF1F4}"/>
              </a:ext>
            </a:extLst>
          </p:cNvPr>
          <p:cNvSpPr txBox="1"/>
          <p:nvPr/>
        </p:nvSpPr>
        <p:spPr>
          <a:xfrm>
            <a:off x="4968437" y="4191301"/>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sz="1600" dirty="0"/>
          </a:p>
        </p:txBody>
      </p:sp>
      <p:sp>
        <p:nvSpPr>
          <p:cNvPr id="33" name="テキスト ボックス 32">
            <a:extLst>
              <a:ext uri="{FF2B5EF4-FFF2-40B4-BE49-F238E27FC236}">
                <a16:creationId xmlns:a16="http://schemas.microsoft.com/office/drawing/2014/main" id="{92E55DD1-2599-4F7F-8C71-B5AC5B4A3F56}"/>
              </a:ext>
            </a:extLst>
          </p:cNvPr>
          <p:cNvSpPr txBox="1"/>
          <p:nvPr/>
        </p:nvSpPr>
        <p:spPr>
          <a:xfrm>
            <a:off x="7845556" y="4218150"/>
            <a:ext cx="832374" cy="338554"/>
          </a:xfrm>
          <a:prstGeom prst="rect">
            <a:avLst/>
          </a:prstGeom>
          <a:noFill/>
        </p:spPr>
        <p:txBody>
          <a:bodyPr wrap="square">
            <a:spAutoFit/>
          </a:bodyPr>
          <a:lstStyle/>
          <a:p>
            <a:r>
              <a:rPr lang="en-US" altLang="ja-JP" sz="1600" dirty="0"/>
              <a:t>Node</a:t>
            </a:r>
            <a:endParaRPr lang="ja-JP" altLang="en-US" sz="1600" dirty="0"/>
          </a:p>
        </p:txBody>
      </p:sp>
      <p:sp>
        <p:nvSpPr>
          <p:cNvPr id="34" name="楕円 33">
            <a:extLst>
              <a:ext uri="{FF2B5EF4-FFF2-40B4-BE49-F238E27FC236}">
                <a16:creationId xmlns:a16="http://schemas.microsoft.com/office/drawing/2014/main" id="{2B6781E8-7575-4A02-AD7C-69825425D435}"/>
              </a:ext>
            </a:extLst>
          </p:cNvPr>
          <p:cNvSpPr/>
          <p:nvPr/>
        </p:nvSpPr>
        <p:spPr>
          <a:xfrm>
            <a:off x="5615404"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5" name="楕円 34">
            <a:extLst>
              <a:ext uri="{FF2B5EF4-FFF2-40B4-BE49-F238E27FC236}">
                <a16:creationId xmlns:a16="http://schemas.microsoft.com/office/drawing/2014/main" id="{8D53B548-5B77-416F-9630-0E195EEF88E3}"/>
              </a:ext>
            </a:extLst>
          </p:cNvPr>
          <p:cNvSpPr/>
          <p:nvPr/>
        </p:nvSpPr>
        <p:spPr>
          <a:xfrm>
            <a:off x="8062946" y="538258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6" name="テキスト ボックス 35">
            <a:extLst>
              <a:ext uri="{FF2B5EF4-FFF2-40B4-BE49-F238E27FC236}">
                <a16:creationId xmlns:a16="http://schemas.microsoft.com/office/drawing/2014/main" id="{89C36110-0C67-4016-9BF3-9B7359DCCD6C}"/>
              </a:ext>
            </a:extLst>
          </p:cNvPr>
          <p:cNvSpPr txBox="1"/>
          <p:nvPr/>
        </p:nvSpPr>
        <p:spPr>
          <a:xfrm>
            <a:off x="4968437" y="5576242"/>
            <a:ext cx="1568361" cy="338554"/>
          </a:xfrm>
          <a:prstGeom prst="rect">
            <a:avLst/>
          </a:prstGeom>
          <a:noFill/>
        </p:spPr>
        <p:txBody>
          <a:bodyPr wrap="square">
            <a:spAutoFit/>
          </a:bodyPr>
          <a:lstStyle/>
          <a:p>
            <a:r>
              <a:rPr kumimoji="1" lang="en-US" altLang="ja-JP" sz="1600" dirty="0">
                <a:solidFill>
                  <a:schemeClr val="tx1"/>
                </a:solidFill>
              </a:rPr>
              <a:t>Coordinator</a:t>
            </a:r>
            <a:endParaRPr lang="ja-JP" altLang="en-US" dirty="0"/>
          </a:p>
        </p:txBody>
      </p:sp>
      <p:sp>
        <p:nvSpPr>
          <p:cNvPr id="37" name="テキスト ボックス 36">
            <a:extLst>
              <a:ext uri="{FF2B5EF4-FFF2-40B4-BE49-F238E27FC236}">
                <a16:creationId xmlns:a16="http://schemas.microsoft.com/office/drawing/2014/main" id="{545A7F57-D63B-4DBE-A4F6-B89319369AC7}"/>
              </a:ext>
            </a:extLst>
          </p:cNvPr>
          <p:cNvSpPr txBox="1"/>
          <p:nvPr/>
        </p:nvSpPr>
        <p:spPr>
          <a:xfrm>
            <a:off x="7845556" y="5576242"/>
            <a:ext cx="832374" cy="338554"/>
          </a:xfrm>
          <a:prstGeom prst="rect">
            <a:avLst/>
          </a:prstGeom>
          <a:noFill/>
        </p:spPr>
        <p:txBody>
          <a:bodyPr wrap="square">
            <a:spAutoFit/>
          </a:bodyPr>
          <a:lstStyle/>
          <a:p>
            <a:r>
              <a:rPr lang="en-US" altLang="ja-JP" sz="1600" dirty="0"/>
              <a:t>Node</a:t>
            </a:r>
            <a:endParaRPr lang="ja-JP" altLang="en-US" dirty="0"/>
          </a:p>
        </p:txBody>
      </p:sp>
      <p:sp>
        <p:nvSpPr>
          <p:cNvPr id="38" name="矢印: 右 37">
            <a:extLst>
              <a:ext uri="{FF2B5EF4-FFF2-40B4-BE49-F238E27FC236}">
                <a16:creationId xmlns:a16="http://schemas.microsoft.com/office/drawing/2014/main" id="{B710C6C2-F0A8-405F-BF31-5EE5F6BCB9C2}"/>
              </a:ext>
            </a:extLst>
          </p:cNvPr>
          <p:cNvSpPr/>
          <p:nvPr/>
        </p:nvSpPr>
        <p:spPr>
          <a:xfrm>
            <a:off x="5883796" y="3947965"/>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39" name="矢印: 右 38">
            <a:extLst>
              <a:ext uri="{FF2B5EF4-FFF2-40B4-BE49-F238E27FC236}">
                <a16:creationId xmlns:a16="http://schemas.microsoft.com/office/drawing/2014/main" id="{200CF396-634B-419A-9591-1B25B6390F59}"/>
              </a:ext>
            </a:extLst>
          </p:cNvPr>
          <p:cNvSpPr/>
          <p:nvPr/>
        </p:nvSpPr>
        <p:spPr>
          <a:xfrm rot="10800000">
            <a:off x="5883795" y="5303443"/>
            <a:ext cx="2098187" cy="369332"/>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40" name="テキスト ボックス 39">
            <a:extLst>
              <a:ext uri="{FF2B5EF4-FFF2-40B4-BE49-F238E27FC236}">
                <a16:creationId xmlns:a16="http://schemas.microsoft.com/office/drawing/2014/main" id="{4EC9D93D-AC3F-4AFD-93A5-D0B656B6DCF3}"/>
              </a:ext>
            </a:extLst>
          </p:cNvPr>
          <p:cNvSpPr txBox="1"/>
          <p:nvPr/>
        </p:nvSpPr>
        <p:spPr>
          <a:xfrm>
            <a:off x="3602080" y="3655405"/>
            <a:ext cx="1900395" cy="923330"/>
          </a:xfrm>
          <a:prstGeom prst="rect">
            <a:avLst/>
          </a:prstGeom>
          <a:noFill/>
        </p:spPr>
        <p:txBody>
          <a:bodyPr wrap="square">
            <a:spAutoFit/>
          </a:bodyPr>
          <a:lstStyle/>
          <a:p>
            <a:r>
              <a:rPr kumimoji="1" lang="en-US" altLang="ja-JP" dirty="0">
                <a:solidFill>
                  <a:schemeClr val="tx1"/>
                </a:solidFill>
              </a:rPr>
              <a:t>Noise and/or interference source</a:t>
            </a:r>
            <a:endParaRPr lang="ja-JP" altLang="en-US" dirty="0"/>
          </a:p>
        </p:txBody>
      </p:sp>
      <p:sp>
        <p:nvSpPr>
          <p:cNvPr id="41" name="矢印: 下 40">
            <a:extLst>
              <a:ext uri="{FF2B5EF4-FFF2-40B4-BE49-F238E27FC236}">
                <a16:creationId xmlns:a16="http://schemas.microsoft.com/office/drawing/2014/main" id="{D48AF915-9A53-4651-8BFE-0933288D269C}"/>
              </a:ext>
            </a:extLst>
          </p:cNvPr>
          <p:cNvSpPr/>
          <p:nvPr/>
        </p:nvSpPr>
        <p:spPr>
          <a:xfrm rot="16763234">
            <a:off x="6794569" y="2752957"/>
            <a:ext cx="285835" cy="2107152"/>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3" name="直線矢印コネクタ 42">
            <a:extLst>
              <a:ext uri="{FF2B5EF4-FFF2-40B4-BE49-F238E27FC236}">
                <a16:creationId xmlns:a16="http://schemas.microsoft.com/office/drawing/2014/main" id="{2811511B-8D9E-4EF0-ACE3-923437AF87A3}"/>
              </a:ext>
            </a:extLst>
          </p:cNvPr>
          <p:cNvCxnSpPr/>
          <p:nvPr/>
        </p:nvCxnSpPr>
        <p:spPr>
          <a:xfrm flipV="1">
            <a:off x="5042517" y="3655405"/>
            <a:ext cx="510206" cy="93225"/>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4" name="楕円 43">
            <a:extLst>
              <a:ext uri="{FF2B5EF4-FFF2-40B4-BE49-F238E27FC236}">
                <a16:creationId xmlns:a16="http://schemas.microsoft.com/office/drawing/2014/main" id="{48FBA911-7341-4F5C-9787-98E07AD9E0C1}"/>
              </a:ext>
            </a:extLst>
          </p:cNvPr>
          <p:cNvSpPr/>
          <p:nvPr/>
        </p:nvSpPr>
        <p:spPr>
          <a:xfrm>
            <a:off x="5594949" y="4870556"/>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45" name="矢印: 下 44">
            <a:extLst>
              <a:ext uri="{FF2B5EF4-FFF2-40B4-BE49-F238E27FC236}">
                <a16:creationId xmlns:a16="http://schemas.microsoft.com/office/drawing/2014/main" id="{88E4A098-E52A-408D-B0D0-3C8D9639E56A}"/>
              </a:ext>
            </a:extLst>
          </p:cNvPr>
          <p:cNvSpPr/>
          <p:nvPr/>
        </p:nvSpPr>
        <p:spPr>
          <a:xfrm>
            <a:off x="5551429" y="5094446"/>
            <a:ext cx="285835" cy="234133"/>
          </a:xfrm>
          <a:prstGeom prst="downArrow">
            <a:avLst/>
          </a:prstGeom>
          <a:solidFill>
            <a:srgbClr val="0000FF"/>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46" name="直線矢印コネクタ 45">
            <a:extLst>
              <a:ext uri="{FF2B5EF4-FFF2-40B4-BE49-F238E27FC236}">
                <a16:creationId xmlns:a16="http://schemas.microsoft.com/office/drawing/2014/main" id="{C1C46DFA-A419-47BB-8CEC-4AB92C0A653B}"/>
              </a:ext>
            </a:extLst>
          </p:cNvPr>
          <p:cNvCxnSpPr>
            <a:cxnSpLocks/>
          </p:cNvCxnSpPr>
          <p:nvPr/>
        </p:nvCxnSpPr>
        <p:spPr>
          <a:xfrm>
            <a:off x="4532311" y="4438136"/>
            <a:ext cx="1019118" cy="437917"/>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
        <p:nvSpPr>
          <p:cNvPr id="48" name="テキスト ボックス 47">
            <a:extLst>
              <a:ext uri="{FF2B5EF4-FFF2-40B4-BE49-F238E27FC236}">
                <a16:creationId xmlns:a16="http://schemas.microsoft.com/office/drawing/2014/main" id="{66F94568-AB14-475A-8014-53695F2FF9E9}"/>
              </a:ext>
            </a:extLst>
          </p:cNvPr>
          <p:cNvSpPr txBox="1"/>
          <p:nvPr/>
        </p:nvSpPr>
        <p:spPr>
          <a:xfrm>
            <a:off x="240926" y="3806533"/>
            <a:ext cx="3493337" cy="1477328"/>
          </a:xfrm>
          <a:prstGeom prst="rect">
            <a:avLst/>
          </a:prstGeom>
          <a:noFill/>
        </p:spPr>
        <p:txBody>
          <a:bodyPr wrap="square">
            <a:spAutoFit/>
          </a:bodyPr>
          <a:lstStyle/>
          <a:p>
            <a:r>
              <a:rPr lang="en-US" altLang="ja-JP" b="0" dirty="0"/>
              <a:t>In case of environmental model including EMC/EMI . colored noise and interference issues, two direction between source and sink is not same meaning.</a:t>
            </a:r>
            <a:endParaRPr lang="ja-JP" altLang="en-US" b="0" dirty="0"/>
          </a:p>
        </p:txBody>
      </p:sp>
      <p:sp>
        <p:nvSpPr>
          <p:cNvPr id="49" name="テキスト ボックス 48">
            <a:extLst>
              <a:ext uri="{FF2B5EF4-FFF2-40B4-BE49-F238E27FC236}">
                <a16:creationId xmlns:a16="http://schemas.microsoft.com/office/drawing/2014/main" id="{0ABE095F-7E46-4265-8706-904B298C4FAC}"/>
              </a:ext>
            </a:extLst>
          </p:cNvPr>
          <p:cNvSpPr txBox="1"/>
          <p:nvPr/>
        </p:nvSpPr>
        <p:spPr>
          <a:xfrm>
            <a:off x="240926" y="5399920"/>
            <a:ext cx="3493337" cy="923330"/>
          </a:xfrm>
          <a:prstGeom prst="rect">
            <a:avLst/>
          </a:prstGeom>
          <a:noFill/>
        </p:spPr>
        <p:txBody>
          <a:bodyPr wrap="square">
            <a:spAutoFit/>
          </a:bodyPr>
          <a:lstStyle/>
          <a:p>
            <a:r>
              <a:rPr lang="en-US" altLang="ja-JP" b="0" dirty="0"/>
              <a:t>Environmental model of two different direction should be defined separately.</a:t>
            </a:r>
            <a:endParaRPr lang="ja-JP" altLang="en-US" b="0" dirty="0"/>
          </a:p>
        </p:txBody>
      </p:sp>
      <p:sp>
        <p:nvSpPr>
          <p:cNvPr id="50" name="テキスト ボックス 49">
            <a:extLst>
              <a:ext uri="{FF2B5EF4-FFF2-40B4-BE49-F238E27FC236}">
                <a16:creationId xmlns:a16="http://schemas.microsoft.com/office/drawing/2014/main" id="{7E3B7F54-9268-4699-8F2E-C7D8D24D060D}"/>
              </a:ext>
            </a:extLst>
          </p:cNvPr>
          <p:cNvSpPr txBox="1"/>
          <p:nvPr/>
        </p:nvSpPr>
        <p:spPr>
          <a:xfrm>
            <a:off x="3734262" y="5895591"/>
            <a:ext cx="5409737" cy="646331"/>
          </a:xfrm>
          <a:prstGeom prst="rect">
            <a:avLst/>
          </a:prstGeom>
          <a:noFill/>
        </p:spPr>
        <p:txBody>
          <a:bodyPr wrap="square">
            <a:spAutoFit/>
          </a:bodyPr>
          <a:lstStyle/>
          <a:p>
            <a:r>
              <a:rPr lang="en-US" altLang="ja-JP" b="0" dirty="0"/>
              <a:t>Environmental models of “Coordinator to node” and “Node to coordinator” should be different.</a:t>
            </a:r>
            <a:endParaRPr lang="ja-JP" altLang="en-US" b="0" dirty="0"/>
          </a:p>
        </p:txBody>
      </p:sp>
    </p:spTree>
    <p:extLst>
      <p:ext uri="{BB962C8B-B14F-4D97-AF65-F5344CB8AC3E}">
        <p14:creationId xmlns:p14="http://schemas.microsoft.com/office/powerpoint/2010/main" val="112339812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フッター プレースホルダー 4">
            <a:extLst>
              <a:ext uri="{FF2B5EF4-FFF2-40B4-BE49-F238E27FC236}">
                <a16:creationId xmlns:a16="http://schemas.microsoft.com/office/drawing/2014/main" id="{9AC6CBD0-ED50-402D-A98F-340D4FBF5520}"/>
              </a:ext>
            </a:extLst>
          </p:cNvPr>
          <p:cNvSpPr>
            <a:spLocks noGrp="1"/>
          </p:cNvSpPr>
          <p:nvPr>
            <p:ph type="ftr" idx="11"/>
          </p:nvPr>
        </p:nvSpPr>
        <p:spPr/>
        <p:txBody>
          <a:bodyPr/>
          <a:lstStyle/>
          <a:p>
            <a:r>
              <a:rPr lang="en-US"/>
              <a:t>T.Kobayashi, M.Kim, M. Hernandez, R.Kohno (YNU/YRP-IAI)</a:t>
            </a:r>
            <a:endParaRPr lang="en-US" dirty="0"/>
          </a:p>
        </p:txBody>
      </p:sp>
      <p:sp>
        <p:nvSpPr>
          <p:cNvPr id="6" name="スライド番号プレースホルダー 5">
            <a:extLst>
              <a:ext uri="{FF2B5EF4-FFF2-40B4-BE49-F238E27FC236}">
                <a16:creationId xmlns:a16="http://schemas.microsoft.com/office/drawing/2014/main" id="{8992DB9B-576E-4EE4-9447-7B005CF8B90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16</a:t>
            </a:fld>
            <a:endParaRPr dirty="0"/>
          </a:p>
        </p:txBody>
      </p:sp>
      <p:sp>
        <p:nvSpPr>
          <p:cNvPr id="7" name="タイトル 6">
            <a:extLst>
              <a:ext uri="{FF2B5EF4-FFF2-40B4-BE49-F238E27FC236}">
                <a16:creationId xmlns:a16="http://schemas.microsoft.com/office/drawing/2014/main" id="{CCA0BD2E-4AE1-4A58-A045-27B018D3723F}"/>
              </a:ext>
            </a:extLst>
          </p:cNvPr>
          <p:cNvSpPr>
            <a:spLocks noGrp="1"/>
          </p:cNvSpPr>
          <p:nvPr>
            <p:ph type="title"/>
          </p:nvPr>
        </p:nvSpPr>
        <p:spPr/>
        <p:txBody>
          <a:bodyPr/>
          <a:lstStyle/>
          <a:p>
            <a:r>
              <a:rPr lang="en-US" altLang="ja-JP" dirty="0"/>
              <a:t>Use cases</a:t>
            </a:r>
            <a:endParaRPr lang="ja-JP" altLang="en-US" dirty="0"/>
          </a:p>
        </p:txBody>
      </p:sp>
      <p:sp>
        <p:nvSpPr>
          <p:cNvPr id="4" name="日付プレースホルダー 3">
            <a:extLst>
              <a:ext uri="{FF2B5EF4-FFF2-40B4-BE49-F238E27FC236}">
                <a16:creationId xmlns:a16="http://schemas.microsoft.com/office/drawing/2014/main" id="{1BA4BA4D-9A02-41CC-A464-C0221AF4EB11}"/>
              </a:ext>
            </a:extLst>
          </p:cNvPr>
          <p:cNvSpPr>
            <a:spLocks noGrp="1"/>
          </p:cNvSpPr>
          <p:nvPr>
            <p:ph type="dt" idx="10"/>
          </p:nvPr>
        </p:nvSpPr>
        <p:spPr/>
        <p:txBody>
          <a:bodyPr/>
          <a:lstStyle/>
          <a:p>
            <a:r>
              <a:rPr lang="en-US" altLang="ja-JP"/>
              <a:t>November 2021</a:t>
            </a:r>
            <a:endParaRPr lang="en-US" dirty="0"/>
          </a:p>
        </p:txBody>
      </p:sp>
      <p:sp>
        <p:nvSpPr>
          <p:cNvPr id="8" name="テキスト ボックス 7">
            <a:extLst>
              <a:ext uri="{FF2B5EF4-FFF2-40B4-BE49-F238E27FC236}">
                <a16:creationId xmlns:a16="http://schemas.microsoft.com/office/drawing/2014/main" id="{018E1206-A21D-4196-80E1-8B2EFF8767C8}"/>
              </a:ext>
            </a:extLst>
          </p:cNvPr>
          <p:cNvSpPr txBox="1"/>
          <p:nvPr/>
        </p:nvSpPr>
        <p:spPr>
          <a:xfrm>
            <a:off x="539580" y="1197032"/>
            <a:ext cx="8064839" cy="5094231"/>
          </a:xfrm>
          <a:prstGeom prst="rect">
            <a:avLst/>
          </a:prstGeom>
          <a:noFill/>
        </p:spPr>
        <p:txBody>
          <a:bodyPr wrap="square" rtlCol="0">
            <a:normAutofit fontScale="85000" lnSpcReduction="10000"/>
          </a:bodyPr>
          <a:lstStyle/>
          <a:p>
            <a:pPr marL="342900" indent="-342900">
              <a:buFont typeface="+mj-lt"/>
              <a:buAutoNum type="arabicPeriod"/>
            </a:pPr>
            <a:r>
              <a:rPr lang="en-US" altLang="ja-JP" dirty="0"/>
              <a:t>Failure and/or deterioration detection of vehicle components.</a:t>
            </a:r>
          </a:p>
          <a:p>
            <a:pPr lvl="1"/>
            <a:r>
              <a:rPr lang="en-US" altLang="ja-JP" b="0" dirty="0"/>
              <a:t>- N</a:t>
            </a:r>
            <a:r>
              <a:rPr kumimoji="1" lang="en-US" altLang="ja-JP" b="0" dirty="0"/>
              <a:t>odes are in engin</a:t>
            </a:r>
            <a:r>
              <a:rPr lang="en-US" altLang="ja-JP" b="0" dirty="0"/>
              <a:t>e compartment / coordinator is in engine compartment</a:t>
            </a:r>
            <a:br>
              <a:rPr lang="en-US" altLang="ja-JP" b="0" dirty="0"/>
            </a:br>
            <a:endParaRPr lang="en-US" altLang="ja-JP" b="0" dirty="0"/>
          </a:p>
          <a:p>
            <a:pPr marL="342900" indent="-342900">
              <a:buFont typeface="+mj-lt"/>
              <a:buAutoNum type="arabicPeriod"/>
            </a:pPr>
            <a:r>
              <a:rPr lang="en-US" altLang="ja-JP" dirty="0"/>
              <a:t>Sensing for safety driving support / Collision avoidance</a:t>
            </a:r>
          </a:p>
          <a:p>
            <a:pPr lvl="1"/>
            <a:r>
              <a:rPr lang="en-US" altLang="ja-JP" b="0" dirty="0"/>
              <a:t>- Nodes are on outside surface of vehicle / coordinator is in engine compartment</a:t>
            </a:r>
            <a:br>
              <a:rPr lang="en-US" altLang="ja-JP" dirty="0"/>
            </a:br>
            <a:endParaRPr lang="en-US" altLang="ja-JP" dirty="0"/>
          </a:p>
          <a:p>
            <a:pPr marL="342900" indent="-342900">
              <a:buFont typeface="+mj-lt"/>
              <a:buAutoNum type="arabicPeriod"/>
            </a:pPr>
            <a:r>
              <a:rPr lang="en-US" altLang="ja-JP" dirty="0"/>
              <a:t>Entertainment for passengers</a:t>
            </a:r>
          </a:p>
          <a:p>
            <a:pPr lvl="1"/>
            <a:r>
              <a:rPr lang="en-US" altLang="ja-JP" b="0" dirty="0"/>
              <a:t>- Nodes are in cabin / coordinator is in cabin.</a:t>
            </a:r>
            <a:b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br>
            <a:endParaRPr lang="en-US" altLang="ja-JP" dirty="0"/>
          </a:p>
          <a:p>
            <a:pPr marL="342900" indent="-342900">
              <a:buFont typeface="+mj-lt"/>
              <a:buAutoNum type="arabicPeriod"/>
            </a:pPr>
            <a:r>
              <a:rPr kumimoji="1" lang="en-US" altLang="ja-JP" dirty="0"/>
              <a:t>Key-less entry system</a:t>
            </a:r>
            <a:br>
              <a:rPr kumimoji="1" lang="en-US" altLang="ja-JP" dirty="0"/>
            </a:br>
            <a:r>
              <a:rPr kumimoji="1" lang="en-US" altLang="ja-JP" dirty="0"/>
              <a:t>- </a:t>
            </a:r>
            <a:r>
              <a:rPr lang="en-US" altLang="ja-JP" b="0" dirty="0"/>
              <a:t>Node is around user outside of vehicle / coordinator is in engine compartment</a:t>
            </a:r>
            <a:br>
              <a:rPr lang="en-US" altLang="ja-JP" b="0" dirty="0"/>
            </a:br>
            <a:endParaRPr lang="en-US" altLang="ja-JP" b="0" dirty="0"/>
          </a:p>
          <a:p>
            <a:pPr marL="342900" indent="-342900">
              <a:buFont typeface="+mj-lt"/>
              <a:buAutoNum type="arabicPeriod"/>
            </a:pPr>
            <a:r>
              <a:rPr lang="en-US" altLang="ja-JP" dirty="0"/>
              <a:t>Communication between user on pedestrian and vehicle</a:t>
            </a:r>
          </a:p>
          <a:p>
            <a:pPr lvl="1"/>
            <a:r>
              <a:rPr lang="en-US" altLang="ja-JP" b="0" dirty="0"/>
              <a:t>- Node is around user outside of vehicle / coordinator is on outside surface of vehicle (vehicle moves at walking speed (&lt;5km/h))</a:t>
            </a:r>
            <a:br>
              <a:rPr lang="en-US" altLang="ja-JP" b="0" dirty="0"/>
            </a:br>
            <a:endParaRPr lang="en-US" altLang="ja-JP" b="0" dirty="0"/>
          </a:p>
          <a:p>
            <a:pPr marL="342900" indent="-342900">
              <a:buFont typeface="+mj-lt"/>
              <a:buAutoNum type="arabicPeriod"/>
            </a:pPr>
            <a:r>
              <a:rPr kumimoji="1" lang="en-US" altLang="ja-JP" dirty="0"/>
              <a:t>Vehicle </a:t>
            </a:r>
            <a:r>
              <a:rPr lang="en-US" altLang="ja-JP" dirty="0"/>
              <a:t>controlling / </a:t>
            </a:r>
            <a:r>
              <a:rPr kumimoji="1" lang="en-US" altLang="ja-JP" dirty="0"/>
              <a:t>Wireless herness</a:t>
            </a:r>
          </a:p>
          <a:p>
            <a:pPr lvl="1"/>
            <a:r>
              <a:rPr lang="en-US" altLang="ja-JP" b="0" kern="1200" dirty="0">
                <a:solidFill>
                  <a:srgbClr val="000000"/>
                </a:solidFill>
                <a:effectLst/>
                <a:latin typeface="Arial" panose="020B0604020202020204" pitchFamily="34" charset="0"/>
                <a:ea typeface="ＭＳ Ｐゴシック" panose="020B0600070205080204" pitchFamily="50" charset="-128"/>
                <a:cs typeface="+mn-cs"/>
              </a:rPr>
              <a:t>- Coordinator and nodes are in b</a:t>
            </a:r>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etween cabin and chassis of vehicle</a:t>
            </a:r>
            <a:r>
              <a:rPr lang="en-US" altLang="ja-JP" b="0" dirty="0"/>
              <a:t>.</a:t>
            </a:r>
            <a:br>
              <a:rPr lang="en-US" altLang="ja-JP" b="0" dirty="0"/>
            </a:br>
            <a:endParaRPr kumimoji="1" lang="en-US" altLang="ja-JP" dirty="0"/>
          </a:p>
          <a:p>
            <a:pPr marL="342900" indent="-342900">
              <a:buFont typeface="+mj-lt"/>
              <a:buAutoNum type="arabicPeriod"/>
            </a:pPr>
            <a:r>
              <a:rPr kumimoji="1" lang="en-US" altLang="ja-JP" b="1" dirty="0"/>
              <a:t>Driver’s health problem detection</a:t>
            </a:r>
          </a:p>
          <a:p>
            <a:pPr lvl="1"/>
            <a:r>
              <a:rPr lang="en-US" altLang="ja-JP" b="0" dirty="0"/>
              <a:t>- Coordinator in engine compartment / nodes are on human (driver) body.</a:t>
            </a:r>
          </a:p>
          <a:p>
            <a:pPr lvl="1"/>
            <a:endParaRPr kumimoji="1" lang="en-US" altLang="ja-JP" b="0" dirty="0"/>
          </a:p>
          <a:p>
            <a:pPr marL="342900" indent="-342900">
              <a:buFont typeface="+mj-lt"/>
              <a:buAutoNum type="arabicPeriod"/>
            </a:pPr>
            <a:r>
              <a:rPr kumimoji="1" lang="en-US" altLang="ja-JP" dirty="0"/>
              <a:t>Driver’s and passenger’s healthcare application</a:t>
            </a:r>
          </a:p>
          <a:p>
            <a:pPr lvl="1"/>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 Nodes and c</a:t>
            </a:r>
            <a:r>
              <a:rPr lang="en-US" altLang="ja-JP" b="0" dirty="0"/>
              <a:t>oordinator are on human body.</a:t>
            </a:r>
            <a:endParaRPr kumimoji="1" lang="en-US" altLang="ja-JP" dirty="0"/>
          </a:p>
        </p:txBody>
      </p:sp>
    </p:spTree>
    <p:extLst>
      <p:ext uri="{BB962C8B-B14F-4D97-AF65-F5344CB8AC3E}">
        <p14:creationId xmlns:p14="http://schemas.microsoft.com/office/powerpoint/2010/main" val="16063185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73797E1-C724-4DE2-A1FC-F44E3F5C9C5F}"/>
              </a:ext>
            </a:extLst>
          </p:cNvPr>
          <p:cNvSpPr>
            <a:spLocks noGrp="1"/>
          </p:cNvSpPr>
          <p:nvPr>
            <p:ph type="dt" idx="10"/>
          </p:nvPr>
        </p:nvSpPr>
        <p:spPr/>
        <p:txBody>
          <a:bodyPr/>
          <a:lstStyle/>
          <a:p>
            <a:r>
              <a:rPr lang="en-US" altLang="ja-JP"/>
              <a:t>November 2021</a:t>
            </a:r>
            <a:endParaRPr lang="en-US" dirty="0"/>
          </a:p>
        </p:txBody>
      </p:sp>
      <p:sp>
        <p:nvSpPr>
          <p:cNvPr id="3" name="フッター プレースホルダー 2">
            <a:extLst>
              <a:ext uri="{FF2B5EF4-FFF2-40B4-BE49-F238E27FC236}">
                <a16:creationId xmlns:a16="http://schemas.microsoft.com/office/drawing/2014/main" id="{0987F0F2-05C5-444C-91A7-ACBD9A71669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12F6950-4A62-4EFA-A2F4-32F23091B24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17</a:t>
            </a:fld>
            <a:endParaRPr dirty="0"/>
          </a:p>
        </p:txBody>
      </p:sp>
      <p:sp>
        <p:nvSpPr>
          <p:cNvPr id="6" name="タイトル 5">
            <a:extLst>
              <a:ext uri="{FF2B5EF4-FFF2-40B4-BE49-F238E27FC236}">
                <a16:creationId xmlns:a16="http://schemas.microsoft.com/office/drawing/2014/main" id="{D4A3E875-8CA0-4907-8C7C-C97AF6F87B99}"/>
              </a:ext>
            </a:extLst>
          </p:cNvPr>
          <p:cNvSpPr>
            <a:spLocks noGrp="1"/>
          </p:cNvSpPr>
          <p:nvPr>
            <p:ph type="title"/>
          </p:nvPr>
        </p:nvSpPr>
        <p:spPr/>
        <p:txBody>
          <a:bodyPr/>
          <a:lstStyle/>
          <a:p>
            <a:r>
              <a:rPr lang="en-US" altLang="ja-JP" dirty="0"/>
              <a:t>Use cases</a:t>
            </a:r>
            <a:endParaRPr lang="ja-JP" altLang="en-US" dirty="0"/>
          </a:p>
        </p:txBody>
      </p:sp>
      <p:graphicFrame>
        <p:nvGraphicFramePr>
          <p:cNvPr id="8" name="表 8">
            <a:extLst>
              <a:ext uri="{FF2B5EF4-FFF2-40B4-BE49-F238E27FC236}">
                <a16:creationId xmlns:a16="http://schemas.microsoft.com/office/drawing/2014/main" id="{BC4AB867-C625-482D-891B-F8CF02AE940E}"/>
              </a:ext>
            </a:extLst>
          </p:cNvPr>
          <p:cNvGraphicFramePr>
            <a:graphicFrameLocks noGrp="1"/>
          </p:cNvGraphicFramePr>
          <p:nvPr>
            <p:extLst>
              <p:ext uri="{D42A27DB-BD31-4B8C-83A1-F6EECF244321}">
                <p14:modId xmlns:p14="http://schemas.microsoft.com/office/powerpoint/2010/main" val="1740022064"/>
              </p:ext>
            </p:extLst>
          </p:nvPr>
        </p:nvGraphicFramePr>
        <p:xfrm>
          <a:off x="108066" y="797876"/>
          <a:ext cx="8935148" cy="5914711"/>
        </p:xfrm>
        <a:graphic>
          <a:graphicData uri="http://schemas.openxmlformats.org/drawingml/2006/table">
            <a:tbl>
              <a:tblPr firstRow="1" bandRow="1">
                <a:tableStyleId>{5C22544A-7EE6-4342-B048-85BDC9FD1C3A}</a:tableStyleId>
              </a:tblPr>
              <a:tblGrid>
                <a:gridCol w="209912">
                  <a:extLst>
                    <a:ext uri="{9D8B030D-6E8A-4147-A177-3AD203B41FA5}">
                      <a16:colId xmlns:a16="http://schemas.microsoft.com/office/drawing/2014/main" val="2210078911"/>
                    </a:ext>
                  </a:extLst>
                </a:gridCol>
                <a:gridCol w="2531754">
                  <a:extLst>
                    <a:ext uri="{9D8B030D-6E8A-4147-A177-3AD203B41FA5}">
                      <a16:colId xmlns:a16="http://schemas.microsoft.com/office/drawing/2014/main" val="572694292"/>
                    </a:ext>
                  </a:extLst>
                </a:gridCol>
                <a:gridCol w="1704513">
                  <a:extLst>
                    <a:ext uri="{9D8B030D-6E8A-4147-A177-3AD203B41FA5}">
                      <a16:colId xmlns:a16="http://schemas.microsoft.com/office/drawing/2014/main" val="1767040934"/>
                    </a:ext>
                  </a:extLst>
                </a:gridCol>
                <a:gridCol w="1580225">
                  <a:extLst>
                    <a:ext uri="{9D8B030D-6E8A-4147-A177-3AD203B41FA5}">
                      <a16:colId xmlns:a16="http://schemas.microsoft.com/office/drawing/2014/main" val="376997318"/>
                    </a:ext>
                  </a:extLst>
                </a:gridCol>
                <a:gridCol w="1056443">
                  <a:extLst>
                    <a:ext uri="{9D8B030D-6E8A-4147-A177-3AD203B41FA5}">
                      <a16:colId xmlns:a16="http://schemas.microsoft.com/office/drawing/2014/main" val="1027690811"/>
                    </a:ext>
                  </a:extLst>
                </a:gridCol>
                <a:gridCol w="1225118">
                  <a:extLst>
                    <a:ext uri="{9D8B030D-6E8A-4147-A177-3AD203B41FA5}">
                      <a16:colId xmlns:a16="http://schemas.microsoft.com/office/drawing/2014/main" val="142116668"/>
                    </a:ext>
                  </a:extLst>
                </a:gridCol>
                <a:gridCol w="627183">
                  <a:extLst>
                    <a:ext uri="{9D8B030D-6E8A-4147-A177-3AD203B41FA5}">
                      <a16:colId xmlns:a16="http://schemas.microsoft.com/office/drawing/2014/main" val="1298687631"/>
                    </a:ext>
                  </a:extLst>
                </a:gridCol>
              </a:tblGrid>
              <a:tr h="635953">
                <a:tc>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Coordinator</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Node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Symmetric channel</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EMI / EMC consideration </a:t>
                      </a:r>
                      <a:r>
                        <a:rPr lang="en-US" altLang="ja-JP" sz="1400" b="1" i="0" u="none" strike="noStrike" cap="none" dirty="0">
                          <a:solidFill>
                            <a:schemeClr val="lt1"/>
                          </a:solidFill>
                          <a:effectLst/>
                          <a:latin typeface="+mn-lt"/>
                          <a:ea typeface="+mn-ea"/>
                          <a:cs typeface="+mn-cs"/>
                          <a:sym typeface="Arial"/>
                        </a:rPr>
                        <a:t>necessity</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note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635953">
                <a:tc>
                  <a:txBody>
                    <a:bodyPr/>
                    <a:lstStyle/>
                    <a:p>
                      <a:r>
                        <a:rPr kumimoji="1" lang="en-US" altLang="ja-JP" b="1" dirty="0"/>
                        <a:t>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b="1" dirty="0"/>
                        <a:t>Failure and/or deterioration detection of vehicle components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Engine compartment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Engine compartment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801372"/>
                  </a:ext>
                </a:extLst>
              </a:tr>
              <a:tr h="63595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Sensing for safety driving support / Collision avoidance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b="0" dirty="0"/>
                        <a:t>outside surface of vehicle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Engine compartment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No</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Yes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4186932"/>
                  </a:ext>
                </a:extLst>
              </a:tr>
              <a:tr h="63595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Cabin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Cabin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7474880"/>
                  </a:ext>
                </a:extLst>
              </a:tr>
              <a:tr h="635953">
                <a:tc>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b="0" dirty="0"/>
                        <a:t>around user outside of vehicle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Engine compartment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No</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Yes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6957780"/>
                  </a:ext>
                </a:extLst>
              </a:tr>
              <a:tr h="63595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b="0" dirty="0"/>
                        <a:t>outside surface of vehicle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b="0" dirty="0"/>
                        <a:t>around user outside of vehicle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No</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Yes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&lt;5km/h</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9258610"/>
                  </a:ext>
                </a:extLst>
              </a:tr>
              <a:tr h="63595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Vehicle </a:t>
                      </a:r>
                      <a:r>
                        <a:rPr lang="en-US" altLang="ja-JP" b="1" dirty="0"/>
                        <a:t>controlling / </a:t>
                      </a:r>
                      <a:r>
                        <a:rPr kumimoji="1" lang="en-US" altLang="ja-JP" b="1" dirty="0"/>
                        <a:t>Wireless herness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between cabin and chassis of vehicle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between cabin and chassis of vehicle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No</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Yes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4521264"/>
                  </a:ext>
                </a:extLst>
              </a:tr>
              <a:tr h="63595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Engine compartment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On human body</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No</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Yes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68469070"/>
                  </a:ext>
                </a:extLst>
              </a:tr>
              <a:tr h="635953">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and passenger’s healthcare application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b="0" dirty="0"/>
                        <a:t>on human body</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b="0" dirty="0"/>
                        <a:t>on human body</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445988"/>
                  </a:ext>
                </a:extLst>
              </a:tr>
            </a:tbl>
          </a:graphicData>
        </a:graphic>
      </p:graphicFrame>
    </p:spTree>
    <p:extLst>
      <p:ext uri="{BB962C8B-B14F-4D97-AF65-F5344CB8AC3E}">
        <p14:creationId xmlns:p14="http://schemas.microsoft.com/office/powerpoint/2010/main" val="2545939929"/>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73797E1-C724-4DE2-A1FC-F44E3F5C9C5F}"/>
              </a:ext>
            </a:extLst>
          </p:cNvPr>
          <p:cNvSpPr>
            <a:spLocks noGrp="1"/>
          </p:cNvSpPr>
          <p:nvPr>
            <p:ph type="dt" idx="10"/>
          </p:nvPr>
        </p:nvSpPr>
        <p:spPr/>
        <p:txBody>
          <a:bodyPr/>
          <a:lstStyle/>
          <a:p>
            <a:r>
              <a:rPr lang="en-US" altLang="ja-JP"/>
              <a:t>November 2021</a:t>
            </a:r>
            <a:endParaRPr lang="en-US" dirty="0"/>
          </a:p>
        </p:txBody>
      </p:sp>
      <p:sp>
        <p:nvSpPr>
          <p:cNvPr id="3" name="フッター プレースホルダー 2">
            <a:extLst>
              <a:ext uri="{FF2B5EF4-FFF2-40B4-BE49-F238E27FC236}">
                <a16:creationId xmlns:a16="http://schemas.microsoft.com/office/drawing/2014/main" id="{0987F0F2-05C5-444C-91A7-ACBD9A71669D}"/>
              </a:ext>
            </a:extLst>
          </p:cNvPr>
          <p:cNvSpPr>
            <a:spLocks noGrp="1"/>
          </p:cNvSpPr>
          <p:nvPr>
            <p:ph type="ftr" idx="11"/>
          </p:nvPr>
        </p:nvSpPr>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12F6950-4A62-4EFA-A2F4-32F23091B240}"/>
              </a:ext>
            </a:extLst>
          </p:cNvPr>
          <p:cNvSpPr>
            <a:spLocks noGrp="1"/>
          </p:cNvSpPr>
          <p:nvPr>
            <p:ph type="sldNum" idx="12"/>
          </p:nvPr>
        </p:nvSpPr>
        <p:spPr>
          <a:xfrm>
            <a:off x="4341813" y="6353493"/>
            <a:ext cx="536575" cy="184150"/>
          </a:xfrm>
        </p:spPr>
        <p:txBody>
          <a:bodyPr/>
          <a:lstStyle/>
          <a:p>
            <a:pPr marL="0" lvl="0" indent="0" algn="ctr" rtl="0">
              <a:spcBef>
                <a:spcPts val="0"/>
              </a:spcBef>
              <a:spcAft>
                <a:spcPts val="0"/>
              </a:spcAft>
              <a:buNone/>
            </a:pPr>
            <a:r>
              <a:rPr lang="en-US"/>
              <a:t>Slide </a:t>
            </a:r>
            <a:fld id="{00000000-1234-1234-1234-123412341234}" type="slidenum">
              <a:rPr lang="en-US" smtClean="0"/>
              <a:t>18</a:t>
            </a:fld>
            <a:endParaRPr dirty="0"/>
          </a:p>
        </p:txBody>
      </p:sp>
      <p:sp>
        <p:nvSpPr>
          <p:cNvPr id="6" name="タイトル 5">
            <a:extLst>
              <a:ext uri="{FF2B5EF4-FFF2-40B4-BE49-F238E27FC236}">
                <a16:creationId xmlns:a16="http://schemas.microsoft.com/office/drawing/2014/main" id="{D4A3E875-8CA0-4907-8C7C-C97AF6F87B99}"/>
              </a:ext>
            </a:extLst>
          </p:cNvPr>
          <p:cNvSpPr>
            <a:spLocks noGrp="1"/>
          </p:cNvSpPr>
          <p:nvPr>
            <p:ph type="title"/>
          </p:nvPr>
        </p:nvSpPr>
        <p:spPr>
          <a:xfrm>
            <a:off x="728897" y="856842"/>
            <a:ext cx="7772400" cy="511233"/>
          </a:xfrm>
        </p:spPr>
        <p:txBody>
          <a:bodyPr/>
          <a:lstStyle/>
          <a:p>
            <a:r>
              <a:rPr lang="en-US" altLang="ja-JP" dirty="0"/>
              <a:t>Use cases</a:t>
            </a:r>
            <a:endParaRPr lang="ja-JP" altLang="en-US" dirty="0"/>
          </a:p>
        </p:txBody>
      </p:sp>
      <p:graphicFrame>
        <p:nvGraphicFramePr>
          <p:cNvPr id="8" name="表 8">
            <a:extLst>
              <a:ext uri="{FF2B5EF4-FFF2-40B4-BE49-F238E27FC236}">
                <a16:creationId xmlns:a16="http://schemas.microsoft.com/office/drawing/2014/main" id="{BC4AB867-C625-482D-891B-F8CF02AE940E}"/>
              </a:ext>
            </a:extLst>
          </p:cNvPr>
          <p:cNvGraphicFramePr>
            <a:graphicFrameLocks noGrp="1"/>
          </p:cNvGraphicFramePr>
          <p:nvPr>
            <p:extLst>
              <p:ext uri="{D42A27DB-BD31-4B8C-83A1-F6EECF244321}">
                <p14:modId xmlns:p14="http://schemas.microsoft.com/office/powerpoint/2010/main" val="4083047677"/>
              </p:ext>
            </p:extLst>
          </p:nvPr>
        </p:nvGraphicFramePr>
        <p:xfrm>
          <a:off x="154585" y="981451"/>
          <a:ext cx="8834830" cy="553038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1009024">
                  <a:extLst>
                    <a:ext uri="{9D8B030D-6E8A-4147-A177-3AD203B41FA5}">
                      <a16:colId xmlns:a16="http://schemas.microsoft.com/office/drawing/2014/main" val="3355748283"/>
                    </a:ext>
                  </a:extLst>
                </a:gridCol>
                <a:gridCol w="1076827">
                  <a:extLst>
                    <a:ext uri="{9D8B030D-6E8A-4147-A177-3AD203B41FA5}">
                      <a16:colId xmlns:a16="http://schemas.microsoft.com/office/drawing/2014/main" val="1298687631"/>
                    </a:ext>
                  </a:extLst>
                </a:gridCol>
              </a:tblGrid>
              <a:tr h="573177">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combustion internal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EV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809191">
                <a:tc>
                  <a:txBody>
                    <a:bodyPr/>
                    <a:lstStyle/>
                    <a:p>
                      <a:r>
                        <a:rPr kumimoji="1" lang="en-US" altLang="ja-JP" b="1" dirty="0"/>
                        <a:t>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b="1" dirty="0"/>
                        <a:t>Failure and/or deterioration detection of vehicle components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1.1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1.3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dirty="0"/>
                        <a:t>Case 1.5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57801372"/>
                  </a:ext>
                </a:extLst>
              </a:tr>
              <a:tr h="57317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Sensing for safety driving support / Collision avoidance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2.1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2.3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2.5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874186932"/>
                  </a:ext>
                </a:extLst>
              </a:tr>
              <a:tr h="57317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977474880"/>
                  </a:ext>
                </a:extLst>
              </a:tr>
              <a:tr h="550610">
                <a:tc>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4.1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4.3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26957780"/>
                  </a:ext>
                </a:extLst>
              </a:tr>
              <a:tr h="57317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39258610"/>
                  </a:ext>
                </a:extLst>
              </a:tr>
              <a:tr h="57317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Vehicle </a:t>
                      </a:r>
                      <a:r>
                        <a:rPr lang="en-US" altLang="ja-JP" b="1" dirty="0"/>
                        <a:t>controlling / </a:t>
                      </a:r>
                      <a:r>
                        <a:rPr kumimoji="1" lang="en-US" altLang="ja-JP" b="1" dirty="0"/>
                        <a:t>Wireless herness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6.1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6.3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6.5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04521264"/>
                  </a:ext>
                </a:extLst>
              </a:tr>
              <a:tr h="57317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7.1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gridSpan="2">
                  <a:txBody>
                    <a:bodyPr/>
                    <a:lstStyle/>
                    <a:p>
                      <a:pPr algn="ctr"/>
                      <a:r>
                        <a:rPr kumimoji="1" lang="en-US" altLang="ja-JP" dirty="0"/>
                        <a:t>Case 7.3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a:p>
                  </a:txBody>
                  <a:tcPr/>
                </a:tc>
                <a:tc>
                  <a:txBody>
                    <a:bodyPr/>
                    <a:lstStyle/>
                    <a:p>
                      <a:pPr algn="ctr"/>
                      <a:r>
                        <a:rPr kumimoji="1" lang="en-US" altLang="ja-JP" dirty="0"/>
                        <a:t>Case 7.5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843360377"/>
                  </a:ext>
                </a:extLst>
              </a:tr>
              <a:tr h="573177">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and passenger’s healthcare application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5">
                  <a:txBody>
                    <a:bodyPr/>
                    <a:lstStyle/>
                    <a:p>
                      <a:pPr algn="ctr"/>
                      <a:r>
                        <a:rPr kumimoji="1" lang="en-US" altLang="ja-JP" dirty="0"/>
                        <a:t>IEEE 802.15.6 – 2012 Channel models can be applied</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445988"/>
                  </a:ext>
                </a:extLst>
              </a:tr>
            </a:tbl>
          </a:graphicData>
        </a:graphic>
      </p:graphicFrame>
      <p:pic>
        <p:nvPicPr>
          <p:cNvPr id="16" name="Picture 4" descr="車・セダンのイラスト02 | 無料のフリー素材 イラストエイト">
            <a:extLst>
              <a:ext uri="{FF2B5EF4-FFF2-40B4-BE49-F238E27FC236}">
                <a16:creationId xmlns:a16="http://schemas.microsoft.com/office/drawing/2014/main" id="{0351A347-EA66-467B-8316-52139243C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03576" y="703400"/>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D6FAC43-F9E6-4F26-AA9A-801D7206F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7000257" y="792955"/>
            <a:ext cx="856336" cy="332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303C16E3-B0D4-4AEF-B04D-306313168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1278" y="570267"/>
            <a:ext cx="735436" cy="5953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613C432B-C201-47D1-A43B-3057FC908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50550" y="797284"/>
            <a:ext cx="938659" cy="3683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4WD・SUVのイラスト">
            <a:extLst>
              <a:ext uri="{FF2B5EF4-FFF2-40B4-BE49-F238E27FC236}">
                <a16:creationId xmlns:a16="http://schemas.microsoft.com/office/drawing/2014/main" id="{F9D00542-1B9D-4DCD-BF80-7C32DB8F0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793489" y="696902"/>
            <a:ext cx="542198" cy="3891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車・セダンのイラスト02 | 無料のフリー素材 イラストエイト">
            <a:extLst>
              <a:ext uri="{FF2B5EF4-FFF2-40B4-BE49-F238E27FC236}">
                <a16:creationId xmlns:a16="http://schemas.microsoft.com/office/drawing/2014/main" id="{57877E9E-85DA-46C3-9C6E-9894DC499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27063" y="692334"/>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4WD・SUVのイラスト">
            <a:extLst>
              <a:ext uri="{FF2B5EF4-FFF2-40B4-BE49-F238E27FC236}">
                <a16:creationId xmlns:a16="http://schemas.microsoft.com/office/drawing/2014/main" id="{618768BE-563E-4984-93CA-5016932D4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236505" y="703400"/>
            <a:ext cx="542198" cy="38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46614871"/>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73797E1-C724-4DE2-A1FC-F44E3F5C9C5F}"/>
              </a:ext>
            </a:extLst>
          </p:cNvPr>
          <p:cNvSpPr>
            <a:spLocks noGrp="1"/>
          </p:cNvSpPr>
          <p:nvPr>
            <p:ph type="dt" idx="10"/>
          </p:nvPr>
        </p:nvSpPr>
        <p:spPr/>
        <p:txBody>
          <a:bodyPr/>
          <a:lstStyle/>
          <a:p>
            <a:r>
              <a:rPr lang="en-US" altLang="ja-JP"/>
              <a:t>November 2021</a:t>
            </a:r>
            <a:endParaRPr lang="en-US" dirty="0"/>
          </a:p>
        </p:txBody>
      </p:sp>
      <p:sp>
        <p:nvSpPr>
          <p:cNvPr id="3" name="フッター プレースホルダー 2">
            <a:extLst>
              <a:ext uri="{FF2B5EF4-FFF2-40B4-BE49-F238E27FC236}">
                <a16:creationId xmlns:a16="http://schemas.microsoft.com/office/drawing/2014/main" id="{0987F0F2-05C5-444C-91A7-ACBD9A71669D}"/>
              </a:ext>
            </a:extLst>
          </p:cNvPr>
          <p:cNvSpPr>
            <a:spLocks noGrp="1"/>
          </p:cNvSpPr>
          <p:nvPr>
            <p:ph type="ftr" idx="11"/>
          </p:nvPr>
        </p:nvSpPr>
        <p:spPr>
          <a:xfrm>
            <a:off x="4878387" y="6189693"/>
            <a:ext cx="4157547" cy="282834"/>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12F6950-4A62-4EFA-A2F4-32F23091B240}"/>
              </a:ext>
            </a:extLst>
          </p:cNvPr>
          <p:cNvSpPr>
            <a:spLocks noGrp="1"/>
          </p:cNvSpPr>
          <p:nvPr>
            <p:ph type="sldNum" idx="12"/>
          </p:nvPr>
        </p:nvSpPr>
        <p:spPr>
          <a:xfrm>
            <a:off x="4341813" y="6189693"/>
            <a:ext cx="536575" cy="184150"/>
          </a:xfrm>
        </p:spPr>
        <p:txBody>
          <a:bodyPr/>
          <a:lstStyle/>
          <a:p>
            <a:pPr marL="0" lvl="0" indent="0" algn="ctr" rtl="0">
              <a:spcBef>
                <a:spcPts val="0"/>
              </a:spcBef>
              <a:spcAft>
                <a:spcPts val="0"/>
              </a:spcAft>
              <a:buNone/>
            </a:pPr>
            <a:r>
              <a:rPr lang="en-US"/>
              <a:t>Slide </a:t>
            </a:r>
            <a:fld id="{00000000-1234-1234-1234-123412341234}" type="slidenum">
              <a:rPr lang="en-US" smtClean="0"/>
              <a:t>19</a:t>
            </a:fld>
            <a:endParaRPr dirty="0"/>
          </a:p>
        </p:txBody>
      </p:sp>
      <p:sp>
        <p:nvSpPr>
          <p:cNvPr id="6" name="タイトル 5">
            <a:extLst>
              <a:ext uri="{FF2B5EF4-FFF2-40B4-BE49-F238E27FC236}">
                <a16:creationId xmlns:a16="http://schemas.microsoft.com/office/drawing/2014/main" id="{D4A3E875-8CA0-4907-8C7C-C97AF6F87B99}"/>
              </a:ext>
            </a:extLst>
          </p:cNvPr>
          <p:cNvSpPr>
            <a:spLocks noGrp="1"/>
          </p:cNvSpPr>
          <p:nvPr>
            <p:ph type="title"/>
          </p:nvPr>
        </p:nvSpPr>
        <p:spPr>
          <a:xfrm>
            <a:off x="728897" y="1189320"/>
            <a:ext cx="7772400" cy="511233"/>
          </a:xfrm>
        </p:spPr>
        <p:txBody>
          <a:bodyPr/>
          <a:lstStyle/>
          <a:p>
            <a:r>
              <a:rPr lang="en-US" altLang="ja-JP" dirty="0"/>
              <a:t>Use cases</a:t>
            </a:r>
            <a:endParaRPr lang="ja-JP" altLang="en-US" dirty="0"/>
          </a:p>
        </p:txBody>
      </p:sp>
      <p:graphicFrame>
        <p:nvGraphicFramePr>
          <p:cNvPr id="8" name="表 8">
            <a:extLst>
              <a:ext uri="{FF2B5EF4-FFF2-40B4-BE49-F238E27FC236}">
                <a16:creationId xmlns:a16="http://schemas.microsoft.com/office/drawing/2014/main" id="{BC4AB867-C625-482D-891B-F8CF02AE940E}"/>
              </a:ext>
            </a:extLst>
          </p:cNvPr>
          <p:cNvGraphicFramePr>
            <a:graphicFrameLocks noGrp="1"/>
          </p:cNvGraphicFramePr>
          <p:nvPr>
            <p:extLst>
              <p:ext uri="{D42A27DB-BD31-4B8C-83A1-F6EECF244321}">
                <p14:modId xmlns:p14="http://schemas.microsoft.com/office/powerpoint/2010/main" val="2409916643"/>
              </p:ext>
            </p:extLst>
          </p:nvPr>
        </p:nvGraphicFramePr>
        <p:xfrm>
          <a:off x="154585" y="1278452"/>
          <a:ext cx="8834830" cy="5547360"/>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combustion internal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EV</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684567">
                <a:tc>
                  <a:txBody>
                    <a:bodyPr/>
                    <a:lstStyle/>
                    <a:p>
                      <a:r>
                        <a:rPr kumimoji="1" lang="en-US" altLang="ja-JP" b="1" dirty="0"/>
                        <a:t>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ja-JP" b="1" dirty="0"/>
                        <a:t>Failure and/or deterioration detection of vehicle components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1.1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1.3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dirty="0"/>
                        <a:t>Case 1.5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7801372"/>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Sensing for safety driving support / Collision avoidance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2.1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2.3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2.5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74186932"/>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2.1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2.3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algn="ctr"/>
                      <a:r>
                        <a:rPr kumimoji="1" lang="en-US" altLang="ja-JP" dirty="0"/>
                        <a:t>Case 2.5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58055249"/>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285236">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tc>
                <a:tc gridSpan="2">
                  <a:txBody>
                    <a:bodyPr/>
                    <a:lstStyle/>
                    <a:p>
                      <a:pPr algn="ctr"/>
                      <a:r>
                        <a:rPr kumimoji="1" lang="en-US" altLang="ja-JP" dirty="0"/>
                        <a:t>Case 5.3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Vehicle </a:t>
                      </a:r>
                      <a:r>
                        <a:rPr lang="en-US" altLang="ja-JP" b="1" dirty="0"/>
                        <a:t>controlling / </a:t>
                      </a:r>
                      <a:r>
                        <a:rPr kumimoji="1" lang="en-US" altLang="ja-JP" b="1" dirty="0"/>
                        <a:t>Wireless herness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6.1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6.3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6.5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4521264"/>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6.1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tc>
                <a:tc gridSpan="2">
                  <a:txBody>
                    <a:bodyPr/>
                    <a:lstStyle/>
                    <a:p>
                      <a:pPr algn="ctr"/>
                      <a:r>
                        <a:rPr kumimoji="1" lang="en-US" altLang="ja-JP" dirty="0"/>
                        <a:t>Case 6.3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6.5</a:t>
                      </a:r>
                      <a:r>
                        <a:rPr kumimoji="1" lang="ja-JP" altLang="en-US" dirty="0"/>
                        <a:t> </a:t>
                      </a:r>
                      <a:r>
                        <a:rPr kumimoji="1" lang="en-US" altLang="ja-JP" dirty="0"/>
                        <a:t>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62913772"/>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7.1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9165351"/>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7.1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91325545"/>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and passenger’s healthcare application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5">
                  <a:txBody>
                    <a:bodyPr/>
                    <a:lstStyle/>
                    <a:p>
                      <a:pPr algn="ctr"/>
                      <a:r>
                        <a:rPr kumimoji="1" lang="en-US" altLang="ja-JP" dirty="0"/>
                        <a:t>IEEE 802.15.6 – 2012 Channel models can be applied</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445988"/>
                  </a:ext>
                </a:extLst>
              </a:tr>
            </a:tbl>
          </a:graphicData>
        </a:graphic>
      </p:graphicFrame>
      <p:pic>
        <p:nvPicPr>
          <p:cNvPr id="16" name="Picture 4" descr="車・セダンのイラスト02 | 無料のフリー素材 イラストエイト">
            <a:extLst>
              <a:ext uri="{FF2B5EF4-FFF2-40B4-BE49-F238E27FC236}">
                <a16:creationId xmlns:a16="http://schemas.microsoft.com/office/drawing/2014/main" id="{0351A347-EA66-467B-8316-52139243C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03576" y="1035878"/>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D6FAC43-F9E6-4F26-AA9A-801D7206F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6963093" y="1057269"/>
            <a:ext cx="856336" cy="332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303C16E3-B0D4-4AEF-B04D-306313168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1278" y="998077"/>
            <a:ext cx="735436" cy="5953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613C432B-C201-47D1-A43B-3057FC908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67774" y="1076601"/>
            <a:ext cx="938659" cy="3683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4WD・SUVのイラスト">
            <a:extLst>
              <a:ext uri="{FF2B5EF4-FFF2-40B4-BE49-F238E27FC236}">
                <a16:creationId xmlns:a16="http://schemas.microsoft.com/office/drawing/2014/main" id="{F9D00542-1B9D-4DCD-BF80-7C32DB8F0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793489" y="1029380"/>
            <a:ext cx="542198" cy="3891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車・セダンのイラスト02 | 無料のフリー素材 イラストエイト">
            <a:extLst>
              <a:ext uri="{FF2B5EF4-FFF2-40B4-BE49-F238E27FC236}">
                <a16:creationId xmlns:a16="http://schemas.microsoft.com/office/drawing/2014/main" id="{57877E9E-85DA-46C3-9C6E-9894DC499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27063" y="1024812"/>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4WD・SUVのイラスト">
            <a:extLst>
              <a:ext uri="{FF2B5EF4-FFF2-40B4-BE49-F238E27FC236}">
                <a16:creationId xmlns:a16="http://schemas.microsoft.com/office/drawing/2014/main" id="{618768BE-563E-4984-93CA-5016932D4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236505" y="1035878"/>
            <a:ext cx="542198" cy="389107"/>
          </a:xfrm>
          <a:prstGeom prst="rect">
            <a:avLst/>
          </a:prstGeom>
          <a:noFill/>
          <a:extLst>
            <a:ext uri="{909E8E84-426E-40DD-AFC4-6F175D3DCCD1}">
              <a14:hiddenFill xmlns:a14="http://schemas.microsoft.com/office/drawing/2010/main">
                <a:solidFill>
                  <a:srgbClr val="FFFFFF"/>
                </a:solidFill>
              </a14:hiddenFill>
            </a:ext>
          </a:extLst>
        </p:spPr>
      </p:pic>
      <p:sp>
        <p:nvSpPr>
          <p:cNvPr id="15" name="テキスト ボックス 14">
            <a:extLst>
              <a:ext uri="{FF2B5EF4-FFF2-40B4-BE49-F238E27FC236}">
                <a16:creationId xmlns:a16="http://schemas.microsoft.com/office/drawing/2014/main" id="{14173144-83F2-42F3-9568-FCA2E8D7C300}"/>
              </a:ext>
            </a:extLst>
          </p:cNvPr>
          <p:cNvSpPr txBox="1"/>
          <p:nvPr/>
        </p:nvSpPr>
        <p:spPr>
          <a:xfrm>
            <a:off x="343525" y="566168"/>
            <a:ext cx="4572000" cy="646331"/>
          </a:xfrm>
          <a:prstGeom prst="rect">
            <a:avLst/>
          </a:prstGeom>
          <a:noFill/>
        </p:spPr>
        <p:txBody>
          <a:bodyPr wrap="square">
            <a:spAutoFit/>
          </a:bodyPr>
          <a:lstStyle/>
          <a:p>
            <a:r>
              <a:rPr lang="en-US" altLang="ja-JP" dirty="0"/>
              <a:t>Coordinator to node : C-N</a:t>
            </a:r>
            <a:endParaRPr kumimoji="1" lang="ja-JP" altLang="en-US" dirty="0"/>
          </a:p>
          <a:p>
            <a:r>
              <a:rPr kumimoji="1" lang="en-US" altLang="ja-JP" dirty="0"/>
              <a:t>Node to coordinator : N-C</a:t>
            </a:r>
          </a:p>
        </p:txBody>
      </p:sp>
      <p:sp>
        <p:nvSpPr>
          <p:cNvPr id="23" name="テキスト ボックス 22">
            <a:extLst>
              <a:ext uri="{FF2B5EF4-FFF2-40B4-BE49-F238E27FC236}">
                <a16:creationId xmlns:a16="http://schemas.microsoft.com/office/drawing/2014/main" id="{6D6F577C-3785-4EA4-9722-5AE8BA3F9544}"/>
              </a:ext>
            </a:extLst>
          </p:cNvPr>
          <p:cNvSpPr txBox="1"/>
          <p:nvPr/>
        </p:nvSpPr>
        <p:spPr>
          <a:xfrm>
            <a:off x="3450259" y="761878"/>
            <a:ext cx="4572000" cy="369332"/>
          </a:xfrm>
          <a:prstGeom prst="rect">
            <a:avLst/>
          </a:prstGeom>
          <a:noFill/>
        </p:spPr>
        <p:txBody>
          <a:bodyPr wrap="square">
            <a:spAutoFit/>
          </a:bodyPr>
          <a:lstStyle/>
          <a:p>
            <a:r>
              <a:rPr lang="en-US" altLang="ja-JP" dirty="0"/>
              <a:t>For asymmetric environments</a:t>
            </a:r>
            <a:endParaRPr kumimoji="1" lang="en-US" altLang="ja-JP" dirty="0"/>
          </a:p>
        </p:txBody>
      </p:sp>
      <p:sp>
        <p:nvSpPr>
          <p:cNvPr id="7" name="右中かっこ 6">
            <a:extLst>
              <a:ext uri="{FF2B5EF4-FFF2-40B4-BE49-F238E27FC236}">
                <a16:creationId xmlns:a16="http://schemas.microsoft.com/office/drawing/2014/main" id="{BF0AE756-BBC9-48E3-8081-80B359C6A940}"/>
              </a:ext>
            </a:extLst>
          </p:cNvPr>
          <p:cNvSpPr/>
          <p:nvPr/>
        </p:nvSpPr>
        <p:spPr>
          <a:xfrm>
            <a:off x="3310037" y="723240"/>
            <a:ext cx="206942" cy="398140"/>
          </a:xfrm>
          <a:prstGeom prst="rightBrace">
            <a:avLst/>
          </a:prstGeom>
          <a:ln>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a:p>
        </p:txBody>
      </p:sp>
    </p:spTree>
    <p:extLst>
      <p:ext uri="{BB962C8B-B14F-4D97-AF65-F5344CB8AC3E}">
        <p14:creationId xmlns:p14="http://schemas.microsoft.com/office/powerpoint/2010/main" val="275756518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タイトル 1">
            <a:extLst>
              <a:ext uri="{FF2B5EF4-FFF2-40B4-BE49-F238E27FC236}">
                <a16:creationId xmlns:a16="http://schemas.microsoft.com/office/drawing/2014/main" id="{EAB059CA-4E28-46EC-8C4B-BF7DC347BBEA}"/>
              </a:ext>
            </a:extLst>
          </p:cNvPr>
          <p:cNvSpPr>
            <a:spLocks noGrp="1"/>
          </p:cNvSpPr>
          <p:nvPr>
            <p:ph type="ctrTitle"/>
          </p:nvPr>
        </p:nvSpPr>
        <p:spPr>
          <a:xfrm>
            <a:off x="685800" y="1787525"/>
            <a:ext cx="8096250" cy="1470025"/>
          </a:xfrm>
        </p:spPr>
        <p:txBody>
          <a:bodyPr>
            <a:normAutofit fontScale="90000"/>
          </a:bodyPr>
          <a:lstStyle/>
          <a:p>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Chane</a:t>
            </a:r>
            <a:r>
              <a:rPr lang="en-US" altLang="ja-JP" i="0" u="none" strike="noStrike" cap="none" spc="0" normalizeH="0" baseline="0" noProof="0" dirty="0">
                <a:ln>
                  <a:noFill/>
                </a:ln>
                <a:solidFill>
                  <a:srgbClr val="000000"/>
                </a:solidFill>
                <a:effectLst/>
                <a:uLnTx/>
                <a:uFillTx/>
              </a:rPr>
              <a:t>l</a:t>
            </a:r>
            <a:r>
              <a:rPr lang="en-US" altLang="ja-JP" dirty="0">
                <a:solidFill>
                  <a:srgbClr val="000000"/>
                </a:solidFill>
              </a:rPr>
              <a:t> </a:t>
            </a:r>
            <a:r>
              <a:rPr kumimoji="0" lang="en-US" altLang="ja-JP" sz="3600" b="0" kern="0" dirty="0">
                <a:solidFill>
                  <a:srgbClr val="000000"/>
                </a:solidFill>
                <a:latin typeface="Times New Roman"/>
                <a:ea typeface="Times New Roman"/>
                <a:cs typeface="Times New Roman"/>
                <a:sym typeface="Times New Roman"/>
              </a:rPr>
              <a:t>and Environmental Models Classification for </a:t>
            </a:r>
            <a:r>
              <a:rPr kumimoji="0" lang="en-US" altLang="ja-JP" sz="3600" b="0" i="0" u="none" strike="noStrike" kern="0" cap="none" spc="0" normalizeH="0" baseline="0" noProof="0" dirty="0">
                <a:ln>
                  <a:noFill/>
                </a:ln>
                <a:solidFill>
                  <a:srgbClr val="000000"/>
                </a:solidFill>
                <a:effectLst/>
                <a:uLnTx/>
                <a:uFillTx/>
                <a:latin typeface="Times New Roman"/>
                <a:ea typeface="Times New Roman"/>
                <a:cs typeface="Times New Roman"/>
                <a:sym typeface="Times New Roman"/>
              </a:rPr>
              <a:t>Vehicle Body Area Network (VBAN) on TG15.6a</a:t>
            </a:r>
            <a:endParaRPr kumimoji="1" lang="ja-JP" altLang="en-US" dirty="0"/>
          </a:p>
        </p:txBody>
      </p:sp>
      <p:sp>
        <p:nvSpPr>
          <p:cNvPr id="3" name="字幕 2">
            <a:extLst>
              <a:ext uri="{FF2B5EF4-FFF2-40B4-BE49-F238E27FC236}">
                <a16:creationId xmlns:a16="http://schemas.microsoft.com/office/drawing/2014/main" id="{169AC742-DB54-4E5D-B13D-65186EC1240E}"/>
              </a:ext>
            </a:extLst>
          </p:cNvPr>
          <p:cNvSpPr>
            <a:spLocks noGrp="1"/>
          </p:cNvSpPr>
          <p:nvPr>
            <p:ph type="subTitle" idx="1"/>
          </p:nvPr>
        </p:nvSpPr>
        <p:spPr>
          <a:xfrm>
            <a:off x="1409700" y="3990181"/>
            <a:ext cx="6400800" cy="1752600"/>
          </a:xfrm>
        </p:spPr>
        <p:txBody>
          <a:bodyPr/>
          <a:lstStyle/>
          <a:p>
            <a:r>
              <a:rPr kumimoji="1" lang="en-US" altLang="ja-JP" sz="2400" dirty="0"/>
              <a:t>Takumi Kobayashi</a:t>
            </a:r>
            <a:r>
              <a:rPr kumimoji="1" lang="en-US" altLang="ja-JP" sz="2400" baseline="30000" dirty="0"/>
              <a:t> (1,2)</a:t>
            </a:r>
            <a:r>
              <a:rPr kumimoji="1" lang="en-US" altLang="ja-JP" sz="2400" dirty="0">
                <a:sym typeface="Times New Roman"/>
              </a:rPr>
              <a:t>, Marco Hernandez</a:t>
            </a:r>
            <a:r>
              <a:rPr kumimoji="1" lang="en-US" altLang="ja-JP" sz="2400" baseline="30000" dirty="0"/>
              <a:t> (2)</a:t>
            </a:r>
            <a:r>
              <a:rPr kumimoji="1" lang="en-US" altLang="ja-JP" sz="2400" dirty="0">
                <a:sym typeface="Times New Roman"/>
              </a:rPr>
              <a:t>, </a:t>
            </a:r>
            <a:r>
              <a:rPr kumimoji="1" lang="en-US" altLang="ja-JP" sz="2400" dirty="0" err="1">
                <a:sym typeface="Times New Roman"/>
              </a:rPr>
              <a:t>Minsoo</a:t>
            </a:r>
            <a:r>
              <a:rPr kumimoji="1" lang="en-US" altLang="ja-JP" sz="2400" dirty="0">
                <a:sym typeface="Times New Roman"/>
              </a:rPr>
              <a:t> Kim</a:t>
            </a:r>
            <a:r>
              <a:rPr kumimoji="1" lang="en-US" altLang="ja-JP" sz="2400" baseline="30000" dirty="0"/>
              <a:t> (2)</a:t>
            </a:r>
            <a:r>
              <a:rPr kumimoji="1" lang="en-US" altLang="ja-JP" sz="2400" dirty="0">
                <a:sym typeface="Times New Roman"/>
              </a:rPr>
              <a:t>, Ryuji Kohno</a:t>
            </a:r>
            <a:r>
              <a:rPr kumimoji="1" lang="en-US" altLang="ja-JP" sz="2400" baseline="30000" dirty="0"/>
              <a:t>(1,2)</a:t>
            </a:r>
          </a:p>
          <a:p>
            <a:endParaRPr kumimoji="1" lang="en-US" altLang="ja-JP" sz="2400" dirty="0"/>
          </a:p>
          <a:p>
            <a:r>
              <a:rPr kumimoji="1" lang="en-US" altLang="ja-JP" sz="2000" baseline="30000" dirty="0"/>
              <a:t>(1)</a:t>
            </a:r>
            <a:r>
              <a:rPr kumimoji="1" lang="en-US" altLang="ja-JP" sz="2000" dirty="0"/>
              <a:t>Yokohama National University, </a:t>
            </a:r>
            <a:br>
              <a:rPr kumimoji="1" lang="en-US" altLang="ja-JP" sz="2000" dirty="0"/>
            </a:br>
            <a:r>
              <a:rPr kumimoji="1" lang="en-US" altLang="ja-JP" sz="2000" baseline="30000" dirty="0"/>
              <a:t>(2)</a:t>
            </a:r>
            <a:r>
              <a:rPr kumimoji="1" lang="en-US" altLang="ja-JP" sz="2000" dirty="0"/>
              <a:t>YRP-International Ariane Institute</a:t>
            </a:r>
          </a:p>
        </p:txBody>
      </p:sp>
      <p:sp>
        <p:nvSpPr>
          <p:cNvPr id="5" name="日付プレースホルダー 4">
            <a:extLst>
              <a:ext uri="{FF2B5EF4-FFF2-40B4-BE49-F238E27FC236}">
                <a16:creationId xmlns:a16="http://schemas.microsoft.com/office/drawing/2014/main" id="{A9B665EA-F07D-4188-8326-F659381AFD03}"/>
              </a:ext>
            </a:extLst>
          </p:cNvPr>
          <p:cNvSpPr>
            <a:spLocks noGrp="1"/>
          </p:cNvSpPr>
          <p:nvPr>
            <p:ph type="dt" idx="10"/>
          </p:nvPr>
        </p:nvSpPr>
        <p:spPr>
          <a:xfrm>
            <a:off x="685800" y="444500"/>
            <a:ext cx="1600200" cy="215900"/>
          </a:xfrm>
        </p:spPr>
        <p:txBody>
          <a:bodyPr/>
          <a:lstStyle/>
          <a:p>
            <a:r>
              <a:rPr kumimoji="1" lang="en-US" altLang="ja-JP"/>
              <a:t>November 2021</a:t>
            </a:r>
            <a:endParaRPr kumimoji="1" lang="ja-JP" altLang="en-US"/>
          </a:p>
        </p:txBody>
      </p:sp>
      <p:sp>
        <p:nvSpPr>
          <p:cNvPr id="4" name="スライド番号プレースホルダー 3">
            <a:extLst>
              <a:ext uri="{FF2B5EF4-FFF2-40B4-BE49-F238E27FC236}">
                <a16:creationId xmlns:a16="http://schemas.microsoft.com/office/drawing/2014/main" id="{C07F7F96-A9BC-4DA5-8F52-A51FF0FD776E}"/>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
        <p:nvSpPr>
          <p:cNvPr id="7" name="フッター プレースホルダー 6">
            <a:extLst>
              <a:ext uri="{FF2B5EF4-FFF2-40B4-BE49-F238E27FC236}">
                <a16:creationId xmlns:a16="http://schemas.microsoft.com/office/drawing/2014/main" id="{B00B3291-782C-430B-9E2C-11FE661A63D7}"/>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656800069"/>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20</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1</a:t>
            </a:r>
            <a:endParaRPr kumimoji="1" lang="ja-JP" altLang="en-US" dirty="0"/>
          </a:p>
        </p:txBody>
      </p:sp>
      <p:grpSp>
        <p:nvGrpSpPr>
          <p:cNvPr id="37" name="グループ化 36">
            <a:extLst>
              <a:ext uri="{FF2B5EF4-FFF2-40B4-BE49-F238E27FC236}">
                <a16:creationId xmlns:a16="http://schemas.microsoft.com/office/drawing/2014/main" id="{98F51FB2-3DFB-414A-9282-47A0484DD20D}"/>
              </a:ext>
            </a:extLst>
          </p:cNvPr>
          <p:cNvGrpSpPr/>
          <p:nvPr/>
        </p:nvGrpSpPr>
        <p:grpSpPr>
          <a:xfrm>
            <a:off x="1613623" y="1692774"/>
            <a:ext cx="5380855" cy="2042941"/>
            <a:chOff x="914400" y="1593575"/>
            <a:chExt cx="7599285" cy="2885209"/>
          </a:xfrm>
        </p:grpSpPr>
        <p:cxnSp>
          <p:nvCxnSpPr>
            <p:cNvPr id="7" name="直線コネクタ 6">
              <a:extLst>
                <a:ext uri="{FF2B5EF4-FFF2-40B4-BE49-F238E27FC236}">
                  <a16:creationId xmlns:a16="http://schemas.microsoft.com/office/drawing/2014/main" id="{50EF937D-10A3-4C8A-968B-DF2EBEA2A35B}"/>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33F269E-A667-4FF9-911F-3193B3E4B3C3}"/>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E0A5BD1-E540-4897-B7AA-A7BEAB0C9D1B}"/>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76B0686E-21B5-4FDB-AAE8-282E11949E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4AB96BB-4025-4D0E-BD21-72C1007FDA48}"/>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D9A954D-A06E-45ED-8BA0-19D1CF36D2E8}"/>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14E86985-DF2A-47CC-B479-4FFA79DF9B62}"/>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F1B1995-32CC-414E-B29C-DD5793117C6E}"/>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0" name="楕円 29">
              <a:extLst>
                <a:ext uri="{FF2B5EF4-FFF2-40B4-BE49-F238E27FC236}">
                  <a16:creationId xmlns:a16="http://schemas.microsoft.com/office/drawing/2014/main" id="{2D20C2E6-FDA9-4457-9915-3BB77AD3394C}"/>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楕円 30">
              <a:extLst>
                <a:ext uri="{FF2B5EF4-FFF2-40B4-BE49-F238E27FC236}">
                  <a16:creationId xmlns:a16="http://schemas.microsoft.com/office/drawing/2014/main" id="{A5C8924C-9773-451A-AA9D-37E717EEC0D0}"/>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5" name="楕円 34">
            <a:extLst>
              <a:ext uri="{FF2B5EF4-FFF2-40B4-BE49-F238E27FC236}">
                <a16:creationId xmlns:a16="http://schemas.microsoft.com/office/drawing/2014/main" id="{4B78C6EE-9179-4448-8121-9E4AD7F07C47}"/>
              </a:ext>
            </a:extLst>
          </p:cNvPr>
          <p:cNvSpPr/>
          <p:nvPr/>
        </p:nvSpPr>
        <p:spPr>
          <a:xfrm>
            <a:off x="1755844" y="251515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楕円 37">
            <a:extLst>
              <a:ext uri="{FF2B5EF4-FFF2-40B4-BE49-F238E27FC236}">
                <a16:creationId xmlns:a16="http://schemas.microsoft.com/office/drawing/2014/main" id="{5EF5FD1D-D3BE-4E71-B350-3BDE9C85C33C}"/>
              </a:ext>
            </a:extLst>
          </p:cNvPr>
          <p:cNvSpPr/>
          <p:nvPr/>
        </p:nvSpPr>
        <p:spPr>
          <a:xfrm>
            <a:off x="2275009" y="246103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5" y="1284768"/>
            <a:ext cx="6506038" cy="369332"/>
          </a:xfrm>
          <a:prstGeom prst="rect">
            <a:avLst/>
          </a:prstGeom>
          <a:noFill/>
        </p:spPr>
        <p:txBody>
          <a:bodyPr wrap="square">
            <a:spAutoFit/>
          </a:bodyPr>
          <a:lstStyle/>
          <a:p>
            <a:r>
              <a:rPr lang="en-US" altLang="ja-JP" u="sng" dirty="0"/>
              <a:t>Engine compartment to Engine compartment</a:t>
            </a:r>
            <a:endParaRPr lang="ja-JP" altLang="en-US" u="sng" dirty="0"/>
          </a:p>
        </p:txBody>
      </p:sp>
      <p:sp>
        <p:nvSpPr>
          <p:cNvPr id="62" name="楕円 61">
            <a:extLst>
              <a:ext uri="{FF2B5EF4-FFF2-40B4-BE49-F238E27FC236}">
                <a16:creationId xmlns:a16="http://schemas.microsoft.com/office/drawing/2014/main" id="{CED4EE5D-D40B-46B9-9006-C211999AB2AB}"/>
              </a:ext>
            </a:extLst>
          </p:cNvPr>
          <p:cNvSpPr/>
          <p:nvPr/>
        </p:nvSpPr>
        <p:spPr>
          <a:xfrm>
            <a:off x="1700904" y="291295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grpSp>
        <p:nvGrpSpPr>
          <p:cNvPr id="80" name="グループ化 79">
            <a:extLst>
              <a:ext uri="{FF2B5EF4-FFF2-40B4-BE49-F238E27FC236}">
                <a16:creationId xmlns:a16="http://schemas.microsoft.com/office/drawing/2014/main" id="{A633D4E5-CCE9-4074-B21E-CAA636BAB411}"/>
              </a:ext>
            </a:extLst>
          </p:cNvPr>
          <p:cNvGrpSpPr/>
          <p:nvPr/>
        </p:nvGrpSpPr>
        <p:grpSpPr>
          <a:xfrm>
            <a:off x="523169" y="1781386"/>
            <a:ext cx="2111850" cy="618568"/>
            <a:chOff x="305560" y="1187099"/>
            <a:chExt cx="2111850" cy="618568"/>
          </a:xfrm>
        </p:grpSpPr>
        <p:sp>
          <p:nvSpPr>
            <p:cNvPr id="64" name="楕円 63">
              <a:extLst>
                <a:ext uri="{FF2B5EF4-FFF2-40B4-BE49-F238E27FC236}">
                  <a16:creationId xmlns:a16="http://schemas.microsoft.com/office/drawing/2014/main" id="{1457100E-B60E-48BE-82F9-0215A8A45A35}"/>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 name="楕円 64">
              <a:extLst>
                <a:ext uri="{FF2B5EF4-FFF2-40B4-BE49-F238E27FC236}">
                  <a16:creationId xmlns:a16="http://schemas.microsoft.com/office/drawing/2014/main" id="{E68AE05E-4A20-4D31-A488-DE02E6CDF0D7}"/>
                </a:ext>
              </a:extLst>
            </p:cNvPr>
            <p:cNvSpPr/>
            <p:nvPr/>
          </p:nvSpPr>
          <p:spPr>
            <a:xfrm>
              <a:off x="305560" y="157453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67" name="テキスト ボックス 66">
              <a:extLst>
                <a:ext uri="{FF2B5EF4-FFF2-40B4-BE49-F238E27FC236}">
                  <a16:creationId xmlns:a16="http://schemas.microsoft.com/office/drawing/2014/main" id="{B322E08B-FD5C-4717-939C-B514E3449C08}"/>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79" name="テキスト ボックス 78">
              <a:extLst>
                <a:ext uri="{FF2B5EF4-FFF2-40B4-BE49-F238E27FC236}">
                  <a16:creationId xmlns:a16="http://schemas.microsoft.com/office/drawing/2014/main" id="{39C98B62-0B96-4EC3-A139-6C762DA22B0A}"/>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48354" y="4300427"/>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Failure and/or deterioration detection of vehicle components.</a:t>
            </a:r>
          </a:p>
          <a:p>
            <a:pPr marL="742950" lvl="1" indent="-285750">
              <a:buFontTx/>
              <a:buChar char="-"/>
            </a:pPr>
            <a:r>
              <a:rPr lang="en-US" altLang="ja-JP" b="0" dirty="0"/>
              <a:t>N</a:t>
            </a:r>
            <a:r>
              <a:rPr kumimoji="1" lang="en-US" altLang="ja-JP" b="0" dirty="0"/>
              <a:t>odes are in Engine compartment</a:t>
            </a:r>
            <a:r>
              <a:rPr lang="en-US" altLang="ja-JP" b="0" dirty="0"/>
              <a:t> / coordinator is in Engine compartment</a:t>
            </a:r>
          </a:p>
          <a:p>
            <a:pPr marL="742950" lvl="1" indent="-285750">
              <a:buFontTx/>
              <a:buChar char="-"/>
            </a:pPr>
            <a:r>
              <a:rPr lang="en-US" altLang="ja-JP" b="0" dirty="0"/>
              <a:t>Symmetric environmental model</a:t>
            </a:r>
          </a:p>
          <a:p>
            <a:pPr marL="742950" lvl="1" indent="-285750">
              <a:buFontTx/>
              <a:buChar char="-"/>
            </a:pPr>
            <a:endParaRPr lang="ja-JP" altLang="en-US" dirty="0"/>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5" y="3989462"/>
            <a:ext cx="3510435" cy="369332"/>
          </a:xfrm>
          <a:prstGeom prst="rect">
            <a:avLst/>
          </a:prstGeom>
          <a:noFill/>
        </p:spPr>
        <p:txBody>
          <a:bodyPr wrap="square">
            <a:spAutoFit/>
          </a:bodyPr>
          <a:lstStyle/>
          <a:p>
            <a:r>
              <a:rPr lang="en-US" altLang="ja-JP" u="sng" dirty="0"/>
              <a:t>Use case 1</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aphicFrame>
        <p:nvGraphicFramePr>
          <p:cNvPr id="70" name="表 8">
            <a:extLst>
              <a:ext uri="{FF2B5EF4-FFF2-40B4-BE49-F238E27FC236}">
                <a16:creationId xmlns:a16="http://schemas.microsoft.com/office/drawing/2014/main" id="{87F5E32D-1D50-4628-BB38-8765CA43CEFF}"/>
              </a:ext>
            </a:extLst>
          </p:cNvPr>
          <p:cNvGraphicFramePr>
            <a:graphicFrameLocks noGrp="1"/>
          </p:cNvGraphicFramePr>
          <p:nvPr>
            <p:extLst>
              <p:ext uri="{D42A27DB-BD31-4B8C-83A1-F6EECF244321}">
                <p14:modId xmlns:p14="http://schemas.microsoft.com/office/powerpoint/2010/main" val="2079849185"/>
              </p:ext>
            </p:extLst>
          </p:nvPr>
        </p:nvGraphicFramePr>
        <p:xfrm>
          <a:off x="146731" y="5165225"/>
          <a:ext cx="8834830" cy="127169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684567">
                <a:tc>
                  <a:txBody>
                    <a:bodyPr/>
                    <a:lstStyle/>
                    <a:p>
                      <a:r>
                        <a:rPr kumimoji="1" lang="en-US" altLang="ja-JP" b="1" dirty="0"/>
                        <a:t>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ja-JP" b="1" dirty="0"/>
                        <a:t>Failure and/or deterioration detection of vehicle components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1.1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1.3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dirty="0"/>
                        <a:t>Case 1.5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7801372"/>
                  </a:ext>
                </a:extLst>
              </a:tr>
            </a:tbl>
          </a:graphicData>
        </a:graphic>
      </p:graphicFrame>
    </p:spTree>
    <p:extLst>
      <p:ext uri="{BB962C8B-B14F-4D97-AF65-F5344CB8AC3E}">
        <p14:creationId xmlns:p14="http://schemas.microsoft.com/office/powerpoint/2010/main" val="11510086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21</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2</a:t>
            </a:r>
            <a:endParaRPr kumimoji="1" lang="ja-JP" altLang="en-US" dirty="0"/>
          </a:p>
        </p:txBody>
      </p:sp>
      <p:grpSp>
        <p:nvGrpSpPr>
          <p:cNvPr id="37" name="グループ化 36">
            <a:extLst>
              <a:ext uri="{FF2B5EF4-FFF2-40B4-BE49-F238E27FC236}">
                <a16:creationId xmlns:a16="http://schemas.microsoft.com/office/drawing/2014/main" id="{98F51FB2-3DFB-414A-9282-47A0484DD20D}"/>
              </a:ext>
            </a:extLst>
          </p:cNvPr>
          <p:cNvGrpSpPr/>
          <p:nvPr/>
        </p:nvGrpSpPr>
        <p:grpSpPr>
          <a:xfrm>
            <a:off x="1613623" y="1692774"/>
            <a:ext cx="5380855" cy="2042941"/>
            <a:chOff x="914400" y="1593575"/>
            <a:chExt cx="7599285" cy="2885209"/>
          </a:xfrm>
        </p:grpSpPr>
        <p:cxnSp>
          <p:nvCxnSpPr>
            <p:cNvPr id="7" name="直線コネクタ 6">
              <a:extLst>
                <a:ext uri="{FF2B5EF4-FFF2-40B4-BE49-F238E27FC236}">
                  <a16:creationId xmlns:a16="http://schemas.microsoft.com/office/drawing/2014/main" id="{50EF937D-10A3-4C8A-968B-DF2EBEA2A35B}"/>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9" name="直線コネクタ 8">
              <a:extLst>
                <a:ext uri="{FF2B5EF4-FFF2-40B4-BE49-F238E27FC236}">
                  <a16:creationId xmlns:a16="http://schemas.microsoft.com/office/drawing/2014/main" id="{833F269E-A667-4FF9-911F-3193B3E4B3C3}"/>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 name="直線コネクタ 10">
              <a:extLst>
                <a:ext uri="{FF2B5EF4-FFF2-40B4-BE49-F238E27FC236}">
                  <a16:creationId xmlns:a16="http://schemas.microsoft.com/office/drawing/2014/main" id="{8E0A5BD1-E540-4897-B7AA-A7BEAB0C9D1B}"/>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 name="直線コネクタ 11">
              <a:extLst>
                <a:ext uri="{FF2B5EF4-FFF2-40B4-BE49-F238E27FC236}">
                  <a16:creationId xmlns:a16="http://schemas.microsoft.com/office/drawing/2014/main" id="{76B0686E-21B5-4FDB-AAE8-282E11949E59}"/>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 name="直線コネクタ 12">
              <a:extLst>
                <a:ext uri="{FF2B5EF4-FFF2-40B4-BE49-F238E27FC236}">
                  <a16:creationId xmlns:a16="http://schemas.microsoft.com/office/drawing/2014/main" id="{84AB96BB-4025-4D0E-BD21-72C1007FDA48}"/>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 name="直線コネクタ 13">
              <a:extLst>
                <a:ext uri="{FF2B5EF4-FFF2-40B4-BE49-F238E27FC236}">
                  <a16:creationId xmlns:a16="http://schemas.microsoft.com/office/drawing/2014/main" id="{1D9A954D-A06E-45ED-8BA0-19D1CF36D2E8}"/>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5" name="直線コネクタ 14">
              <a:extLst>
                <a:ext uri="{FF2B5EF4-FFF2-40B4-BE49-F238E27FC236}">
                  <a16:creationId xmlns:a16="http://schemas.microsoft.com/office/drawing/2014/main" id="{14E86985-DF2A-47CC-B479-4FFA79DF9B62}"/>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6" name="直線コネクタ 15">
              <a:extLst>
                <a:ext uri="{FF2B5EF4-FFF2-40B4-BE49-F238E27FC236}">
                  <a16:creationId xmlns:a16="http://schemas.microsoft.com/office/drawing/2014/main" id="{5F1B1995-32CC-414E-B29C-DD5793117C6E}"/>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30" name="楕円 29">
              <a:extLst>
                <a:ext uri="{FF2B5EF4-FFF2-40B4-BE49-F238E27FC236}">
                  <a16:creationId xmlns:a16="http://schemas.microsoft.com/office/drawing/2014/main" id="{2D20C2E6-FDA9-4457-9915-3BB77AD3394C}"/>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1" name="楕円 30">
              <a:extLst>
                <a:ext uri="{FF2B5EF4-FFF2-40B4-BE49-F238E27FC236}">
                  <a16:creationId xmlns:a16="http://schemas.microsoft.com/office/drawing/2014/main" id="{A5C8924C-9773-451A-AA9D-37E717EEC0D0}"/>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35" name="楕円 34">
            <a:extLst>
              <a:ext uri="{FF2B5EF4-FFF2-40B4-BE49-F238E27FC236}">
                <a16:creationId xmlns:a16="http://schemas.microsoft.com/office/drawing/2014/main" id="{4B78C6EE-9179-4448-8121-9E4AD7F07C47}"/>
              </a:ext>
            </a:extLst>
          </p:cNvPr>
          <p:cNvSpPr/>
          <p:nvPr/>
        </p:nvSpPr>
        <p:spPr>
          <a:xfrm>
            <a:off x="1479695" y="257150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38" name="楕円 37">
            <a:extLst>
              <a:ext uri="{FF2B5EF4-FFF2-40B4-BE49-F238E27FC236}">
                <a16:creationId xmlns:a16="http://schemas.microsoft.com/office/drawing/2014/main" id="{5EF5FD1D-D3BE-4E71-B350-3BDE9C85C33C}"/>
              </a:ext>
            </a:extLst>
          </p:cNvPr>
          <p:cNvSpPr/>
          <p:nvPr/>
        </p:nvSpPr>
        <p:spPr>
          <a:xfrm>
            <a:off x="2275009" y="246103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12811" y="3735094"/>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48615" y="1151425"/>
            <a:ext cx="8584667" cy="369332"/>
          </a:xfrm>
          <a:prstGeom prst="rect">
            <a:avLst/>
          </a:prstGeom>
          <a:noFill/>
        </p:spPr>
        <p:txBody>
          <a:bodyPr wrap="square">
            <a:spAutoFit/>
          </a:bodyPr>
          <a:lstStyle/>
          <a:p>
            <a:r>
              <a:rPr lang="en-US" altLang="ja-JP" u="sng" dirty="0"/>
              <a:t>Nodes on outside surface of vehicle / coordinator is in Engine compartment</a:t>
            </a:r>
            <a:endParaRPr lang="ja-JP" altLang="en-US" u="sng" dirty="0"/>
          </a:p>
        </p:txBody>
      </p:sp>
      <p:sp>
        <p:nvSpPr>
          <p:cNvPr id="62" name="楕円 61">
            <a:extLst>
              <a:ext uri="{FF2B5EF4-FFF2-40B4-BE49-F238E27FC236}">
                <a16:creationId xmlns:a16="http://schemas.microsoft.com/office/drawing/2014/main" id="{CED4EE5D-D40B-46B9-9006-C211999AB2AB}"/>
              </a:ext>
            </a:extLst>
          </p:cNvPr>
          <p:cNvSpPr/>
          <p:nvPr/>
        </p:nvSpPr>
        <p:spPr>
          <a:xfrm>
            <a:off x="1700904" y="291295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grpSp>
        <p:nvGrpSpPr>
          <p:cNvPr id="80" name="グループ化 79">
            <a:extLst>
              <a:ext uri="{FF2B5EF4-FFF2-40B4-BE49-F238E27FC236}">
                <a16:creationId xmlns:a16="http://schemas.microsoft.com/office/drawing/2014/main" id="{A633D4E5-CCE9-4074-B21E-CAA636BAB411}"/>
              </a:ext>
            </a:extLst>
          </p:cNvPr>
          <p:cNvGrpSpPr/>
          <p:nvPr/>
        </p:nvGrpSpPr>
        <p:grpSpPr>
          <a:xfrm>
            <a:off x="523169" y="1781386"/>
            <a:ext cx="2111850" cy="618568"/>
            <a:chOff x="305560" y="1187099"/>
            <a:chExt cx="2111850" cy="618568"/>
          </a:xfrm>
        </p:grpSpPr>
        <p:sp>
          <p:nvSpPr>
            <p:cNvPr id="64" name="楕円 63">
              <a:extLst>
                <a:ext uri="{FF2B5EF4-FFF2-40B4-BE49-F238E27FC236}">
                  <a16:creationId xmlns:a16="http://schemas.microsoft.com/office/drawing/2014/main" id="{1457100E-B60E-48BE-82F9-0215A8A45A35}"/>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5" name="楕円 64">
              <a:extLst>
                <a:ext uri="{FF2B5EF4-FFF2-40B4-BE49-F238E27FC236}">
                  <a16:creationId xmlns:a16="http://schemas.microsoft.com/office/drawing/2014/main" id="{E68AE05E-4A20-4D31-A488-DE02E6CDF0D7}"/>
                </a:ext>
              </a:extLst>
            </p:cNvPr>
            <p:cNvSpPr/>
            <p:nvPr/>
          </p:nvSpPr>
          <p:spPr>
            <a:xfrm>
              <a:off x="305560" y="157453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67" name="テキスト ボックス 66">
              <a:extLst>
                <a:ext uri="{FF2B5EF4-FFF2-40B4-BE49-F238E27FC236}">
                  <a16:creationId xmlns:a16="http://schemas.microsoft.com/office/drawing/2014/main" id="{B322E08B-FD5C-4717-939C-B514E3449C08}"/>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79" name="テキスト ボックス 78">
              <a:extLst>
                <a:ext uri="{FF2B5EF4-FFF2-40B4-BE49-F238E27FC236}">
                  <a16:creationId xmlns:a16="http://schemas.microsoft.com/office/drawing/2014/main" id="{39C98B62-0B96-4EC3-A139-6C762DA22B0A}"/>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43666" y="4044207"/>
            <a:ext cx="8553603" cy="1477328"/>
          </a:xfrm>
          <a:prstGeom prst="rect">
            <a:avLst/>
          </a:prstGeom>
          <a:noFill/>
        </p:spPr>
        <p:txBody>
          <a:bodyPr wrap="square">
            <a:spAutoFit/>
          </a:bodyPr>
          <a:lstStyle/>
          <a:p>
            <a:pPr marL="285750" indent="-285750">
              <a:buFont typeface="Wingdings" panose="05000000000000000000" pitchFamily="2" charset="2"/>
              <a:buChar char="l"/>
            </a:pPr>
            <a:r>
              <a:rPr lang="en-US" altLang="ja-JP" dirty="0"/>
              <a:t>Sensing for safety driving support / Collision avoidance</a:t>
            </a:r>
          </a:p>
          <a:p>
            <a:pPr marL="742950" lvl="1" indent="-285750">
              <a:buFontTx/>
              <a:buChar char="-"/>
            </a:pPr>
            <a:r>
              <a:rPr lang="en-US" altLang="ja-JP" b="0" dirty="0"/>
              <a:t>Nodes are on outside surface of vehicle / coordinator is in Engine compartment</a:t>
            </a:r>
          </a:p>
          <a:p>
            <a:pPr marL="742950" lvl="1" indent="-285750">
              <a:buFontTx/>
              <a:buChar char="-"/>
            </a:pPr>
            <a:r>
              <a:rPr lang="en-US" altLang="ja-JP" dirty="0"/>
              <a:t>Asymmetric</a:t>
            </a:r>
            <a:r>
              <a:rPr lang="en-US" altLang="ja-JP" b="0" dirty="0"/>
              <a:t> environment. Two direction model should be defined separatory.</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48615" y="3735094"/>
            <a:ext cx="3510435" cy="369332"/>
          </a:xfrm>
          <a:prstGeom prst="rect">
            <a:avLst/>
          </a:prstGeom>
          <a:noFill/>
        </p:spPr>
        <p:txBody>
          <a:bodyPr wrap="square">
            <a:spAutoFit/>
          </a:bodyPr>
          <a:lstStyle/>
          <a:p>
            <a:r>
              <a:rPr lang="en-US" altLang="ja-JP" u="sng" dirty="0"/>
              <a:t>Use case 2</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aphicFrame>
        <p:nvGraphicFramePr>
          <p:cNvPr id="32" name="表 8">
            <a:extLst>
              <a:ext uri="{FF2B5EF4-FFF2-40B4-BE49-F238E27FC236}">
                <a16:creationId xmlns:a16="http://schemas.microsoft.com/office/drawing/2014/main" id="{A4D9E299-E74C-4BE4-A8C8-2EAE6748441B}"/>
              </a:ext>
            </a:extLst>
          </p:cNvPr>
          <p:cNvGraphicFramePr>
            <a:graphicFrameLocks noGrp="1"/>
          </p:cNvGraphicFramePr>
          <p:nvPr>
            <p:extLst>
              <p:ext uri="{D42A27DB-BD31-4B8C-83A1-F6EECF244321}">
                <p14:modId xmlns:p14="http://schemas.microsoft.com/office/powerpoint/2010/main" val="3259510261"/>
              </p:ext>
            </p:extLst>
          </p:nvPr>
        </p:nvGraphicFramePr>
        <p:xfrm>
          <a:off x="146731" y="5207136"/>
          <a:ext cx="8834830" cy="114977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Sensing for safety driving support / Collision avoidance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2.1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2.3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2.5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74186932"/>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2.1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2.3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algn="ctr"/>
                      <a:r>
                        <a:rPr kumimoji="1" lang="en-US" altLang="ja-JP" dirty="0"/>
                        <a:t>Case 2.5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58055249"/>
                  </a:ext>
                </a:extLst>
              </a:tr>
            </a:tbl>
          </a:graphicData>
        </a:graphic>
      </p:graphicFrame>
    </p:spTree>
    <p:extLst>
      <p:ext uri="{BB962C8B-B14F-4D97-AF65-F5344CB8AC3E}">
        <p14:creationId xmlns:p14="http://schemas.microsoft.com/office/powerpoint/2010/main" val="216669306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22</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3</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4" y="1284768"/>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04957" y="4004100"/>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p>
          <a:p>
            <a:pPr marL="742950" lvl="1" indent="-285750">
              <a:buFontTx/>
              <a:buChar char="-"/>
            </a:pPr>
            <a:r>
              <a:rPr lang="en-US" altLang="ja-JP" b="0" dirty="0"/>
              <a:t>Symmetric environmental model</a:t>
            </a:r>
          </a:p>
          <a:p>
            <a:pPr marL="742950" lvl="1" indent="-285750">
              <a:buFontTx/>
              <a:buChar char="-"/>
            </a:pPr>
            <a:r>
              <a:rPr lang="en-US" altLang="ja-JP" b="0" dirty="0"/>
              <a:t>EMI from </a:t>
            </a:r>
            <a:r>
              <a:rPr lang="en-US" altLang="ja-JP" b="0" dirty="0">
                <a:effectLst/>
              </a:rPr>
              <a:t>engine and electric system are negligible. =&gt; channel model</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4" y="3748492"/>
            <a:ext cx="3510435" cy="369332"/>
          </a:xfrm>
          <a:prstGeom prst="rect">
            <a:avLst/>
          </a:prstGeom>
          <a:noFill/>
        </p:spPr>
        <p:txBody>
          <a:bodyPr wrap="square">
            <a:spAutoFit/>
          </a:bodyPr>
          <a:lstStyle/>
          <a:p>
            <a:r>
              <a:rPr lang="en-US" altLang="ja-JP" u="sng" dirty="0"/>
              <a:t>Use case 3</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pSp>
        <p:nvGrpSpPr>
          <p:cNvPr id="49" name="グループ化 48">
            <a:extLst>
              <a:ext uri="{FF2B5EF4-FFF2-40B4-BE49-F238E27FC236}">
                <a16:creationId xmlns:a16="http://schemas.microsoft.com/office/drawing/2014/main" id="{D318F0FB-54E8-4B90-A43A-315A81C6A608}"/>
              </a:ext>
            </a:extLst>
          </p:cNvPr>
          <p:cNvGrpSpPr/>
          <p:nvPr/>
        </p:nvGrpSpPr>
        <p:grpSpPr>
          <a:xfrm>
            <a:off x="1990817" y="1702260"/>
            <a:ext cx="5380855" cy="2042941"/>
            <a:chOff x="914400" y="1593575"/>
            <a:chExt cx="7599285" cy="2885209"/>
          </a:xfrm>
        </p:grpSpPr>
        <p:cxnSp>
          <p:nvCxnSpPr>
            <p:cNvPr id="50" name="直線コネクタ 49">
              <a:extLst>
                <a:ext uri="{FF2B5EF4-FFF2-40B4-BE49-F238E27FC236}">
                  <a16:creationId xmlns:a16="http://schemas.microsoft.com/office/drawing/2014/main" id="{25BFC092-213A-490E-A03F-606B965798C9}"/>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A59D50F3-74F7-427D-84D9-018B883E33E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FC55AFC1-CD00-4D34-A709-5D56BCB9453A}"/>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AD96878D-E1E3-4DF8-A832-928FFBF4B935}"/>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24328424-02F5-4162-8900-32C4E3442137}"/>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D14D5B13-F8FE-45A7-AEF1-F9F08597235C}"/>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6" name="直線コネクタ 55">
              <a:extLst>
                <a:ext uri="{FF2B5EF4-FFF2-40B4-BE49-F238E27FC236}">
                  <a16:creationId xmlns:a16="http://schemas.microsoft.com/office/drawing/2014/main" id="{380318C4-015A-4DBC-AC01-3D1950B8953A}"/>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6996489E-9019-4B15-99CC-62516BCF67DE}"/>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8" name="楕円 57">
              <a:extLst>
                <a:ext uri="{FF2B5EF4-FFF2-40B4-BE49-F238E27FC236}">
                  <a16:creationId xmlns:a16="http://schemas.microsoft.com/office/drawing/2014/main" id="{692ECCC4-B654-4952-A18E-37D47BEFC7F7}"/>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楕円 60">
              <a:extLst>
                <a:ext uri="{FF2B5EF4-FFF2-40B4-BE49-F238E27FC236}">
                  <a16:creationId xmlns:a16="http://schemas.microsoft.com/office/drawing/2014/main" id="{CB1D60F3-40DE-4412-B2D9-8B71FB3C3751}"/>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63" name="楕円 62">
            <a:extLst>
              <a:ext uri="{FF2B5EF4-FFF2-40B4-BE49-F238E27FC236}">
                <a16:creationId xmlns:a16="http://schemas.microsoft.com/office/drawing/2014/main" id="{7178CF9E-759C-4349-AC28-E429158B4DDD}"/>
              </a:ext>
            </a:extLst>
          </p:cNvPr>
          <p:cNvSpPr/>
          <p:nvPr/>
        </p:nvSpPr>
        <p:spPr>
          <a:xfrm>
            <a:off x="5604375" y="179824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3531794" y="211672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0" name="グループ化 69">
            <a:extLst>
              <a:ext uri="{FF2B5EF4-FFF2-40B4-BE49-F238E27FC236}">
                <a16:creationId xmlns:a16="http://schemas.microsoft.com/office/drawing/2014/main" id="{FD3E75BC-08ED-496B-9726-573A7CB9872B}"/>
              </a:ext>
            </a:extLst>
          </p:cNvPr>
          <p:cNvGrpSpPr/>
          <p:nvPr/>
        </p:nvGrpSpPr>
        <p:grpSpPr>
          <a:xfrm>
            <a:off x="3828169" y="1770375"/>
            <a:ext cx="791286" cy="1260246"/>
            <a:chOff x="3233366" y="3967563"/>
            <a:chExt cx="791286" cy="1260246"/>
          </a:xfrm>
        </p:grpSpPr>
        <p:sp>
          <p:nvSpPr>
            <p:cNvPr id="71" name="楕円 70">
              <a:extLst>
                <a:ext uri="{FF2B5EF4-FFF2-40B4-BE49-F238E27FC236}">
                  <a16:creationId xmlns:a16="http://schemas.microsoft.com/office/drawing/2014/main" id="{7DACB3E2-39C0-477C-A07A-5E270F0E259A}"/>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72" name="四角形: 角を丸くする 71">
              <a:extLst>
                <a:ext uri="{FF2B5EF4-FFF2-40B4-BE49-F238E27FC236}">
                  <a16:creationId xmlns:a16="http://schemas.microsoft.com/office/drawing/2014/main" id="{39EF214D-2AFE-425E-8D68-291C89E95315}"/>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3" name="四角形: 角を丸くする 72">
              <a:extLst>
                <a:ext uri="{FF2B5EF4-FFF2-40B4-BE49-F238E27FC236}">
                  <a16:creationId xmlns:a16="http://schemas.microsoft.com/office/drawing/2014/main" id="{CD54F5B6-2A87-4F77-913C-577497E019D9}"/>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4" name="四角形: 角を丸くする 73">
              <a:extLst>
                <a:ext uri="{FF2B5EF4-FFF2-40B4-BE49-F238E27FC236}">
                  <a16:creationId xmlns:a16="http://schemas.microsoft.com/office/drawing/2014/main" id="{E0E290BD-289B-49C4-85F6-EACDBA263BE7}"/>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75" name="グループ化 74">
            <a:extLst>
              <a:ext uri="{FF2B5EF4-FFF2-40B4-BE49-F238E27FC236}">
                <a16:creationId xmlns:a16="http://schemas.microsoft.com/office/drawing/2014/main" id="{4035AA6E-7BDA-445C-9CD9-503DDB092989}"/>
              </a:ext>
            </a:extLst>
          </p:cNvPr>
          <p:cNvGrpSpPr/>
          <p:nvPr/>
        </p:nvGrpSpPr>
        <p:grpSpPr>
          <a:xfrm>
            <a:off x="900363" y="1759572"/>
            <a:ext cx="2111850" cy="618568"/>
            <a:chOff x="305560" y="1187099"/>
            <a:chExt cx="2111850" cy="618568"/>
          </a:xfrm>
        </p:grpSpPr>
        <p:sp>
          <p:nvSpPr>
            <p:cNvPr id="76" name="楕円 75">
              <a:extLst>
                <a:ext uri="{FF2B5EF4-FFF2-40B4-BE49-F238E27FC236}">
                  <a16:creationId xmlns:a16="http://schemas.microsoft.com/office/drawing/2014/main" id="{4D6A4A04-EA38-45A8-AE6A-2BC1E9EF5123}"/>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305560" y="157453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graphicFrame>
        <p:nvGraphicFramePr>
          <p:cNvPr id="84" name="表 8">
            <a:extLst>
              <a:ext uri="{FF2B5EF4-FFF2-40B4-BE49-F238E27FC236}">
                <a16:creationId xmlns:a16="http://schemas.microsoft.com/office/drawing/2014/main" id="{EC5DC741-A522-4D88-A584-F8FA71F62569}"/>
              </a:ext>
            </a:extLst>
          </p:cNvPr>
          <p:cNvGraphicFramePr>
            <a:graphicFrameLocks noGrp="1"/>
          </p:cNvGraphicFramePr>
          <p:nvPr>
            <p:extLst>
              <p:ext uri="{D42A27DB-BD31-4B8C-83A1-F6EECF244321}">
                <p14:modId xmlns:p14="http://schemas.microsoft.com/office/powerpoint/2010/main" val="83346867"/>
              </p:ext>
            </p:extLst>
          </p:nvPr>
        </p:nvGraphicFramePr>
        <p:xfrm>
          <a:off x="234355" y="5212174"/>
          <a:ext cx="8834830" cy="105833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bl>
          </a:graphicData>
        </a:graphic>
      </p:graphicFrame>
    </p:spTree>
    <p:extLst>
      <p:ext uri="{BB962C8B-B14F-4D97-AF65-F5344CB8AC3E}">
        <p14:creationId xmlns:p14="http://schemas.microsoft.com/office/powerpoint/2010/main" val="272776914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4" name="図 33" descr="図形 が含まれている画像&#10;&#10;自動的に生成された説明">
            <a:extLst>
              <a:ext uri="{FF2B5EF4-FFF2-40B4-BE49-F238E27FC236}">
                <a16:creationId xmlns:a16="http://schemas.microsoft.com/office/drawing/2014/main" id="{9366FC79-458D-4DC6-A9E2-4771F4907B76}"/>
              </a:ext>
            </a:extLst>
          </p:cNvPr>
          <p:cNvPicPr>
            <a:picLocks noChangeAspect="1"/>
          </p:cNvPicPr>
          <p:nvPr/>
        </p:nvPicPr>
        <p:blipFill rotWithShape="1">
          <a:blip r:embed="rId2">
            <a:extLst>
              <a:ext uri="{28A0092B-C50C-407E-A947-70E740481C1C}">
                <a14:useLocalDpi xmlns:a14="http://schemas.microsoft.com/office/drawing/2010/main" val="0"/>
              </a:ext>
            </a:extLst>
          </a:blip>
          <a:srcRect l="-910" t="-1499" r="38428" b="68441"/>
          <a:stretch/>
        </p:blipFill>
        <p:spPr>
          <a:xfrm>
            <a:off x="2617065" y="1618079"/>
            <a:ext cx="6022340" cy="2202049"/>
          </a:xfrm>
          <a:prstGeom prst="rect">
            <a:avLst/>
          </a:prstGeom>
        </p:spPr>
      </p:pic>
      <p:pic>
        <p:nvPicPr>
          <p:cNvPr id="35" name="図 34" descr="図形&#10;&#10;中程度の精度で自動的に生成された説明">
            <a:extLst>
              <a:ext uri="{FF2B5EF4-FFF2-40B4-BE49-F238E27FC236}">
                <a16:creationId xmlns:a16="http://schemas.microsoft.com/office/drawing/2014/main" id="{49259186-34C6-4DA2-B9A2-42C3EE4E96DB}"/>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3795011" y="1737632"/>
            <a:ext cx="548111" cy="1397177"/>
          </a:xfrm>
          <a:prstGeom prst="rect">
            <a:avLst/>
          </a:prstGeom>
        </p:spPr>
      </p:pic>
      <p:pic>
        <p:nvPicPr>
          <p:cNvPr id="36" name="図 35" descr="図形&#10;&#10;中程度の精度で自動的に生成された説明">
            <a:extLst>
              <a:ext uri="{FF2B5EF4-FFF2-40B4-BE49-F238E27FC236}">
                <a16:creationId xmlns:a16="http://schemas.microsoft.com/office/drawing/2014/main" id="{16249745-1456-4F4A-9BD2-51A1A6B0C0E7}"/>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4416251" y="1737632"/>
            <a:ext cx="548111" cy="1397177"/>
          </a:xfrm>
          <a:prstGeom prst="rect">
            <a:avLst/>
          </a:prstGeom>
        </p:spPr>
      </p:pic>
      <p:pic>
        <p:nvPicPr>
          <p:cNvPr id="37" name="図 36" descr="図形&#10;&#10;中程度の精度で自動的に生成された説明">
            <a:extLst>
              <a:ext uri="{FF2B5EF4-FFF2-40B4-BE49-F238E27FC236}">
                <a16:creationId xmlns:a16="http://schemas.microsoft.com/office/drawing/2014/main" id="{C50BAFE9-F49E-4D34-A665-EC67DCABA81D}"/>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100267" y="1744503"/>
            <a:ext cx="548111" cy="1397177"/>
          </a:xfrm>
          <a:prstGeom prst="rect">
            <a:avLst/>
          </a:prstGeom>
        </p:spPr>
      </p:pic>
      <p:pic>
        <p:nvPicPr>
          <p:cNvPr id="38" name="図 37" descr="図形&#10;&#10;中程度の精度で自動的に生成された説明">
            <a:extLst>
              <a:ext uri="{FF2B5EF4-FFF2-40B4-BE49-F238E27FC236}">
                <a16:creationId xmlns:a16="http://schemas.microsoft.com/office/drawing/2014/main" id="{7B1BE0E5-208D-4E99-BC25-3A5568D48B94}"/>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5836157" y="1744503"/>
            <a:ext cx="548111" cy="1397177"/>
          </a:xfrm>
          <a:prstGeom prst="rect">
            <a:avLst/>
          </a:prstGeom>
        </p:spPr>
      </p:pic>
      <p:pic>
        <p:nvPicPr>
          <p:cNvPr id="39" name="図 38" descr="図形&#10;&#10;中程度の精度で自動的に生成された説明">
            <a:extLst>
              <a:ext uri="{FF2B5EF4-FFF2-40B4-BE49-F238E27FC236}">
                <a16:creationId xmlns:a16="http://schemas.microsoft.com/office/drawing/2014/main" id="{D49112CC-32CD-457D-AE6B-B7C9F7B98A3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6552268" y="1744503"/>
            <a:ext cx="548111" cy="1397177"/>
          </a:xfrm>
          <a:prstGeom prst="rect">
            <a:avLst/>
          </a:prstGeom>
        </p:spPr>
      </p:pic>
      <p:pic>
        <p:nvPicPr>
          <p:cNvPr id="41" name="図 40" descr="図形&#10;&#10;中程度の精度で自動的に生成された説明">
            <a:extLst>
              <a:ext uri="{FF2B5EF4-FFF2-40B4-BE49-F238E27FC236}">
                <a16:creationId xmlns:a16="http://schemas.microsoft.com/office/drawing/2014/main" id="{8AA17CBB-508A-4618-989C-CB2131168B41}"/>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288008" y="1744503"/>
            <a:ext cx="548111" cy="1397177"/>
          </a:xfrm>
          <a:prstGeom prst="rect">
            <a:avLst/>
          </a:prstGeom>
        </p:spPr>
      </p:pic>
      <p:pic>
        <p:nvPicPr>
          <p:cNvPr id="42" name="図 41" descr="図形&#10;&#10;中程度の精度で自動的に生成された説明">
            <a:extLst>
              <a:ext uri="{FF2B5EF4-FFF2-40B4-BE49-F238E27FC236}">
                <a16:creationId xmlns:a16="http://schemas.microsoft.com/office/drawing/2014/main" id="{56C517EA-62C1-4C0B-9E43-6B97C1AD2219}"/>
              </a:ext>
            </a:extLst>
          </p:cNvPr>
          <p:cNvPicPr>
            <a:picLocks noChangeAspect="1"/>
          </p:cNvPicPr>
          <p:nvPr/>
        </p:nvPicPr>
        <p:blipFill rotWithShape="1">
          <a:blip r:embed="rId3">
            <a:extLst>
              <a:ext uri="{28A0092B-C50C-407E-A947-70E740481C1C}">
                <a14:useLocalDpi xmlns:a14="http://schemas.microsoft.com/office/drawing/2010/main" val="0"/>
              </a:ext>
            </a:extLst>
          </a:blip>
          <a:srcRect t="19780" r="82952"/>
          <a:stretch/>
        </p:blipFill>
        <p:spPr>
          <a:xfrm>
            <a:off x="7921832" y="1744503"/>
            <a:ext cx="548111" cy="1397177"/>
          </a:xfrm>
          <a:prstGeom prst="rect">
            <a:avLst/>
          </a:prstGeom>
        </p:spPr>
      </p:pic>
      <p:pic>
        <p:nvPicPr>
          <p:cNvPr id="106" name="図 105" descr="アイコン&#10;&#10;自動的に生成された説明">
            <a:extLst>
              <a:ext uri="{FF2B5EF4-FFF2-40B4-BE49-F238E27FC236}">
                <a16:creationId xmlns:a16="http://schemas.microsoft.com/office/drawing/2014/main" id="{72A1A470-1A05-404D-90E3-89C1A8D2671F}"/>
              </a:ext>
            </a:extLst>
          </p:cNvPr>
          <p:cNvPicPr>
            <a:picLocks noChangeAspect="1"/>
          </p:cNvPicPr>
          <p:nvPr/>
        </p:nvPicPr>
        <p:blipFill rotWithShape="1">
          <a:blip r:embed="rId4">
            <a:extLst>
              <a:ext uri="{28A0092B-C50C-407E-A947-70E740481C1C}">
                <a14:useLocalDpi xmlns:a14="http://schemas.microsoft.com/office/drawing/2010/main" val="0"/>
              </a:ext>
            </a:extLst>
          </a:blip>
          <a:srcRect l="37210" t="10645" r="44617" b="28057"/>
          <a:stretch/>
        </p:blipFill>
        <p:spPr>
          <a:xfrm>
            <a:off x="2928058" y="2221363"/>
            <a:ext cx="669708" cy="759870"/>
          </a:xfrm>
          <a:prstGeom prst="rect">
            <a:avLst/>
          </a:prstGeom>
        </p:spPr>
      </p:pic>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23</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299" y="651368"/>
            <a:ext cx="3828141" cy="373559"/>
          </a:xfrm>
        </p:spPr>
        <p:txBody>
          <a:bodyPr/>
          <a:lstStyle/>
          <a:p>
            <a:r>
              <a:rPr lang="en-US" altLang="ja-JP" dirty="0"/>
              <a:t>Scenario 3 for BUS</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4" y="1284768"/>
            <a:ext cx="7688555" cy="369332"/>
          </a:xfrm>
          <a:prstGeom prst="rect">
            <a:avLst/>
          </a:prstGeom>
          <a:noFill/>
        </p:spPr>
        <p:txBody>
          <a:bodyPr wrap="square">
            <a:spAutoFit/>
          </a:bodyPr>
          <a:lstStyle/>
          <a:p>
            <a:r>
              <a:rPr lang="en-US" altLang="ja-JP" u="sng" dirty="0"/>
              <a:t>Nodes and coordinator are in cabin room</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959440"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63" name="楕円 62">
            <a:extLst>
              <a:ext uri="{FF2B5EF4-FFF2-40B4-BE49-F238E27FC236}">
                <a16:creationId xmlns:a16="http://schemas.microsoft.com/office/drawing/2014/main" id="{7178CF9E-759C-4349-AC28-E429158B4DDD}"/>
              </a:ext>
            </a:extLst>
          </p:cNvPr>
          <p:cNvSpPr/>
          <p:nvPr/>
        </p:nvSpPr>
        <p:spPr>
          <a:xfrm>
            <a:off x="5421669" y="182733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8" name="楕円 67">
            <a:extLst>
              <a:ext uri="{FF2B5EF4-FFF2-40B4-BE49-F238E27FC236}">
                <a16:creationId xmlns:a16="http://schemas.microsoft.com/office/drawing/2014/main" id="{69961682-7828-4FFB-AFBE-3F672F79FCEF}"/>
              </a:ext>
            </a:extLst>
          </p:cNvPr>
          <p:cNvSpPr/>
          <p:nvPr/>
        </p:nvSpPr>
        <p:spPr>
          <a:xfrm>
            <a:off x="3648778" y="185364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5" name="グループ化 74">
            <a:extLst>
              <a:ext uri="{FF2B5EF4-FFF2-40B4-BE49-F238E27FC236}">
                <a16:creationId xmlns:a16="http://schemas.microsoft.com/office/drawing/2014/main" id="{4035AA6E-7BDA-445C-9CD9-503DDB092989}"/>
              </a:ext>
            </a:extLst>
          </p:cNvPr>
          <p:cNvGrpSpPr/>
          <p:nvPr/>
        </p:nvGrpSpPr>
        <p:grpSpPr>
          <a:xfrm>
            <a:off x="474503" y="1759572"/>
            <a:ext cx="2283343" cy="618568"/>
            <a:chOff x="305560" y="1187099"/>
            <a:chExt cx="2111850" cy="618568"/>
          </a:xfrm>
        </p:grpSpPr>
        <p:sp>
          <p:nvSpPr>
            <p:cNvPr id="76" name="楕円 75">
              <a:extLst>
                <a:ext uri="{FF2B5EF4-FFF2-40B4-BE49-F238E27FC236}">
                  <a16:creationId xmlns:a16="http://schemas.microsoft.com/office/drawing/2014/main" id="{4D6A4A04-EA38-45A8-AE6A-2BC1E9EF5123}"/>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7" name="楕円 76">
              <a:extLst>
                <a:ext uri="{FF2B5EF4-FFF2-40B4-BE49-F238E27FC236}">
                  <a16:creationId xmlns:a16="http://schemas.microsoft.com/office/drawing/2014/main" id="{EDDA12F9-B2B1-4766-AB22-45475BA25C90}"/>
                </a:ext>
              </a:extLst>
            </p:cNvPr>
            <p:cNvSpPr/>
            <p:nvPr/>
          </p:nvSpPr>
          <p:spPr>
            <a:xfrm>
              <a:off x="305560" y="157453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78" name="テキスト ボックス 77">
              <a:extLst>
                <a:ext uri="{FF2B5EF4-FFF2-40B4-BE49-F238E27FC236}">
                  <a16:creationId xmlns:a16="http://schemas.microsoft.com/office/drawing/2014/main" id="{AC28D33A-0FE1-4124-BD44-797501F678B8}"/>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81" name="テキスト ボックス 80">
              <a:extLst>
                <a:ext uri="{FF2B5EF4-FFF2-40B4-BE49-F238E27FC236}">
                  <a16:creationId xmlns:a16="http://schemas.microsoft.com/office/drawing/2014/main" id="{452F7BC7-92F4-44EB-8677-40C6E70FE272}"/>
                </a:ext>
              </a:extLst>
            </p:cNvPr>
            <p:cNvSpPr txBox="1"/>
            <p:nvPr/>
          </p:nvSpPr>
          <p:spPr>
            <a:xfrm>
              <a:off x="504357" y="1187099"/>
              <a:ext cx="1913053" cy="523220"/>
            </a:xfrm>
            <a:prstGeom prst="rect">
              <a:avLst/>
            </a:prstGeom>
            <a:noFill/>
          </p:spPr>
          <p:txBody>
            <a:bodyPr wrap="square">
              <a:spAutoFit/>
            </a:bodyPr>
            <a:lstStyle/>
            <a:p>
              <a:r>
                <a:rPr lang="en-US" altLang="ja-JP" sz="1400" b="0" dirty="0"/>
                <a:t>Coordinator and nodes</a:t>
              </a:r>
              <a:endParaRPr lang="ja-JP" altLang="en-US" sz="1400" b="0" dirty="0"/>
            </a:p>
          </p:txBody>
        </p:sp>
      </p:grpSp>
      <p:sp>
        <p:nvSpPr>
          <p:cNvPr id="114" name="楕円 113">
            <a:extLst>
              <a:ext uri="{FF2B5EF4-FFF2-40B4-BE49-F238E27FC236}">
                <a16:creationId xmlns:a16="http://schemas.microsoft.com/office/drawing/2014/main" id="{A6662987-6A0E-4154-9FBB-6BF6FA14988F}"/>
              </a:ext>
            </a:extLst>
          </p:cNvPr>
          <p:cNvSpPr/>
          <p:nvPr/>
        </p:nvSpPr>
        <p:spPr>
          <a:xfrm>
            <a:off x="6974457" y="182935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116" name="直線コネクタ 115">
            <a:extLst>
              <a:ext uri="{FF2B5EF4-FFF2-40B4-BE49-F238E27FC236}">
                <a16:creationId xmlns:a16="http://schemas.microsoft.com/office/drawing/2014/main" id="{98E03BA4-6412-4F11-BD0B-C803F05C11C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117" name="テキスト ボックス 116">
            <a:extLst>
              <a:ext uri="{FF2B5EF4-FFF2-40B4-BE49-F238E27FC236}">
                <a16:creationId xmlns:a16="http://schemas.microsoft.com/office/drawing/2014/main" id="{66CFE435-6435-4E11-B622-67BF1C3BDDA4}"/>
              </a:ext>
            </a:extLst>
          </p:cNvPr>
          <p:cNvSpPr txBox="1"/>
          <p:nvPr/>
        </p:nvSpPr>
        <p:spPr>
          <a:xfrm>
            <a:off x="404957" y="4004100"/>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Entertainment for passengers</a:t>
            </a:r>
          </a:p>
          <a:p>
            <a:pPr marL="742950" lvl="1" indent="-285750">
              <a:buFontTx/>
              <a:buChar char="-"/>
            </a:pPr>
            <a:r>
              <a:rPr lang="en-US" altLang="ja-JP" b="0" dirty="0"/>
              <a:t>Nodes are in cabin room / coordinator is in cabin room.</a:t>
            </a:r>
          </a:p>
          <a:p>
            <a:pPr marL="742950" lvl="1" indent="-285750">
              <a:buFontTx/>
              <a:buChar char="-"/>
            </a:pPr>
            <a:r>
              <a:rPr lang="en-US" altLang="ja-JP" b="0" dirty="0"/>
              <a:t>Symmetric environmental model</a:t>
            </a:r>
          </a:p>
          <a:p>
            <a:pPr marL="742950" lvl="1" indent="-285750">
              <a:buFontTx/>
              <a:buChar char="-"/>
            </a:pPr>
            <a:r>
              <a:rPr lang="en-US" altLang="ja-JP" b="0" dirty="0"/>
              <a:t>EMI from </a:t>
            </a:r>
            <a:r>
              <a:rPr lang="en-US" altLang="ja-JP" b="0" dirty="0">
                <a:effectLst/>
              </a:rPr>
              <a:t>engine and electric system are negligible. =&gt; channel model</a:t>
            </a:r>
          </a:p>
        </p:txBody>
      </p:sp>
      <p:sp>
        <p:nvSpPr>
          <p:cNvPr id="118" name="テキスト ボックス 117">
            <a:extLst>
              <a:ext uri="{FF2B5EF4-FFF2-40B4-BE49-F238E27FC236}">
                <a16:creationId xmlns:a16="http://schemas.microsoft.com/office/drawing/2014/main" id="{CB9A3DA9-2CDA-41BC-9BF2-12113D872ECB}"/>
              </a:ext>
            </a:extLst>
          </p:cNvPr>
          <p:cNvSpPr txBox="1"/>
          <p:nvPr/>
        </p:nvSpPr>
        <p:spPr>
          <a:xfrm>
            <a:off x="274714" y="3748492"/>
            <a:ext cx="3510435" cy="369332"/>
          </a:xfrm>
          <a:prstGeom prst="rect">
            <a:avLst/>
          </a:prstGeom>
          <a:noFill/>
        </p:spPr>
        <p:txBody>
          <a:bodyPr wrap="square">
            <a:spAutoFit/>
          </a:bodyPr>
          <a:lstStyle/>
          <a:p>
            <a:r>
              <a:rPr lang="en-US" altLang="ja-JP" u="sng" dirty="0"/>
              <a:t>Use case 3</a:t>
            </a:r>
            <a:endParaRPr lang="ja-JP" altLang="en-US" u="sng" dirty="0"/>
          </a:p>
        </p:txBody>
      </p:sp>
      <p:graphicFrame>
        <p:nvGraphicFramePr>
          <p:cNvPr id="119" name="表 8">
            <a:extLst>
              <a:ext uri="{FF2B5EF4-FFF2-40B4-BE49-F238E27FC236}">
                <a16:creationId xmlns:a16="http://schemas.microsoft.com/office/drawing/2014/main" id="{00D13ED4-00E1-4666-B0D6-7042656326BA}"/>
              </a:ext>
            </a:extLst>
          </p:cNvPr>
          <p:cNvGraphicFramePr>
            <a:graphicFrameLocks noGrp="1"/>
          </p:cNvGraphicFramePr>
          <p:nvPr>
            <p:extLst>
              <p:ext uri="{D42A27DB-BD31-4B8C-83A1-F6EECF244321}">
                <p14:modId xmlns:p14="http://schemas.microsoft.com/office/powerpoint/2010/main" val="3704185336"/>
              </p:ext>
            </p:extLst>
          </p:nvPr>
        </p:nvGraphicFramePr>
        <p:xfrm>
          <a:off x="234355" y="5212174"/>
          <a:ext cx="8834830" cy="105833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bl>
          </a:graphicData>
        </a:graphic>
      </p:graphicFrame>
      <p:sp>
        <p:nvSpPr>
          <p:cNvPr id="120" name="楕円 119">
            <a:extLst>
              <a:ext uri="{FF2B5EF4-FFF2-40B4-BE49-F238E27FC236}">
                <a16:creationId xmlns:a16="http://schemas.microsoft.com/office/drawing/2014/main" id="{7D9D56F7-820A-4B15-ACF7-9187425758FA}"/>
              </a:ext>
            </a:extLst>
          </p:cNvPr>
          <p:cNvSpPr/>
          <p:nvPr/>
        </p:nvSpPr>
        <p:spPr>
          <a:xfrm>
            <a:off x="2778496" y="2748450"/>
            <a:ext cx="272947" cy="236656"/>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1" name="テキスト ボックス 120">
            <a:extLst>
              <a:ext uri="{FF2B5EF4-FFF2-40B4-BE49-F238E27FC236}">
                <a16:creationId xmlns:a16="http://schemas.microsoft.com/office/drawing/2014/main" id="{2DC0993A-378B-415B-8926-6C7FBD3E7EA4}"/>
              </a:ext>
            </a:extLst>
          </p:cNvPr>
          <p:cNvSpPr txBox="1"/>
          <p:nvPr/>
        </p:nvSpPr>
        <p:spPr>
          <a:xfrm>
            <a:off x="1157112" y="3120112"/>
            <a:ext cx="1426226" cy="369332"/>
          </a:xfrm>
          <a:prstGeom prst="rect">
            <a:avLst/>
          </a:prstGeom>
          <a:noFill/>
        </p:spPr>
        <p:txBody>
          <a:bodyPr wrap="square">
            <a:spAutoFit/>
          </a:bodyPr>
          <a:lstStyle/>
          <a:p>
            <a:r>
              <a:rPr lang="en-US" altLang="ja-JP" b="0" dirty="0"/>
              <a:t>coordinator</a:t>
            </a:r>
            <a:endParaRPr lang="ja-JP" altLang="en-US" dirty="0"/>
          </a:p>
        </p:txBody>
      </p:sp>
      <p:cxnSp>
        <p:nvCxnSpPr>
          <p:cNvPr id="8" name="直線矢印コネクタ 7">
            <a:extLst>
              <a:ext uri="{FF2B5EF4-FFF2-40B4-BE49-F238E27FC236}">
                <a16:creationId xmlns:a16="http://schemas.microsoft.com/office/drawing/2014/main" id="{65E99A52-A49A-440E-A950-B24B6559130E}"/>
              </a:ext>
            </a:extLst>
          </p:cNvPr>
          <p:cNvCxnSpPr/>
          <p:nvPr/>
        </p:nvCxnSpPr>
        <p:spPr>
          <a:xfrm flipV="1">
            <a:off x="2286000" y="2906564"/>
            <a:ext cx="434378" cy="270730"/>
          </a:xfrm>
          <a:prstGeom prst="straightConnector1">
            <a:avLst/>
          </a:prstGeom>
          <a:ln>
            <a:headEnd type="none" w="med" len="med"/>
            <a:tailEnd type="triangle"/>
          </a:ln>
        </p:spPr>
        <p:style>
          <a:lnRef idx="1">
            <a:schemeClr val="dk1"/>
          </a:lnRef>
          <a:fillRef idx="0">
            <a:schemeClr val="dk1"/>
          </a:fillRef>
          <a:effectRef idx="0">
            <a:schemeClr val="dk1"/>
          </a:effectRef>
          <a:fontRef idx="minor">
            <a:schemeClr val="tx1"/>
          </a:fontRef>
        </p:style>
      </p:cxnSp>
    </p:spTree>
    <p:extLst>
      <p:ext uri="{BB962C8B-B14F-4D97-AF65-F5344CB8AC3E}">
        <p14:creationId xmlns:p14="http://schemas.microsoft.com/office/powerpoint/2010/main" val="52594398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24</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4</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108042" y="4396957"/>
            <a:ext cx="8822894" cy="923330"/>
          </a:xfrm>
          <a:prstGeom prst="rect">
            <a:avLst/>
          </a:prstGeom>
          <a:noFill/>
        </p:spPr>
        <p:txBody>
          <a:bodyPr wrap="square">
            <a:spAutoFit/>
          </a:bodyPr>
          <a:lstStyle/>
          <a:p>
            <a:pPr marL="285750" indent="-285750">
              <a:buFont typeface="Wingdings" panose="05000000000000000000" pitchFamily="2" charset="2"/>
              <a:buChar char="l"/>
            </a:pPr>
            <a:r>
              <a:rPr kumimoji="1" lang="en-US" altLang="ja-JP" dirty="0"/>
              <a:t>Key-less entry system</a:t>
            </a:r>
          </a:p>
          <a:p>
            <a:pPr marL="742950" lvl="1" indent="-285750">
              <a:buFontTx/>
              <a:buChar char="-"/>
            </a:pPr>
            <a:r>
              <a:rPr lang="en-US" altLang="ja-JP" b="0" dirty="0"/>
              <a:t>Node is around user outside of vehicle / coordinator is in Engine compartment</a:t>
            </a:r>
          </a:p>
          <a:p>
            <a:pPr marL="742950" lvl="1" indent="-285750">
              <a:buFontTx/>
              <a:buChar char="-"/>
            </a:pPr>
            <a:r>
              <a:rPr lang="en-US" altLang="ja-JP" dirty="0"/>
              <a:t>Asymmetric</a:t>
            </a:r>
            <a:r>
              <a:rPr lang="en-US" altLang="ja-JP" b="0" dirty="0"/>
              <a:t> environment. Two direction model should be defined separatory.</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5" y="3989462"/>
            <a:ext cx="3510435" cy="369332"/>
          </a:xfrm>
          <a:prstGeom prst="rect">
            <a:avLst/>
          </a:prstGeom>
          <a:noFill/>
        </p:spPr>
        <p:txBody>
          <a:bodyPr wrap="square">
            <a:spAutoFit/>
          </a:bodyPr>
          <a:lstStyle/>
          <a:p>
            <a:r>
              <a:rPr lang="en-US" altLang="ja-JP" u="sng" dirty="0"/>
              <a:t>Use case 4</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sp>
        <p:nvSpPr>
          <p:cNvPr id="32" name="テキスト ボックス 31">
            <a:extLst>
              <a:ext uri="{FF2B5EF4-FFF2-40B4-BE49-F238E27FC236}">
                <a16:creationId xmlns:a16="http://schemas.microsoft.com/office/drawing/2014/main" id="{07A39774-D4E9-4745-94FB-30B46BD5348F}"/>
              </a:ext>
            </a:extLst>
          </p:cNvPr>
          <p:cNvSpPr txBox="1"/>
          <p:nvPr/>
        </p:nvSpPr>
        <p:spPr>
          <a:xfrm>
            <a:off x="444270" y="1055116"/>
            <a:ext cx="6391535" cy="369332"/>
          </a:xfrm>
          <a:prstGeom prst="rect">
            <a:avLst/>
          </a:prstGeom>
          <a:noFill/>
        </p:spPr>
        <p:txBody>
          <a:bodyPr wrap="square">
            <a:spAutoFit/>
          </a:bodyPr>
          <a:lstStyle/>
          <a:p>
            <a:r>
              <a:rPr lang="en-US" altLang="ja-JP" u="sng" dirty="0"/>
              <a:t>Engine compartment / body surface (outside)</a:t>
            </a:r>
            <a:endParaRPr lang="ja-JP" altLang="en-US" u="sng" dirty="0"/>
          </a:p>
        </p:txBody>
      </p:sp>
      <p:grpSp>
        <p:nvGrpSpPr>
          <p:cNvPr id="33" name="グループ化 32">
            <a:extLst>
              <a:ext uri="{FF2B5EF4-FFF2-40B4-BE49-F238E27FC236}">
                <a16:creationId xmlns:a16="http://schemas.microsoft.com/office/drawing/2014/main" id="{DE21B63B-0E2E-4DA6-AE2B-82455D6F9F3C}"/>
              </a:ext>
            </a:extLst>
          </p:cNvPr>
          <p:cNvGrpSpPr/>
          <p:nvPr/>
        </p:nvGrpSpPr>
        <p:grpSpPr>
          <a:xfrm>
            <a:off x="3413527" y="1878593"/>
            <a:ext cx="5380855" cy="2042941"/>
            <a:chOff x="914400" y="1593575"/>
            <a:chExt cx="7599285" cy="2885209"/>
          </a:xfrm>
        </p:grpSpPr>
        <p:cxnSp>
          <p:nvCxnSpPr>
            <p:cNvPr id="34" name="直線コネクタ 33">
              <a:extLst>
                <a:ext uri="{FF2B5EF4-FFF2-40B4-BE49-F238E27FC236}">
                  <a16:creationId xmlns:a16="http://schemas.microsoft.com/office/drawing/2014/main" id="{53DF1A44-E721-4625-8BBD-D898368652D3}"/>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B47483A-9F92-46B4-B546-BF6F00C0361A}"/>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67555CF5-E42E-46A7-8513-FA41271DFA22}"/>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BE56251C-7C31-4137-BD9A-AACB85A80D9B}"/>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84FEAA3-A879-4880-9307-99AEBBB3EF82}"/>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C562E339-96D6-4721-870B-95309D47A1B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672381A2-8210-4C57-A7F2-5975E35C2F02}"/>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C00657AD-A2CC-445A-983A-6E9B6DEE1B30}"/>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4C972328-6A05-4DBA-B109-BDF65CD3CDC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82E9808B-4B11-4CF2-9246-C1C877BF850C}"/>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DA725021-ECEE-4960-B452-0FFD25442D0A}"/>
              </a:ext>
            </a:extLst>
          </p:cNvPr>
          <p:cNvSpPr/>
          <p:nvPr/>
        </p:nvSpPr>
        <p:spPr>
          <a:xfrm>
            <a:off x="3555748" y="2700971"/>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3B702E7D-D28B-49A0-BF81-546B7978E93A}"/>
              </a:ext>
            </a:extLst>
          </p:cNvPr>
          <p:cNvSpPr/>
          <p:nvPr/>
        </p:nvSpPr>
        <p:spPr>
          <a:xfrm>
            <a:off x="1911487" y="24248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楕円 49">
            <a:extLst>
              <a:ext uri="{FF2B5EF4-FFF2-40B4-BE49-F238E27FC236}">
                <a16:creationId xmlns:a16="http://schemas.microsoft.com/office/drawing/2014/main" id="{ABD7B075-B60E-48C9-87C8-B80C41242F47}"/>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B81D0181-6494-47C9-AA42-B98A98E14795}"/>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5DE45A6-0A66-4DF2-A03E-119E72D67838}"/>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DBC59873-E2D6-4AD0-AD6F-6DBE7F6957A5}"/>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760507DF-E3CB-4D17-81CA-B65350B563EB}"/>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74B85D61-FBAD-4D78-B004-5EB34CDF004E}"/>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11E7FD23-07EC-4D61-ADDD-459FF6597DCB}"/>
              </a:ext>
            </a:extLst>
          </p:cNvPr>
          <p:cNvSpPr/>
          <p:nvPr/>
        </p:nvSpPr>
        <p:spPr>
          <a:xfrm>
            <a:off x="3536910" y="305862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grpSp>
        <p:nvGrpSpPr>
          <p:cNvPr id="57" name="グループ化 56">
            <a:extLst>
              <a:ext uri="{FF2B5EF4-FFF2-40B4-BE49-F238E27FC236}">
                <a16:creationId xmlns:a16="http://schemas.microsoft.com/office/drawing/2014/main" id="{F3011F7A-4EC4-4A7C-B1B4-749E16C68FAC}"/>
              </a:ext>
            </a:extLst>
          </p:cNvPr>
          <p:cNvGrpSpPr/>
          <p:nvPr/>
        </p:nvGrpSpPr>
        <p:grpSpPr>
          <a:xfrm>
            <a:off x="2101204" y="1365819"/>
            <a:ext cx="2111850" cy="618568"/>
            <a:chOff x="305560" y="1187099"/>
            <a:chExt cx="2111850" cy="618568"/>
          </a:xfrm>
        </p:grpSpPr>
        <p:sp>
          <p:nvSpPr>
            <p:cNvPr id="58" name="楕円 57">
              <a:extLst>
                <a:ext uri="{FF2B5EF4-FFF2-40B4-BE49-F238E27FC236}">
                  <a16:creationId xmlns:a16="http://schemas.microsoft.com/office/drawing/2014/main" id="{61733EBF-DB20-4A0B-9367-BE15951FB184}"/>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楕円 60">
              <a:extLst>
                <a:ext uri="{FF2B5EF4-FFF2-40B4-BE49-F238E27FC236}">
                  <a16:creationId xmlns:a16="http://schemas.microsoft.com/office/drawing/2014/main" id="{183235AC-048B-4F0A-8D45-6D6554BD11DB}"/>
                </a:ext>
              </a:extLst>
            </p:cNvPr>
            <p:cNvSpPr/>
            <p:nvPr/>
          </p:nvSpPr>
          <p:spPr>
            <a:xfrm>
              <a:off x="305560" y="157453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63" name="テキスト ボックス 62">
              <a:extLst>
                <a:ext uri="{FF2B5EF4-FFF2-40B4-BE49-F238E27FC236}">
                  <a16:creationId xmlns:a16="http://schemas.microsoft.com/office/drawing/2014/main" id="{BCF47BC7-897F-4184-9398-4ECFEE23D0FD}"/>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68" name="テキスト ボックス 67">
              <a:extLst>
                <a:ext uri="{FF2B5EF4-FFF2-40B4-BE49-F238E27FC236}">
                  <a16:creationId xmlns:a16="http://schemas.microsoft.com/office/drawing/2014/main" id="{CC3746B4-5BDC-4411-9A1F-863DD477B67B}"/>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graphicFrame>
        <p:nvGraphicFramePr>
          <p:cNvPr id="70" name="表 8">
            <a:extLst>
              <a:ext uri="{FF2B5EF4-FFF2-40B4-BE49-F238E27FC236}">
                <a16:creationId xmlns:a16="http://schemas.microsoft.com/office/drawing/2014/main" id="{167FFC83-E1D6-4BA4-A2E0-A87BC461C723}"/>
              </a:ext>
            </a:extLst>
          </p:cNvPr>
          <p:cNvGraphicFramePr>
            <a:graphicFrameLocks noGrp="1"/>
          </p:cNvGraphicFramePr>
          <p:nvPr>
            <p:extLst>
              <p:ext uri="{D42A27DB-BD31-4B8C-83A1-F6EECF244321}">
                <p14:modId xmlns:p14="http://schemas.microsoft.com/office/powerpoint/2010/main" val="568871"/>
              </p:ext>
            </p:extLst>
          </p:nvPr>
        </p:nvGraphicFramePr>
        <p:xfrm>
          <a:off x="192685" y="5248072"/>
          <a:ext cx="8834830" cy="114977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4.3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bl>
          </a:graphicData>
        </a:graphic>
      </p:graphicFrame>
    </p:spTree>
    <p:extLst>
      <p:ext uri="{BB962C8B-B14F-4D97-AF65-F5344CB8AC3E}">
        <p14:creationId xmlns:p14="http://schemas.microsoft.com/office/powerpoint/2010/main" val="45411245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25</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5</a:t>
            </a:r>
            <a:endParaRPr kumimoji="1" lang="ja-JP" altLang="en-US" dirty="0"/>
          </a:p>
        </p:txBody>
      </p:sp>
      <p:sp>
        <p:nvSpPr>
          <p:cNvPr id="60" name="テキスト ボックス 59">
            <a:extLst>
              <a:ext uri="{FF2B5EF4-FFF2-40B4-BE49-F238E27FC236}">
                <a16:creationId xmlns:a16="http://schemas.microsoft.com/office/drawing/2014/main" id="{A312119F-4C2C-4796-A2E7-927D0CC0A177}"/>
              </a:ext>
            </a:extLst>
          </p:cNvPr>
          <p:cNvSpPr txBox="1"/>
          <p:nvPr/>
        </p:nvSpPr>
        <p:spPr>
          <a:xfrm>
            <a:off x="152443" y="1109154"/>
            <a:ext cx="7688555" cy="369332"/>
          </a:xfrm>
          <a:prstGeom prst="rect">
            <a:avLst/>
          </a:prstGeom>
          <a:noFill/>
        </p:spPr>
        <p:txBody>
          <a:bodyPr wrap="square">
            <a:spAutoFit/>
          </a:bodyPr>
          <a:lstStyle/>
          <a:p>
            <a:r>
              <a:rPr lang="en-US" altLang="ja-JP" u="sng" dirty="0"/>
              <a:t>Outside surface of vehicle / coordinator is in Engine compartment</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58740" y="4069193"/>
            <a:ext cx="8553603" cy="1200329"/>
          </a:xfrm>
          <a:prstGeom prst="rect">
            <a:avLst/>
          </a:prstGeom>
          <a:noFill/>
        </p:spPr>
        <p:txBody>
          <a:bodyPr wrap="square">
            <a:spAutoFit/>
          </a:bodyPr>
          <a:lstStyle/>
          <a:p>
            <a:pPr marL="285750" indent="-285750">
              <a:buFont typeface="Wingdings" panose="05000000000000000000" pitchFamily="2" charset="2"/>
              <a:buChar char="l"/>
            </a:pPr>
            <a:r>
              <a:rPr lang="en-US" altLang="ja-JP" dirty="0"/>
              <a:t>Communication between user on pedestrian and vehicle</a:t>
            </a:r>
          </a:p>
          <a:p>
            <a:pPr marL="742950" lvl="1" indent="-285750">
              <a:buFontTx/>
              <a:buChar char="-"/>
            </a:pPr>
            <a:r>
              <a:rPr lang="en-US" altLang="ja-JP" b="0" dirty="0"/>
              <a:t>Node is around user outside of vehicle / coordinator is on outside surface of vehicle (vehicle moves in walking speed (&lt;5km/h))</a:t>
            </a:r>
          </a:p>
          <a:p>
            <a:pPr marL="742950" lvl="1" indent="-285750">
              <a:buFontTx/>
              <a:buChar char="-"/>
            </a:pPr>
            <a:r>
              <a:rPr lang="en-US" altLang="ja-JP" b="0" dirty="0"/>
              <a:t>Asymmetric environmental model</a:t>
            </a:r>
            <a:endParaRPr lang="ja-JP" altLang="en-US" dirty="0"/>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156269" y="3811054"/>
            <a:ext cx="3510435" cy="369332"/>
          </a:xfrm>
          <a:prstGeom prst="rect">
            <a:avLst/>
          </a:prstGeom>
          <a:noFill/>
        </p:spPr>
        <p:txBody>
          <a:bodyPr wrap="square">
            <a:spAutoFit/>
          </a:bodyPr>
          <a:lstStyle/>
          <a:p>
            <a:r>
              <a:rPr lang="en-US" altLang="ja-JP" u="sng" dirty="0"/>
              <a:t>Use case 5</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cxnSp>
        <p:nvCxnSpPr>
          <p:cNvPr id="32" name="直線コネクタ 31">
            <a:extLst>
              <a:ext uri="{FF2B5EF4-FFF2-40B4-BE49-F238E27FC236}">
                <a16:creationId xmlns:a16="http://schemas.microsoft.com/office/drawing/2014/main" id="{3EFACC5B-22AB-4A4B-8DE8-85DFDB00631D}"/>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33" name="グループ化 32">
            <a:extLst>
              <a:ext uri="{FF2B5EF4-FFF2-40B4-BE49-F238E27FC236}">
                <a16:creationId xmlns:a16="http://schemas.microsoft.com/office/drawing/2014/main" id="{77B86ED1-A276-47D2-BCAC-7353FB4FD4CA}"/>
              </a:ext>
            </a:extLst>
          </p:cNvPr>
          <p:cNvGrpSpPr/>
          <p:nvPr/>
        </p:nvGrpSpPr>
        <p:grpSpPr>
          <a:xfrm>
            <a:off x="3413527" y="1878593"/>
            <a:ext cx="5380855" cy="2042941"/>
            <a:chOff x="914400" y="1593575"/>
            <a:chExt cx="7599285" cy="2885209"/>
          </a:xfrm>
        </p:grpSpPr>
        <p:cxnSp>
          <p:nvCxnSpPr>
            <p:cNvPr id="34" name="直線コネクタ 33">
              <a:extLst>
                <a:ext uri="{FF2B5EF4-FFF2-40B4-BE49-F238E27FC236}">
                  <a16:creationId xmlns:a16="http://schemas.microsoft.com/office/drawing/2014/main" id="{7E4D8790-95B7-4365-89E4-93B9572F9B9E}"/>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B8AECC5-BF04-4632-B909-5BA1259D9F77}"/>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4AD509C1-7F81-4586-99C6-D3668BB2A0D1}"/>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703260CF-6D64-46FE-8CB8-BBA83E1CAA68}"/>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818673B1-CAC1-42D2-926E-14AF3C271C2E}"/>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17D5B98-20D2-4EBF-874C-278825476C40}"/>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E69955B-FECB-4286-81A8-253613E5D114}"/>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32CCFA45-EB35-454C-8DC7-F73BBEFE8746}"/>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7667BC11-7A14-490F-B7B8-B4A31B250A8F}"/>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3C207293-6931-4BDB-BBE4-AEE81660F62B}"/>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7C3B2DAE-F27D-4B22-8791-240B3C4B5AD1}"/>
              </a:ext>
            </a:extLst>
          </p:cNvPr>
          <p:cNvSpPr/>
          <p:nvPr/>
        </p:nvSpPr>
        <p:spPr>
          <a:xfrm>
            <a:off x="3306661" y="268223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5C00FDDB-D288-48A5-B601-FF28E809661F}"/>
              </a:ext>
            </a:extLst>
          </p:cNvPr>
          <p:cNvSpPr/>
          <p:nvPr/>
        </p:nvSpPr>
        <p:spPr>
          <a:xfrm>
            <a:off x="1911487" y="2424862"/>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楕円 49">
            <a:extLst>
              <a:ext uri="{FF2B5EF4-FFF2-40B4-BE49-F238E27FC236}">
                <a16:creationId xmlns:a16="http://schemas.microsoft.com/office/drawing/2014/main" id="{D5287CE2-A8E8-4C11-9D2F-EB5990AA7DFD}"/>
              </a:ext>
            </a:extLst>
          </p:cNvPr>
          <p:cNvSpPr/>
          <p:nvPr/>
        </p:nvSpPr>
        <p:spPr>
          <a:xfrm>
            <a:off x="1343441" y="1747131"/>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1" name="四角形: 角を丸くする 50">
            <a:extLst>
              <a:ext uri="{FF2B5EF4-FFF2-40B4-BE49-F238E27FC236}">
                <a16:creationId xmlns:a16="http://schemas.microsoft.com/office/drawing/2014/main" id="{A6A24DDF-70D6-4E32-8BCC-BD80C3B7183E}"/>
              </a:ext>
            </a:extLst>
          </p:cNvPr>
          <p:cNvSpPr/>
          <p:nvPr/>
        </p:nvSpPr>
        <p:spPr>
          <a:xfrm>
            <a:off x="1352111" y="2175349"/>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72513B9D-55F7-4961-9C66-86C5BF75586E}"/>
              </a:ext>
            </a:extLst>
          </p:cNvPr>
          <p:cNvSpPr/>
          <p:nvPr/>
        </p:nvSpPr>
        <p:spPr>
          <a:xfrm>
            <a:off x="1352319"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76B71CB3-549A-401F-85C1-0E132DAEE7A0}"/>
              </a:ext>
            </a:extLst>
          </p:cNvPr>
          <p:cNvSpPr/>
          <p:nvPr/>
        </p:nvSpPr>
        <p:spPr>
          <a:xfrm>
            <a:off x="1602285" y="2960484"/>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AB96D0F8-4998-40B5-A86B-33CC7FB30749}"/>
              </a:ext>
            </a:extLst>
          </p:cNvPr>
          <p:cNvSpPr/>
          <p:nvPr/>
        </p:nvSpPr>
        <p:spPr>
          <a:xfrm rot="1521759">
            <a:off x="1202168" y="2166835"/>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5" name="四角形: 角を丸くする 54">
            <a:extLst>
              <a:ext uri="{FF2B5EF4-FFF2-40B4-BE49-F238E27FC236}">
                <a16:creationId xmlns:a16="http://schemas.microsoft.com/office/drawing/2014/main" id="{AB225DB6-DB45-465D-953A-2674B75A73B6}"/>
              </a:ext>
            </a:extLst>
          </p:cNvPr>
          <p:cNvSpPr/>
          <p:nvPr/>
        </p:nvSpPr>
        <p:spPr>
          <a:xfrm rot="20039791">
            <a:off x="1716947" y="2172844"/>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楕円 55">
            <a:extLst>
              <a:ext uri="{FF2B5EF4-FFF2-40B4-BE49-F238E27FC236}">
                <a16:creationId xmlns:a16="http://schemas.microsoft.com/office/drawing/2014/main" id="{9AB42EB4-1FAF-4317-A982-F419157ACF2E}"/>
              </a:ext>
            </a:extLst>
          </p:cNvPr>
          <p:cNvSpPr/>
          <p:nvPr/>
        </p:nvSpPr>
        <p:spPr>
          <a:xfrm>
            <a:off x="3536910" y="3058620"/>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grpSp>
        <p:nvGrpSpPr>
          <p:cNvPr id="57" name="グループ化 56">
            <a:extLst>
              <a:ext uri="{FF2B5EF4-FFF2-40B4-BE49-F238E27FC236}">
                <a16:creationId xmlns:a16="http://schemas.microsoft.com/office/drawing/2014/main" id="{7A081DED-7142-44E3-AEA1-519FEBB7DCFF}"/>
              </a:ext>
            </a:extLst>
          </p:cNvPr>
          <p:cNvGrpSpPr/>
          <p:nvPr/>
        </p:nvGrpSpPr>
        <p:grpSpPr>
          <a:xfrm>
            <a:off x="2101204" y="1365819"/>
            <a:ext cx="2111850" cy="618568"/>
            <a:chOff x="305560" y="1187099"/>
            <a:chExt cx="2111850" cy="618568"/>
          </a:xfrm>
        </p:grpSpPr>
        <p:sp>
          <p:nvSpPr>
            <p:cNvPr id="58" name="楕円 57">
              <a:extLst>
                <a:ext uri="{FF2B5EF4-FFF2-40B4-BE49-F238E27FC236}">
                  <a16:creationId xmlns:a16="http://schemas.microsoft.com/office/drawing/2014/main" id="{CAD4FF84-ABEC-4173-A123-CBF96953FE99}"/>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楕円 60">
              <a:extLst>
                <a:ext uri="{FF2B5EF4-FFF2-40B4-BE49-F238E27FC236}">
                  <a16:creationId xmlns:a16="http://schemas.microsoft.com/office/drawing/2014/main" id="{FAB7794A-F67D-4D14-99D9-184E975412EA}"/>
                </a:ext>
              </a:extLst>
            </p:cNvPr>
            <p:cNvSpPr/>
            <p:nvPr/>
          </p:nvSpPr>
          <p:spPr>
            <a:xfrm>
              <a:off x="305560" y="157453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63" name="テキスト ボックス 62">
              <a:extLst>
                <a:ext uri="{FF2B5EF4-FFF2-40B4-BE49-F238E27FC236}">
                  <a16:creationId xmlns:a16="http://schemas.microsoft.com/office/drawing/2014/main" id="{8A2042E1-3ABA-438C-A9FD-40AC1C74E87C}"/>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68" name="テキスト ボックス 67">
              <a:extLst>
                <a:ext uri="{FF2B5EF4-FFF2-40B4-BE49-F238E27FC236}">
                  <a16:creationId xmlns:a16="http://schemas.microsoft.com/office/drawing/2014/main" id="{ED649BD6-2470-4B06-88F9-0ED07BAED4F2}"/>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sp>
        <p:nvSpPr>
          <p:cNvPr id="4" name="矢印: 右 3">
            <a:extLst>
              <a:ext uri="{FF2B5EF4-FFF2-40B4-BE49-F238E27FC236}">
                <a16:creationId xmlns:a16="http://schemas.microsoft.com/office/drawing/2014/main" id="{69D9FAC2-3AB5-442D-99FF-0F61D4CD58CF}"/>
              </a:ext>
            </a:extLst>
          </p:cNvPr>
          <p:cNvSpPr/>
          <p:nvPr/>
        </p:nvSpPr>
        <p:spPr>
          <a:xfrm flipH="1">
            <a:off x="4735542" y="1855736"/>
            <a:ext cx="2507541" cy="1408791"/>
          </a:xfrm>
          <a:prstGeom prst="rightArrow">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r>
              <a:rPr kumimoji="1" lang="en-US" altLang="ja-JP" dirty="0"/>
              <a:t>Moving at walking speed (&lt;5km/h)</a:t>
            </a:r>
            <a:endParaRPr kumimoji="1" lang="ja-JP" altLang="en-US" dirty="0"/>
          </a:p>
        </p:txBody>
      </p:sp>
      <p:graphicFrame>
        <p:nvGraphicFramePr>
          <p:cNvPr id="70" name="表 8">
            <a:extLst>
              <a:ext uri="{FF2B5EF4-FFF2-40B4-BE49-F238E27FC236}">
                <a16:creationId xmlns:a16="http://schemas.microsoft.com/office/drawing/2014/main" id="{E4C4C1A9-7D40-4B36-A98C-B7002CA8D4BE}"/>
              </a:ext>
            </a:extLst>
          </p:cNvPr>
          <p:cNvGraphicFramePr>
            <a:graphicFrameLocks noGrp="1"/>
          </p:cNvGraphicFramePr>
          <p:nvPr>
            <p:extLst>
              <p:ext uri="{D42A27DB-BD31-4B8C-83A1-F6EECF244321}">
                <p14:modId xmlns:p14="http://schemas.microsoft.com/office/powerpoint/2010/main" val="526895489"/>
              </p:ext>
            </p:extLst>
          </p:nvPr>
        </p:nvGraphicFramePr>
        <p:xfrm>
          <a:off x="128334" y="5225844"/>
          <a:ext cx="8834830" cy="114977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tc>
                <a:tc gridSpan="2">
                  <a:txBody>
                    <a:bodyPr/>
                    <a:lstStyle/>
                    <a:p>
                      <a:pPr algn="ctr"/>
                      <a:r>
                        <a:rPr kumimoji="1" lang="en-US" altLang="ja-JP" dirty="0"/>
                        <a:t>Case 5.3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bl>
          </a:graphicData>
        </a:graphic>
      </p:graphicFrame>
    </p:spTree>
    <p:extLst>
      <p:ext uri="{BB962C8B-B14F-4D97-AF65-F5344CB8AC3E}">
        <p14:creationId xmlns:p14="http://schemas.microsoft.com/office/powerpoint/2010/main" val="116254272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26</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6</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5" y="1090639"/>
            <a:ext cx="7688555" cy="369332"/>
          </a:xfrm>
          <a:prstGeom prst="rect">
            <a:avLst/>
          </a:prstGeom>
          <a:noFill/>
        </p:spPr>
        <p:txBody>
          <a:bodyPr wrap="square">
            <a:spAutoFit/>
          </a:bodyPr>
          <a:lstStyle/>
          <a:p>
            <a:r>
              <a:rPr lang="en-US" altLang="ja-JP" u="sng" kern="1200" dirty="0">
                <a:solidFill>
                  <a:srgbClr val="000000"/>
                </a:solidFill>
                <a:effectLst/>
                <a:latin typeface="Arial" panose="020B0604020202020204" pitchFamily="34" charset="0"/>
                <a:ea typeface="ＭＳ Ｐゴシック" panose="020B0600070205080204" pitchFamily="50" charset="-128"/>
                <a:cs typeface="+mn-cs"/>
              </a:rPr>
              <a:t>Coordinator and nodes are in b</a:t>
            </a:r>
            <a:r>
              <a:rPr kumimoji="1" lang="en-US" altLang="ja-JP" u="sng" kern="1200" dirty="0">
                <a:solidFill>
                  <a:srgbClr val="000000"/>
                </a:solidFill>
                <a:effectLst/>
                <a:latin typeface="Arial" panose="020B0604020202020204" pitchFamily="34" charset="0"/>
                <a:ea typeface="ＭＳ Ｐゴシック" panose="020B0600070205080204" pitchFamily="50" charset="-128"/>
                <a:cs typeface="+mn-cs"/>
              </a:rPr>
              <a:t>etween cabin and chassis of vehicle</a:t>
            </a:r>
            <a:endParaRPr lang="ja-JP" altLang="en-US" u="sng"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04958" y="4269872"/>
            <a:ext cx="8553603" cy="923330"/>
          </a:xfrm>
          <a:prstGeom prst="rect">
            <a:avLst/>
          </a:prstGeom>
          <a:noFill/>
        </p:spPr>
        <p:txBody>
          <a:bodyPr wrap="square">
            <a:spAutoFit/>
          </a:bodyPr>
          <a:lstStyle/>
          <a:p>
            <a:pPr marL="285750" indent="-285750">
              <a:buFont typeface="Wingdings" panose="05000000000000000000" pitchFamily="2" charset="2"/>
              <a:buChar char="l"/>
            </a:pPr>
            <a:r>
              <a:rPr kumimoji="1" lang="en-US" altLang="ja-JP" dirty="0"/>
              <a:t>Vehicle </a:t>
            </a:r>
            <a:r>
              <a:rPr lang="en-US" altLang="ja-JP" dirty="0"/>
              <a:t>controlling / </a:t>
            </a:r>
            <a:r>
              <a:rPr kumimoji="1" lang="en-US" altLang="ja-JP" dirty="0"/>
              <a:t>Wireless herness</a:t>
            </a:r>
          </a:p>
          <a:p>
            <a:pPr marL="742950" lvl="1" indent="-285750">
              <a:buFontTx/>
              <a:buChar char="-"/>
            </a:pPr>
            <a:r>
              <a:rPr lang="en-US" altLang="ja-JP" b="0" kern="1200" dirty="0">
                <a:solidFill>
                  <a:srgbClr val="000000"/>
                </a:solidFill>
                <a:effectLst/>
                <a:latin typeface="Arial" panose="020B0604020202020204" pitchFamily="34" charset="0"/>
                <a:ea typeface="ＭＳ Ｐゴシック" panose="020B0600070205080204" pitchFamily="50" charset="-128"/>
                <a:cs typeface="+mn-cs"/>
              </a:rPr>
              <a:t>Coordinator and nodes are in b</a:t>
            </a:r>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etween cabin and chassis of vehicle</a:t>
            </a:r>
            <a:r>
              <a:rPr lang="en-US" altLang="ja-JP" b="0" dirty="0"/>
              <a:t>.</a:t>
            </a:r>
          </a:p>
          <a:p>
            <a:pPr marL="742950" lvl="1" indent="-285750">
              <a:buFontTx/>
              <a:buChar char="-"/>
            </a:pPr>
            <a:r>
              <a:rPr lang="en-US" altLang="ja-JP" b="0" dirty="0"/>
              <a:t>Asymmetric environmental model</a:t>
            </a:r>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74715" y="3989462"/>
            <a:ext cx="3510435" cy="369332"/>
          </a:xfrm>
          <a:prstGeom prst="rect">
            <a:avLst/>
          </a:prstGeom>
          <a:noFill/>
        </p:spPr>
        <p:txBody>
          <a:bodyPr wrap="square">
            <a:spAutoFit/>
          </a:bodyPr>
          <a:lstStyle/>
          <a:p>
            <a:r>
              <a:rPr lang="en-US" altLang="ja-JP" u="sng" dirty="0"/>
              <a:t>Use case 2</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pSp>
        <p:nvGrpSpPr>
          <p:cNvPr id="33" name="グループ化 32">
            <a:extLst>
              <a:ext uri="{FF2B5EF4-FFF2-40B4-BE49-F238E27FC236}">
                <a16:creationId xmlns:a16="http://schemas.microsoft.com/office/drawing/2014/main" id="{CC8FE3A2-03BB-41B7-A21A-3248E58978D8}"/>
              </a:ext>
            </a:extLst>
          </p:cNvPr>
          <p:cNvGrpSpPr/>
          <p:nvPr/>
        </p:nvGrpSpPr>
        <p:grpSpPr>
          <a:xfrm>
            <a:off x="2582415" y="1664798"/>
            <a:ext cx="5380855" cy="2042941"/>
            <a:chOff x="914400" y="1593575"/>
            <a:chExt cx="7599285" cy="2885209"/>
          </a:xfrm>
        </p:grpSpPr>
        <p:cxnSp>
          <p:nvCxnSpPr>
            <p:cNvPr id="34" name="直線コネクタ 33">
              <a:extLst>
                <a:ext uri="{FF2B5EF4-FFF2-40B4-BE49-F238E27FC236}">
                  <a16:creationId xmlns:a16="http://schemas.microsoft.com/office/drawing/2014/main" id="{CBDAF8F1-6C21-4E42-B81A-90588FB3D2A6}"/>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74B9BDC-3033-4563-A5C4-49929AA6286E}"/>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DEE6529C-AB89-41C5-86BA-57BC2AA74BD9}"/>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D193A780-6BA1-4732-8262-237034FD0D24}"/>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AC125AB-1728-4269-A605-BED527FDB586}"/>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A3F7E86C-0FC0-404B-A516-24AA2B217AF5}"/>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B59A94A4-9BD7-4653-B6B7-362F7A54DF93}"/>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8AFA9DCE-B803-4A4D-851D-42B5208DED65}"/>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F19E5AC6-AD32-4050-AE6F-126DA4450E38}"/>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DD5D25CE-06D8-4BBC-8322-AF855E74FCB0}"/>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4BC03CED-3694-47BA-873E-18882AC51A2B}"/>
              </a:ext>
            </a:extLst>
          </p:cNvPr>
          <p:cNvSpPr/>
          <p:nvPr/>
        </p:nvSpPr>
        <p:spPr>
          <a:xfrm>
            <a:off x="4958301" y="206833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D0ED2832-ADDB-4C1D-802B-7E7D020CE7F6}"/>
              </a:ext>
            </a:extLst>
          </p:cNvPr>
          <p:cNvSpPr/>
          <p:nvPr/>
        </p:nvSpPr>
        <p:spPr>
          <a:xfrm>
            <a:off x="5868327" y="244865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0" name="楕円 49">
            <a:extLst>
              <a:ext uri="{FF2B5EF4-FFF2-40B4-BE49-F238E27FC236}">
                <a16:creationId xmlns:a16="http://schemas.microsoft.com/office/drawing/2014/main" id="{2F67CD21-DD3D-4BEB-B2FB-7DEF77520947}"/>
              </a:ext>
            </a:extLst>
          </p:cNvPr>
          <p:cNvSpPr/>
          <p:nvPr/>
        </p:nvSpPr>
        <p:spPr>
          <a:xfrm>
            <a:off x="2964292" y="241243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 name="楕円 50">
            <a:extLst>
              <a:ext uri="{FF2B5EF4-FFF2-40B4-BE49-F238E27FC236}">
                <a16:creationId xmlns:a16="http://schemas.microsoft.com/office/drawing/2014/main" id="{1934E21E-58D1-4E72-BFB3-30535F1A191B}"/>
              </a:ext>
            </a:extLst>
          </p:cNvPr>
          <p:cNvSpPr/>
          <p:nvPr/>
        </p:nvSpPr>
        <p:spPr>
          <a:xfrm>
            <a:off x="5156017" y="2858458"/>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cxnSp>
        <p:nvCxnSpPr>
          <p:cNvPr id="52" name="直線矢印コネクタ 51">
            <a:extLst>
              <a:ext uri="{FF2B5EF4-FFF2-40B4-BE49-F238E27FC236}">
                <a16:creationId xmlns:a16="http://schemas.microsoft.com/office/drawing/2014/main" id="{154BFADD-2731-4587-AAE1-24E64FEDB998}"/>
              </a:ext>
            </a:extLst>
          </p:cNvPr>
          <p:cNvCxnSpPr>
            <a:endCxn id="50" idx="6"/>
          </p:cNvCxnSpPr>
          <p:nvPr/>
        </p:nvCxnSpPr>
        <p:spPr>
          <a:xfrm flipH="1">
            <a:off x="3163089" y="2179258"/>
            <a:ext cx="1721579" cy="315550"/>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3" name="直線矢印コネクタ 52">
            <a:extLst>
              <a:ext uri="{FF2B5EF4-FFF2-40B4-BE49-F238E27FC236}">
                <a16:creationId xmlns:a16="http://schemas.microsoft.com/office/drawing/2014/main" id="{8D762BF3-1DDD-4089-B028-76C98A1E82B5}"/>
              </a:ext>
            </a:extLst>
          </p:cNvPr>
          <p:cNvCxnSpPr>
            <a:cxnSpLocks/>
            <a:endCxn id="50" idx="6"/>
          </p:cNvCxnSpPr>
          <p:nvPr/>
        </p:nvCxnSpPr>
        <p:spPr>
          <a:xfrm flipH="1" flipV="1">
            <a:off x="3163089" y="2494808"/>
            <a:ext cx="2033380" cy="467610"/>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cxnSp>
        <p:nvCxnSpPr>
          <p:cNvPr id="54" name="直線矢印コネクタ 53">
            <a:extLst>
              <a:ext uri="{FF2B5EF4-FFF2-40B4-BE49-F238E27FC236}">
                <a16:creationId xmlns:a16="http://schemas.microsoft.com/office/drawing/2014/main" id="{AA7AD94E-AED0-4D4F-8B97-05CC6080965C}"/>
              </a:ext>
            </a:extLst>
          </p:cNvPr>
          <p:cNvCxnSpPr>
            <a:cxnSpLocks/>
            <a:stCxn id="49" idx="2"/>
            <a:endCxn id="50" idx="6"/>
          </p:cNvCxnSpPr>
          <p:nvPr/>
        </p:nvCxnSpPr>
        <p:spPr>
          <a:xfrm flipH="1" flipV="1">
            <a:off x="3163089" y="2494808"/>
            <a:ext cx="2705238" cy="36216"/>
          </a:xfrm>
          <a:prstGeom prst="straightConnector1">
            <a:avLst/>
          </a:prstGeom>
          <a:ln w="25400">
            <a:solidFill>
              <a:schemeClr val="accent2"/>
            </a:solidFill>
            <a:tailEnd type="triangle" w="lg" len="lg"/>
          </a:ln>
        </p:spPr>
        <p:style>
          <a:lnRef idx="1">
            <a:schemeClr val="accent1"/>
          </a:lnRef>
          <a:fillRef idx="0">
            <a:schemeClr val="accent1"/>
          </a:fillRef>
          <a:effectRef idx="0">
            <a:schemeClr val="accent1"/>
          </a:effectRef>
          <a:fontRef idx="minor">
            <a:schemeClr val="tx1"/>
          </a:fontRef>
        </p:style>
      </p:cxnSp>
      <p:grpSp>
        <p:nvGrpSpPr>
          <p:cNvPr id="55" name="グループ化 54">
            <a:extLst>
              <a:ext uri="{FF2B5EF4-FFF2-40B4-BE49-F238E27FC236}">
                <a16:creationId xmlns:a16="http://schemas.microsoft.com/office/drawing/2014/main" id="{5906F2B3-74E6-4086-A7C6-BA2142C4F23A}"/>
              </a:ext>
            </a:extLst>
          </p:cNvPr>
          <p:cNvGrpSpPr/>
          <p:nvPr/>
        </p:nvGrpSpPr>
        <p:grpSpPr>
          <a:xfrm>
            <a:off x="1491961" y="1753410"/>
            <a:ext cx="2111850" cy="618568"/>
            <a:chOff x="305560" y="1187099"/>
            <a:chExt cx="2111850" cy="618568"/>
          </a:xfrm>
        </p:grpSpPr>
        <p:sp>
          <p:nvSpPr>
            <p:cNvPr id="56" name="楕円 55">
              <a:extLst>
                <a:ext uri="{FF2B5EF4-FFF2-40B4-BE49-F238E27FC236}">
                  <a16:creationId xmlns:a16="http://schemas.microsoft.com/office/drawing/2014/main" id="{31F5C2E2-9FB9-4D9D-BEA5-588FF29438E0}"/>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7" name="楕円 56">
              <a:extLst>
                <a:ext uri="{FF2B5EF4-FFF2-40B4-BE49-F238E27FC236}">
                  <a16:creationId xmlns:a16="http://schemas.microsoft.com/office/drawing/2014/main" id="{306F4CDC-5075-4A81-8815-5AB8501B15BB}"/>
                </a:ext>
              </a:extLst>
            </p:cNvPr>
            <p:cNvSpPr/>
            <p:nvPr/>
          </p:nvSpPr>
          <p:spPr>
            <a:xfrm>
              <a:off x="305560" y="157453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58" name="テキスト ボックス 57">
              <a:extLst>
                <a:ext uri="{FF2B5EF4-FFF2-40B4-BE49-F238E27FC236}">
                  <a16:creationId xmlns:a16="http://schemas.microsoft.com/office/drawing/2014/main" id="{180527A8-B0D9-487F-A92E-E93C69C5BFA5}"/>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61" name="テキスト ボックス 60">
              <a:extLst>
                <a:ext uri="{FF2B5EF4-FFF2-40B4-BE49-F238E27FC236}">
                  <a16:creationId xmlns:a16="http://schemas.microsoft.com/office/drawing/2014/main" id="{BCEDE0DC-BEA5-4591-94F1-B2E510C433BE}"/>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sp>
        <p:nvSpPr>
          <p:cNvPr id="63" name="楕円 62">
            <a:extLst>
              <a:ext uri="{FF2B5EF4-FFF2-40B4-BE49-F238E27FC236}">
                <a16:creationId xmlns:a16="http://schemas.microsoft.com/office/drawing/2014/main" id="{7FEF2356-4AA3-4D99-B294-3C26795022B4}"/>
              </a:ext>
            </a:extLst>
          </p:cNvPr>
          <p:cNvSpPr/>
          <p:nvPr/>
        </p:nvSpPr>
        <p:spPr>
          <a:xfrm>
            <a:off x="2669696" y="2884974"/>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graphicFrame>
        <p:nvGraphicFramePr>
          <p:cNvPr id="68" name="表 8">
            <a:extLst>
              <a:ext uri="{FF2B5EF4-FFF2-40B4-BE49-F238E27FC236}">
                <a16:creationId xmlns:a16="http://schemas.microsoft.com/office/drawing/2014/main" id="{24C62D71-7F43-4BB8-ADDB-AC4760E064C9}"/>
              </a:ext>
            </a:extLst>
          </p:cNvPr>
          <p:cNvGraphicFramePr>
            <a:graphicFrameLocks noGrp="1"/>
          </p:cNvGraphicFramePr>
          <p:nvPr>
            <p:extLst>
              <p:ext uri="{D42A27DB-BD31-4B8C-83A1-F6EECF244321}">
                <p14:modId xmlns:p14="http://schemas.microsoft.com/office/powerpoint/2010/main" val="2476515779"/>
              </p:ext>
            </p:extLst>
          </p:nvPr>
        </p:nvGraphicFramePr>
        <p:xfrm>
          <a:off x="223207" y="5159531"/>
          <a:ext cx="8834830" cy="114977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Vehicle </a:t>
                      </a:r>
                      <a:r>
                        <a:rPr lang="en-US" altLang="ja-JP" b="1" dirty="0"/>
                        <a:t>controlling / </a:t>
                      </a:r>
                      <a:r>
                        <a:rPr kumimoji="1" lang="en-US" altLang="ja-JP" b="1" dirty="0"/>
                        <a:t>Wireless herness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6.1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6.3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6.5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4521264"/>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6.1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tc>
                <a:tc gridSpan="2">
                  <a:txBody>
                    <a:bodyPr/>
                    <a:lstStyle/>
                    <a:p>
                      <a:pPr algn="ctr"/>
                      <a:r>
                        <a:rPr kumimoji="1" lang="en-US" altLang="ja-JP" dirty="0"/>
                        <a:t>Case 6.3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6.5</a:t>
                      </a:r>
                      <a:r>
                        <a:rPr kumimoji="1" lang="ja-JP" altLang="en-US" dirty="0"/>
                        <a:t> </a:t>
                      </a:r>
                      <a:r>
                        <a:rPr kumimoji="1" lang="en-US" altLang="ja-JP" dirty="0"/>
                        <a:t>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62913772"/>
                  </a:ext>
                </a:extLst>
              </a:tr>
            </a:tbl>
          </a:graphicData>
        </a:graphic>
      </p:graphicFrame>
    </p:spTree>
    <p:extLst>
      <p:ext uri="{BB962C8B-B14F-4D97-AF65-F5344CB8AC3E}">
        <p14:creationId xmlns:p14="http://schemas.microsoft.com/office/powerpoint/2010/main" val="141122852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27</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7</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78410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48354" y="4167089"/>
            <a:ext cx="8553603" cy="923330"/>
          </a:xfrm>
          <a:prstGeom prst="rect">
            <a:avLst/>
          </a:prstGeom>
          <a:noFill/>
        </p:spPr>
        <p:txBody>
          <a:bodyPr wrap="square">
            <a:spAutoFit/>
          </a:bodyPr>
          <a:lstStyle/>
          <a:p>
            <a:pPr marL="285750" indent="-285750">
              <a:buFont typeface="Wingdings" panose="05000000000000000000" pitchFamily="2" charset="2"/>
              <a:buChar char="l"/>
            </a:pPr>
            <a:r>
              <a:rPr kumimoji="1" lang="en-US" altLang="ja-JP" b="1" dirty="0"/>
              <a:t>Driver’s health problem detection</a:t>
            </a:r>
          </a:p>
          <a:p>
            <a:pPr marL="742950" lvl="1" indent="-285750">
              <a:buFontTx/>
              <a:buChar char="-"/>
            </a:pPr>
            <a:r>
              <a:rPr lang="en-US" altLang="ja-JP" b="0" dirty="0"/>
              <a:t>Coordinator in in Engine compartment / nodes are on human (driver) body.</a:t>
            </a:r>
          </a:p>
          <a:p>
            <a:pPr marL="742950" lvl="1" indent="-285750">
              <a:buFontTx/>
              <a:buChar char="-"/>
            </a:pPr>
            <a:r>
              <a:rPr lang="en-US" altLang="ja-JP" b="0" dirty="0"/>
              <a:t>Symmetric environmental model</a:t>
            </a:r>
            <a:endParaRPr lang="ja-JP" altLang="en-US" dirty="0"/>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46432" y="3789002"/>
            <a:ext cx="3510435" cy="369332"/>
          </a:xfrm>
          <a:prstGeom prst="rect">
            <a:avLst/>
          </a:prstGeom>
          <a:noFill/>
        </p:spPr>
        <p:txBody>
          <a:bodyPr wrap="square">
            <a:spAutoFit/>
          </a:bodyPr>
          <a:lstStyle/>
          <a:p>
            <a:r>
              <a:rPr lang="en-US" altLang="ja-JP" u="sng" dirty="0"/>
              <a:t>Use case 7</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aphicFrame>
        <p:nvGraphicFramePr>
          <p:cNvPr id="32" name="表 8">
            <a:extLst>
              <a:ext uri="{FF2B5EF4-FFF2-40B4-BE49-F238E27FC236}">
                <a16:creationId xmlns:a16="http://schemas.microsoft.com/office/drawing/2014/main" id="{53BA1086-B6C4-4E30-9DA6-7706F6628800}"/>
              </a:ext>
            </a:extLst>
          </p:cNvPr>
          <p:cNvGraphicFramePr>
            <a:graphicFrameLocks noGrp="1"/>
          </p:cNvGraphicFramePr>
          <p:nvPr/>
        </p:nvGraphicFramePr>
        <p:xfrm>
          <a:off x="146731" y="5164029"/>
          <a:ext cx="8834830" cy="105833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7.1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9165351"/>
                  </a:ext>
                </a:extLst>
              </a:tr>
            </a:tbl>
          </a:graphicData>
        </a:graphic>
      </p:graphicFrame>
      <p:grpSp>
        <p:nvGrpSpPr>
          <p:cNvPr id="33" name="グループ化 32">
            <a:extLst>
              <a:ext uri="{FF2B5EF4-FFF2-40B4-BE49-F238E27FC236}">
                <a16:creationId xmlns:a16="http://schemas.microsoft.com/office/drawing/2014/main" id="{FA09EAA7-1FF4-471D-9441-67CBA25753AC}"/>
              </a:ext>
            </a:extLst>
          </p:cNvPr>
          <p:cNvGrpSpPr/>
          <p:nvPr/>
        </p:nvGrpSpPr>
        <p:grpSpPr>
          <a:xfrm>
            <a:off x="2056139" y="1551873"/>
            <a:ext cx="5380855" cy="2042941"/>
            <a:chOff x="914400" y="1593575"/>
            <a:chExt cx="7599285" cy="2885209"/>
          </a:xfrm>
        </p:grpSpPr>
        <p:cxnSp>
          <p:nvCxnSpPr>
            <p:cNvPr id="34" name="直線コネクタ 33">
              <a:extLst>
                <a:ext uri="{FF2B5EF4-FFF2-40B4-BE49-F238E27FC236}">
                  <a16:creationId xmlns:a16="http://schemas.microsoft.com/office/drawing/2014/main" id="{34C59DD8-1351-4CAD-838E-D84C8016E224}"/>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3E4F8E49-30E5-4897-9DFD-6C88A66AC004}"/>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2E1C5FEC-FAE2-4D50-B696-87C8AE46C572}"/>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3D902FAC-DD82-4700-8555-32C31D20D61C}"/>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566413C7-464F-40AD-8F4C-519339405A53}"/>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F6C80498-0B9F-4811-801B-2863750624D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88F53CD1-4725-43CE-8678-8C1226013B4D}"/>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FDF95E31-723D-442B-BCBE-54E2688CF91C}"/>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6" name="楕円 45">
              <a:extLst>
                <a:ext uri="{FF2B5EF4-FFF2-40B4-BE49-F238E27FC236}">
                  <a16:creationId xmlns:a16="http://schemas.microsoft.com/office/drawing/2014/main" id="{E8245D2E-1B79-45BA-AE48-1E9A2597B8A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7" name="楕円 46">
              <a:extLst>
                <a:ext uri="{FF2B5EF4-FFF2-40B4-BE49-F238E27FC236}">
                  <a16:creationId xmlns:a16="http://schemas.microsoft.com/office/drawing/2014/main" id="{60D4889A-E17B-4234-9A9E-C63F6B21AD71}"/>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8" name="楕円 47">
            <a:extLst>
              <a:ext uri="{FF2B5EF4-FFF2-40B4-BE49-F238E27FC236}">
                <a16:creationId xmlns:a16="http://schemas.microsoft.com/office/drawing/2014/main" id="{2A2A834D-44BC-49FE-BA36-16449A2B1FBA}"/>
              </a:ext>
            </a:extLst>
          </p:cNvPr>
          <p:cNvSpPr/>
          <p:nvPr/>
        </p:nvSpPr>
        <p:spPr>
          <a:xfrm>
            <a:off x="2198360" y="2374251"/>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9" name="楕円 48">
            <a:extLst>
              <a:ext uri="{FF2B5EF4-FFF2-40B4-BE49-F238E27FC236}">
                <a16:creationId xmlns:a16="http://schemas.microsoft.com/office/drawing/2014/main" id="{18A0C62C-28A4-4108-A058-43430C254E17}"/>
              </a:ext>
            </a:extLst>
          </p:cNvPr>
          <p:cNvSpPr/>
          <p:nvPr/>
        </p:nvSpPr>
        <p:spPr>
          <a:xfrm>
            <a:off x="4110833" y="200040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0" name="グループ化 49">
            <a:extLst>
              <a:ext uri="{FF2B5EF4-FFF2-40B4-BE49-F238E27FC236}">
                <a16:creationId xmlns:a16="http://schemas.microsoft.com/office/drawing/2014/main" id="{A0ACA363-558B-403F-9C06-B6F4963EFAD4}"/>
              </a:ext>
            </a:extLst>
          </p:cNvPr>
          <p:cNvGrpSpPr/>
          <p:nvPr/>
        </p:nvGrpSpPr>
        <p:grpSpPr>
          <a:xfrm>
            <a:off x="3893491" y="1619988"/>
            <a:ext cx="791286" cy="1260246"/>
            <a:chOff x="3233366" y="3967563"/>
            <a:chExt cx="791286" cy="1260246"/>
          </a:xfrm>
        </p:grpSpPr>
        <p:sp>
          <p:nvSpPr>
            <p:cNvPr id="51" name="楕円 50">
              <a:extLst>
                <a:ext uri="{FF2B5EF4-FFF2-40B4-BE49-F238E27FC236}">
                  <a16:creationId xmlns:a16="http://schemas.microsoft.com/office/drawing/2014/main" id="{8C6996B7-ADE9-4A88-8576-A9C136E939F6}"/>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52" name="四角形: 角を丸くする 51">
              <a:extLst>
                <a:ext uri="{FF2B5EF4-FFF2-40B4-BE49-F238E27FC236}">
                  <a16:creationId xmlns:a16="http://schemas.microsoft.com/office/drawing/2014/main" id="{DDC29D73-C820-4EC1-8787-2DD47ADFF33D}"/>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DF03B15C-F7B3-4258-8C77-C2EE1584B362}"/>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4" name="四角形: 角を丸くする 53">
              <a:extLst>
                <a:ext uri="{FF2B5EF4-FFF2-40B4-BE49-F238E27FC236}">
                  <a16:creationId xmlns:a16="http://schemas.microsoft.com/office/drawing/2014/main" id="{C8006969-8870-4903-8AD8-D0C781195C7E}"/>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55" name="テキスト ボックス 54">
            <a:extLst>
              <a:ext uri="{FF2B5EF4-FFF2-40B4-BE49-F238E27FC236}">
                <a16:creationId xmlns:a16="http://schemas.microsoft.com/office/drawing/2014/main" id="{06D9F0B2-2445-4788-AF96-F636B2498D23}"/>
              </a:ext>
            </a:extLst>
          </p:cNvPr>
          <p:cNvSpPr txBox="1"/>
          <p:nvPr/>
        </p:nvSpPr>
        <p:spPr>
          <a:xfrm>
            <a:off x="740423" y="1102932"/>
            <a:ext cx="7969464" cy="646331"/>
          </a:xfrm>
          <a:prstGeom prst="rect">
            <a:avLst/>
          </a:prstGeom>
          <a:noFill/>
        </p:spPr>
        <p:txBody>
          <a:bodyPr wrap="square">
            <a:spAutoFit/>
          </a:bodyPr>
          <a:lstStyle/>
          <a:p>
            <a:r>
              <a:rPr lang="en-US" altLang="ja-JP" u="sng" dirty="0"/>
              <a:t>Coordinator in in Engine compartment / nodes are on human (driver) body</a:t>
            </a:r>
            <a:endParaRPr lang="ja-JP" altLang="en-US" u="sng" dirty="0"/>
          </a:p>
        </p:txBody>
      </p:sp>
      <p:sp>
        <p:nvSpPr>
          <p:cNvPr id="56" name="楕円 55">
            <a:extLst>
              <a:ext uri="{FF2B5EF4-FFF2-40B4-BE49-F238E27FC236}">
                <a16:creationId xmlns:a16="http://schemas.microsoft.com/office/drawing/2014/main" id="{931707F6-AE01-4F95-A1F9-366F17F5024D}"/>
              </a:ext>
            </a:extLst>
          </p:cNvPr>
          <p:cNvSpPr/>
          <p:nvPr/>
        </p:nvSpPr>
        <p:spPr>
          <a:xfrm>
            <a:off x="2143420" y="274074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grpSp>
        <p:nvGrpSpPr>
          <p:cNvPr id="57" name="グループ化 56">
            <a:extLst>
              <a:ext uri="{FF2B5EF4-FFF2-40B4-BE49-F238E27FC236}">
                <a16:creationId xmlns:a16="http://schemas.microsoft.com/office/drawing/2014/main" id="{9BAF6592-FDE9-4676-BBC5-E70AB1FABA12}"/>
              </a:ext>
            </a:extLst>
          </p:cNvPr>
          <p:cNvGrpSpPr/>
          <p:nvPr/>
        </p:nvGrpSpPr>
        <p:grpSpPr>
          <a:xfrm>
            <a:off x="965685" y="1609185"/>
            <a:ext cx="2111850" cy="618568"/>
            <a:chOff x="305560" y="1187099"/>
            <a:chExt cx="2111850" cy="618568"/>
          </a:xfrm>
        </p:grpSpPr>
        <p:sp>
          <p:nvSpPr>
            <p:cNvPr id="58" name="楕円 57">
              <a:extLst>
                <a:ext uri="{FF2B5EF4-FFF2-40B4-BE49-F238E27FC236}">
                  <a16:creationId xmlns:a16="http://schemas.microsoft.com/office/drawing/2014/main" id="{1D0BB227-0A85-49C8-8913-165EFDE229C8}"/>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61" name="楕円 60">
              <a:extLst>
                <a:ext uri="{FF2B5EF4-FFF2-40B4-BE49-F238E27FC236}">
                  <a16:creationId xmlns:a16="http://schemas.microsoft.com/office/drawing/2014/main" id="{E4B377B3-7A10-4F1E-9770-452A2EC24D72}"/>
                </a:ext>
              </a:extLst>
            </p:cNvPr>
            <p:cNvSpPr/>
            <p:nvPr/>
          </p:nvSpPr>
          <p:spPr>
            <a:xfrm>
              <a:off x="305560" y="157453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63" name="テキスト ボックス 62">
              <a:extLst>
                <a:ext uri="{FF2B5EF4-FFF2-40B4-BE49-F238E27FC236}">
                  <a16:creationId xmlns:a16="http://schemas.microsoft.com/office/drawing/2014/main" id="{64531895-3C55-4723-B408-070429254E80}"/>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68" name="テキスト ボックス 67">
              <a:extLst>
                <a:ext uri="{FF2B5EF4-FFF2-40B4-BE49-F238E27FC236}">
                  <a16:creationId xmlns:a16="http://schemas.microsoft.com/office/drawing/2014/main" id="{D637EFCE-72BA-4872-8977-1A0C00B9E16B}"/>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spTree>
    <p:extLst>
      <p:ext uri="{BB962C8B-B14F-4D97-AF65-F5344CB8AC3E}">
        <p14:creationId xmlns:p14="http://schemas.microsoft.com/office/powerpoint/2010/main" val="155155034"/>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28</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Scenario 8</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04958" y="3668697"/>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59" name="テキスト ボックス 58">
            <a:extLst>
              <a:ext uri="{FF2B5EF4-FFF2-40B4-BE49-F238E27FC236}">
                <a16:creationId xmlns:a16="http://schemas.microsoft.com/office/drawing/2014/main" id="{C5C8E655-61EE-4DDD-854E-86058732261F}"/>
              </a:ext>
            </a:extLst>
          </p:cNvPr>
          <p:cNvSpPr txBox="1"/>
          <p:nvPr/>
        </p:nvSpPr>
        <p:spPr>
          <a:xfrm>
            <a:off x="448354" y="4167089"/>
            <a:ext cx="8553603" cy="923330"/>
          </a:xfrm>
          <a:prstGeom prst="rect">
            <a:avLst/>
          </a:prstGeom>
          <a:noFill/>
        </p:spPr>
        <p:txBody>
          <a:bodyPr wrap="square">
            <a:spAutoFit/>
          </a:bodyPr>
          <a:lstStyle/>
          <a:p>
            <a:pPr marL="285750" indent="-285750">
              <a:buFont typeface="Wingdings" panose="05000000000000000000" pitchFamily="2" charset="2"/>
              <a:buChar char="l"/>
            </a:pPr>
            <a:r>
              <a:rPr kumimoji="1" lang="en-US" altLang="ja-JP" dirty="0"/>
              <a:t>Driver’s and passenger’s healthcare application</a:t>
            </a:r>
          </a:p>
          <a:p>
            <a:pPr marL="742950" lvl="1" indent="-285750">
              <a:buFontTx/>
              <a:buChar char="-"/>
            </a:pPr>
            <a:r>
              <a:rPr kumimoji="1" lang="en-US" altLang="ja-JP" b="0" kern="1200" dirty="0">
                <a:solidFill>
                  <a:srgbClr val="000000"/>
                </a:solidFill>
                <a:effectLst/>
                <a:latin typeface="Arial" panose="020B0604020202020204" pitchFamily="34" charset="0"/>
                <a:ea typeface="ＭＳ Ｐゴシック" panose="020B0600070205080204" pitchFamily="50" charset="-128"/>
                <a:cs typeface="+mn-cs"/>
              </a:rPr>
              <a:t>Nodes and c</a:t>
            </a:r>
            <a:r>
              <a:rPr lang="en-US" altLang="ja-JP" b="0" dirty="0"/>
              <a:t>oordinator are on human body.</a:t>
            </a:r>
            <a:endParaRPr lang="en-US" altLang="ja-JP" dirty="0"/>
          </a:p>
          <a:p>
            <a:pPr marL="742950" lvl="1" indent="-285750">
              <a:buFontTx/>
              <a:buChar char="-"/>
            </a:pPr>
            <a:r>
              <a:rPr lang="en-US" altLang="ja-JP" b="0" dirty="0"/>
              <a:t>Symmetric environmental model</a:t>
            </a:r>
            <a:endParaRPr lang="ja-JP" altLang="en-US" dirty="0"/>
          </a:p>
        </p:txBody>
      </p:sp>
      <p:sp>
        <p:nvSpPr>
          <p:cNvPr id="66" name="テキスト ボックス 65">
            <a:extLst>
              <a:ext uri="{FF2B5EF4-FFF2-40B4-BE49-F238E27FC236}">
                <a16:creationId xmlns:a16="http://schemas.microsoft.com/office/drawing/2014/main" id="{048BB58F-231C-49F1-BD02-0E956A81DA80}"/>
              </a:ext>
            </a:extLst>
          </p:cNvPr>
          <p:cNvSpPr txBox="1"/>
          <p:nvPr/>
        </p:nvSpPr>
        <p:spPr>
          <a:xfrm>
            <a:off x="246432" y="3789002"/>
            <a:ext cx="3510435" cy="369332"/>
          </a:xfrm>
          <a:prstGeom prst="rect">
            <a:avLst/>
          </a:prstGeom>
          <a:noFill/>
        </p:spPr>
        <p:txBody>
          <a:bodyPr wrap="square">
            <a:spAutoFit/>
          </a:bodyPr>
          <a:lstStyle/>
          <a:p>
            <a:r>
              <a:rPr lang="en-US" altLang="ja-JP" u="sng" dirty="0"/>
              <a:t>Use case 8</a:t>
            </a:r>
            <a:endParaRPr lang="ja-JP" altLang="en-US" u="sng"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pSp>
        <p:nvGrpSpPr>
          <p:cNvPr id="70" name="グループ化 69">
            <a:extLst>
              <a:ext uri="{FF2B5EF4-FFF2-40B4-BE49-F238E27FC236}">
                <a16:creationId xmlns:a16="http://schemas.microsoft.com/office/drawing/2014/main" id="{96B3F20F-ADBE-4C64-B0BB-CFBE7A931CA5}"/>
              </a:ext>
            </a:extLst>
          </p:cNvPr>
          <p:cNvGrpSpPr/>
          <p:nvPr/>
        </p:nvGrpSpPr>
        <p:grpSpPr>
          <a:xfrm>
            <a:off x="2922063" y="1532616"/>
            <a:ext cx="5380855" cy="2042941"/>
            <a:chOff x="914400" y="1593575"/>
            <a:chExt cx="7599285" cy="2885209"/>
          </a:xfrm>
        </p:grpSpPr>
        <p:cxnSp>
          <p:nvCxnSpPr>
            <p:cNvPr id="71" name="直線コネクタ 70">
              <a:extLst>
                <a:ext uri="{FF2B5EF4-FFF2-40B4-BE49-F238E27FC236}">
                  <a16:creationId xmlns:a16="http://schemas.microsoft.com/office/drawing/2014/main" id="{3B5E9E04-4DC9-4AC0-92EA-00FE5C821DAF}"/>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1ED73C48-57BB-432F-B0FA-46A0404EF2BA}"/>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24BDC018-F049-495A-AE0E-85056AAC936C}"/>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1188740C-C8C4-4F92-89BB-42FFD4B8D0A6}"/>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60280612-7959-4176-A5C5-3EAF17657621}"/>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47B09F6E-33E8-451E-A1FB-A006A7A8623C}"/>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8AF0B155-A692-4044-AAC5-BC1C6FE41E26}"/>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1DA215A8-CAE9-4972-8648-D9E9E9F85979}"/>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1" name="楕円 80">
              <a:extLst>
                <a:ext uri="{FF2B5EF4-FFF2-40B4-BE49-F238E27FC236}">
                  <a16:creationId xmlns:a16="http://schemas.microsoft.com/office/drawing/2014/main" id="{AF7E187A-2B92-41E0-8B27-1C115BC51E2E}"/>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2" name="楕円 81">
              <a:extLst>
                <a:ext uri="{FF2B5EF4-FFF2-40B4-BE49-F238E27FC236}">
                  <a16:creationId xmlns:a16="http://schemas.microsoft.com/office/drawing/2014/main" id="{82585FEB-5643-444C-9A5C-48BE9794FBE3}"/>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83" name="楕円 82">
            <a:extLst>
              <a:ext uri="{FF2B5EF4-FFF2-40B4-BE49-F238E27FC236}">
                <a16:creationId xmlns:a16="http://schemas.microsoft.com/office/drawing/2014/main" id="{81D38BAF-2A39-4DD8-B3F4-86658F8D3648}"/>
              </a:ext>
            </a:extLst>
          </p:cNvPr>
          <p:cNvSpPr/>
          <p:nvPr/>
        </p:nvSpPr>
        <p:spPr>
          <a:xfrm>
            <a:off x="4996411" y="188554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4" name="楕円 83">
            <a:extLst>
              <a:ext uri="{FF2B5EF4-FFF2-40B4-BE49-F238E27FC236}">
                <a16:creationId xmlns:a16="http://schemas.microsoft.com/office/drawing/2014/main" id="{64BFA085-197D-4CCB-9F9F-6F86B15B6CB8}"/>
              </a:ext>
            </a:extLst>
          </p:cNvPr>
          <p:cNvSpPr/>
          <p:nvPr/>
        </p:nvSpPr>
        <p:spPr>
          <a:xfrm>
            <a:off x="4817589" y="216038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85" name="グループ化 84">
            <a:extLst>
              <a:ext uri="{FF2B5EF4-FFF2-40B4-BE49-F238E27FC236}">
                <a16:creationId xmlns:a16="http://schemas.microsoft.com/office/drawing/2014/main" id="{4759534C-F955-4E43-AF07-BC287D02B9D2}"/>
              </a:ext>
            </a:extLst>
          </p:cNvPr>
          <p:cNvGrpSpPr/>
          <p:nvPr/>
        </p:nvGrpSpPr>
        <p:grpSpPr>
          <a:xfrm>
            <a:off x="4759415" y="1600731"/>
            <a:ext cx="791286" cy="1260246"/>
            <a:chOff x="3233366" y="3967563"/>
            <a:chExt cx="791286" cy="1260246"/>
          </a:xfrm>
        </p:grpSpPr>
        <p:sp>
          <p:nvSpPr>
            <p:cNvPr id="86" name="楕円 85">
              <a:extLst>
                <a:ext uri="{FF2B5EF4-FFF2-40B4-BE49-F238E27FC236}">
                  <a16:creationId xmlns:a16="http://schemas.microsoft.com/office/drawing/2014/main" id="{8476BF41-AFA9-42B9-B79B-DDC0A27DFBE3}"/>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87" name="四角形: 角を丸くする 86">
              <a:extLst>
                <a:ext uri="{FF2B5EF4-FFF2-40B4-BE49-F238E27FC236}">
                  <a16:creationId xmlns:a16="http://schemas.microsoft.com/office/drawing/2014/main" id="{121648EA-B109-42F6-AF7B-6963934BCBB7}"/>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88" name="四角形: 角を丸くする 87">
              <a:extLst>
                <a:ext uri="{FF2B5EF4-FFF2-40B4-BE49-F238E27FC236}">
                  <a16:creationId xmlns:a16="http://schemas.microsoft.com/office/drawing/2014/main" id="{0EFFA1FA-7577-462E-98DE-C0D3A545CF35}"/>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89" name="四角形: 角を丸くする 88">
              <a:extLst>
                <a:ext uri="{FF2B5EF4-FFF2-40B4-BE49-F238E27FC236}">
                  <a16:creationId xmlns:a16="http://schemas.microsoft.com/office/drawing/2014/main" id="{C2955B47-34D9-45F0-9461-CF8A9853F29C}"/>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90" name="テキスト ボックス 89">
            <a:extLst>
              <a:ext uri="{FF2B5EF4-FFF2-40B4-BE49-F238E27FC236}">
                <a16:creationId xmlns:a16="http://schemas.microsoft.com/office/drawing/2014/main" id="{9D742A1A-7D54-4AA6-8362-1C33C00725B9}"/>
              </a:ext>
            </a:extLst>
          </p:cNvPr>
          <p:cNvSpPr txBox="1"/>
          <p:nvPr/>
        </p:nvSpPr>
        <p:spPr>
          <a:xfrm>
            <a:off x="274715" y="1110622"/>
            <a:ext cx="5460260" cy="369332"/>
          </a:xfrm>
          <a:prstGeom prst="rect">
            <a:avLst/>
          </a:prstGeom>
          <a:noFill/>
        </p:spPr>
        <p:txBody>
          <a:bodyPr wrap="square">
            <a:spAutoFit/>
          </a:bodyPr>
          <a:lstStyle/>
          <a:p>
            <a:r>
              <a:rPr lang="en-US" altLang="ja-JP" u="sng" dirty="0"/>
              <a:t>Body surface to body surface for single person</a:t>
            </a:r>
            <a:endParaRPr lang="ja-JP" altLang="en-US" u="sng" dirty="0"/>
          </a:p>
        </p:txBody>
      </p:sp>
      <p:sp>
        <p:nvSpPr>
          <p:cNvPr id="91" name="テキスト ボックス 90">
            <a:extLst>
              <a:ext uri="{FF2B5EF4-FFF2-40B4-BE49-F238E27FC236}">
                <a16:creationId xmlns:a16="http://schemas.microsoft.com/office/drawing/2014/main" id="{C424ED93-8DC6-49E1-A699-7FF1FDEA165A}"/>
              </a:ext>
            </a:extLst>
          </p:cNvPr>
          <p:cNvSpPr txBox="1"/>
          <p:nvPr/>
        </p:nvSpPr>
        <p:spPr>
          <a:xfrm>
            <a:off x="274715" y="1697196"/>
            <a:ext cx="2523928" cy="1477328"/>
          </a:xfrm>
          <a:prstGeom prst="rect">
            <a:avLst/>
          </a:prstGeom>
          <a:noFill/>
        </p:spPr>
        <p:txBody>
          <a:bodyPr wrap="square">
            <a:spAutoFit/>
          </a:bodyPr>
          <a:lstStyle/>
          <a:p>
            <a:r>
              <a:rPr lang="en-US" altLang="ja-JP" dirty="0"/>
              <a:t>This scenario should be analyzed based on current IEEE802.15.6 channel model (HBAN)</a:t>
            </a:r>
            <a:endParaRPr lang="ja-JP" altLang="en-US" dirty="0"/>
          </a:p>
        </p:txBody>
      </p:sp>
      <p:graphicFrame>
        <p:nvGraphicFramePr>
          <p:cNvPr id="92" name="表 8">
            <a:extLst>
              <a:ext uri="{FF2B5EF4-FFF2-40B4-BE49-F238E27FC236}">
                <a16:creationId xmlns:a16="http://schemas.microsoft.com/office/drawing/2014/main" id="{2EED8538-AF31-4A1C-A44A-4EF7AFCAA191}"/>
              </a:ext>
            </a:extLst>
          </p:cNvPr>
          <p:cNvGraphicFramePr>
            <a:graphicFrameLocks noGrp="1"/>
          </p:cNvGraphicFramePr>
          <p:nvPr>
            <p:extLst>
              <p:ext uri="{D42A27DB-BD31-4B8C-83A1-F6EECF244321}">
                <p14:modId xmlns:p14="http://schemas.microsoft.com/office/powerpoint/2010/main" val="1450493126"/>
              </p:ext>
            </p:extLst>
          </p:nvPr>
        </p:nvGraphicFramePr>
        <p:xfrm>
          <a:off x="192685" y="5161912"/>
          <a:ext cx="8834830" cy="1058333"/>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without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and passenger’s healthcare application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5">
                  <a:txBody>
                    <a:bodyPr/>
                    <a:lstStyle/>
                    <a:p>
                      <a:pPr algn="ctr"/>
                      <a:r>
                        <a:rPr kumimoji="1" lang="en-US" altLang="ja-JP" dirty="0"/>
                        <a:t>IEEE 802.15.6 – 2012 Channel models can be applied</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445988"/>
                  </a:ext>
                </a:extLst>
              </a:tr>
            </a:tbl>
          </a:graphicData>
        </a:graphic>
      </p:graphicFrame>
    </p:spTree>
    <p:extLst>
      <p:ext uri="{BB962C8B-B14F-4D97-AF65-F5344CB8AC3E}">
        <p14:creationId xmlns:p14="http://schemas.microsoft.com/office/powerpoint/2010/main" val="406495893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29</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Other scenarios</a:t>
            </a:r>
            <a:endParaRPr kumimoji="1" lang="ja-JP" altLang="en-US"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grpSp>
        <p:nvGrpSpPr>
          <p:cNvPr id="32" name="グループ化 31">
            <a:extLst>
              <a:ext uri="{FF2B5EF4-FFF2-40B4-BE49-F238E27FC236}">
                <a16:creationId xmlns:a16="http://schemas.microsoft.com/office/drawing/2014/main" id="{6D70839E-6E72-4EAA-B06F-0663C07BF532}"/>
              </a:ext>
            </a:extLst>
          </p:cNvPr>
          <p:cNvGrpSpPr/>
          <p:nvPr/>
        </p:nvGrpSpPr>
        <p:grpSpPr>
          <a:xfrm>
            <a:off x="1819782" y="1431385"/>
            <a:ext cx="5380855" cy="2042941"/>
            <a:chOff x="914400" y="1593575"/>
            <a:chExt cx="7599285" cy="2885209"/>
          </a:xfrm>
        </p:grpSpPr>
        <p:cxnSp>
          <p:nvCxnSpPr>
            <p:cNvPr id="33" name="直線コネクタ 32">
              <a:extLst>
                <a:ext uri="{FF2B5EF4-FFF2-40B4-BE49-F238E27FC236}">
                  <a16:creationId xmlns:a16="http://schemas.microsoft.com/office/drawing/2014/main" id="{692069C3-A4CF-41D3-AFA3-5506070AC490}"/>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4" name="直線コネクタ 33">
              <a:extLst>
                <a:ext uri="{FF2B5EF4-FFF2-40B4-BE49-F238E27FC236}">
                  <a16:creationId xmlns:a16="http://schemas.microsoft.com/office/drawing/2014/main" id="{9AB8CA4A-C7C0-484E-BA1C-7302AC5BFB91}"/>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522B03F3-183A-4A3B-B871-416ADD998683}"/>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39" name="直線コネクタ 38">
              <a:extLst>
                <a:ext uri="{FF2B5EF4-FFF2-40B4-BE49-F238E27FC236}">
                  <a16:creationId xmlns:a16="http://schemas.microsoft.com/office/drawing/2014/main" id="{E7330174-7F12-466F-82AB-A3A38A63689E}"/>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1" name="直線コネクタ 40">
              <a:extLst>
                <a:ext uri="{FF2B5EF4-FFF2-40B4-BE49-F238E27FC236}">
                  <a16:creationId xmlns:a16="http://schemas.microsoft.com/office/drawing/2014/main" id="{2BCE56A0-04D6-4A26-9959-016FC117718C}"/>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13F7C49E-893C-4BD1-9C1B-7640A01AFF99}"/>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F793A89-C0CB-4CC8-9ACA-D5C620F502AD}"/>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C7ABA595-0959-4EEC-B820-7B667BE95D1B}"/>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45" name="楕円 44">
              <a:extLst>
                <a:ext uri="{FF2B5EF4-FFF2-40B4-BE49-F238E27FC236}">
                  <a16:creationId xmlns:a16="http://schemas.microsoft.com/office/drawing/2014/main" id="{22D270BE-6D05-4AD4-A028-859D0AE2650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6" name="楕円 45">
              <a:extLst>
                <a:ext uri="{FF2B5EF4-FFF2-40B4-BE49-F238E27FC236}">
                  <a16:creationId xmlns:a16="http://schemas.microsoft.com/office/drawing/2014/main" id="{19160305-3E39-48C3-8D09-141E77CB8FAC}"/>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47" name="楕円 46">
            <a:extLst>
              <a:ext uri="{FF2B5EF4-FFF2-40B4-BE49-F238E27FC236}">
                <a16:creationId xmlns:a16="http://schemas.microsoft.com/office/drawing/2014/main" id="{14E47B97-3D87-4DA0-97BB-1D6CE2404469}"/>
              </a:ext>
            </a:extLst>
          </p:cNvPr>
          <p:cNvSpPr/>
          <p:nvPr/>
        </p:nvSpPr>
        <p:spPr>
          <a:xfrm>
            <a:off x="1962003" y="225376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48" name="楕円 47">
            <a:extLst>
              <a:ext uri="{FF2B5EF4-FFF2-40B4-BE49-F238E27FC236}">
                <a16:creationId xmlns:a16="http://schemas.microsoft.com/office/drawing/2014/main" id="{A36D3165-FC23-4D90-AF2E-76DEE4C64E50}"/>
              </a:ext>
            </a:extLst>
          </p:cNvPr>
          <p:cNvSpPr/>
          <p:nvPr/>
        </p:nvSpPr>
        <p:spPr>
          <a:xfrm>
            <a:off x="3360759" y="184584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49" name="グループ化 48">
            <a:extLst>
              <a:ext uri="{FF2B5EF4-FFF2-40B4-BE49-F238E27FC236}">
                <a16:creationId xmlns:a16="http://schemas.microsoft.com/office/drawing/2014/main" id="{3C994E89-D7DF-4492-BD76-0C00CC39680C}"/>
              </a:ext>
            </a:extLst>
          </p:cNvPr>
          <p:cNvGrpSpPr/>
          <p:nvPr/>
        </p:nvGrpSpPr>
        <p:grpSpPr>
          <a:xfrm>
            <a:off x="3657134" y="1499500"/>
            <a:ext cx="791286" cy="1260246"/>
            <a:chOff x="3233366" y="3967563"/>
            <a:chExt cx="791286" cy="1260246"/>
          </a:xfrm>
        </p:grpSpPr>
        <p:sp>
          <p:nvSpPr>
            <p:cNvPr id="50" name="楕円 49">
              <a:extLst>
                <a:ext uri="{FF2B5EF4-FFF2-40B4-BE49-F238E27FC236}">
                  <a16:creationId xmlns:a16="http://schemas.microsoft.com/office/drawing/2014/main" id="{BE74DF7F-1C01-4F8C-B5F3-5B61F80C90C6}"/>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51" name="四角形: 角を丸くする 50">
              <a:extLst>
                <a:ext uri="{FF2B5EF4-FFF2-40B4-BE49-F238E27FC236}">
                  <a16:creationId xmlns:a16="http://schemas.microsoft.com/office/drawing/2014/main" id="{0C5F07C0-6C3E-4EBE-9966-F985D9DFFDB5}"/>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2" name="四角形: 角を丸くする 51">
              <a:extLst>
                <a:ext uri="{FF2B5EF4-FFF2-40B4-BE49-F238E27FC236}">
                  <a16:creationId xmlns:a16="http://schemas.microsoft.com/office/drawing/2014/main" id="{E8C0B502-B137-462D-8BE0-C6A7009C69A1}"/>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3" name="四角形: 角を丸くする 52">
              <a:extLst>
                <a:ext uri="{FF2B5EF4-FFF2-40B4-BE49-F238E27FC236}">
                  <a16:creationId xmlns:a16="http://schemas.microsoft.com/office/drawing/2014/main" id="{CDC12669-0D9C-4354-9481-4374ED402382}"/>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54" name="テキスト ボックス 53">
            <a:extLst>
              <a:ext uri="{FF2B5EF4-FFF2-40B4-BE49-F238E27FC236}">
                <a16:creationId xmlns:a16="http://schemas.microsoft.com/office/drawing/2014/main" id="{6C1F4CCF-D979-4106-8BDA-8D8E0BC02CE0}"/>
              </a:ext>
            </a:extLst>
          </p:cNvPr>
          <p:cNvSpPr txBox="1"/>
          <p:nvPr/>
        </p:nvSpPr>
        <p:spPr>
          <a:xfrm>
            <a:off x="698483" y="1009391"/>
            <a:ext cx="4589754" cy="369332"/>
          </a:xfrm>
          <a:prstGeom prst="rect">
            <a:avLst/>
          </a:prstGeom>
          <a:noFill/>
        </p:spPr>
        <p:txBody>
          <a:bodyPr wrap="square">
            <a:spAutoFit/>
          </a:bodyPr>
          <a:lstStyle/>
          <a:p>
            <a:r>
              <a:rPr lang="en-US" altLang="ja-JP" u="sng" dirty="0"/>
              <a:t>Engine compartment to cabin room</a:t>
            </a:r>
            <a:endParaRPr lang="ja-JP" altLang="en-US" u="sng" dirty="0"/>
          </a:p>
        </p:txBody>
      </p:sp>
      <p:sp>
        <p:nvSpPr>
          <p:cNvPr id="55" name="楕円 54">
            <a:extLst>
              <a:ext uri="{FF2B5EF4-FFF2-40B4-BE49-F238E27FC236}">
                <a16:creationId xmlns:a16="http://schemas.microsoft.com/office/drawing/2014/main" id="{0DB31508-94F1-4486-9A4C-16114217231A}"/>
              </a:ext>
            </a:extLst>
          </p:cNvPr>
          <p:cNvSpPr/>
          <p:nvPr/>
        </p:nvSpPr>
        <p:spPr>
          <a:xfrm>
            <a:off x="1907063" y="2620261"/>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grpSp>
        <p:nvGrpSpPr>
          <p:cNvPr id="56" name="グループ化 55">
            <a:extLst>
              <a:ext uri="{FF2B5EF4-FFF2-40B4-BE49-F238E27FC236}">
                <a16:creationId xmlns:a16="http://schemas.microsoft.com/office/drawing/2014/main" id="{3A71CF6D-000D-4277-A1D8-01BD7112F43C}"/>
              </a:ext>
            </a:extLst>
          </p:cNvPr>
          <p:cNvGrpSpPr/>
          <p:nvPr/>
        </p:nvGrpSpPr>
        <p:grpSpPr>
          <a:xfrm>
            <a:off x="729328" y="1488697"/>
            <a:ext cx="2111850" cy="618568"/>
            <a:chOff x="305560" y="1187099"/>
            <a:chExt cx="2111850" cy="618568"/>
          </a:xfrm>
        </p:grpSpPr>
        <p:sp>
          <p:nvSpPr>
            <p:cNvPr id="57" name="楕円 56">
              <a:extLst>
                <a:ext uri="{FF2B5EF4-FFF2-40B4-BE49-F238E27FC236}">
                  <a16:creationId xmlns:a16="http://schemas.microsoft.com/office/drawing/2014/main" id="{5C651185-1B1D-4C31-9821-CA02223824AB}"/>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8" name="楕円 57">
              <a:extLst>
                <a:ext uri="{FF2B5EF4-FFF2-40B4-BE49-F238E27FC236}">
                  <a16:creationId xmlns:a16="http://schemas.microsoft.com/office/drawing/2014/main" id="{D5222D98-2765-4433-85EC-AD8F22ADBA26}"/>
                </a:ext>
              </a:extLst>
            </p:cNvPr>
            <p:cNvSpPr/>
            <p:nvPr/>
          </p:nvSpPr>
          <p:spPr>
            <a:xfrm>
              <a:off x="305560" y="157453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61" name="テキスト ボックス 60">
              <a:extLst>
                <a:ext uri="{FF2B5EF4-FFF2-40B4-BE49-F238E27FC236}">
                  <a16:creationId xmlns:a16="http://schemas.microsoft.com/office/drawing/2014/main" id="{2A81089D-B465-4D4C-ADAE-6A09AF2B56AE}"/>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63" name="テキスト ボックス 62">
              <a:extLst>
                <a:ext uri="{FF2B5EF4-FFF2-40B4-BE49-F238E27FC236}">
                  <a16:creationId xmlns:a16="http://schemas.microsoft.com/office/drawing/2014/main" id="{97A4B491-E3FC-4FD2-9D58-0DCB2C5958FA}"/>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cxnSp>
        <p:nvCxnSpPr>
          <p:cNvPr id="68" name="直線コネクタ 67">
            <a:extLst>
              <a:ext uri="{FF2B5EF4-FFF2-40B4-BE49-F238E27FC236}">
                <a16:creationId xmlns:a16="http://schemas.microsoft.com/office/drawing/2014/main" id="{2C5B6DCF-28C2-4103-AC60-402E470AC0B0}"/>
              </a:ext>
            </a:extLst>
          </p:cNvPr>
          <p:cNvCxnSpPr/>
          <p:nvPr/>
        </p:nvCxnSpPr>
        <p:spPr>
          <a:xfrm>
            <a:off x="404958" y="3512056"/>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70" name="テキスト ボックス 69">
            <a:extLst>
              <a:ext uri="{FF2B5EF4-FFF2-40B4-BE49-F238E27FC236}">
                <a16:creationId xmlns:a16="http://schemas.microsoft.com/office/drawing/2014/main" id="{EAD89AB4-18F0-4288-BA8E-D3E9BB2E5E6F}"/>
              </a:ext>
            </a:extLst>
          </p:cNvPr>
          <p:cNvSpPr txBox="1"/>
          <p:nvPr/>
        </p:nvSpPr>
        <p:spPr>
          <a:xfrm>
            <a:off x="760273" y="3627221"/>
            <a:ext cx="3749937" cy="369332"/>
          </a:xfrm>
          <a:prstGeom prst="rect">
            <a:avLst/>
          </a:prstGeom>
          <a:noFill/>
        </p:spPr>
        <p:txBody>
          <a:bodyPr wrap="square">
            <a:spAutoFit/>
          </a:bodyPr>
          <a:lstStyle/>
          <a:p>
            <a:r>
              <a:rPr lang="en-US" altLang="ja-JP" u="sng" dirty="0"/>
              <a:t>cabin room to body surface</a:t>
            </a:r>
            <a:endParaRPr lang="ja-JP" altLang="en-US" u="sng" dirty="0"/>
          </a:p>
        </p:txBody>
      </p:sp>
      <p:grpSp>
        <p:nvGrpSpPr>
          <p:cNvPr id="71" name="グループ化 70">
            <a:extLst>
              <a:ext uri="{FF2B5EF4-FFF2-40B4-BE49-F238E27FC236}">
                <a16:creationId xmlns:a16="http://schemas.microsoft.com/office/drawing/2014/main" id="{153B71F7-3F2F-4000-8C34-5C3593E489F8}"/>
              </a:ext>
            </a:extLst>
          </p:cNvPr>
          <p:cNvGrpSpPr/>
          <p:nvPr/>
        </p:nvGrpSpPr>
        <p:grpSpPr>
          <a:xfrm>
            <a:off x="1881572" y="3966687"/>
            <a:ext cx="5380855" cy="2042941"/>
            <a:chOff x="914400" y="1593575"/>
            <a:chExt cx="7599285" cy="2885209"/>
          </a:xfrm>
        </p:grpSpPr>
        <p:cxnSp>
          <p:nvCxnSpPr>
            <p:cNvPr id="72" name="直線コネクタ 71">
              <a:extLst>
                <a:ext uri="{FF2B5EF4-FFF2-40B4-BE49-F238E27FC236}">
                  <a16:creationId xmlns:a16="http://schemas.microsoft.com/office/drawing/2014/main" id="{AAE4C479-AC4C-4FF0-AF1C-FC8CD2F13B67}"/>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3C25F744-1CD6-419F-8F72-A25106D3FADC}"/>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8618484E-B17A-4CEF-8943-D7085DF5FC15}"/>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5" name="直線コネクタ 74">
              <a:extLst>
                <a:ext uri="{FF2B5EF4-FFF2-40B4-BE49-F238E27FC236}">
                  <a16:creationId xmlns:a16="http://schemas.microsoft.com/office/drawing/2014/main" id="{7DD38DE2-0B8E-4FC6-861D-4FA6664A9E15}"/>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6" name="直線コネクタ 75">
              <a:extLst>
                <a:ext uri="{FF2B5EF4-FFF2-40B4-BE49-F238E27FC236}">
                  <a16:creationId xmlns:a16="http://schemas.microsoft.com/office/drawing/2014/main" id="{B7B5BE2F-A10E-4B86-A8B1-2D350C16934A}"/>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909C239E-C2DD-44DC-A7E2-8D690212BE3B}"/>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10B38E87-3381-4131-9CA0-8BF4FE399C8F}"/>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5DDF5F75-9169-4842-BAB4-0184D077BECC}"/>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2" name="楕円 81">
              <a:extLst>
                <a:ext uri="{FF2B5EF4-FFF2-40B4-BE49-F238E27FC236}">
                  <a16:creationId xmlns:a16="http://schemas.microsoft.com/office/drawing/2014/main" id="{E6C9ACB2-5CF7-493A-9C23-D721BAC0B84F}"/>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3" name="楕円 82">
              <a:extLst>
                <a:ext uri="{FF2B5EF4-FFF2-40B4-BE49-F238E27FC236}">
                  <a16:creationId xmlns:a16="http://schemas.microsoft.com/office/drawing/2014/main" id="{BA0C0EED-D46B-44EB-882F-CBCDDD1853C2}"/>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84" name="楕円 83">
            <a:extLst>
              <a:ext uri="{FF2B5EF4-FFF2-40B4-BE49-F238E27FC236}">
                <a16:creationId xmlns:a16="http://schemas.microsoft.com/office/drawing/2014/main" id="{6CE8388F-4513-4C32-AE41-C4F3B35D82D5}"/>
              </a:ext>
            </a:extLst>
          </p:cNvPr>
          <p:cNvSpPr/>
          <p:nvPr/>
        </p:nvSpPr>
        <p:spPr>
          <a:xfrm>
            <a:off x="3422549" y="439753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5" name="楕円 84">
            <a:extLst>
              <a:ext uri="{FF2B5EF4-FFF2-40B4-BE49-F238E27FC236}">
                <a16:creationId xmlns:a16="http://schemas.microsoft.com/office/drawing/2014/main" id="{6BECC40F-7CFA-4780-9D00-E3E4DF3A9449}"/>
              </a:ext>
            </a:extLst>
          </p:cNvPr>
          <p:cNvSpPr/>
          <p:nvPr/>
        </p:nvSpPr>
        <p:spPr>
          <a:xfrm>
            <a:off x="3922833" y="455027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86" name="グループ化 85">
            <a:extLst>
              <a:ext uri="{FF2B5EF4-FFF2-40B4-BE49-F238E27FC236}">
                <a16:creationId xmlns:a16="http://schemas.microsoft.com/office/drawing/2014/main" id="{FB41786C-1815-4C99-BDDA-86EC20BF0DA4}"/>
              </a:ext>
            </a:extLst>
          </p:cNvPr>
          <p:cNvGrpSpPr/>
          <p:nvPr/>
        </p:nvGrpSpPr>
        <p:grpSpPr>
          <a:xfrm>
            <a:off x="3718924" y="4034802"/>
            <a:ext cx="791286" cy="1260246"/>
            <a:chOff x="3233366" y="3967563"/>
            <a:chExt cx="791286" cy="1260246"/>
          </a:xfrm>
        </p:grpSpPr>
        <p:sp>
          <p:nvSpPr>
            <p:cNvPr id="87" name="楕円 86">
              <a:extLst>
                <a:ext uri="{FF2B5EF4-FFF2-40B4-BE49-F238E27FC236}">
                  <a16:creationId xmlns:a16="http://schemas.microsoft.com/office/drawing/2014/main" id="{FC268C2C-B758-4EB8-8901-C5F9CC5A5AE3}"/>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88" name="四角形: 角を丸くする 87">
              <a:extLst>
                <a:ext uri="{FF2B5EF4-FFF2-40B4-BE49-F238E27FC236}">
                  <a16:creationId xmlns:a16="http://schemas.microsoft.com/office/drawing/2014/main" id="{5A0A0234-BB4A-4054-B804-A51D2C956B7E}"/>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89" name="四角形: 角を丸くする 88">
              <a:extLst>
                <a:ext uri="{FF2B5EF4-FFF2-40B4-BE49-F238E27FC236}">
                  <a16:creationId xmlns:a16="http://schemas.microsoft.com/office/drawing/2014/main" id="{C2ED8A75-7E11-48E3-96B5-F9B3A56D8FC1}"/>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90" name="四角形: 角を丸くする 89">
              <a:extLst>
                <a:ext uri="{FF2B5EF4-FFF2-40B4-BE49-F238E27FC236}">
                  <a16:creationId xmlns:a16="http://schemas.microsoft.com/office/drawing/2014/main" id="{5DD99970-5D9B-4A51-BEAF-8F4FC8AFEA58}"/>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91" name="グループ化 90">
            <a:extLst>
              <a:ext uri="{FF2B5EF4-FFF2-40B4-BE49-F238E27FC236}">
                <a16:creationId xmlns:a16="http://schemas.microsoft.com/office/drawing/2014/main" id="{91B53E95-B92E-4D3E-8C2C-35DAD989A972}"/>
              </a:ext>
            </a:extLst>
          </p:cNvPr>
          <p:cNvGrpSpPr/>
          <p:nvPr/>
        </p:nvGrpSpPr>
        <p:grpSpPr>
          <a:xfrm>
            <a:off x="791118" y="3971337"/>
            <a:ext cx="2111850" cy="618568"/>
            <a:chOff x="305560" y="1187099"/>
            <a:chExt cx="2111850" cy="618568"/>
          </a:xfrm>
        </p:grpSpPr>
        <p:sp>
          <p:nvSpPr>
            <p:cNvPr id="92" name="楕円 91">
              <a:extLst>
                <a:ext uri="{FF2B5EF4-FFF2-40B4-BE49-F238E27FC236}">
                  <a16:creationId xmlns:a16="http://schemas.microsoft.com/office/drawing/2014/main" id="{3BDE8338-60F0-42CF-B0D5-D3E2B23B2946}"/>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 name="楕円 92">
              <a:extLst>
                <a:ext uri="{FF2B5EF4-FFF2-40B4-BE49-F238E27FC236}">
                  <a16:creationId xmlns:a16="http://schemas.microsoft.com/office/drawing/2014/main" id="{F2743769-8B52-4328-9081-732EAA6562ED}"/>
                </a:ext>
              </a:extLst>
            </p:cNvPr>
            <p:cNvSpPr/>
            <p:nvPr/>
          </p:nvSpPr>
          <p:spPr>
            <a:xfrm>
              <a:off x="305560" y="157453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94" name="テキスト ボックス 93">
              <a:extLst>
                <a:ext uri="{FF2B5EF4-FFF2-40B4-BE49-F238E27FC236}">
                  <a16:creationId xmlns:a16="http://schemas.microsoft.com/office/drawing/2014/main" id="{DDC41D6E-8596-4B98-8EB9-36E0E496CF28}"/>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95" name="テキスト ボックス 94">
              <a:extLst>
                <a:ext uri="{FF2B5EF4-FFF2-40B4-BE49-F238E27FC236}">
                  <a16:creationId xmlns:a16="http://schemas.microsoft.com/office/drawing/2014/main" id="{6B4FAF8E-818D-47BD-A38C-66D8D5847BAA}"/>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sp>
        <p:nvSpPr>
          <p:cNvPr id="96" name="楕円 95">
            <a:extLst>
              <a:ext uri="{FF2B5EF4-FFF2-40B4-BE49-F238E27FC236}">
                <a16:creationId xmlns:a16="http://schemas.microsoft.com/office/drawing/2014/main" id="{45725293-5480-4CEE-AAFA-D63E61821BA8}"/>
              </a:ext>
            </a:extLst>
          </p:cNvPr>
          <p:cNvSpPr/>
          <p:nvPr/>
        </p:nvSpPr>
        <p:spPr>
          <a:xfrm>
            <a:off x="1968853" y="5102901"/>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Tree>
    <p:extLst>
      <p:ext uri="{BB962C8B-B14F-4D97-AF65-F5344CB8AC3E}">
        <p14:creationId xmlns:p14="http://schemas.microsoft.com/office/powerpoint/2010/main" val="2606000239"/>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EAFEA858-6933-4CFE-8901-CC4CBD97D56B}"/>
              </a:ext>
            </a:extLst>
          </p:cNvPr>
          <p:cNvSpPr>
            <a:spLocks noGrp="1"/>
          </p:cNvSpPr>
          <p:nvPr>
            <p:ph type="dt" idx="10"/>
          </p:nvPr>
        </p:nvSpPr>
        <p:spPr/>
        <p:txBody>
          <a:bodyPr/>
          <a:lstStyle/>
          <a:p>
            <a:r>
              <a:rPr lang="en-US" altLang="ja-JP"/>
              <a:t>November 2021</a:t>
            </a:r>
            <a:endParaRPr lang="en-US" dirty="0"/>
          </a:p>
        </p:txBody>
      </p:sp>
      <p:sp>
        <p:nvSpPr>
          <p:cNvPr id="6" name="スライド番号プレースホルダー 5">
            <a:extLst>
              <a:ext uri="{FF2B5EF4-FFF2-40B4-BE49-F238E27FC236}">
                <a16:creationId xmlns:a16="http://schemas.microsoft.com/office/drawing/2014/main" id="{6C74140A-B982-46F4-946F-12E79A6B7C2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
        <p:nvSpPr>
          <p:cNvPr id="7" name="タイトル 6">
            <a:extLst>
              <a:ext uri="{FF2B5EF4-FFF2-40B4-BE49-F238E27FC236}">
                <a16:creationId xmlns:a16="http://schemas.microsoft.com/office/drawing/2014/main" id="{4D0D770D-EE4E-4169-979E-055313B64472}"/>
              </a:ext>
            </a:extLst>
          </p:cNvPr>
          <p:cNvSpPr>
            <a:spLocks noGrp="1"/>
          </p:cNvSpPr>
          <p:nvPr>
            <p:ph type="title"/>
          </p:nvPr>
        </p:nvSpPr>
        <p:spPr>
          <a:xfrm>
            <a:off x="685800" y="685799"/>
            <a:ext cx="7772400" cy="938815"/>
          </a:xfrm>
        </p:spPr>
        <p:txBody>
          <a:bodyPr/>
          <a:lstStyle/>
          <a:p>
            <a:r>
              <a:rPr lang="en-US" altLang="ja-JP" dirty="0"/>
              <a:t>Channel models and scenarios in IEEE802.15.6-2012</a:t>
            </a:r>
            <a:endParaRPr lang="ja-JP" altLang="en-US" dirty="0"/>
          </a:p>
        </p:txBody>
      </p:sp>
      <p:pic>
        <p:nvPicPr>
          <p:cNvPr id="9" name="図 8">
            <a:extLst>
              <a:ext uri="{FF2B5EF4-FFF2-40B4-BE49-F238E27FC236}">
                <a16:creationId xmlns:a16="http://schemas.microsoft.com/office/drawing/2014/main" id="{080052EE-83F4-4D6C-8F9C-CA085583E7EF}"/>
              </a:ext>
            </a:extLst>
          </p:cNvPr>
          <p:cNvPicPr>
            <a:picLocks noChangeAspect="1"/>
          </p:cNvPicPr>
          <p:nvPr/>
        </p:nvPicPr>
        <p:blipFill>
          <a:blip r:embed="rId2"/>
          <a:stretch>
            <a:fillRect/>
          </a:stretch>
        </p:blipFill>
        <p:spPr>
          <a:xfrm>
            <a:off x="383621" y="1624614"/>
            <a:ext cx="3700108" cy="3036163"/>
          </a:xfrm>
          <a:prstGeom prst="rect">
            <a:avLst/>
          </a:prstGeom>
        </p:spPr>
      </p:pic>
      <p:pic>
        <p:nvPicPr>
          <p:cNvPr id="11" name="図 10">
            <a:extLst>
              <a:ext uri="{FF2B5EF4-FFF2-40B4-BE49-F238E27FC236}">
                <a16:creationId xmlns:a16="http://schemas.microsoft.com/office/drawing/2014/main" id="{20A47596-052C-4766-B44E-50F042C4DC55}"/>
              </a:ext>
            </a:extLst>
          </p:cNvPr>
          <p:cNvPicPr>
            <a:picLocks noChangeAspect="1"/>
          </p:cNvPicPr>
          <p:nvPr/>
        </p:nvPicPr>
        <p:blipFill>
          <a:blip r:embed="rId3"/>
          <a:stretch>
            <a:fillRect/>
          </a:stretch>
        </p:blipFill>
        <p:spPr>
          <a:xfrm>
            <a:off x="4083729" y="1927144"/>
            <a:ext cx="4983910" cy="2311250"/>
          </a:xfrm>
          <a:prstGeom prst="rect">
            <a:avLst/>
          </a:prstGeom>
        </p:spPr>
      </p:pic>
      <p:sp>
        <p:nvSpPr>
          <p:cNvPr id="13" name="テキスト ボックス 12">
            <a:extLst>
              <a:ext uri="{FF2B5EF4-FFF2-40B4-BE49-F238E27FC236}">
                <a16:creationId xmlns:a16="http://schemas.microsoft.com/office/drawing/2014/main" id="{AE16BFF1-4329-4470-B6C1-D86848AE7F11}"/>
              </a:ext>
            </a:extLst>
          </p:cNvPr>
          <p:cNvSpPr txBox="1"/>
          <p:nvPr/>
        </p:nvSpPr>
        <p:spPr>
          <a:xfrm>
            <a:off x="4648201" y="5424256"/>
            <a:ext cx="4188379" cy="1051157"/>
          </a:xfrm>
          <a:prstGeom prst="rect">
            <a:avLst/>
          </a:prstGeom>
          <a:noFill/>
        </p:spPr>
        <p:txBody>
          <a:bodyPr wrap="square" rtlCol="0">
            <a:spAutoFit/>
          </a:bodyPr>
          <a:lstStyle/>
          <a:p>
            <a:endParaRPr kumimoji="1" lang="ja-JP" altLang="en-US" dirty="0"/>
          </a:p>
        </p:txBody>
      </p:sp>
      <p:sp>
        <p:nvSpPr>
          <p:cNvPr id="14" name="テキスト ボックス 13">
            <a:extLst>
              <a:ext uri="{FF2B5EF4-FFF2-40B4-BE49-F238E27FC236}">
                <a16:creationId xmlns:a16="http://schemas.microsoft.com/office/drawing/2014/main" id="{DEBE0C92-5AF9-4E9F-BED9-E43DCB010925}"/>
              </a:ext>
            </a:extLst>
          </p:cNvPr>
          <p:cNvSpPr txBox="1"/>
          <p:nvPr/>
        </p:nvSpPr>
        <p:spPr>
          <a:xfrm>
            <a:off x="268528" y="5424256"/>
            <a:ext cx="4188379" cy="1051157"/>
          </a:xfrm>
          <a:prstGeom prst="rect">
            <a:avLst/>
          </a:prstGeom>
          <a:noFill/>
        </p:spPr>
        <p:txBody>
          <a:bodyPr wrap="square" rtlCol="0">
            <a:spAutoFit/>
          </a:bodyPr>
          <a:lstStyle/>
          <a:p>
            <a:endParaRPr kumimoji="1" lang="ja-JP" altLang="en-US" dirty="0"/>
          </a:p>
        </p:txBody>
      </p:sp>
      <p:sp>
        <p:nvSpPr>
          <p:cNvPr id="15" name="テキスト ボックス 14">
            <a:extLst>
              <a:ext uri="{FF2B5EF4-FFF2-40B4-BE49-F238E27FC236}">
                <a16:creationId xmlns:a16="http://schemas.microsoft.com/office/drawing/2014/main" id="{10C6B807-267D-4073-B9C2-7E81B9133D57}"/>
              </a:ext>
            </a:extLst>
          </p:cNvPr>
          <p:cNvSpPr txBox="1"/>
          <p:nvPr/>
        </p:nvSpPr>
        <p:spPr>
          <a:xfrm>
            <a:off x="326074" y="4660777"/>
            <a:ext cx="6971371" cy="646331"/>
          </a:xfrm>
          <a:prstGeom prst="rect">
            <a:avLst/>
          </a:prstGeom>
          <a:noFill/>
        </p:spPr>
        <p:txBody>
          <a:bodyPr wrap="square" rtlCol="0">
            <a:spAutoFit/>
          </a:bodyPr>
          <a:lstStyle/>
          <a:p>
            <a:r>
              <a:rPr kumimoji="1" lang="en-US" altLang="ja-JP" dirty="0">
                <a:latin typeface="+mj-lt"/>
              </a:rPr>
              <a:t>IEEE 802.15.6-2012 channel models considered</a:t>
            </a:r>
          </a:p>
          <a:p>
            <a:pPr marL="285750" indent="-285750">
              <a:buFont typeface="Arial" panose="020B0604020202020204" pitchFamily="34" charset="0"/>
              <a:buChar char="•"/>
            </a:pPr>
            <a:endParaRPr kumimoji="1" lang="ja-JP" altLang="en-US" dirty="0">
              <a:latin typeface="+mj-lt"/>
            </a:endParaRPr>
          </a:p>
        </p:txBody>
      </p:sp>
      <p:sp>
        <p:nvSpPr>
          <p:cNvPr id="16" name="テキスト ボックス 15">
            <a:extLst>
              <a:ext uri="{FF2B5EF4-FFF2-40B4-BE49-F238E27FC236}">
                <a16:creationId xmlns:a16="http://schemas.microsoft.com/office/drawing/2014/main" id="{F75ED47D-E78C-4818-9759-1D5CC9854F4A}"/>
              </a:ext>
            </a:extLst>
          </p:cNvPr>
          <p:cNvSpPr txBox="1"/>
          <p:nvPr/>
        </p:nvSpPr>
        <p:spPr>
          <a:xfrm>
            <a:off x="326075" y="5089955"/>
            <a:ext cx="4552314" cy="1200329"/>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Fading ( Small scale/ large scale)</a:t>
            </a:r>
          </a:p>
          <a:p>
            <a:pPr marL="285750" indent="-285750">
              <a:buFont typeface="Arial" panose="020B0604020202020204" pitchFamily="34" charset="0"/>
              <a:buChar char="•"/>
            </a:pPr>
            <a:r>
              <a:rPr lang="en-US" altLang="ja-JP" b="0" dirty="0">
                <a:latin typeface="+mn-lt"/>
              </a:rPr>
              <a:t>Path loss</a:t>
            </a:r>
          </a:p>
          <a:p>
            <a:pPr marL="285750" indent="-285750">
              <a:buFont typeface="Arial" panose="020B0604020202020204" pitchFamily="34" charset="0"/>
              <a:buChar char="•"/>
            </a:pPr>
            <a:r>
              <a:rPr kumimoji="1" lang="en-US" altLang="ja-JP" b="0" dirty="0">
                <a:latin typeface="+mn-lt"/>
              </a:rPr>
              <a:t>Shadowing</a:t>
            </a:r>
          </a:p>
          <a:p>
            <a:pPr marL="285750" indent="-285750">
              <a:buFont typeface="Arial" panose="020B0604020202020204" pitchFamily="34" charset="0"/>
              <a:buChar char="•"/>
            </a:pPr>
            <a:r>
              <a:rPr lang="en-US" altLang="ja-JP" b="0" dirty="0">
                <a:latin typeface="+mn-lt"/>
              </a:rPr>
              <a:t>Power delay profile</a:t>
            </a:r>
          </a:p>
        </p:txBody>
      </p:sp>
      <p:sp>
        <p:nvSpPr>
          <p:cNvPr id="17" name="テキスト ボックス 16">
            <a:extLst>
              <a:ext uri="{FF2B5EF4-FFF2-40B4-BE49-F238E27FC236}">
                <a16:creationId xmlns:a16="http://schemas.microsoft.com/office/drawing/2014/main" id="{BC0E3F8E-DDB3-45E3-9463-A6B308B73B70}"/>
              </a:ext>
            </a:extLst>
          </p:cNvPr>
          <p:cNvSpPr txBox="1"/>
          <p:nvPr/>
        </p:nvSpPr>
        <p:spPr>
          <a:xfrm>
            <a:off x="4724227" y="5089955"/>
            <a:ext cx="4552314" cy="1477328"/>
          </a:xfrm>
          <a:prstGeom prst="rect">
            <a:avLst/>
          </a:prstGeom>
          <a:noFill/>
        </p:spPr>
        <p:txBody>
          <a:bodyPr wrap="square" rtlCol="0">
            <a:spAutoFit/>
          </a:bodyPr>
          <a:lstStyle/>
          <a:p>
            <a:pPr marL="285750" indent="-285750">
              <a:buFont typeface="Arial" panose="020B0604020202020204" pitchFamily="34" charset="0"/>
              <a:buChar char="•"/>
            </a:pPr>
            <a:r>
              <a:rPr kumimoji="1" lang="en-US" altLang="ja-JP" b="0" dirty="0">
                <a:latin typeface="+mn-lt"/>
              </a:rPr>
              <a:t>In-body (implant)</a:t>
            </a:r>
          </a:p>
          <a:p>
            <a:pPr marL="285750" indent="-285750">
              <a:buFont typeface="Arial" panose="020B0604020202020204" pitchFamily="34" charset="0"/>
              <a:buChar char="•"/>
            </a:pPr>
            <a:r>
              <a:rPr lang="en-US" altLang="ja-JP" b="0" dirty="0">
                <a:latin typeface="+mn-lt"/>
              </a:rPr>
              <a:t>On-body (body surface)</a:t>
            </a:r>
          </a:p>
          <a:p>
            <a:pPr marL="285750" indent="-285750">
              <a:buFont typeface="Arial" panose="020B0604020202020204" pitchFamily="34" charset="0"/>
              <a:buChar char="•"/>
            </a:pPr>
            <a:r>
              <a:rPr lang="en-US" altLang="ja-JP" b="0" dirty="0">
                <a:latin typeface="+mn-lt"/>
              </a:rPr>
              <a:t>CM1, 2, 3, 4</a:t>
            </a:r>
          </a:p>
          <a:p>
            <a:pPr marL="285750" indent="-285750">
              <a:buFont typeface="Arial" panose="020B0604020202020204" pitchFamily="34" charset="0"/>
              <a:buChar char="•"/>
            </a:pPr>
            <a:r>
              <a:rPr lang="en-US" altLang="ja-JP" b="0" dirty="0">
                <a:latin typeface="+mn-lt"/>
              </a:rPr>
              <a:t>Scenario 1, to Scenario 7. (S1 – S7)</a:t>
            </a:r>
          </a:p>
          <a:p>
            <a:pPr marL="285750" indent="-285750">
              <a:buFont typeface="Arial" panose="020B0604020202020204" pitchFamily="34" charset="0"/>
              <a:buChar char="•"/>
            </a:pPr>
            <a:endParaRPr lang="en-US" altLang="ja-JP" b="0" dirty="0">
              <a:latin typeface="+mn-lt"/>
            </a:endParaRPr>
          </a:p>
        </p:txBody>
      </p:sp>
      <p:sp>
        <p:nvSpPr>
          <p:cNvPr id="18" name="テキスト ボックス 17">
            <a:extLst>
              <a:ext uri="{FF2B5EF4-FFF2-40B4-BE49-F238E27FC236}">
                <a16:creationId xmlns:a16="http://schemas.microsoft.com/office/drawing/2014/main" id="{F50C85B6-65D1-47F5-BBE8-8C1B8560C8CB}"/>
              </a:ext>
            </a:extLst>
          </p:cNvPr>
          <p:cNvSpPr txBox="1"/>
          <p:nvPr/>
        </p:nvSpPr>
        <p:spPr>
          <a:xfrm>
            <a:off x="6095787" y="4374839"/>
            <a:ext cx="2900414" cy="307777"/>
          </a:xfrm>
          <a:prstGeom prst="rect">
            <a:avLst/>
          </a:prstGeom>
          <a:noFill/>
        </p:spPr>
        <p:txBody>
          <a:bodyPr wrap="square" rtlCol="0">
            <a:spAutoFit/>
          </a:bodyPr>
          <a:lstStyle/>
          <a:p>
            <a:r>
              <a:rPr lang="en-US" altLang="ja-JP" sz="1400" b="0" i="1" dirty="0">
                <a:latin typeface="+mj-lt"/>
              </a:rPr>
              <a:t>IEEE P802.15-08-0780-12-0006-TG6</a:t>
            </a:r>
            <a:endParaRPr kumimoji="1" lang="ja-JP" altLang="en-US" sz="1400" b="0" i="1" dirty="0">
              <a:latin typeface="+mj-lt"/>
            </a:endParaRPr>
          </a:p>
        </p:txBody>
      </p:sp>
      <p:sp>
        <p:nvSpPr>
          <p:cNvPr id="2" name="フッター プレースホルダー 1">
            <a:extLst>
              <a:ext uri="{FF2B5EF4-FFF2-40B4-BE49-F238E27FC236}">
                <a16:creationId xmlns:a16="http://schemas.microsoft.com/office/drawing/2014/main" id="{008F495E-0CD1-47E8-944E-76999C5CFAB6}"/>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212719483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30</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Other scenarios</a:t>
            </a:r>
            <a:endParaRPr kumimoji="1" lang="ja-JP" altLang="en-US"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cxnSp>
        <p:nvCxnSpPr>
          <p:cNvPr id="35" name="直線コネクタ 34">
            <a:extLst>
              <a:ext uri="{FF2B5EF4-FFF2-40B4-BE49-F238E27FC236}">
                <a16:creationId xmlns:a16="http://schemas.microsoft.com/office/drawing/2014/main" id="{8AF0DFC9-C855-41E6-AE11-8A571F0E1D6B}"/>
              </a:ext>
            </a:extLst>
          </p:cNvPr>
          <p:cNvCxnSpPr/>
          <p:nvPr/>
        </p:nvCxnSpPr>
        <p:spPr>
          <a:xfrm>
            <a:off x="248061" y="3599332"/>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37" name="グループ化 36">
            <a:extLst>
              <a:ext uri="{FF2B5EF4-FFF2-40B4-BE49-F238E27FC236}">
                <a16:creationId xmlns:a16="http://schemas.microsoft.com/office/drawing/2014/main" id="{10DC5822-2E12-4D6F-A316-D053A5EADFB8}"/>
              </a:ext>
            </a:extLst>
          </p:cNvPr>
          <p:cNvGrpSpPr/>
          <p:nvPr/>
        </p:nvGrpSpPr>
        <p:grpSpPr>
          <a:xfrm>
            <a:off x="1807099" y="1494247"/>
            <a:ext cx="5380855" cy="2042941"/>
            <a:chOff x="914400" y="1593575"/>
            <a:chExt cx="7599285" cy="2885209"/>
          </a:xfrm>
        </p:grpSpPr>
        <p:cxnSp>
          <p:nvCxnSpPr>
            <p:cNvPr id="38" name="直線コネクタ 37">
              <a:extLst>
                <a:ext uri="{FF2B5EF4-FFF2-40B4-BE49-F238E27FC236}">
                  <a16:creationId xmlns:a16="http://schemas.microsoft.com/office/drawing/2014/main" id="{AC13AF3E-A481-4CE7-9172-AFC0F57B6ED0}"/>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1B85683B-91B9-4703-AEE3-D64302D3C420}"/>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59" name="直線コネクタ 58">
              <a:extLst>
                <a:ext uri="{FF2B5EF4-FFF2-40B4-BE49-F238E27FC236}">
                  <a16:creationId xmlns:a16="http://schemas.microsoft.com/office/drawing/2014/main" id="{02F324AB-7825-4D2A-8436-160921EA94BD}"/>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D75D87A8-F090-4658-83B9-C9D259EF26DA}"/>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2" name="直線コネクタ 61">
              <a:extLst>
                <a:ext uri="{FF2B5EF4-FFF2-40B4-BE49-F238E27FC236}">
                  <a16:creationId xmlns:a16="http://schemas.microsoft.com/office/drawing/2014/main" id="{82658022-FE88-48E5-84C2-063A7721DD90}"/>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E91B41D2-649B-4C48-982F-EFA36E1B8881}"/>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DF308237-D8F5-49EC-B5CE-FF6D270220D1}"/>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912FA859-765C-4F63-8307-246353E841E3}"/>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67" name="楕円 66">
              <a:extLst>
                <a:ext uri="{FF2B5EF4-FFF2-40B4-BE49-F238E27FC236}">
                  <a16:creationId xmlns:a16="http://schemas.microsoft.com/office/drawing/2014/main" id="{2047A787-F115-4AD5-9889-33D7185334FF}"/>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0" name="楕円 69">
              <a:extLst>
                <a:ext uri="{FF2B5EF4-FFF2-40B4-BE49-F238E27FC236}">
                  <a16:creationId xmlns:a16="http://schemas.microsoft.com/office/drawing/2014/main" id="{A39BB5F3-A20C-44AD-9CD8-DFDFC200C498}"/>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71" name="楕円 70">
            <a:extLst>
              <a:ext uri="{FF2B5EF4-FFF2-40B4-BE49-F238E27FC236}">
                <a16:creationId xmlns:a16="http://schemas.microsoft.com/office/drawing/2014/main" id="{8607A20F-D34A-4CDC-A6D6-372F577CD706}"/>
              </a:ext>
            </a:extLst>
          </p:cNvPr>
          <p:cNvSpPr/>
          <p:nvPr/>
        </p:nvSpPr>
        <p:spPr>
          <a:xfrm>
            <a:off x="4819437" y="2102263"/>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2" name="楕円 71">
            <a:extLst>
              <a:ext uri="{FF2B5EF4-FFF2-40B4-BE49-F238E27FC236}">
                <a16:creationId xmlns:a16="http://schemas.microsoft.com/office/drawing/2014/main" id="{9110BBAF-8EF5-4925-84EA-CFCDB8859CB1}"/>
              </a:ext>
            </a:extLst>
          </p:cNvPr>
          <p:cNvSpPr/>
          <p:nvPr/>
        </p:nvSpPr>
        <p:spPr>
          <a:xfrm>
            <a:off x="3848360" y="207783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73" name="グループ化 72">
            <a:extLst>
              <a:ext uri="{FF2B5EF4-FFF2-40B4-BE49-F238E27FC236}">
                <a16:creationId xmlns:a16="http://schemas.microsoft.com/office/drawing/2014/main" id="{3D367F3E-8469-4F49-BB7B-6166685CF585}"/>
              </a:ext>
            </a:extLst>
          </p:cNvPr>
          <p:cNvGrpSpPr/>
          <p:nvPr/>
        </p:nvGrpSpPr>
        <p:grpSpPr>
          <a:xfrm>
            <a:off x="3644451" y="1562362"/>
            <a:ext cx="791286" cy="1260246"/>
            <a:chOff x="3233366" y="3967563"/>
            <a:chExt cx="791286" cy="1260246"/>
          </a:xfrm>
        </p:grpSpPr>
        <p:sp>
          <p:nvSpPr>
            <p:cNvPr id="74" name="楕円 73">
              <a:extLst>
                <a:ext uri="{FF2B5EF4-FFF2-40B4-BE49-F238E27FC236}">
                  <a16:creationId xmlns:a16="http://schemas.microsoft.com/office/drawing/2014/main" id="{732A2244-E17C-4C69-859E-7E9E213803EC}"/>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75" name="四角形: 角を丸くする 74">
              <a:extLst>
                <a:ext uri="{FF2B5EF4-FFF2-40B4-BE49-F238E27FC236}">
                  <a16:creationId xmlns:a16="http://schemas.microsoft.com/office/drawing/2014/main" id="{2AE01A7A-2082-4951-8FE4-EFDBEA7C1177}"/>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6" name="四角形: 角を丸くする 75">
              <a:extLst>
                <a:ext uri="{FF2B5EF4-FFF2-40B4-BE49-F238E27FC236}">
                  <a16:creationId xmlns:a16="http://schemas.microsoft.com/office/drawing/2014/main" id="{A453036E-4998-463D-B5B7-83DC3501FC2D}"/>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77" name="四角形: 角を丸くする 76">
              <a:extLst>
                <a:ext uri="{FF2B5EF4-FFF2-40B4-BE49-F238E27FC236}">
                  <a16:creationId xmlns:a16="http://schemas.microsoft.com/office/drawing/2014/main" id="{15A71A76-F877-4A96-B72A-B0C334482075}"/>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79" name="テキスト ボックス 78">
            <a:extLst>
              <a:ext uri="{FF2B5EF4-FFF2-40B4-BE49-F238E27FC236}">
                <a16:creationId xmlns:a16="http://schemas.microsoft.com/office/drawing/2014/main" id="{2D18DED8-8D4A-4D30-8EC8-CCCB9CDD835D}"/>
              </a:ext>
            </a:extLst>
          </p:cNvPr>
          <p:cNvSpPr txBox="1"/>
          <p:nvPr/>
        </p:nvSpPr>
        <p:spPr>
          <a:xfrm>
            <a:off x="685800" y="974396"/>
            <a:ext cx="4589754" cy="369332"/>
          </a:xfrm>
          <a:prstGeom prst="rect">
            <a:avLst/>
          </a:prstGeom>
          <a:noFill/>
        </p:spPr>
        <p:txBody>
          <a:bodyPr wrap="square">
            <a:spAutoFit/>
          </a:bodyPr>
          <a:lstStyle/>
          <a:p>
            <a:r>
              <a:rPr lang="en-US" altLang="ja-JP" u="sng" dirty="0"/>
              <a:t>body surface to body surface (in cabin)</a:t>
            </a:r>
            <a:endParaRPr lang="ja-JP" altLang="en-US" u="sng" dirty="0"/>
          </a:p>
        </p:txBody>
      </p:sp>
      <p:grpSp>
        <p:nvGrpSpPr>
          <p:cNvPr id="98" name="グループ化 97">
            <a:extLst>
              <a:ext uri="{FF2B5EF4-FFF2-40B4-BE49-F238E27FC236}">
                <a16:creationId xmlns:a16="http://schemas.microsoft.com/office/drawing/2014/main" id="{CC733B7D-809D-4A3D-A964-B7621227D999}"/>
              </a:ext>
            </a:extLst>
          </p:cNvPr>
          <p:cNvGrpSpPr/>
          <p:nvPr/>
        </p:nvGrpSpPr>
        <p:grpSpPr>
          <a:xfrm>
            <a:off x="4639340" y="1562362"/>
            <a:ext cx="791286" cy="1260246"/>
            <a:chOff x="3233366" y="3967563"/>
            <a:chExt cx="791286" cy="1260246"/>
          </a:xfrm>
        </p:grpSpPr>
        <p:sp>
          <p:nvSpPr>
            <p:cNvPr id="99" name="楕円 98">
              <a:extLst>
                <a:ext uri="{FF2B5EF4-FFF2-40B4-BE49-F238E27FC236}">
                  <a16:creationId xmlns:a16="http://schemas.microsoft.com/office/drawing/2014/main" id="{BB48E04E-7A98-4B21-939D-FA301C06B994}"/>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100" name="四角形: 角を丸くする 99">
              <a:extLst>
                <a:ext uri="{FF2B5EF4-FFF2-40B4-BE49-F238E27FC236}">
                  <a16:creationId xmlns:a16="http://schemas.microsoft.com/office/drawing/2014/main" id="{32BB060F-2848-4D50-AC7D-BEB44EE18E57}"/>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01" name="四角形: 角を丸くする 100">
              <a:extLst>
                <a:ext uri="{FF2B5EF4-FFF2-40B4-BE49-F238E27FC236}">
                  <a16:creationId xmlns:a16="http://schemas.microsoft.com/office/drawing/2014/main" id="{607701ED-3565-4854-A2E0-679F543522A5}"/>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02" name="四角形: 角を丸くする 101">
              <a:extLst>
                <a:ext uri="{FF2B5EF4-FFF2-40B4-BE49-F238E27FC236}">
                  <a16:creationId xmlns:a16="http://schemas.microsoft.com/office/drawing/2014/main" id="{20998415-9A3B-4A86-B72E-94EFA0C6DE55}"/>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grpSp>
        <p:nvGrpSpPr>
          <p:cNvPr id="108" name="グループ化 107">
            <a:extLst>
              <a:ext uri="{FF2B5EF4-FFF2-40B4-BE49-F238E27FC236}">
                <a16:creationId xmlns:a16="http://schemas.microsoft.com/office/drawing/2014/main" id="{1931DBC8-33CF-4B64-BA64-483E0E02EE18}"/>
              </a:ext>
            </a:extLst>
          </p:cNvPr>
          <p:cNvGrpSpPr/>
          <p:nvPr/>
        </p:nvGrpSpPr>
        <p:grpSpPr>
          <a:xfrm>
            <a:off x="716645" y="1373683"/>
            <a:ext cx="2111850" cy="618568"/>
            <a:chOff x="305560" y="1187099"/>
            <a:chExt cx="2111850" cy="618568"/>
          </a:xfrm>
        </p:grpSpPr>
        <p:sp>
          <p:nvSpPr>
            <p:cNvPr id="109" name="楕円 108">
              <a:extLst>
                <a:ext uri="{FF2B5EF4-FFF2-40B4-BE49-F238E27FC236}">
                  <a16:creationId xmlns:a16="http://schemas.microsoft.com/office/drawing/2014/main" id="{25359B2E-7FF0-4D66-B022-E99B9006895C}"/>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10" name="楕円 109">
              <a:extLst>
                <a:ext uri="{FF2B5EF4-FFF2-40B4-BE49-F238E27FC236}">
                  <a16:creationId xmlns:a16="http://schemas.microsoft.com/office/drawing/2014/main" id="{32DB02EE-8E7F-48FA-B0DC-C94E43BB0E56}"/>
                </a:ext>
              </a:extLst>
            </p:cNvPr>
            <p:cNvSpPr/>
            <p:nvPr/>
          </p:nvSpPr>
          <p:spPr>
            <a:xfrm>
              <a:off x="305560" y="157453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111" name="テキスト ボックス 110">
              <a:extLst>
                <a:ext uri="{FF2B5EF4-FFF2-40B4-BE49-F238E27FC236}">
                  <a16:creationId xmlns:a16="http://schemas.microsoft.com/office/drawing/2014/main" id="{2412CCB7-3FC7-494C-96A2-F317C347EFED}"/>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112" name="テキスト ボックス 111">
              <a:extLst>
                <a:ext uri="{FF2B5EF4-FFF2-40B4-BE49-F238E27FC236}">
                  <a16:creationId xmlns:a16="http://schemas.microsoft.com/office/drawing/2014/main" id="{6F874316-A0A6-43A2-A7E6-07B1F2043675}"/>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sp>
        <p:nvSpPr>
          <p:cNvPr id="114" name="楕円 113">
            <a:extLst>
              <a:ext uri="{FF2B5EF4-FFF2-40B4-BE49-F238E27FC236}">
                <a16:creationId xmlns:a16="http://schemas.microsoft.com/office/drawing/2014/main" id="{55BF0191-4ADD-4D2A-A687-F6317CE683C5}"/>
              </a:ext>
            </a:extLst>
          </p:cNvPr>
          <p:cNvSpPr/>
          <p:nvPr/>
        </p:nvSpPr>
        <p:spPr>
          <a:xfrm>
            <a:off x="1894380" y="2683615"/>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grpSp>
        <p:nvGrpSpPr>
          <p:cNvPr id="115" name="グループ化 114">
            <a:extLst>
              <a:ext uri="{FF2B5EF4-FFF2-40B4-BE49-F238E27FC236}">
                <a16:creationId xmlns:a16="http://schemas.microsoft.com/office/drawing/2014/main" id="{EE7ED414-093B-4B28-8F0E-5494D3461BC0}"/>
              </a:ext>
            </a:extLst>
          </p:cNvPr>
          <p:cNvGrpSpPr/>
          <p:nvPr/>
        </p:nvGrpSpPr>
        <p:grpSpPr>
          <a:xfrm>
            <a:off x="501068" y="4889004"/>
            <a:ext cx="3638693" cy="1381497"/>
            <a:chOff x="914400" y="1593575"/>
            <a:chExt cx="7599285" cy="2885209"/>
          </a:xfrm>
        </p:grpSpPr>
        <p:cxnSp>
          <p:nvCxnSpPr>
            <p:cNvPr id="116" name="直線コネクタ 115">
              <a:extLst>
                <a:ext uri="{FF2B5EF4-FFF2-40B4-BE49-F238E27FC236}">
                  <a16:creationId xmlns:a16="http://schemas.microsoft.com/office/drawing/2014/main" id="{289FBEB5-FB92-4219-A9AA-D0975F44CF14}"/>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7" name="直線コネクタ 116">
              <a:extLst>
                <a:ext uri="{FF2B5EF4-FFF2-40B4-BE49-F238E27FC236}">
                  <a16:creationId xmlns:a16="http://schemas.microsoft.com/office/drawing/2014/main" id="{D5B6E70A-E8F6-4B63-84F3-C6880DF011D1}"/>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8" name="直線コネクタ 117">
              <a:extLst>
                <a:ext uri="{FF2B5EF4-FFF2-40B4-BE49-F238E27FC236}">
                  <a16:creationId xmlns:a16="http://schemas.microsoft.com/office/drawing/2014/main" id="{314612B3-7D85-4C6A-941A-D09DF727E66D}"/>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19" name="直線コネクタ 118">
              <a:extLst>
                <a:ext uri="{FF2B5EF4-FFF2-40B4-BE49-F238E27FC236}">
                  <a16:creationId xmlns:a16="http://schemas.microsoft.com/office/drawing/2014/main" id="{D57C25E1-5D76-4A21-A01E-5C4853838096}"/>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0" name="直線コネクタ 119">
              <a:extLst>
                <a:ext uri="{FF2B5EF4-FFF2-40B4-BE49-F238E27FC236}">
                  <a16:creationId xmlns:a16="http://schemas.microsoft.com/office/drawing/2014/main" id="{143B0CBA-65DE-48FB-ADA1-47DF6C44D9C2}"/>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1" name="直線コネクタ 120">
              <a:extLst>
                <a:ext uri="{FF2B5EF4-FFF2-40B4-BE49-F238E27FC236}">
                  <a16:creationId xmlns:a16="http://schemas.microsoft.com/office/drawing/2014/main" id="{17CB5D47-0489-4059-9DC5-F6F3F8F0EF24}"/>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2" name="直線コネクタ 121">
              <a:extLst>
                <a:ext uri="{FF2B5EF4-FFF2-40B4-BE49-F238E27FC236}">
                  <a16:creationId xmlns:a16="http://schemas.microsoft.com/office/drawing/2014/main" id="{E2184DBD-4B56-4E5E-9F9D-44AC48F1E056}"/>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23" name="直線コネクタ 122">
              <a:extLst>
                <a:ext uri="{FF2B5EF4-FFF2-40B4-BE49-F238E27FC236}">
                  <a16:creationId xmlns:a16="http://schemas.microsoft.com/office/drawing/2014/main" id="{CB0EA7F7-F8B7-47F0-91C2-BE22D47D5D86}"/>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24" name="楕円 123">
              <a:extLst>
                <a:ext uri="{FF2B5EF4-FFF2-40B4-BE49-F238E27FC236}">
                  <a16:creationId xmlns:a16="http://schemas.microsoft.com/office/drawing/2014/main" id="{F56E1505-55B0-452E-A8FD-6EF083AF705E}"/>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5" name="楕円 124">
              <a:extLst>
                <a:ext uri="{FF2B5EF4-FFF2-40B4-BE49-F238E27FC236}">
                  <a16:creationId xmlns:a16="http://schemas.microsoft.com/office/drawing/2014/main" id="{884063F3-A31B-41B0-8E3D-35C8AF09BB5C}"/>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126" name="楕円 125">
            <a:extLst>
              <a:ext uri="{FF2B5EF4-FFF2-40B4-BE49-F238E27FC236}">
                <a16:creationId xmlns:a16="http://schemas.microsoft.com/office/drawing/2014/main" id="{A056E9EC-F996-4F06-8A7F-FDDD1CCDE5FA}"/>
              </a:ext>
            </a:extLst>
          </p:cNvPr>
          <p:cNvSpPr/>
          <p:nvPr/>
        </p:nvSpPr>
        <p:spPr>
          <a:xfrm>
            <a:off x="2642234" y="4733775"/>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7" name="楕円 126">
            <a:extLst>
              <a:ext uri="{FF2B5EF4-FFF2-40B4-BE49-F238E27FC236}">
                <a16:creationId xmlns:a16="http://schemas.microsoft.com/office/drawing/2014/main" id="{D98D8D8B-CE15-4BBE-A4C6-7E1D2533F772}"/>
              </a:ext>
            </a:extLst>
          </p:cNvPr>
          <p:cNvSpPr/>
          <p:nvPr/>
        </p:nvSpPr>
        <p:spPr>
          <a:xfrm>
            <a:off x="5288507" y="523169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8" name="楕円 127">
            <a:extLst>
              <a:ext uri="{FF2B5EF4-FFF2-40B4-BE49-F238E27FC236}">
                <a16:creationId xmlns:a16="http://schemas.microsoft.com/office/drawing/2014/main" id="{0BCFDF63-1C59-4268-B1F2-2CE3B97D9820}"/>
              </a:ext>
            </a:extLst>
          </p:cNvPr>
          <p:cNvSpPr/>
          <p:nvPr/>
        </p:nvSpPr>
        <p:spPr>
          <a:xfrm>
            <a:off x="1828913" y="472426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29" name="楕円 128">
            <a:extLst>
              <a:ext uri="{FF2B5EF4-FFF2-40B4-BE49-F238E27FC236}">
                <a16:creationId xmlns:a16="http://schemas.microsoft.com/office/drawing/2014/main" id="{C87B4962-0006-48C1-BD18-F99DB7839C6D}"/>
              </a:ext>
            </a:extLst>
          </p:cNvPr>
          <p:cNvSpPr/>
          <p:nvPr/>
        </p:nvSpPr>
        <p:spPr>
          <a:xfrm>
            <a:off x="8005118" y="5149329"/>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30" name="テキスト ボックス 129">
            <a:extLst>
              <a:ext uri="{FF2B5EF4-FFF2-40B4-BE49-F238E27FC236}">
                <a16:creationId xmlns:a16="http://schemas.microsoft.com/office/drawing/2014/main" id="{A2ADE7A7-EC32-4F0B-A85F-58A149708008}"/>
              </a:ext>
            </a:extLst>
          </p:cNvPr>
          <p:cNvSpPr txBox="1"/>
          <p:nvPr/>
        </p:nvSpPr>
        <p:spPr>
          <a:xfrm>
            <a:off x="421135" y="3715979"/>
            <a:ext cx="7439831" cy="369332"/>
          </a:xfrm>
          <a:prstGeom prst="rect">
            <a:avLst/>
          </a:prstGeom>
          <a:noFill/>
        </p:spPr>
        <p:txBody>
          <a:bodyPr wrap="square">
            <a:spAutoFit/>
          </a:bodyPr>
          <a:lstStyle/>
          <a:p>
            <a:r>
              <a:rPr lang="en-US" altLang="ja-JP" u="sng" dirty="0"/>
              <a:t>Vehicle body surface to vehicle body surface </a:t>
            </a:r>
            <a:endParaRPr lang="ja-JP" altLang="en-US" u="sng" dirty="0"/>
          </a:p>
        </p:txBody>
      </p:sp>
      <p:sp>
        <p:nvSpPr>
          <p:cNvPr id="131" name="テキスト ボックス 130">
            <a:extLst>
              <a:ext uri="{FF2B5EF4-FFF2-40B4-BE49-F238E27FC236}">
                <a16:creationId xmlns:a16="http://schemas.microsoft.com/office/drawing/2014/main" id="{B5EEFCA6-8BB3-4ED5-86BE-5CCE885B8AF7}"/>
              </a:ext>
            </a:extLst>
          </p:cNvPr>
          <p:cNvSpPr txBox="1"/>
          <p:nvPr/>
        </p:nvSpPr>
        <p:spPr>
          <a:xfrm>
            <a:off x="2034060" y="4336821"/>
            <a:ext cx="803469" cy="369332"/>
          </a:xfrm>
          <a:prstGeom prst="rect">
            <a:avLst/>
          </a:prstGeom>
          <a:noFill/>
        </p:spPr>
        <p:txBody>
          <a:bodyPr wrap="square">
            <a:spAutoFit/>
          </a:bodyPr>
          <a:lstStyle/>
          <a:p>
            <a:r>
              <a:rPr lang="en-US" altLang="ja-JP" u="sng" dirty="0"/>
              <a:t>LOS</a:t>
            </a:r>
            <a:endParaRPr lang="ja-JP" altLang="en-US" dirty="0"/>
          </a:p>
        </p:txBody>
      </p:sp>
      <p:sp>
        <p:nvSpPr>
          <p:cNvPr id="132" name="テキスト ボックス 131">
            <a:extLst>
              <a:ext uri="{FF2B5EF4-FFF2-40B4-BE49-F238E27FC236}">
                <a16:creationId xmlns:a16="http://schemas.microsoft.com/office/drawing/2014/main" id="{6F589FE2-BA87-4857-A7AE-2F1BC22A94F0}"/>
              </a:ext>
            </a:extLst>
          </p:cNvPr>
          <p:cNvSpPr txBox="1"/>
          <p:nvPr/>
        </p:nvSpPr>
        <p:spPr>
          <a:xfrm>
            <a:off x="5906994" y="4336821"/>
            <a:ext cx="1175274" cy="369332"/>
          </a:xfrm>
          <a:prstGeom prst="rect">
            <a:avLst/>
          </a:prstGeom>
          <a:noFill/>
        </p:spPr>
        <p:txBody>
          <a:bodyPr wrap="square">
            <a:spAutoFit/>
          </a:bodyPr>
          <a:lstStyle/>
          <a:p>
            <a:r>
              <a:rPr lang="en-US" altLang="ja-JP" u="sng" dirty="0"/>
              <a:t>NLOS</a:t>
            </a:r>
            <a:endParaRPr lang="ja-JP" altLang="en-US" dirty="0"/>
          </a:p>
        </p:txBody>
      </p:sp>
      <p:cxnSp>
        <p:nvCxnSpPr>
          <p:cNvPr id="133" name="直線コネクタ 132">
            <a:extLst>
              <a:ext uri="{FF2B5EF4-FFF2-40B4-BE49-F238E27FC236}">
                <a16:creationId xmlns:a16="http://schemas.microsoft.com/office/drawing/2014/main" id="{C63C3626-CC24-4641-B857-C4D7847F4992}"/>
              </a:ext>
            </a:extLst>
          </p:cNvPr>
          <p:cNvCxnSpPr>
            <a:cxnSpLocks/>
          </p:cNvCxnSpPr>
          <p:nvPr/>
        </p:nvCxnSpPr>
        <p:spPr>
          <a:xfrm>
            <a:off x="4496479" y="4285377"/>
            <a:ext cx="0" cy="1900016"/>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134" name="グループ化 133">
            <a:extLst>
              <a:ext uri="{FF2B5EF4-FFF2-40B4-BE49-F238E27FC236}">
                <a16:creationId xmlns:a16="http://schemas.microsoft.com/office/drawing/2014/main" id="{340F88CC-D59E-4024-8616-50B7431EFC64}"/>
              </a:ext>
            </a:extLst>
          </p:cNvPr>
          <p:cNvGrpSpPr/>
          <p:nvPr/>
        </p:nvGrpSpPr>
        <p:grpSpPr>
          <a:xfrm>
            <a:off x="4927745" y="4889004"/>
            <a:ext cx="3638693" cy="1381497"/>
            <a:chOff x="914400" y="1593575"/>
            <a:chExt cx="7599285" cy="2885209"/>
          </a:xfrm>
        </p:grpSpPr>
        <p:cxnSp>
          <p:nvCxnSpPr>
            <p:cNvPr id="135" name="直線コネクタ 134">
              <a:extLst>
                <a:ext uri="{FF2B5EF4-FFF2-40B4-BE49-F238E27FC236}">
                  <a16:creationId xmlns:a16="http://schemas.microsoft.com/office/drawing/2014/main" id="{31C885EC-4491-486D-963E-AB5569454C5B}"/>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6" name="直線コネクタ 135">
              <a:extLst>
                <a:ext uri="{FF2B5EF4-FFF2-40B4-BE49-F238E27FC236}">
                  <a16:creationId xmlns:a16="http://schemas.microsoft.com/office/drawing/2014/main" id="{16888B50-88AC-409B-8501-7D40C407AEB9}"/>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7" name="直線コネクタ 136">
              <a:extLst>
                <a:ext uri="{FF2B5EF4-FFF2-40B4-BE49-F238E27FC236}">
                  <a16:creationId xmlns:a16="http://schemas.microsoft.com/office/drawing/2014/main" id="{E2427BA0-9E03-43EF-BAF4-22B31933814B}"/>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8" name="直線コネクタ 137">
              <a:extLst>
                <a:ext uri="{FF2B5EF4-FFF2-40B4-BE49-F238E27FC236}">
                  <a16:creationId xmlns:a16="http://schemas.microsoft.com/office/drawing/2014/main" id="{08491415-EDFF-4241-A835-E177889F3F3E}"/>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39" name="直線コネクタ 138">
              <a:extLst>
                <a:ext uri="{FF2B5EF4-FFF2-40B4-BE49-F238E27FC236}">
                  <a16:creationId xmlns:a16="http://schemas.microsoft.com/office/drawing/2014/main" id="{98A7C952-F78F-4BD5-96E7-7F13480216C1}"/>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0" name="直線コネクタ 139">
              <a:extLst>
                <a:ext uri="{FF2B5EF4-FFF2-40B4-BE49-F238E27FC236}">
                  <a16:creationId xmlns:a16="http://schemas.microsoft.com/office/drawing/2014/main" id="{8FFE590F-34F0-442A-B0CE-F29F7A090FCE}"/>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1" name="直線コネクタ 140">
              <a:extLst>
                <a:ext uri="{FF2B5EF4-FFF2-40B4-BE49-F238E27FC236}">
                  <a16:creationId xmlns:a16="http://schemas.microsoft.com/office/drawing/2014/main" id="{C1A7BB79-DF93-47BF-B348-222D4819E386}"/>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142" name="直線コネクタ 141">
              <a:extLst>
                <a:ext uri="{FF2B5EF4-FFF2-40B4-BE49-F238E27FC236}">
                  <a16:creationId xmlns:a16="http://schemas.microsoft.com/office/drawing/2014/main" id="{8B2A508C-CD91-40F9-BF69-15EF4A0B4533}"/>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143" name="楕円 142">
              <a:extLst>
                <a:ext uri="{FF2B5EF4-FFF2-40B4-BE49-F238E27FC236}">
                  <a16:creationId xmlns:a16="http://schemas.microsoft.com/office/drawing/2014/main" id="{F790F88C-993D-47C5-8F92-270167B9E2E0}"/>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4" name="楕円 143">
              <a:extLst>
                <a:ext uri="{FF2B5EF4-FFF2-40B4-BE49-F238E27FC236}">
                  <a16:creationId xmlns:a16="http://schemas.microsoft.com/office/drawing/2014/main" id="{9AF08B31-8E80-4A44-A9D6-EC87F7FE5577}"/>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grpSp>
        <p:nvGrpSpPr>
          <p:cNvPr id="145" name="グループ化 144">
            <a:extLst>
              <a:ext uri="{FF2B5EF4-FFF2-40B4-BE49-F238E27FC236}">
                <a16:creationId xmlns:a16="http://schemas.microsoft.com/office/drawing/2014/main" id="{CB8E36AF-B28A-4F1B-AED1-EBF700042FD3}"/>
              </a:ext>
            </a:extLst>
          </p:cNvPr>
          <p:cNvGrpSpPr/>
          <p:nvPr/>
        </p:nvGrpSpPr>
        <p:grpSpPr>
          <a:xfrm>
            <a:off x="451981" y="4115266"/>
            <a:ext cx="2111850" cy="618568"/>
            <a:chOff x="305560" y="1187099"/>
            <a:chExt cx="2111850" cy="618568"/>
          </a:xfrm>
        </p:grpSpPr>
        <p:sp>
          <p:nvSpPr>
            <p:cNvPr id="146" name="楕円 145">
              <a:extLst>
                <a:ext uri="{FF2B5EF4-FFF2-40B4-BE49-F238E27FC236}">
                  <a16:creationId xmlns:a16="http://schemas.microsoft.com/office/drawing/2014/main" id="{AB4AF676-C922-4133-AE45-CC8858C377AF}"/>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47" name="楕円 146">
              <a:extLst>
                <a:ext uri="{FF2B5EF4-FFF2-40B4-BE49-F238E27FC236}">
                  <a16:creationId xmlns:a16="http://schemas.microsoft.com/office/drawing/2014/main" id="{1EAD0E0E-4807-44FC-818D-2CA02E00A13F}"/>
                </a:ext>
              </a:extLst>
            </p:cNvPr>
            <p:cNvSpPr/>
            <p:nvPr/>
          </p:nvSpPr>
          <p:spPr>
            <a:xfrm>
              <a:off x="305560" y="157453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148" name="テキスト ボックス 147">
              <a:extLst>
                <a:ext uri="{FF2B5EF4-FFF2-40B4-BE49-F238E27FC236}">
                  <a16:creationId xmlns:a16="http://schemas.microsoft.com/office/drawing/2014/main" id="{D1D6F4CA-8FC1-4A97-A7B6-770545F00A10}"/>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149" name="テキスト ボックス 148">
              <a:extLst>
                <a:ext uri="{FF2B5EF4-FFF2-40B4-BE49-F238E27FC236}">
                  <a16:creationId xmlns:a16="http://schemas.microsoft.com/office/drawing/2014/main" id="{5EBD1282-AE5D-4C18-82F9-A9DF05EA1EEF}"/>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sp>
        <p:nvSpPr>
          <p:cNvPr id="150" name="楕円 149">
            <a:extLst>
              <a:ext uri="{FF2B5EF4-FFF2-40B4-BE49-F238E27FC236}">
                <a16:creationId xmlns:a16="http://schemas.microsoft.com/office/drawing/2014/main" id="{70061ED5-A764-49B3-BB6C-19708814BDD0}"/>
              </a:ext>
            </a:extLst>
          </p:cNvPr>
          <p:cNvSpPr/>
          <p:nvPr/>
        </p:nvSpPr>
        <p:spPr>
          <a:xfrm>
            <a:off x="575810" y="5610449"/>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151" name="楕円 150">
            <a:extLst>
              <a:ext uri="{FF2B5EF4-FFF2-40B4-BE49-F238E27FC236}">
                <a16:creationId xmlns:a16="http://schemas.microsoft.com/office/drawing/2014/main" id="{F96143C9-90BE-485F-AB1C-35EA33FB23AA}"/>
              </a:ext>
            </a:extLst>
          </p:cNvPr>
          <p:cNvSpPr/>
          <p:nvPr/>
        </p:nvSpPr>
        <p:spPr>
          <a:xfrm>
            <a:off x="5013621" y="5657301"/>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Tree>
    <p:extLst>
      <p:ext uri="{BB962C8B-B14F-4D97-AF65-F5344CB8AC3E}">
        <p14:creationId xmlns:p14="http://schemas.microsoft.com/office/powerpoint/2010/main" val="127859829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31</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131300" y="651368"/>
            <a:ext cx="3338004" cy="373559"/>
          </a:xfrm>
        </p:spPr>
        <p:txBody>
          <a:bodyPr/>
          <a:lstStyle/>
          <a:p>
            <a:r>
              <a:rPr lang="en-US" altLang="ja-JP" dirty="0"/>
              <a:t>Other scenarios</a:t>
            </a:r>
            <a:endParaRPr kumimoji="1" lang="ja-JP" altLang="en-US" dirty="0"/>
          </a:p>
        </p:txBody>
      </p:sp>
      <p:sp>
        <p:nvSpPr>
          <p:cNvPr id="6" name="フッター プレースホルダー 5">
            <a:extLst>
              <a:ext uri="{FF2B5EF4-FFF2-40B4-BE49-F238E27FC236}">
                <a16:creationId xmlns:a16="http://schemas.microsoft.com/office/drawing/2014/main" id="{F351EBCC-1ED6-4860-8095-D93DF9731AAC}"/>
              </a:ext>
            </a:extLst>
          </p:cNvPr>
          <p:cNvSpPr>
            <a:spLocks noGrp="1"/>
          </p:cNvSpPr>
          <p:nvPr>
            <p:ph type="ftr" idx="11"/>
          </p:nvPr>
        </p:nvSpPr>
        <p:spPr/>
        <p:txBody>
          <a:bodyPr/>
          <a:lstStyle/>
          <a:p>
            <a:r>
              <a:rPr lang="en-US"/>
              <a:t>T.Kobayashi, M.Kim, M. Hernandez, R.Kohno (YNU/YRP-IAI)</a:t>
            </a:r>
            <a:endParaRPr lang="en-US" dirty="0"/>
          </a:p>
        </p:txBody>
      </p:sp>
      <p:sp>
        <p:nvSpPr>
          <p:cNvPr id="69" name="テキスト ボックス 68">
            <a:extLst>
              <a:ext uri="{FF2B5EF4-FFF2-40B4-BE49-F238E27FC236}">
                <a16:creationId xmlns:a16="http://schemas.microsoft.com/office/drawing/2014/main" id="{06EE90E2-63ED-4930-ACD0-3753ACFC5B26}"/>
              </a:ext>
            </a:extLst>
          </p:cNvPr>
          <p:cNvSpPr txBox="1"/>
          <p:nvPr/>
        </p:nvSpPr>
        <p:spPr>
          <a:xfrm>
            <a:off x="3413527" y="744318"/>
            <a:ext cx="3510435" cy="369332"/>
          </a:xfrm>
          <a:prstGeom prst="rect">
            <a:avLst/>
          </a:prstGeom>
          <a:noFill/>
        </p:spPr>
        <p:txBody>
          <a:bodyPr wrap="square">
            <a:spAutoFit/>
          </a:bodyPr>
          <a:lstStyle/>
          <a:p>
            <a:r>
              <a:rPr lang="en-US" altLang="ja-JP" b="0" dirty="0"/>
              <a:t>Geometrical configuration</a:t>
            </a:r>
            <a:endParaRPr lang="ja-JP" altLang="en-US" b="0" dirty="0"/>
          </a:p>
        </p:txBody>
      </p:sp>
      <p:cxnSp>
        <p:nvCxnSpPr>
          <p:cNvPr id="35" name="直線コネクタ 34">
            <a:extLst>
              <a:ext uri="{FF2B5EF4-FFF2-40B4-BE49-F238E27FC236}">
                <a16:creationId xmlns:a16="http://schemas.microsoft.com/office/drawing/2014/main" id="{8AF0DFC9-C855-41E6-AE11-8A571F0E1D6B}"/>
              </a:ext>
            </a:extLst>
          </p:cNvPr>
          <p:cNvCxnSpPr/>
          <p:nvPr/>
        </p:nvCxnSpPr>
        <p:spPr>
          <a:xfrm>
            <a:off x="304032" y="3700180"/>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sp>
        <p:nvSpPr>
          <p:cNvPr id="78" name="テキスト ボックス 77">
            <a:extLst>
              <a:ext uri="{FF2B5EF4-FFF2-40B4-BE49-F238E27FC236}">
                <a16:creationId xmlns:a16="http://schemas.microsoft.com/office/drawing/2014/main" id="{FA95E955-CB8E-4CC3-8FC8-C29A81FE5F08}"/>
              </a:ext>
            </a:extLst>
          </p:cNvPr>
          <p:cNvSpPr txBox="1"/>
          <p:nvPr/>
        </p:nvSpPr>
        <p:spPr>
          <a:xfrm>
            <a:off x="174673" y="941106"/>
            <a:ext cx="4589754" cy="369332"/>
          </a:xfrm>
          <a:prstGeom prst="rect">
            <a:avLst/>
          </a:prstGeom>
          <a:noFill/>
        </p:spPr>
        <p:txBody>
          <a:bodyPr wrap="square">
            <a:spAutoFit/>
          </a:bodyPr>
          <a:lstStyle/>
          <a:p>
            <a:r>
              <a:rPr lang="en-US" altLang="ja-JP" u="sng" dirty="0"/>
              <a:t>cabin room to body surface (outside)</a:t>
            </a:r>
            <a:endParaRPr lang="ja-JP" altLang="en-US" u="sng" dirty="0"/>
          </a:p>
        </p:txBody>
      </p:sp>
      <p:grpSp>
        <p:nvGrpSpPr>
          <p:cNvPr id="80" name="グループ化 79">
            <a:extLst>
              <a:ext uri="{FF2B5EF4-FFF2-40B4-BE49-F238E27FC236}">
                <a16:creationId xmlns:a16="http://schemas.microsoft.com/office/drawing/2014/main" id="{0D1065F3-3C01-4425-B9BE-443FD897F7DE}"/>
              </a:ext>
            </a:extLst>
          </p:cNvPr>
          <p:cNvGrpSpPr/>
          <p:nvPr/>
        </p:nvGrpSpPr>
        <p:grpSpPr>
          <a:xfrm>
            <a:off x="3185583" y="1657239"/>
            <a:ext cx="5380855" cy="2042941"/>
            <a:chOff x="914400" y="1593575"/>
            <a:chExt cx="7599285" cy="2885209"/>
          </a:xfrm>
        </p:grpSpPr>
        <p:cxnSp>
          <p:nvCxnSpPr>
            <p:cNvPr id="81" name="直線コネクタ 80">
              <a:extLst>
                <a:ext uri="{FF2B5EF4-FFF2-40B4-BE49-F238E27FC236}">
                  <a16:creationId xmlns:a16="http://schemas.microsoft.com/office/drawing/2014/main" id="{01EEB5A7-0945-4C79-9835-624E885275A6}"/>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30C24708-0B2E-4ED9-8A43-38C640C27A4D}"/>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BB3F0A56-35EB-4BCD-AC3E-4B326CA9BCF5}"/>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DC6232E0-F200-4FF0-A95A-BC7D50F2C6D3}"/>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83938B4A-29AB-4343-A59C-86583DDA0CC2}"/>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B931F1A1-F0FE-4522-B2D4-78B392622976}"/>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F93AFEF9-1F01-4AB8-A2FB-830241D14350}"/>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8" name="直線コネクタ 87">
              <a:extLst>
                <a:ext uri="{FF2B5EF4-FFF2-40B4-BE49-F238E27FC236}">
                  <a16:creationId xmlns:a16="http://schemas.microsoft.com/office/drawing/2014/main" id="{B66833C2-4AB2-4D3E-97C7-0D507DCC3AD0}"/>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9" name="楕円 88">
              <a:extLst>
                <a:ext uri="{FF2B5EF4-FFF2-40B4-BE49-F238E27FC236}">
                  <a16:creationId xmlns:a16="http://schemas.microsoft.com/office/drawing/2014/main" id="{82852545-CF8F-43A2-BF62-FEF6F9B8D99E}"/>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0" name="楕円 89">
              <a:extLst>
                <a:ext uri="{FF2B5EF4-FFF2-40B4-BE49-F238E27FC236}">
                  <a16:creationId xmlns:a16="http://schemas.microsoft.com/office/drawing/2014/main" id="{D88606A9-4448-48EF-92B3-F3A8742D0300}"/>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91" name="楕円 90">
            <a:extLst>
              <a:ext uri="{FF2B5EF4-FFF2-40B4-BE49-F238E27FC236}">
                <a16:creationId xmlns:a16="http://schemas.microsoft.com/office/drawing/2014/main" id="{459AEB13-8657-483B-AA4E-9D6169ABB66B}"/>
              </a:ext>
            </a:extLst>
          </p:cNvPr>
          <p:cNvSpPr/>
          <p:nvPr/>
        </p:nvSpPr>
        <p:spPr>
          <a:xfrm>
            <a:off x="4764427" y="205912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2" name="楕円 91">
            <a:extLst>
              <a:ext uri="{FF2B5EF4-FFF2-40B4-BE49-F238E27FC236}">
                <a16:creationId xmlns:a16="http://schemas.microsoft.com/office/drawing/2014/main" id="{6DB5B01D-4FAC-48FC-A254-A61C62EECE4C}"/>
              </a:ext>
            </a:extLst>
          </p:cNvPr>
          <p:cNvSpPr/>
          <p:nvPr/>
        </p:nvSpPr>
        <p:spPr>
          <a:xfrm>
            <a:off x="1683543" y="2275204"/>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3" name="楕円 92">
            <a:extLst>
              <a:ext uri="{FF2B5EF4-FFF2-40B4-BE49-F238E27FC236}">
                <a16:creationId xmlns:a16="http://schemas.microsoft.com/office/drawing/2014/main" id="{07FA6ACC-7411-4647-84CB-FA32CFF51E1D}"/>
              </a:ext>
            </a:extLst>
          </p:cNvPr>
          <p:cNvSpPr/>
          <p:nvPr/>
        </p:nvSpPr>
        <p:spPr>
          <a:xfrm>
            <a:off x="1115497" y="1597473"/>
            <a:ext cx="410688" cy="369329"/>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94" name="四角形: 角を丸くする 93">
            <a:extLst>
              <a:ext uri="{FF2B5EF4-FFF2-40B4-BE49-F238E27FC236}">
                <a16:creationId xmlns:a16="http://schemas.microsoft.com/office/drawing/2014/main" id="{A9FEB50B-503D-441F-ACB0-DAB98CA137D0}"/>
              </a:ext>
            </a:extLst>
          </p:cNvPr>
          <p:cNvSpPr/>
          <p:nvPr/>
        </p:nvSpPr>
        <p:spPr>
          <a:xfrm>
            <a:off x="1124167" y="2025691"/>
            <a:ext cx="380972"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95" name="四角形: 角を丸くする 94">
            <a:extLst>
              <a:ext uri="{FF2B5EF4-FFF2-40B4-BE49-F238E27FC236}">
                <a16:creationId xmlns:a16="http://schemas.microsoft.com/office/drawing/2014/main" id="{42CC69F1-8946-4B45-AC24-201CEA9AD938}"/>
              </a:ext>
            </a:extLst>
          </p:cNvPr>
          <p:cNvSpPr/>
          <p:nvPr/>
        </p:nvSpPr>
        <p:spPr>
          <a:xfrm>
            <a:off x="1124375" y="2810826"/>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96" name="四角形: 角を丸くする 95">
            <a:extLst>
              <a:ext uri="{FF2B5EF4-FFF2-40B4-BE49-F238E27FC236}">
                <a16:creationId xmlns:a16="http://schemas.microsoft.com/office/drawing/2014/main" id="{7DE014D2-E272-4950-B642-C0F994BE7B91}"/>
              </a:ext>
            </a:extLst>
          </p:cNvPr>
          <p:cNvSpPr/>
          <p:nvPr/>
        </p:nvSpPr>
        <p:spPr>
          <a:xfrm>
            <a:off x="1374341" y="2810826"/>
            <a:ext cx="130798" cy="817658"/>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97" name="四角形: 角を丸くする 96">
            <a:extLst>
              <a:ext uri="{FF2B5EF4-FFF2-40B4-BE49-F238E27FC236}">
                <a16:creationId xmlns:a16="http://schemas.microsoft.com/office/drawing/2014/main" id="{776A5752-ED5E-437E-9511-F784B8875281}"/>
              </a:ext>
            </a:extLst>
          </p:cNvPr>
          <p:cNvSpPr/>
          <p:nvPr/>
        </p:nvSpPr>
        <p:spPr>
          <a:xfrm rot="1521759">
            <a:off x="974224" y="2017177"/>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103" name="四角形: 角を丸くする 102">
            <a:extLst>
              <a:ext uri="{FF2B5EF4-FFF2-40B4-BE49-F238E27FC236}">
                <a16:creationId xmlns:a16="http://schemas.microsoft.com/office/drawing/2014/main" id="{BF75029B-37AE-4C7D-9323-DF1C93B0B29E}"/>
              </a:ext>
            </a:extLst>
          </p:cNvPr>
          <p:cNvSpPr/>
          <p:nvPr/>
        </p:nvSpPr>
        <p:spPr>
          <a:xfrm rot="20039791">
            <a:off x="1489003" y="2023186"/>
            <a:ext cx="164195" cy="726275"/>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nvGrpSpPr>
          <p:cNvPr id="104" name="グループ化 103">
            <a:extLst>
              <a:ext uri="{FF2B5EF4-FFF2-40B4-BE49-F238E27FC236}">
                <a16:creationId xmlns:a16="http://schemas.microsoft.com/office/drawing/2014/main" id="{367CB024-60D2-4CAE-8222-B501A129085D}"/>
              </a:ext>
            </a:extLst>
          </p:cNvPr>
          <p:cNvGrpSpPr/>
          <p:nvPr/>
        </p:nvGrpSpPr>
        <p:grpSpPr>
          <a:xfrm>
            <a:off x="1794141" y="1242735"/>
            <a:ext cx="2111850" cy="618568"/>
            <a:chOff x="305560" y="1187099"/>
            <a:chExt cx="2111850" cy="618568"/>
          </a:xfrm>
        </p:grpSpPr>
        <p:sp>
          <p:nvSpPr>
            <p:cNvPr id="105" name="楕円 104">
              <a:extLst>
                <a:ext uri="{FF2B5EF4-FFF2-40B4-BE49-F238E27FC236}">
                  <a16:creationId xmlns:a16="http://schemas.microsoft.com/office/drawing/2014/main" id="{E1583BC8-BAC8-4D9A-A20F-E8518F707547}"/>
                </a:ext>
              </a:extLst>
            </p:cNvPr>
            <p:cNvSpPr/>
            <p:nvPr/>
          </p:nvSpPr>
          <p:spPr>
            <a:xfrm>
              <a:off x="305560" y="125806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106" name="楕円 105">
              <a:extLst>
                <a:ext uri="{FF2B5EF4-FFF2-40B4-BE49-F238E27FC236}">
                  <a16:creationId xmlns:a16="http://schemas.microsoft.com/office/drawing/2014/main" id="{4847718F-353E-4B19-A508-9E29D08EDEC3}"/>
                </a:ext>
              </a:extLst>
            </p:cNvPr>
            <p:cNvSpPr/>
            <p:nvPr/>
          </p:nvSpPr>
          <p:spPr>
            <a:xfrm>
              <a:off x="305560" y="1574532"/>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
          <p:nvSpPr>
            <p:cNvPr id="107" name="テキスト ボックス 106">
              <a:extLst>
                <a:ext uri="{FF2B5EF4-FFF2-40B4-BE49-F238E27FC236}">
                  <a16:creationId xmlns:a16="http://schemas.microsoft.com/office/drawing/2014/main" id="{968EBB95-D72E-4B60-9EAB-06A5DD4F52C3}"/>
                </a:ext>
              </a:extLst>
            </p:cNvPr>
            <p:cNvSpPr txBox="1"/>
            <p:nvPr/>
          </p:nvSpPr>
          <p:spPr>
            <a:xfrm>
              <a:off x="504357" y="1497890"/>
              <a:ext cx="1319108" cy="307777"/>
            </a:xfrm>
            <a:prstGeom prst="rect">
              <a:avLst/>
            </a:prstGeom>
            <a:noFill/>
          </p:spPr>
          <p:txBody>
            <a:bodyPr wrap="square">
              <a:spAutoFit/>
            </a:bodyPr>
            <a:lstStyle/>
            <a:p>
              <a:r>
                <a:rPr lang="en-US" altLang="ja-JP" sz="1400" b="0" dirty="0"/>
                <a:t>Noise source</a:t>
              </a:r>
              <a:endParaRPr lang="ja-JP" altLang="en-US" sz="1400" b="0" dirty="0"/>
            </a:p>
          </p:txBody>
        </p:sp>
        <p:sp>
          <p:nvSpPr>
            <p:cNvPr id="113" name="テキスト ボックス 112">
              <a:extLst>
                <a:ext uri="{FF2B5EF4-FFF2-40B4-BE49-F238E27FC236}">
                  <a16:creationId xmlns:a16="http://schemas.microsoft.com/office/drawing/2014/main" id="{94552078-E6A6-4625-AA53-4193E49F2259}"/>
                </a:ext>
              </a:extLst>
            </p:cNvPr>
            <p:cNvSpPr txBox="1"/>
            <p:nvPr/>
          </p:nvSpPr>
          <p:spPr>
            <a:xfrm>
              <a:off x="504357" y="1187099"/>
              <a:ext cx="1913053" cy="307777"/>
            </a:xfrm>
            <a:prstGeom prst="rect">
              <a:avLst/>
            </a:prstGeom>
            <a:noFill/>
          </p:spPr>
          <p:txBody>
            <a:bodyPr wrap="square">
              <a:spAutoFit/>
            </a:bodyPr>
            <a:lstStyle/>
            <a:p>
              <a:r>
                <a:rPr lang="en-US" altLang="ja-JP" sz="1400" b="0" dirty="0"/>
                <a:t>Coordinator and node</a:t>
              </a:r>
              <a:endParaRPr lang="ja-JP" altLang="en-US" sz="1400" b="0" dirty="0"/>
            </a:p>
          </p:txBody>
        </p:sp>
      </p:grpSp>
      <p:sp>
        <p:nvSpPr>
          <p:cNvPr id="152" name="楕円 151">
            <a:extLst>
              <a:ext uri="{FF2B5EF4-FFF2-40B4-BE49-F238E27FC236}">
                <a16:creationId xmlns:a16="http://schemas.microsoft.com/office/drawing/2014/main" id="{240E9473-553E-415E-B552-236733B221E3}"/>
              </a:ext>
            </a:extLst>
          </p:cNvPr>
          <p:cNvSpPr/>
          <p:nvPr/>
        </p:nvSpPr>
        <p:spPr>
          <a:xfrm>
            <a:off x="3294159" y="2789834"/>
            <a:ext cx="198797" cy="164740"/>
          </a:xfrm>
          <a:prstGeom prst="ellipse">
            <a:avLst/>
          </a:prstGeom>
          <a:solidFill>
            <a:srgbClr val="0000FF"/>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solidFill>
                <a:srgbClr val="0000FF"/>
              </a:solidFill>
            </a:endParaRPr>
          </a:p>
        </p:txBody>
      </p:sp>
    </p:spTree>
    <p:extLst>
      <p:ext uri="{BB962C8B-B14F-4D97-AF65-F5344CB8AC3E}">
        <p14:creationId xmlns:p14="http://schemas.microsoft.com/office/powerpoint/2010/main" val="1688650449"/>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日付プレースホルダー 2">
            <a:extLst>
              <a:ext uri="{FF2B5EF4-FFF2-40B4-BE49-F238E27FC236}">
                <a16:creationId xmlns:a16="http://schemas.microsoft.com/office/drawing/2014/main" id="{783D8FE5-F309-4F4E-A8B8-715F9CE32BAB}"/>
              </a:ext>
            </a:extLst>
          </p:cNvPr>
          <p:cNvSpPr>
            <a:spLocks noGrp="1"/>
          </p:cNvSpPr>
          <p:nvPr>
            <p:ph type="dt" idx="10"/>
          </p:nvPr>
        </p:nvSpPr>
        <p:spPr/>
        <p:txBody>
          <a:bodyPr/>
          <a:lstStyle/>
          <a:p>
            <a:r>
              <a:rPr lang="en-US" altLang="ja-JP"/>
              <a:t>November 2021</a:t>
            </a:r>
            <a:endParaRPr lang="ja-JP" altLang="en-US" dirty="0"/>
          </a:p>
        </p:txBody>
      </p:sp>
      <p:sp>
        <p:nvSpPr>
          <p:cNvPr id="5" name="スライド番号プレースホルダー 4">
            <a:extLst>
              <a:ext uri="{FF2B5EF4-FFF2-40B4-BE49-F238E27FC236}">
                <a16:creationId xmlns:a16="http://schemas.microsoft.com/office/drawing/2014/main" id="{4D3FEBF8-A249-4791-BDE9-6B528E1F10C2}"/>
              </a:ext>
            </a:extLst>
          </p:cNvPr>
          <p:cNvSpPr>
            <a:spLocks noGrp="1"/>
          </p:cNvSpPr>
          <p:nvPr>
            <p:ph type="sldNum" idx="12"/>
          </p:nvPr>
        </p:nvSpPr>
        <p:spPr/>
        <p:txBody>
          <a:bodyPr/>
          <a:lstStyle/>
          <a:p>
            <a:fld id="{EA116F86-812A-4319-ABC4-0D99E5901A41}" type="slidenum">
              <a:rPr lang="ja-JP" altLang="en-US" smtClean="0"/>
              <a:pPr/>
              <a:t>32</a:t>
            </a:fld>
            <a:endParaRPr lang="ja-JP" altLang="en-US" dirty="0"/>
          </a:p>
        </p:txBody>
      </p:sp>
      <p:sp>
        <p:nvSpPr>
          <p:cNvPr id="2" name="タイトル 1">
            <a:extLst>
              <a:ext uri="{FF2B5EF4-FFF2-40B4-BE49-F238E27FC236}">
                <a16:creationId xmlns:a16="http://schemas.microsoft.com/office/drawing/2014/main" id="{8AB11DA5-0436-4275-8482-0138E34D872A}"/>
              </a:ext>
            </a:extLst>
          </p:cNvPr>
          <p:cNvSpPr>
            <a:spLocks noGrp="1"/>
          </p:cNvSpPr>
          <p:nvPr>
            <p:ph type="title" idx="4294967295"/>
          </p:nvPr>
        </p:nvSpPr>
        <p:spPr>
          <a:xfrm>
            <a:off x="229298" y="527093"/>
            <a:ext cx="4456139" cy="511175"/>
          </a:xfrm>
        </p:spPr>
        <p:txBody>
          <a:bodyPr/>
          <a:lstStyle/>
          <a:p>
            <a:r>
              <a:rPr lang="en-US" altLang="ja-JP" dirty="0"/>
              <a:t>Scenarios out of scope</a:t>
            </a:r>
            <a:endParaRPr kumimoji="1" lang="ja-JP" altLang="en-US" dirty="0"/>
          </a:p>
        </p:txBody>
      </p:sp>
      <p:cxnSp>
        <p:nvCxnSpPr>
          <p:cNvPr id="40" name="直線コネクタ 39">
            <a:extLst>
              <a:ext uri="{FF2B5EF4-FFF2-40B4-BE49-F238E27FC236}">
                <a16:creationId xmlns:a16="http://schemas.microsoft.com/office/drawing/2014/main" id="{4BE55D34-165F-43A1-8063-F52889ADF626}"/>
              </a:ext>
            </a:extLst>
          </p:cNvPr>
          <p:cNvCxnSpPr/>
          <p:nvPr/>
        </p:nvCxnSpPr>
        <p:spPr>
          <a:xfrm>
            <a:off x="412811" y="3596829"/>
            <a:ext cx="8318377" cy="0"/>
          </a:xfrm>
          <a:prstGeom prst="line">
            <a:avLst/>
          </a:prstGeom>
          <a:noFill/>
          <a:ln w="57150">
            <a:solidFill>
              <a:schemeClr val="tx1"/>
            </a:solidFill>
            <a:prstDash val="sysDot"/>
          </a:ln>
        </p:spPr>
        <p:style>
          <a:lnRef idx="2">
            <a:schemeClr val="accent1">
              <a:shade val="50000"/>
            </a:schemeClr>
          </a:lnRef>
          <a:fillRef idx="1">
            <a:schemeClr val="accent1"/>
          </a:fillRef>
          <a:effectRef idx="0">
            <a:schemeClr val="accent1"/>
          </a:effectRef>
          <a:fontRef idx="minor">
            <a:schemeClr val="lt1"/>
          </a:fontRef>
        </p:style>
      </p:cxnSp>
      <p:grpSp>
        <p:nvGrpSpPr>
          <p:cNvPr id="41" name="グループ化 40">
            <a:extLst>
              <a:ext uri="{FF2B5EF4-FFF2-40B4-BE49-F238E27FC236}">
                <a16:creationId xmlns:a16="http://schemas.microsoft.com/office/drawing/2014/main" id="{2731AC39-695C-4F75-B008-ECF6F14F7EBA}"/>
              </a:ext>
            </a:extLst>
          </p:cNvPr>
          <p:cNvGrpSpPr/>
          <p:nvPr/>
        </p:nvGrpSpPr>
        <p:grpSpPr>
          <a:xfrm>
            <a:off x="2922063" y="1424123"/>
            <a:ext cx="5380855" cy="2042941"/>
            <a:chOff x="914400" y="1593575"/>
            <a:chExt cx="7599285" cy="2885209"/>
          </a:xfrm>
        </p:grpSpPr>
        <p:cxnSp>
          <p:nvCxnSpPr>
            <p:cNvPr id="42" name="直線コネクタ 41">
              <a:extLst>
                <a:ext uri="{FF2B5EF4-FFF2-40B4-BE49-F238E27FC236}">
                  <a16:creationId xmlns:a16="http://schemas.microsoft.com/office/drawing/2014/main" id="{D1C6955A-3840-415E-B0D2-C0588C9D1D7C}"/>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38F9B591-3FC7-4C87-BB90-FDEBA3FD9562}"/>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A5AA64B9-B56C-4347-B75B-9B3B0A7E24E5}"/>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FDEA13E2-98FE-468C-A826-FF8778C6744F}"/>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8BD8A6AD-99AD-42D0-BC7E-A3638186FF08}"/>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7" name="直線コネクタ 46">
              <a:extLst>
                <a:ext uri="{FF2B5EF4-FFF2-40B4-BE49-F238E27FC236}">
                  <a16:creationId xmlns:a16="http://schemas.microsoft.com/office/drawing/2014/main" id="{B44EBB48-3228-40DE-964C-B546FDA6EE61}"/>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71AD836-C4EB-4DC9-9875-1A12DC2AB7B8}"/>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470FB383-CC9E-4EE6-8E6B-0B512A26D77E}"/>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50" name="楕円 49">
              <a:extLst>
                <a:ext uri="{FF2B5EF4-FFF2-40B4-BE49-F238E27FC236}">
                  <a16:creationId xmlns:a16="http://schemas.microsoft.com/office/drawing/2014/main" id="{23FD28CA-4199-4775-AF5B-5EDE7062CA2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1" name="楕円 50">
              <a:extLst>
                <a:ext uri="{FF2B5EF4-FFF2-40B4-BE49-F238E27FC236}">
                  <a16:creationId xmlns:a16="http://schemas.microsoft.com/office/drawing/2014/main" id="{CADC1C53-F8D9-4B57-A160-9AAED5DE6348}"/>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52" name="楕円 51">
            <a:extLst>
              <a:ext uri="{FF2B5EF4-FFF2-40B4-BE49-F238E27FC236}">
                <a16:creationId xmlns:a16="http://schemas.microsoft.com/office/drawing/2014/main" id="{25F5021F-3F62-45AF-AEB4-2FB8FBF6AF9E}"/>
              </a:ext>
            </a:extLst>
          </p:cNvPr>
          <p:cNvSpPr/>
          <p:nvPr/>
        </p:nvSpPr>
        <p:spPr>
          <a:xfrm>
            <a:off x="4996411" y="1777047"/>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53" name="楕円 52">
            <a:extLst>
              <a:ext uri="{FF2B5EF4-FFF2-40B4-BE49-F238E27FC236}">
                <a16:creationId xmlns:a16="http://schemas.microsoft.com/office/drawing/2014/main" id="{A98B1EF8-1D94-44ED-B3BD-3109A67D68D7}"/>
              </a:ext>
            </a:extLst>
          </p:cNvPr>
          <p:cNvSpPr/>
          <p:nvPr/>
        </p:nvSpPr>
        <p:spPr>
          <a:xfrm>
            <a:off x="4817589" y="2051896"/>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nvGrpSpPr>
          <p:cNvPr id="58" name="グループ化 57">
            <a:extLst>
              <a:ext uri="{FF2B5EF4-FFF2-40B4-BE49-F238E27FC236}">
                <a16:creationId xmlns:a16="http://schemas.microsoft.com/office/drawing/2014/main" id="{85030505-E3AF-4246-8E1A-A8E7294A2D73}"/>
              </a:ext>
            </a:extLst>
          </p:cNvPr>
          <p:cNvGrpSpPr/>
          <p:nvPr/>
        </p:nvGrpSpPr>
        <p:grpSpPr>
          <a:xfrm>
            <a:off x="4759415" y="1492238"/>
            <a:ext cx="791286" cy="1260246"/>
            <a:chOff x="3233366" y="3967563"/>
            <a:chExt cx="791286" cy="1260246"/>
          </a:xfrm>
        </p:grpSpPr>
        <p:sp>
          <p:nvSpPr>
            <p:cNvPr id="54" name="楕円 53">
              <a:extLst>
                <a:ext uri="{FF2B5EF4-FFF2-40B4-BE49-F238E27FC236}">
                  <a16:creationId xmlns:a16="http://schemas.microsoft.com/office/drawing/2014/main" id="{4FBA353E-C935-4EEB-9EDD-394E41B01058}"/>
                </a:ext>
              </a:extLst>
            </p:cNvPr>
            <p:cNvSpPr/>
            <p:nvPr/>
          </p:nvSpPr>
          <p:spPr>
            <a:xfrm>
              <a:off x="3677948" y="3967563"/>
              <a:ext cx="346704" cy="369667"/>
            </a:xfrm>
            <a:prstGeom prst="ellipse">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p>
          </p:txBody>
        </p:sp>
        <p:sp>
          <p:nvSpPr>
            <p:cNvPr id="55" name="四角形: 角を丸くする 54">
              <a:extLst>
                <a:ext uri="{FF2B5EF4-FFF2-40B4-BE49-F238E27FC236}">
                  <a16:creationId xmlns:a16="http://schemas.microsoft.com/office/drawing/2014/main" id="{8F3932B5-F796-4FC1-BA74-F10E5AD9D0E7}"/>
                </a:ext>
              </a:extLst>
            </p:cNvPr>
            <p:cNvSpPr/>
            <p:nvPr/>
          </p:nvSpPr>
          <p:spPr>
            <a:xfrm rot="862385">
              <a:off x="3621320" y="4342894"/>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6" name="四角形: 角を丸くする 55">
              <a:extLst>
                <a:ext uri="{FF2B5EF4-FFF2-40B4-BE49-F238E27FC236}">
                  <a16:creationId xmlns:a16="http://schemas.microsoft.com/office/drawing/2014/main" id="{E9A4BE84-E743-4DB6-88C9-B89D0A73BEA9}"/>
                </a:ext>
              </a:extLst>
            </p:cNvPr>
            <p:cNvSpPr/>
            <p:nvPr/>
          </p:nvSpPr>
          <p:spPr>
            <a:xfrm rot="5400000">
              <a:off x="3415132" y="4533602"/>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sp>
          <p:nvSpPr>
            <p:cNvPr id="57" name="四角形: 角を丸くする 56">
              <a:extLst>
                <a:ext uri="{FF2B5EF4-FFF2-40B4-BE49-F238E27FC236}">
                  <a16:creationId xmlns:a16="http://schemas.microsoft.com/office/drawing/2014/main" id="{922D229D-0369-4F98-A410-DE658FF17570}"/>
                </a:ext>
              </a:extLst>
            </p:cNvPr>
            <p:cNvSpPr/>
            <p:nvPr/>
          </p:nvSpPr>
          <p:spPr>
            <a:xfrm rot="827372">
              <a:off x="3233366" y="4708569"/>
              <a:ext cx="220795" cy="519240"/>
            </a:xfrm>
            <a:prstGeom prst="roundRect">
              <a:avLst/>
            </a:prstGeom>
            <a:solidFill>
              <a:schemeClr val="tx1"/>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ja-JP" altLang="en-US"/>
            </a:p>
          </p:txBody>
        </p:sp>
      </p:grpSp>
      <p:sp>
        <p:nvSpPr>
          <p:cNvPr id="60" name="テキスト ボックス 59">
            <a:extLst>
              <a:ext uri="{FF2B5EF4-FFF2-40B4-BE49-F238E27FC236}">
                <a16:creationId xmlns:a16="http://schemas.microsoft.com/office/drawing/2014/main" id="{A312119F-4C2C-4796-A2E7-927D0CC0A177}"/>
              </a:ext>
            </a:extLst>
          </p:cNvPr>
          <p:cNvSpPr txBox="1"/>
          <p:nvPr/>
        </p:nvSpPr>
        <p:spPr>
          <a:xfrm>
            <a:off x="274715" y="1002129"/>
            <a:ext cx="5460260" cy="369332"/>
          </a:xfrm>
          <a:prstGeom prst="rect">
            <a:avLst/>
          </a:prstGeom>
          <a:noFill/>
        </p:spPr>
        <p:txBody>
          <a:bodyPr wrap="square">
            <a:spAutoFit/>
          </a:bodyPr>
          <a:lstStyle/>
          <a:p>
            <a:r>
              <a:rPr lang="en-US" altLang="ja-JP" u="sng" dirty="0"/>
              <a:t>Body surface to body surface for single person</a:t>
            </a:r>
            <a:endParaRPr lang="ja-JP" altLang="en-US" u="sng" dirty="0"/>
          </a:p>
        </p:txBody>
      </p:sp>
      <p:sp>
        <p:nvSpPr>
          <p:cNvPr id="61" name="テキスト ボックス 60">
            <a:extLst>
              <a:ext uri="{FF2B5EF4-FFF2-40B4-BE49-F238E27FC236}">
                <a16:creationId xmlns:a16="http://schemas.microsoft.com/office/drawing/2014/main" id="{6557D440-3D18-4E08-B6E5-89B2E04F469A}"/>
              </a:ext>
            </a:extLst>
          </p:cNvPr>
          <p:cNvSpPr txBox="1"/>
          <p:nvPr/>
        </p:nvSpPr>
        <p:spPr>
          <a:xfrm>
            <a:off x="274715" y="3547426"/>
            <a:ext cx="4589754" cy="369332"/>
          </a:xfrm>
          <a:prstGeom prst="rect">
            <a:avLst/>
          </a:prstGeom>
          <a:noFill/>
        </p:spPr>
        <p:txBody>
          <a:bodyPr wrap="square">
            <a:spAutoFit/>
          </a:bodyPr>
          <a:lstStyle/>
          <a:p>
            <a:r>
              <a:rPr lang="en-US" altLang="ja-JP" u="sng" dirty="0"/>
              <a:t>Vehicle to vehicle</a:t>
            </a:r>
            <a:endParaRPr lang="ja-JP" altLang="en-US" u="sng" dirty="0"/>
          </a:p>
        </p:txBody>
      </p:sp>
      <p:grpSp>
        <p:nvGrpSpPr>
          <p:cNvPr id="59" name="グループ化 58">
            <a:extLst>
              <a:ext uri="{FF2B5EF4-FFF2-40B4-BE49-F238E27FC236}">
                <a16:creationId xmlns:a16="http://schemas.microsoft.com/office/drawing/2014/main" id="{D9AAD1F5-ED8D-431B-9F2D-BF1F33EC43F2}"/>
              </a:ext>
            </a:extLst>
          </p:cNvPr>
          <p:cNvGrpSpPr/>
          <p:nvPr/>
        </p:nvGrpSpPr>
        <p:grpSpPr>
          <a:xfrm>
            <a:off x="4465468" y="4292280"/>
            <a:ext cx="4051175" cy="1454121"/>
            <a:chOff x="914400" y="1593575"/>
            <a:chExt cx="7599285" cy="2885209"/>
          </a:xfrm>
        </p:grpSpPr>
        <p:cxnSp>
          <p:nvCxnSpPr>
            <p:cNvPr id="62" name="直線コネクタ 61">
              <a:extLst>
                <a:ext uri="{FF2B5EF4-FFF2-40B4-BE49-F238E27FC236}">
                  <a16:creationId xmlns:a16="http://schemas.microsoft.com/office/drawing/2014/main" id="{45E3823E-ED49-43C2-8526-4FDF31996861}"/>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67E27AA6-D6AF-4B82-AFE0-14D1A2E25F8A}"/>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4" name="直線コネクタ 63">
              <a:extLst>
                <a:ext uri="{FF2B5EF4-FFF2-40B4-BE49-F238E27FC236}">
                  <a16:creationId xmlns:a16="http://schemas.microsoft.com/office/drawing/2014/main" id="{294F0DC9-A9DE-4105-80BF-61792DD85C3D}"/>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5" name="直線コネクタ 64">
              <a:extLst>
                <a:ext uri="{FF2B5EF4-FFF2-40B4-BE49-F238E27FC236}">
                  <a16:creationId xmlns:a16="http://schemas.microsoft.com/office/drawing/2014/main" id="{B55F3086-4F5F-4254-A220-B55002750EFE}"/>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6" name="直線コネクタ 65">
              <a:extLst>
                <a:ext uri="{FF2B5EF4-FFF2-40B4-BE49-F238E27FC236}">
                  <a16:creationId xmlns:a16="http://schemas.microsoft.com/office/drawing/2014/main" id="{CF204FB1-FEF1-4385-A65D-847801C42F05}"/>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7" name="直線コネクタ 66">
              <a:extLst>
                <a:ext uri="{FF2B5EF4-FFF2-40B4-BE49-F238E27FC236}">
                  <a16:creationId xmlns:a16="http://schemas.microsoft.com/office/drawing/2014/main" id="{BDAF9F40-5CDB-49CA-BB55-873833A96A5D}"/>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8" name="直線コネクタ 67">
              <a:extLst>
                <a:ext uri="{FF2B5EF4-FFF2-40B4-BE49-F238E27FC236}">
                  <a16:creationId xmlns:a16="http://schemas.microsoft.com/office/drawing/2014/main" id="{7E0DF4E5-2D04-45ED-AE1B-63530C243DE6}"/>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69" name="直線コネクタ 68">
              <a:extLst>
                <a:ext uri="{FF2B5EF4-FFF2-40B4-BE49-F238E27FC236}">
                  <a16:creationId xmlns:a16="http://schemas.microsoft.com/office/drawing/2014/main" id="{CE6A1368-E996-40B0-A146-64FF4D35FB51}"/>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70" name="楕円 69">
              <a:extLst>
                <a:ext uri="{FF2B5EF4-FFF2-40B4-BE49-F238E27FC236}">
                  <a16:creationId xmlns:a16="http://schemas.microsoft.com/office/drawing/2014/main" id="{01542055-55E9-477E-86BF-888BA6A12318}"/>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1" name="楕円 70">
              <a:extLst>
                <a:ext uri="{FF2B5EF4-FFF2-40B4-BE49-F238E27FC236}">
                  <a16:creationId xmlns:a16="http://schemas.microsoft.com/office/drawing/2014/main" id="{6849F24C-CF7E-4713-A0ED-C2A2C9454C2B}"/>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72" name="楕円 71">
            <a:extLst>
              <a:ext uri="{FF2B5EF4-FFF2-40B4-BE49-F238E27FC236}">
                <a16:creationId xmlns:a16="http://schemas.microsoft.com/office/drawing/2014/main" id="{37C2DBA3-763C-4719-9B40-321640CF407A}"/>
              </a:ext>
            </a:extLst>
          </p:cNvPr>
          <p:cNvSpPr/>
          <p:nvPr/>
        </p:nvSpPr>
        <p:spPr>
          <a:xfrm>
            <a:off x="6315345" y="413237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74" name="テキスト ボックス 73">
            <a:extLst>
              <a:ext uri="{FF2B5EF4-FFF2-40B4-BE49-F238E27FC236}">
                <a16:creationId xmlns:a16="http://schemas.microsoft.com/office/drawing/2014/main" id="{60090CD2-4CFA-4957-BE5E-3E76CBDE30E7}"/>
              </a:ext>
            </a:extLst>
          </p:cNvPr>
          <p:cNvSpPr txBox="1"/>
          <p:nvPr/>
        </p:nvSpPr>
        <p:spPr>
          <a:xfrm>
            <a:off x="274715" y="1588703"/>
            <a:ext cx="2523928" cy="1477328"/>
          </a:xfrm>
          <a:prstGeom prst="rect">
            <a:avLst/>
          </a:prstGeom>
          <a:noFill/>
        </p:spPr>
        <p:txBody>
          <a:bodyPr wrap="square">
            <a:spAutoFit/>
          </a:bodyPr>
          <a:lstStyle/>
          <a:p>
            <a:r>
              <a:rPr lang="en-US" altLang="ja-JP" dirty="0"/>
              <a:t>This scenario should be analyzed based on current IEEE802.15.6 channel model (HBAN)</a:t>
            </a:r>
            <a:endParaRPr lang="ja-JP" altLang="en-US" dirty="0"/>
          </a:p>
        </p:txBody>
      </p:sp>
      <p:grpSp>
        <p:nvGrpSpPr>
          <p:cNvPr id="75" name="グループ化 74">
            <a:extLst>
              <a:ext uri="{FF2B5EF4-FFF2-40B4-BE49-F238E27FC236}">
                <a16:creationId xmlns:a16="http://schemas.microsoft.com/office/drawing/2014/main" id="{3232A8DA-6F21-4CE4-9CA3-42B55DDEDC45}"/>
              </a:ext>
            </a:extLst>
          </p:cNvPr>
          <p:cNvGrpSpPr/>
          <p:nvPr/>
        </p:nvGrpSpPr>
        <p:grpSpPr>
          <a:xfrm>
            <a:off x="520824" y="5054430"/>
            <a:ext cx="4051175" cy="1454121"/>
            <a:chOff x="914400" y="1593575"/>
            <a:chExt cx="7599285" cy="2885209"/>
          </a:xfrm>
        </p:grpSpPr>
        <p:cxnSp>
          <p:nvCxnSpPr>
            <p:cNvPr id="76" name="直線コネクタ 75">
              <a:extLst>
                <a:ext uri="{FF2B5EF4-FFF2-40B4-BE49-F238E27FC236}">
                  <a16:creationId xmlns:a16="http://schemas.microsoft.com/office/drawing/2014/main" id="{C3167A22-E583-476B-B940-8EAF4518D37B}"/>
                </a:ext>
              </a:extLst>
            </p:cNvPr>
            <p:cNvCxnSpPr/>
            <p:nvPr/>
          </p:nvCxnSpPr>
          <p:spPr>
            <a:xfrm flipV="1">
              <a:off x="955088" y="2654425"/>
              <a:ext cx="115409" cy="94991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7" name="直線コネクタ 76">
              <a:extLst>
                <a:ext uri="{FF2B5EF4-FFF2-40B4-BE49-F238E27FC236}">
                  <a16:creationId xmlns:a16="http://schemas.microsoft.com/office/drawing/2014/main" id="{C4C2A28D-11A8-448A-A350-AD85176A3E2A}"/>
                </a:ext>
              </a:extLst>
            </p:cNvPr>
            <p:cNvCxnSpPr>
              <a:cxnSpLocks/>
            </p:cNvCxnSpPr>
            <p:nvPr/>
          </p:nvCxnSpPr>
          <p:spPr>
            <a:xfrm flipV="1">
              <a:off x="1070497" y="2590060"/>
              <a:ext cx="1796990" cy="7223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78" name="直線コネクタ 77">
              <a:extLst>
                <a:ext uri="{FF2B5EF4-FFF2-40B4-BE49-F238E27FC236}">
                  <a16:creationId xmlns:a16="http://schemas.microsoft.com/office/drawing/2014/main" id="{C02D5362-8F50-4B1E-ABA7-E68440552462}"/>
                </a:ext>
              </a:extLst>
            </p:cNvPr>
            <p:cNvCxnSpPr>
              <a:cxnSpLocks/>
            </p:cNvCxnSpPr>
            <p:nvPr/>
          </p:nvCxnSpPr>
          <p:spPr>
            <a:xfrm flipV="1">
              <a:off x="2876365" y="1610221"/>
              <a:ext cx="580008" cy="963564"/>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3" name="直線コネクタ 82">
              <a:extLst>
                <a:ext uri="{FF2B5EF4-FFF2-40B4-BE49-F238E27FC236}">
                  <a16:creationId xmlns:a16="http://schemas.microsoft.com/office/drawing/2014/main" id="{6DCBFD2A-10B8-45D0-9A86-C936186D666A}"/>
                </a:ext>
              </a:extLst>
            </p:cNvPr>
            <p:cNvCxnSpPr>
              <a:cxnSpLocks/>
            </p:cNvCxnSpPr>
            <p:nvPr/>
          </p:nvCxnSpPr>
          <p:spPr>
            <a:xfrm>
              <a:off x="3456373" y="1593575"/>
              <a:ext cx="2701771" cy="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DC97FB0E-A672-4085-A5DF-9687723983EC}"/>
                </a:ext>
              </a:extLst>
            </p:cNvPr>
            <p:cNvCxnSpPr>
              <a:cxnSpLocks/>
            </p:cNvCxnSpPr>
            <p:nvPr/>
          </p:nvCxnSpPr>
          <p:spPr>
            <a:xfrm flipH="1" flipV="1">
              <a:off x="6158144" y="1593576"/>
              <a:ext cx="695417" cy="824183"/>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5" name="直線コネクタ 84">
              <a:extLst>
                <a:ext uri="{FF2B5EF4-FFF2-40B4-BE49-F238E27FC236}">
                  <a16:creationId xmlns:a16="http://schemas.microsoft.com/office/drawing/2014/main" id="{66D34744-E8D7-49C8-8813-BF9BCC7D8F12}"/>
                </a:ext>
              </a:extLst>
            </p:cNvPr>
            <p:cNvCxnSpPr>
              <a:cxnSpLocks/>
            </p:cNvCxnSpPr>
            <p:nvPr/>
          </p:nvCxnSpPr>
          <p:spPr>
            <a:xfrm>
              <a:off x="6853561" y="2388127"/>
              <a:ext cx="1358284" cy="93181"/>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6" name="直線コネクタ 85">
              <a:extLst>
                <a:ext uri="{FF2B5EF4-FFF2-40B4-BE49-F238E27FC236}">
                  <a16:creationId xmlns:a16="http://schemas.microsoft.com/office/drawing/2014/main" id="{59D52EF3-865A-40F9-A846-5512694C760E}"/>
                </a:ext>
              </a:extLst>
            </p:cNvPr>
            <p:cNvCxnSpPr>
              <a:cxnSpLocks/>
            </p:cNvCxnSpPr>
            <p:nvPr/>
          </p:nvCxnSpPr>
          <p:spPr>
            <a:xfrm>
              <a:off x="8211845" y="2477683"/>
              <a:ext cx="301840" cy="1064507"/>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cxnSp>
          <p:nvCxnSpPr>
            <p:cNvPr id="87" name="直線コネクタ 86">
              <a:extLst>
                <a:ext uri="{FF2B5EF4-FFF2-40B4-BE49-F238E27FC236}">
                  <a16:creationId xmlns:a16="http://schemas.microsoft.com/office/drawing/2014/main" id="{04DEC5D4-9BBE-4D4A-A517-54F6CFEFB525}"/>
                </a:ext>
              </a:extLst>
            </p:cNvPr>
            <p:cNvCxnSpPr>
              <a:cxnSpLocks/>
            </p:cNvCxnSpPr>
            <p:nvPr/>
          </p:nvCxnSpPr>
          <p:spPr>
            <a:xfrm flipV="1">
              <a:off x="914400" y="3542190"/>
              <a:ext cx="7599285" cy="86210"/>
            </a:xfrm>
            <a:prstGeom prst="line">
              <a:avLst/>
            </a:prstGeom>
            <a:ln w="25400">
              <a:solidFill>
                <a:schemeClr val="tx1"/>
              </a:solidFill>
              <a:tailEnd type="none" w="lg" len="lg"/>
            </a:ln>
          </p:spPr>
          <p:style>
            <a:lnRef idx="1">
              <a:schemeClr val="accent1"/>
            </a:lnRef>
            <a:fillRef idx="0">
              <a:schemeClr val="accent1"/>
            </a:fillRef>
            <a:effectRef idx="0">
              <a:schemeClr val="accent1"/>
            </a:effectRef>
            <a:fontRef idx="minor">
              <a:schemeClr val="tx1"/>
            </a:fontRef>
          </p:style>
        </p:cxnSp>
        <p:sp>
          <p:nvSpPr>
            <p:cNvPr id="88" name="楕円 87">
              <a:extLst>
                <a:ext uri="{FF2B5EF4-FFF2-40B4-BE49-F238E27FC236}">
                  <a16:creationId xmlns:a16="http://schemas.microsoft.com/office/drawing/2014/main" id="{79AD010C-3368-411F-9B82-436FA1B3AC34}"/>
                </a:ext>
              </a:extLst>
            </p:cNvPr>
            <p:cNvSpPr/>
            <p:nvPr/>
          </p:nvSpPr>
          <p:spPr>
            <a:xfrm>
              <a:off x="1396014" y="33158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89" name="楕円 88">
              <a:extLst>
                <a:ext uri="{FF2B5EF4-FFF2-40B4-BE49-F238E27FC236}">
                  <a16:creationId xmlns:a16="http://schemas.microsoft.com/office/drawing/2014/main" id="{C0710C3A-0389-478E-966D-E9AE94FCD1A8}"/>
                </a:ext>
              </a:extLst>
            </p:cNvPr>
            <p:cNvSpPr/>
            <p:nvPr/>
          </p:nvSpPr>
          <p:spPr>
            <a:xfrm>
              <a:off x="6505852" y="3121510"/>
              <a:ext cx="1322772" cy="1162974"/>
            </a:xfrm>
            <a:prstGeom prst="ellipse">
              <a:avLst/>
            </a:prstGeom>
            <a:solidFill>
              <a:schemeClr val="bg2"/>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grpSp>
      <p:sp>
        <p:nvSpPr>
          <p:cNvPr id="90" name="楕円 89">
            <a:extLst>
              <a:ext uri="{FF2B5EF4-FFF2-40B4-BE49-F238E27FC236}">
                <a16:creationId xmlns:a16="http://schemas.microsoft.com/office/drawing/2014/main" id="{0B6786C9-7499-40B1-BA23-A88D637CEF39}"/>
              </a:ext>
            </a:extLst>
          </p:cNvPr>
          <p:cNvSpPr/>
          <p:nvPr/>
        </p:nvSpPr>
        <p:spPr>
          <a:xfrm>
            <a:off x="2357970" y="4889690"/>
            <a:ext cx="198797" cy="164740"/>
          </a:xfrm>
          <a:prstGeom prst="ellipse">
            <a:avLst/>
          </a:prstGeom>
          <a:solidFill>
            <a:srgbClr val="FF0000"/>
          </a:solid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a:p>
        </p:txBody>
      </p:sp>
      <p:sp>
        <p:nvSpPr>
          <p:cNvPr id="91" name="テキスト ボックス 90">
            <a:extLst>
              <a:ext uri="{FF2B5EF4-FFF2-40B4-BE49-F238E27FC236}">
                <a16:creationId xmlns:a16="http://schemas.microsoft.com/office/drawing/2014/main" id="{32A427BB-112B-4518-BF4F-568A03AADBB2}"/>
              </a:ext>
            </a:extLst>
          </p:cNvPr>
          <p:cNvSpPr txBox="1"/>
          <p:nvPr/>
        </p:nvSpPr>
        <p:spPr>
          <a:xfrm>
            <a:off x="456279" y="4019645"/>
            <a:ext cx="3925326" cy="646331"/>
          </a:xfrm>
          <a:prstGeom prst="rect">
            <a:avLst/>
          </a:prstGeom>
          <a:noFill/>
        </p:spPr>
        <p:txBody>
          <a:bodyPr wrap="square">
            <a:spAutoFit/>
          </a:bodyPr>
          <a:lstStyle/>
          <a:p>
            <a:r>
              <a:rPr lang="en-US" altLang="ja-JP" dirty="0"/>
              <a:t>V2V application is out of scope of this amendment.</a:t>
            </a:r>
            <a:endParaRPr lang="ja-JP" altLang="en-US" dirty="0"/>
          </a:p>
        </p:txBody>
      </p:sp>
      <p:sp>
        <p:nvSpPr>
          <p:cNvPr id="6" name="フッター プレースホルダー 5">
            <a:extLst>
              <a:ext uri="{FF2B5EF4-FFF2-40B4-BE49-F238E27FC236}">
                <a16:creationId xmlns:a16="http://schemas.microsoft.com/office/drawing/2014/main" id="{B47ABE63-7C82-4B63-9B3B-29794E665042}"/>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155650812"/>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473797E1-C724-4DE2-A1FC-F44E3F5C9C5F}"/>
              </a:ext>
            </a:extLst>
          </p:cNvPr>
          <p:cNvSpPr>
            <a:spLocks noGrp="1"/>
          </p:cNvSpPr>
          <p:nvPr>
            <p:ph type="dt" idx="10"/>
          </p:nvPr>
        </p:nvSpPr>
        <p:spPr/>
        <p:txBody>
          <a:bodyPr/>
          <a:lstStyle/>
          <a:p>
            <a:r>
              <a:rPr lang="en-US" altLang="ja-JP"/>
              <a:t>November 2021</a:t>
            </a:r>
            <a:endParaRPr lang="en-US" dirty="0"/>
          </a:p>
        </p:txBody>
      </p:sp>
      <p:sp>
        <p:nvSpPr>
          <p:cNvPr id="3" name="フッター プレースホルダー 2">
            <a:extLst>
              <a:ext uri="{FF2B5EF4-FFF2-40B4-BE49-F238E27FC236}">
                <a16:creationId xmlns:a16="http://schemas.microsoft.com/office/drawing/2014/main" id="{0987F0F2-05C5-444C-91A7-ACBD9A71669D}"/>
              </a:ext>
            </a:extLst>
          </p:cNvPr>
          <p:cNvSpPr>
            <a:spLocks noGrp="1"/>
          </p:cNvSpPr>
          <p:nvPr>
            <p:ph type="ftr" idx="11"/>
          </p:nvPr>
        </p:nvSpPr>
        <p:spPr>
          <a:xfrm>
            <a:off x="4878387" y="5802642"/>
            <a:ext cx="4157547" cy="282834"/>
          </a:xfrm>
        </p:spPr>
        <p:txBody>
          <a:bodyPr/>
          <a:lstStyle/>
          <a:p>
            <a:r>
              <a:rPr lang="en-US"/>
              <a:t>T.Kobayashi, M.Kim, M. Hernandez, R.Kohno (YNU/YRP-IAI)</a:t>
            </a:r>
            <a:endParaRPr lang="en-US" dirty="0"/>
          </a:p>
        </p:txBody>
      </p:sp>
      <p:sp>
        <p:nvSpPr>
          <p:cNvPr id="4" name="スライド番号プレースホルダー 3">
            <a:extLst>
              <a:ext uri="{FF2B5EF4-FFF2-40B4-BE49-F238E27FC236}">
                <a16:creationId xmlns:a16="http://schemas.microsoft.com/office/drawing/2014/main" id="{912F6950-4A62-4EFA-A2F4-32F23091B240}"/>
              </a:ext>
            </a:extLst>
          </p:cNvPr>
          <p:cNvSpPr>
            <a:spLocks noGrp="1"/>
          </p:cNvSpPr>
          <p:nvPr>
            <p:ph type="sldNum" idx="12"/>
          </p:nvPr>
        </p:nvSpPr>
        <p:spPr>
          <a:xfrm>
            <a:off x="4341813" y="5802642"/>
            <a:ext cx="536575" cy="184150"/>
          </a:xfrm>
        </p:spPr>
        <p:txBody>
          <a:bodyPr/>
          <a:lstStyle/>
          <a:p>
            <a:pPr marL="0" lvl="0" indent="0" algn="ctr" rtl="0">
              <a:spcBef>
                <a:spcPts val="0"/>
              </a:spcBef>
              <a:spcAft>
                <a:spcPts val="0"/>
              </a:spcAft>
              <a:buNone/>
            </a:pPr>
            <a:r>
              <a:rPr lang="en-US"/>
              <a:t>Slide </a:t>
            </a:r>
            <a:fld id="{00000000-1234-1234-1234-123412341234}" type="slidenum">
              <a:rPr lang="en-US" smtClean="0"/>
              <a:t>33</a:t>
            </a:fld>
            <a:endParaRPr dirty="0"/>
          </a:p>
        </p:txBody>
      </p:sp>
      <p:sp>
        <p:nvSpPr>
          <p:cNvPr id="6" name="タイトル 5">
            <a:extLst>
              <a:ext uri="{FF2B5EF4-FFF2-40B4-BE49-F238E27FC236}">
                <a16:creationId xmlns:a16="http://schemas.microsoft.com/office/drawing/2014/main" id="{D4A3E875-8CA0-4907-8C7C-C97AF6F87B99}"/>
              </a:ext>
            </a:extLst>
          </p:cNvPr>
          <p:cNvSpPr>
            <a:spLocks noGrp="1"/>
          </p:cNvSpPr>
          <p:nvPr>
            <p:ph type="title"/>
          </p:nvPr>
        </p:nvSpPr>
        <p:spPr>
          <a:xfrm>
            <a:off x="728897" y="802269"/>
            <a:ext cx="7772400" cy="511233"/>
          </a:xfrm>
        </p:spPr>
        <p:txBody>
          <a:bodyPr/>
          <a:lstStyle/>
          <a:p>
            <a:r>
              <a:rPr lang="en-US" altLang="ja-JP" dirty="0"/>
              <a:t>Use cases</a:t>
            </a:r>
            <a:endParaRPr lang="ja-JP" altLang="en-US" dirty="0"/>
          </a:p>
        </p:txBody>
      </p:sp>
      <p:graphicFrame>
        <p:nvGraphicFramePr>
          <p:cNvPr id="8" name="表 8">
            <a:extLst>
              <a:ext uri="{FF2B5EF4-FFF2-40B4-BE49-F238E27FC236}">
                <a16:creationId xmlns:a16="http://schemas.microsoft.com/office/drawing/2014/main" id="{BC4AB867-C625-482D-891B-F8CF02AE940E}"/>
              </a:ext>
            </a:extLst>
          </p:cNvPr>
          <p:cNvGraphicFramePr>
            <a:graphicFrameLocks noGrp="1"/>
          </p:cNvGraphicFramePr>
          <p:nvPr>
            <p:extLst>
              <p:ext uri="{D42A27DB-BD31-4B8C-83A1-F6EECF244321}">
                <p14:modId xmlns:p14="http://schemas.microsoft.com/office/powerpoint/2010/main" val="299752403"/>
              </p:ext>
            </p:extLst>
          </p:nvPr>
        </p:nvGraphicFramePr>
        <p:xfrm>
          <a:off x="154585" y="891401"/>
          <a:ext cx="8834830" cy="5547360"/>
        </p:xfrm>
        <a:graphic>
          <a:graphicData uri="http://schemas.openxmlformats.org/drawingml/2006/table">
            <a:tbl>
              <a:tblPr firstRow="1" bandRow="1">
                <a:tableStyleId>{5C22544A-7EE6-4342-B048-85BDC9FD1C3A}</a:tableStyleId>
              </a:tblPr>
              <a:tblGrid>
                <a:gridCol w="342907">
                  <a:extLst>
                    <a:ext uri="{9D8B030D-6E8A-4147-A177-3AD203B41FA5}">
                      <a16:colId xmlns:a16="http://schemas.microsoft.com/office/drawing/2014/main" val="3229361360"/>
                    </a:ext>
                  </a:extLst>
                </a:gridCol>
                <a:gridCol w="2455108">
                  <a:extLst>
                    <a:ext uri="{9D8B030D-6E8A-4147-A177-3AD203B41FA5}">
                      <a16:colId xmlns:a16="http://schemas.microsoft.com/office/drawing/2014/main" val="572694292"/>
                    </a:ext>
                  </a:extLst>
                </a:gridCol>
                <a:gridCol w="1455718">
                  <a:extLst>
                    <a:ext uri="{9D8B030D-6E8A-4147-A177-3AD203B41FA5}">
                      <a16:colId xmlns:a16="http://schemas.microsoft.com/office/drawing/2014/main" val="1767040934"/>
                    </a:ext>
                  </a:extLst>
                </a:gridCol>
                <a:gridCol w="1509424">
                  <a:extLst>
                    <a:ext uri="{9D8B030D-6E8A-4147-A177-3AD203B41FA5}">
                      <a16:colId xmlns:a16="http://schemas.microsoft.com/office/drawing/2014/main" val="376997318"/>
                    </a:ext>
                  </a:extLst>
                </a:gridCol>
                <a:gridCol w="985822">
                  <a:extLst>
                    <a:ext uri="{9D8B030D-6E8A-4147-A177-3AD203B41FA5}">
                      <a16:colId xmlns:a16="http://schemas.microsoft.com/office/drawing/2014/main" val="3094896700"/>
                    </a:ext>
                  </a:extLst>
                </a:gridCol>
                <a:gridCol w="891030">
                  <a:extLst>
                    <a:ext uri="{9D8B030D-6E8A-4147-A177-3AD203B41FA5}">
                      <a16:colId xmlns:a16="http://schemas.microsoft.com/office/drawing/2014/main" val="3355748283"/>
                    </a:ext>
                  </a:extLst>
                </a:gridCol>
                <a:gridCol w="1194821">
                  <a:extLst>
                    <a:ext uri="{9D8B030D-6E8A-4147-A177-3AD203B41FA5}">
                      <a16:colId xmlns:a16="http://schemas.microsoft.com/office/drawing/2014/main" val="1298687631"/>
                    </a:ext>
                  </a:extLst>
                </a:gridCol>
              </a:tblGrid>
              <a:tr h="540173">
                <a:tc>
                  <a:txBody>
                    <a:bodyPr/>
                    <a:lstStyle/>
                    <a:p>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b="1" dirty="0"/>
                        <a:t>Use case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with combustion internal engine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Sedan/RV / SUV</a:t>
                      </a:r>
                    </a:p>
                    <a:p>
                      <a:pPr algn="ctr"/>
                      <a:r>
                        <a:rPr kumimoji="1" lang="en-US" altLang="ja-JP" dirty="0"/>
                        <a:t> EV  </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Bus</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Cargo / pickup</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Special purpose</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314418647"/>
                  </a:ext>
                </a:extLst>
              </a:tr>
              <a:tr h="684567">
                <a:tc>
                  <a:txBody>
                    <a:bodyPr/>
                    <a:lstStyle/>
                    <a:p>
                      <a:r>
                        <a:rPr kumimoji="1" lang="en-US" altLang="ja-JP" b="1" dirty="0"/>
                        <a:t>1</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r>
                        <a:rPr lang="en-US" altLang="ja-JP" b="1" dirty="0"/>
                        <a:t>Failure and/or deterioration detection of vehicle components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1.1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1.2</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1.3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pPr algn="ctr"/>
                      <a:r>
                        <a:rPr kumimoji="1" lang="en-US" altLang="ja-JP" dirty="0"/>
                        <a:t>Case 1.5</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57801372"/>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2</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Sensing for safety driving support / Collision avoidance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2.1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2.5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874186932"/>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2.1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2.2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2.3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algn="ctr"/>
                      <a:r>
                        <a:rPr kumimoji="1" lang="en-US" altLang="ja-JP" dirty="0"/>
                        <a:t>Case 2.5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058055249"/>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3</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Entertainment for passengers</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3.1</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3.3</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algn="ctr"/>
                      <a:r>
                        <a:rPr kumimoji="1" lang="en-US" altLang="ja-JP" dirty="0">
                          <a:solidFill>
                            <a:schemeClr val="accent1">
                              <a:lumMod val="75000"/>
                            </a:schemeClr>
                          </a:solidFill>
                        </a:rPr>
                        <a:t>Same as 3.1</a:t>
                      </a:r>
                      <a:endParaRPr kumimoji="1" lang="ja-JP" altLang="en-US" dirty="0">
                        <a:solidFill>
                          <a:schemeClr val="accent1">
                            <a:lumMod val="75000"/>
                          </a:schemeClr>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977474880"/>
                  </a:ext>
                </a:extLst>
              </a:tr>
              <a:tr h="285236">
                <a:tc rowSpan="2">
                  <a:txBody>
                    <a:bodyPr/>
                    <a:lstStyle/>
                    <a:p>
                      <a:r>
                        <a:rPr kumimoji="1" lang="en-US" altLang="ja-JP" b="1" dirty="0"/>
                        <a:t>4</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r>
                        <a:rPr kumimoji="1" lang="en-US" altLang="ja-JP" b="1" dirty="0"/>
                        <a:t>Key-less entry system</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algn="ctr"/>
                      <a:r>
                        <a:rPr kumimoji="1" lang="en-US" altLang="ja-JP" dirty="0"/>
                        <a:t>Case 4.1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426957780"/>
                  </a:ext>
                </a:extLst>
              </a:tr>
              <a:tr h="285236">
                <a:tc vMerge="1">
                  <a:txBody>
                    <a:bodyPr/>
                    <a:lstStyle/>
                    <a:p>
                      <a:endParaRPr kumimoji="1" lang="ja-JP" altLang="en-US"/>
                    </a:p>
                  </a:txBody>
                  <a:tcPr/>
                </a:tc>
                <a:tc vMerge="1">
                  <a:txBody>
                    <a:bodyPr/>
                    <a:lstStyle/>
                    <a:p>
                      <a:endParaRPr kumimoji="1" lang="ja-JP" altLang="en-US"/>
                    </a:p>
                  </a:txBody>
                  <a:tcPr/>
                </a:tc>
                <a:tc>
                  <a:txBody>
                    <a:bodyPr/>
                    <a:lstStyle/>
                    <a:p>
                      <a:pPr algn="ctr"/>
                      <a:r>
                        <a:rPr kumimoji="1" lang="en-US" altLang="ja-JP" dirty="0"/>
                        <a:t>Case 4.1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4.2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gridSpan="2">
                  <a:txBody>
                    <a:bodyPr/>
                    <a:lstStyle/>
                    <a:p>
                      <a:pPr algn="ctr"/>
                      <a:r>
                        <a:rPr kumimoji="1" lang="en-US" altLang="ja-JP" dirty="0"/>
                        <a:t>Case 4.3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2718523"/>
                  </a:ext>
                </a:extLst>
              </a:tr>
              <a:tr h="285236">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5</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b="1" dirty="0"/>
                        <a:t>Communication between user on pedestrian and vehicle</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5.3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39258610"/>
                  </a:ext>
                </a:extLst>
              </a:tr>
              <a:tr h="285236">
                <a:tc vMerge="1">
                  <a:txBody>
                    <a:bodyPr/>
                    <a:lstStyle/>
                    <a:p>
                      <a:endParaRPr kumimoji="1" lang="ja-JP" altLang="en-US"/>
                    </a:p>
                  </a:txBody>
                  <a:tcPr/>
                </a:tc>
                <a:tc vMerge="1">
                  <a:txBody>
                    <a:bodyPr/>
                    <a:lstStyle/>
                    <a:p>
                      <a:endParaRPr kumimoji="1" lang="ja-JP" altLang="en-US"/>
                    </a:p>
                  </a:txBody>
                  <a:tcPr/>
                </a:tc>
                <a:tc gridSpan="2">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5.1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dirty="0"/>
                    </a:p>
                  </a:txBody>
                  <a:tcPr anchor="ctr"/>
                </a:tc>
                <a:tc gridSpan="2">
                  <a:txBody>
                    <a:bodyPr/>
                    <a:lstStyle/>
                    <a:p>
                      <a:pPr algn="ctr"/>
                      <a:r>
                        <a:rPr kumimoji="1" lang="en-US" altLang="ja-JP" dirty="0"/>
                        <a:t>Case 5.3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59411679"/>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6</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Vehicle </a:t>
                      </a:r>
                      <a:r>
                        <a:rPr lang="en-US" altLang="ja-JP" b="1" dirty="0"/>
                        <a:t>controlling / </a:t>
                      </a:r>
                      <a:r>
                        <a:rPr kumimoji="1" lang="en-US" altLang="ja-JP" b="1" dirty="0"/>
                        <a:t>Wireless herness</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6.1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gridSpan="2">
                  <a:txBody>
                    <a:bodyPr/>
                    <a:lstStyle/>
                    <a:p>
                      <a:pPr algn="ctr"/>
                      <a:r>
                        <a:rPr kumimoji="1" lang="en-US" altLang="ja-JP" dirty="0"/>
                        <a:t>Case 6.3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a:r>
                        <a:rPr kumimoji="1" lang="en-US" altLang="ja-JP" dirty="0"/>
                        <a:t>Case 6.5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604521264"/>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6.1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endParaRPr kumimoji="1" lang="ja-JP" altLang="en-US" dirty="0"/>
                    </a:p>
                  </a:txBody>
                  <a:tcPr anchor="ctr"/>
                </a:tc>
                <a:tc gridSpan="2">
                  <a:txBody>
                    <a:bodyPr/>
                    <a:lstStyle/>
                    <a:p>
                      <a:pPr algn="ctr"/>
                      <a:r>
                        <a:rPr kumimoji="1" lang="en-US" altLang="ja-JP" dirty="0"/>
                        <a:t>Case 6.3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pPr algn="ctr"/>
                      <a:endParaRPr kumimoji="1" lang="ja-JP" altLang="en-US" dirty="0"/>
                    </a:p>
                  </a:txBody>
                  <a:tcPr anchor="ctr"/>
                </a:tc>
                <a:tc>
                  <a:txBody>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t>Case 6.5</a:t>
                      </a:r>
                      <a:r>
                        <a:rPr kumimoji="1" lang="ja-JP" altLang="en-US" dirty="0"/>
                        <a:t> </a:t>
                      </a:r>
                      <a:r>
                        <a:rPr kumimoji="1" lang="en-US" altLang="ja-JP" dirty="0"/>
                        <a:t>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62913772"/>
                  </a:ext>
                </a:extLst>
              </a:tr>
              <a:tr h="259080">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7</a:t>
                      </a: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rowSpan="2">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health problem detection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2">
                  <a:txBody>
                    <a:bodyPr/>
                    <a:lstStyle/>
                    <a:p>
                      <a:pPr algn="ctr"/>
                      <a:r>
                        <a:rPr kumimoji="1" lang="en-US" altLang="ja-JP" dirty="0"/>
                        <a:t>Case 7.1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FFFF00"/>
                    </a:solidFill>
                  </a:tcPr>
                </a:tc>
                <a:tc hMerge="1">
                  <a:txBody>
                    <a:bodyPr/>
                    <a:lstStyle/>
                    <a:p>
                      <a:endParaRPr kumimoji="1" lang="ja-JP" altLang="en-US"/>
                    </a:p>
                  </a:txBody>
                  <a:tcPr/>
                </a:tc>
                <a:tc>
                  <a:txBody>
                    <a:bodyPr/>
                    <a:lstStyle/>
                    <a:p>
                      <a:pPr algn="ctr"/>
                      <a:r>
                        <a:rPr kumimoji="1" lang="en-US" altLang="ja-JP" dirty="0"/>
                        <a:t>Case 7.5 C-N</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9165351"/>
                  </a:ext>
                </a:extLst>
              </a:tr>
              <a:tr h="259080">
                <a:tc vMerge="1">
                  <a:txBody>
                    <a:bodyPr/>
                    <a:lstStyle/>
                    <a:p>
                      <a:endParaRPr kumimoji="1" lang="ja-JP" altLang="en-US"/>
                    </a:p>
                  </a:txBody>
                  <a:tcPr/>
                </a:tc>
                <a:tc vMerge="1">
                  <a:txBody>
                    <a:bodyPr/>
                    <a:lstStyle/>
                    <a:p>
                      <a:endParaRPr kumimoji="1" lang="ja-JP" altLang="en-US"/>
                    </a:p>
                  </a:txBody>
                  <a:tcPr/>
                </a:tc>
                <a:tc gridSpan="2">
                  <a:txBody>
                    <a:bodyPr/>
                    <a:lstStyle/>
                    <a:p>
                      <a:pPr algn="ctr"/>
                      <a:r>
                        <a:rPr kumimoji="1" lang="en-US" altLang="ja-JP" dirty="0"/>
                        <a:t>Case 7.1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gridSpan="2">
                  <a:txBody>
                    <a:bodyPr/>
                    <a:lstStyle/>
                    <a:p>
                      <a:pPr algn="ctr"/>
                      <a:r>
                        <a:rPr kumimoji="1" lang="en-US" altLang="ja-JP" dirty="0"/>
                        <a:t>Case 7.3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a:p>
                  </a:txBody>
                  <a:tcPr/>
                </a:tc>
                <a:tc>
                  <a:txBody>
                    <a:bodyPr/>
                    <a:lstStyle/>
                    <a:p>
                      <a:pPr algn="ctr"/>
                      <a:r>
                        <a:rPr kumimoji="1" lang="en-US" altLang="ja-JP" dirty="0"/>
                        <a:t>Case 7.5 N-C</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686577415"/>
                  </a:ext>
                </a:extLst>
              </a:tr>
              <a:tr h="484901">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8</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b="1" dirty="0"/>
                        <a:t>Driver’s and passenger’s healthcare application</a:t>
                      </a:r>
                      <a:endParaRPr kumimoji="1" lang="ja-JP" altLang="en-US" b="1"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gridSpan="5">
                  <a:txBody>
                    <a:bodyPr/>
                    <a:lstStyle/>
                    <a:p>
                      <a:pPr algn="ctr"/>
                      <a:r>
                        <a:rPr kumimoji="1" lang="en-US" altLang="ja-JP" dirty="0"/>
                        <a:t>IEEE 802.15.6 – 2012 Channel models can be applied</a:t>
                      </a: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hMerge="1">
                  <a:txBody>
                    <a:bodyPr/>
                    <a:lstStyle/>
                    <a:p>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a:endParaRPr kumimoji="1" lang="ja-JP" altLang="en-US" dirty="0"/>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621445988"/>
                  </a:ext>
                </a:extLst>
              </a:tr>
            </a:tbl>
          </a:graphicData>
        </a:graphic>
      </p:graphicFrame>
      <p:pic>
        <p:nvPicPr>
          <p:cNvPr id="16" name="Picture 4" descr="車・セダンのイラスト02 | 無料のフリー素材 イラストエイト">
            <a:extLst>
              <a:ext uri="{FF2B5EF4-FFF2-40B4-BE49-F238E27FC236}">
                <a16:creationId xmlns:a16="http://schemas.microsoft.com/office/drawing/2014/main" id="{0351A347-EA66-467B-8316-52139243C1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3103576" y="648827"/>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17" name="Picture 6" descr="truck,heavy,automobile,shipping,vector,trailer,flat,isolated,traffic,automobiles,industry,illustration,transportation,car,business,delivery,icon,trucks,design,transport,service,fast,vehicle,freight,collection,driver,automatic driving,ai,artificial intelligence,machinery">
            <a:extLst>
              <a:ext uri="{FF2B5EF4-FFF2-40B4-BE49-F238E27FC236}">
                <a16:creationId xmlns:a16="http://schemas.microsoft.com/office/drawing/2014/main" id="{2D6FAC43-F9E6-4F26-AA9A-801D7206F174}"/>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t="26399" r="2348" b="20027"/>
          <a:stretch/>
        </p:blipFill>
        <p:spPr bwMode="auto">
          <a:xfrm flipH="1">
            <a:off x="6963093" y="670218"/>
            <a:ext cx="856336" cy="332122"/>
          </a:xfrm>
          <a:prstGeom prst="rect">
            <a:avLst/>
          </a:prstGeom>
          <a:noFill/>
          <a:extLst>
            <a:ext uri="{909E8E84-426E-40DD-AFC4-6F175D3DCCD1}">
              <a14:hiddenFill xmlns:a14="http://schemas.microsoft.com/office/drawing/2010/main">
                <a:solidFill>
                  <a:srgbClr val="FFFFFF"/>
                </a:solidFill>
              </a14:hiddenFill>
            </a:ext>
          </a:extLst>
        </p:spPr>
      </p:pic>
      <p:pic>
        <p:nvPicPr>
          <p:cNvPr id="18" name="Picture 2">
            <a:extLst>
              <a:ext uri="{FF2B5EF4-FFF2-40B4-BE49-F238E27FC236}">
                <a16:creationId xmlns:a16="http://schemas.microsoft.com/office/drawing/2014/main" id="{303C16E3-B0D4-4AEF-B04D-306313168ECB}"/>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flipH="1">
            <a:off x="8151278" y="593725"/>
            <a:ext cx="735436" cy="595352"/>
          </a:xfrm>
          <a:prstGeom prst="rect">
            <a:avLst/>
          </a:prstGeom>
          <a:noFill/>
          <a:extLst>
            <a:ext uri="{909E8E84-426E-40DD-AFC4-6F175D3DCCD1}">
              <a14:hiddenFill xmlns:a14="http://schemas.microsoft.com/office/drawing/2010/main">
                <a:solidFill>
                  <a:srgbClr val="FFFFFF"/>
                </a:solidFill>
              </a14:hiddenFill>
            </a:ext>
          </a:extLst>
        </p:spPr>
      </p:pic>
      <p:pic>
        <p:nvPicPr>
          <p:cNvPr id="19" name="Picture 2">
            <a:extLst>
              <a:ext uri="{FF2B5EF4-FFF2-40B4-BE49-F238E27FC236}">
                <a16:creationId xmlns:a16="http://schemas.microsoft.com/office/drawing/2014/main" id="{613C432B-C201-47D1-A43B-3057FC9080C7}"/>
              </a:ext>
            </a:extLst>
          </p:cNvPr>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flipH="1">
            <a:off x="5967774" y="689550"/>
            <a:ext cx="938659" cy="368335"/>
          </a:xfrm>
          <a:prstGeom prst="rect">
            <a:avLst/>
          </a:prstGeom>
          <a:noFill/>
          <a:extLst>
            <a:ext uri="{909E8E84-426E-40DD-AFC4-6F175D3DCCD1}">
              <a14:hiddenFill xmlns:a14="http://schemas.microsoft.com/office/drawing/2010/main">
                <a:solidFill>
                  <a:srgbClr val="FFFFFF"/>
                </a:solidFill>
              </a14:hiddenFill>
            </a:ext>
          </a:extLst>
        </p:spPr>
      </p:pic>
      <p:pic>
        <p:nvPicPr>
          <p:cNvPr id="20" name="Picture 2" descr="4WD・SUVのイラスト">
            <a:extLst>
              <a:ext uri="{FF2B5EF4-FFF2-40B4-BE49-F238E27FC236}">
                <a16:creationId xmlns:a16="http://schemas.microsoft.com/office/drawing/2014/main" id="{F9D00542-1B9D-4DCD-BF80-7C32DB8F07B4}"/>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3793489" y="642329"/>
            <a:ext cx="542198" cy="389107"/>
          </a:xfrm>
          <a:prstGeom prst="rect">
            <a:avLst/>
          </a:prstGeom>
          <a:noFill/>
          <a:extLst>
            <a:ext uri="{909E8E84-426E-40DD-AFC4-6F175D3DCCD1}">
              <a14:hiddenFill xmlns:a14="http://schemas.microsoft.com/office/drawing/2010/main">
                <a:solidFill>
                  <a:srgbClr val="FFFFFF"/>
                </a:solidFill>
              </a14:hiddenFill>
            </a:ext>
          </a:extLst>
        </p:spPr>
      </p:pic>
      <p:pic>
        <p:nvPicPr>
          <p:cNvPr id="21" name="Picture 4" descr="車・セダンのイラスト02 | 無料のフリー素材 イラストエイト">
            <a:extLst>
              <a:ext uri="{FF2B5EF4-FFF2-40B4-BE49-F238E27FC236}">
                <a16:creationId xmlns:a16="http://schemas.microsoft.com/office/drawing/2014/main" id="{57877E9E-85DA-46C3-9C6E-9894DC4993E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4527063" y="637761"/>
            <a:ext cx="672214" cy="411237"/>
          </a:xfrm>
          <a:prstGeom prst="rect">
            <a:avLst/>
          </a:prstGeom>
          <a:noFill/>
          <a:extLst>
            <a:ext uri="{909E8E84-426E-40DD-AFC4-6F175D3DCCD1}">
              <a14:hiddenFill xmlns:a14="http://schemas.microsoft.com/office/drawing/2010/main">
                <a:solidFill>
                  <a:srgbClr val="FFFFFF"/>
                </a:solidFill>
              </a14:hiddenFill>
            </a:ext>
          </a:extLst>
        </p:spPr>
      </p:pic>
      <p:pic>
        <p:nvPicPr>
          <p:cNvPr id="22" name="Picture 2" descr="4WD・SUVのイラスト">
            <a:extLst>
              <a:ext uri="{FF2B5EF4-FFF2-40B4-BE49-F238E27FC236}">
                <a16:creationId xmlns:a16="http://schemas.microsoft.com/office/drawing/2014/main" id="{618768BE-563E-4984-93CA-5016932D412C}"/>
              </a:ext>
            </a:extLst>
          </p:cNvPr>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flipH="1">
            <a:off x="5236505" y="648827"/>
            <a:ext cx="542198" cy="3891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5367350"/>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05D4BA4-3D25-42D9-854F-07C9157B467D}"/>
              </a:ext>
            </a:extLst>
          </p:cNvPr>
          <p:cNvSpPr>
            <a:spLocks noGrp="1"/>
          </p:cNvSpPr>
          <p:nvPr>
            <p:ph type="dt" idx="10"/>
          </p:nvPr>
        </p:nvSpPr>
        <p:spPr/>
        <p:txBody>
          <a:bodyPr/>
          <a:lstStyle/>
          <a:p>
            <a:r>
              <a:rPr lang="en-US" altLang="ja-JP"/>
              <a:t>November 2021</a:t>
            </a:r>
            <a:endParaRPr lang="en-US" dirty="0"/>
          </a:p>
        </p:txBody>
      </p:sp>
      <p:sp>
        <p:nvSpPr>
          <p:cNvPr id="4" name="スライド番号プレースホルダー 3">
            <a:extLst>
              <a:ext uri="{FF2B5EF4-FFF2-40B4-BE49-F238E27FC236}">
                <a16:creationId xmlns:a16="http://schemas.microsoft.com/office/drawing/2014/main" id="{932ADE04-4175-4A72-93E1-931B430A943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34</a:t>
            </a:fld>
            <a:endParaRPr dirty="0"/>
          </a:p>
        </p:txBody>
      </p:sp>
      <p:sp>
        <p:nvSpPr>
          <p:cNvPr id="6" name="タイトル 5">
            <a:extLst>
              <a:ext uri="{FF2B5EF4-FFF2-40B4-BE49-F238E27FC236}">
                <a16:creationId xmlns:a16="http://schemas.microsoft.com/office/drawing/2014/main" id="{4E29F4AA-C0C7-4A0B-A617-41D6F7E0595F}"/>
              </a:ext>
            </a:extLst>
          </p:cNvPr>
          <p:cNvSpPr>
            <a:spLocks noGrp="1"/>
          </p:cNvSpPr>
          <p:nvPr>
            <p:ph type="title"/>
          </p:nvPr>
        </p:nvSpPr>
        <p:spPr>
          <a:xfrm>
            <a:off x="541537" y="547254"/>
            <a:ext cx="8371643" cy="511233"/>
          </a:xfrm>
        </p:spPr>
        <p:txBody>
          <a:bodyPr/>
          <a:lstStyle/>
          <a:p>
            <a:r>
              <a:rPr lang="en-US" altLang="ja-JP" sz="3200" dirty="0"/>
              <a:t>Channel and environmental model proposal</a:t>
            </a:r>
            <a:r>
              <a:rPr lang="ja-JP" altLang="en-US" sz="3200" dirty="0"/>
              <a:t> </a:t>
            </a:r>
            <a:r>
              <a:rPr lang="en-US" altLang="ja-JP" sz="3200" dirty="0"/>
              <a:t>(1/2)</a:t>
            </a:r>
            <a:endParaRPr lang="ja-JP" altLang="en-US" sz="3200" dirty="0"/>
          </a:p>
        </p:txBody>
      </p:sp>
      <p:sp>
        <p:nvSpPr>
          <p:cNvPr id="5" name="フッター プレースホルダー 4">
            <a:extLst>
              <a:ext uri="{FF2B5EF4-FFF2-40B4-BE49-F238E27FC236}">
                <a16:creationId xmlns:a16="http://schemas.microsoft.com/office/drawing/2014/main" id="{EF5135AE-9CDA-41CD-BC31-B7F2FCC39D76}"/>
              </a:ext>
            </a:extLst>
          </p:cNvPr>
          <p:cNvSpPr>
            <a:spLocks noGrp="1"/>
          </p:cNvSpPr>
          <p:nvPr>
            <p:ph type="ftr" idx="11"/>
          </p:nvPr>
        </p:nvSpPr>
        <p:spPr/>
        <p:txBody>
          <a:bodyPr/>
          <a:lstStyle/>
          <a:p>
            <a:r>
              <a:rPr lang="en-US"/>
              <a:t>T.Kobayashi, M.Kim, M. Hernandez, R.Kohno (YNU/YRP-IAI)</a:t>
            </a:r>
            <a:endParaRPr lang="en-US" dirty="0"/>
          </a:p>
        </p:txBody>
      </p:sp>
      <p:graphicFrame>
        <p:nvGraphicFramePr>
          <p:cNvPr id="3" name="表 9">
            <a:extLst>
              <a:ext uri="{FF2B5EF4-FFF2-40B4-BE49-F238E27FC236}">
                <a16:creationId xmlns:a16="http://schemas.microsoft.com/office/drawing/2014/main" id="{CD7F98CC-6C41-4AB7-AC0C-774C05F96F1C}"/>
              </a:ext>
            </a:extLst>
          </p:cNvPr>
          <p:cNvGraphicFramePr>
            <a:graphicFrameLocks noGrp="1"/>
          </p:cNvGraphicFramePr>
          <p:nvPr>
            <p:extLst>
              <p:ext uri="{D42A27DB-BD31-4B8C-83A1-F6EECF244321}">
                <p14:modId xmlns:p14="http://schemas.microsoft.com/office/powerpoint/2010/main" val="2266970253"/>
              </p:ext>
            </p:extLst>
          </p:nvPr>
        </p:nvGraphicFramePr>
        <p:xfrm>
          <a:off x="154585" y="989013"/>
          <a:ext cx="8834830" cy="5424892"/>
        </p:xfrm>
        <a:graphic>
          <a:graphicData uri="http://schemas.openxmlformats.org/drawingml/2006/table">
            <a:tbl>
              <a:tblPr firstRow="1" bandRow="1">
                <a:tableStyleId>{5C22544A-7EE6-4342-B048-85BDC9FD1C3A}</a:tableStyleId>
              </a:tblPr>
              <a:tblGrid>
                <a:gridCol w="576971">
                  <a:extLst>
                    <a:ext uri="{9D8B030D-6E8A-4147-A177-3AD203B41FA5}">
                      <a16:colId xmlns:a16="http://schemas.microsoft.com/office/drawing/2014/main" val="3524951706"/>
                    </a:ext>
                  </a:extLst>
                </a:gridCol>
                <a:gridCol w="796353">
                  <a:extLst>
                    <a:ext uri="{9D8B030D-6E8A-4147-A177-3AD203B41FA5}">
                      <a16:colId xmlns:a16="http://schemas.microsoft.com/office/drawing/2014/main" val="814383806"/>
                    </a:ext>
                  </a:extLst>
                </a:gridCol>
                <a:gridCol w="7461506">
                  <a:extLst>
                    <a:ext uri="{9D8B030D-6E8A-4147-A177-3AD203B41FA5}">
                      <a16:colId xmlns:a16="http://schemas.microsoft.com/office/drawing/2014/main" val="5419089"/>
                    </a:ext>
                  </a:extLst>
                </a:gridCol>
              </a:tblGrid>
              <a:tr h="474072">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1" i="0" u="none" strike="noStrike" cap="none" dirty="0">
                          <a:solidFill>
                            <a:schemeClr val="tx1"/>
                          </a:solidFill>
                          <a:latin typeface="+mn-lt"/>
                          <a:ea typeface="+mn-ea"/>
                          <a:cs typeface="+mn-cs"/>
                          <a:sym typeface="Arial"/>
                        </a:rPr>
                        <a:t>Scenario</a:t>
                      </a:r>
                      <a:endParaRPr kumimoji="1" lang="ja-JP" altLang="en-US" sz="1200" b="1" i="0" u="none" strike="noStrike" cap="none" dirty="0">
                        <a:solidFill>
                          <a:schemeClr val="lt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lt1"/>
                          </a:solidFill>
                          <a:latin typeface="+mn-lt"/>
                          <a:ea typeface="+mn-ea"/>
                          <a:cs typeface="+mn-cs"/>
                          <a:sym typeface="Arial"/>
                        </a:rPr>
                        <a:t>model</a:t>
                      </a:r>
                      <a:endParaRPr kumimoji="1" lang="ja-JP" altLang="en-US" sz="1400" b="1" i="0" u="none" strike="noStrike" cap="none" dirty="0">
                        <a:solidFill>
                          <a:schemeClr val="lt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lt1"/>
                          </a:solidFill>
                          <a:latin typeface="+mn-lt"/>
                          <a:ea typeface="+mn-ea"/>
                          <a:cs typeface="+mn-cs"/>
                          <a:sym typeface="Arial"/>
                        </a:rPr>
                        <a:t>description</a:t>
                      </a:r>
                      <a:endParaRPr kumimoji="1" lang="ja-JP" altLang="en-US" sz="1400" b="1" i="0" u="none" strike="noStrike" cap="none" dirty="0">
                        <a:solidFill>
                          <a:schemeClr val="lt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871364"/>
                  </a:ext>
                </a:extLst>
              </a:tr>
              <a:tr h="560533">
                <a:tc rowSpan="2">
                  <a:txBody>
                    <a:bodyPr/>
                    <a:lstStyle/>
                    <a:p>
                      <a:pPr marR="0" algn="ctr"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1</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1.1</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600" b="0" i="0" u="none" strike="noStrike" cap="none" dirty="0">
                          <a:solidFill>
                            <a:schemeClr val="tx1"/>
                          </a:solidFill>
                          <a:latin typeface="+mn-lt"/>
                          <a:ea typeface="+mn-ea"/>
                          <a:cs typeface="+mn-cs"/>
                          <a:sym typeface="Arial"/>
                        </a:rPr>
                        <a:t>Coordinator and nodes are in Engine compartment. Consider EMC/EMI from vehicle components. (with engine)</a:t>
                      </a:r>
                      <a:endParaRPr kumimoji="1" lang="ja-JP" altLang="en-US" sz="1600" b="0"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84459230"/>
                  </a:ext>
                </a:extLst>
              </a:tr>
              <a:tr h="560533">
                <a:tc vMerge="1">
                  <a:txBody>
                    <a:bodyPr/>
                    <a:lstStyle/>
                    <a:p>
                      <a:pPr marR="0" algn="l" rtl="0">
                        <a:lnSpc>
                          <a:spcPct val="100000"/>
                        </a:lnSpc>
                        <a:spcBef>
                          <a:spcPts val="0"/>
                        </a:spcBef>
                        <a:spcAft>
                          <a:spcPts val="0"/>
                        </a:spcAft>
                        <a:buClr>
                          <a:srgbClr val="000000"/>
                        </a:buClr>
                        <a:buFont typeface="Arial"/>
                      </a:pP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1.2</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600" b="0" i="0" u="none" strike="noStrike" cap="none" dirty="0">
                          <a:solidFill>
                            <a:schemeClr val="tx1"/>
                          </a:solidFill>
                          <a:latin typeface="+mn-lt"/>
                          <a:ea typeface="+mn-ea"/>
                          <a:cs typeface="+mn-cs"/>
                          <a:sym typeface="Arial"/>
                        </a:rPr>
                        <a:t>Coordinator and nodes are in Engine compartment. Consider EMC/EMI from vehicle components. (without engine)</a:t>
                      </a:r>
                      <a:endParaRPr kumimoji="1" lang="ja-JP" altLang="en-US" sz="1600" b="0"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765959622"/>
                  </a:ext>
                </a:extLst>
              </a:tr>
              <a:tr h="711109">
                <a:tc rowSpan="4">
                  <a:txBody>
                    <a:bodyPr/>
                    <a:lstStyle/>
                    <a:p>
                      <a:pPr marR="0" algn="ctr"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2</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2.1 C-N</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600" dirty="0"/>
                        <a:t>Engine compartment to o</a:t>
                      </a:r>
                      <a:r>
                        <a:rPr lang="en-US" altLang="ja-JP" sz="1600" b="0" dirty="0"/>
                        <a:t>utside surface of vehicle e</a:t>
                      </a:r>
                      <a:r>
                        <a:rPr kumimoji="1" lang="en-US" altLang="ja-JP" sz="1600" dirty="0"/>
                        <a:t>nvironment. </a:t>
                      </a:r>
                      <a:r>
                        <a:rPr kumimoji="1" lang="en-US" altLang="ja-JP" sz="1600" b="0" i="0" u="none" strike="noStrike" cap="none" dirty="0">
                          <a:solidFill>
                            <a:schemeClr val="tx1"/>
                          </a:solidFill>
                          <a:latin typeface="+mn-lt"/>
                          <a:ea typeface="+mn-ea"/>
                          <a:cs typeface="+mn-cs"/>
                          <a:sym typeface="Arial"/>
                        </a:rPr>
                        <a:t>Consider EMC/EMI from vehicle components. (with engine)</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4144473819"/>
                  </a:ext>
                </a:extLst>
              </a:tr>
              <a:tr h="711109">
                <a:tc vMerge="1">
                  <a:txBody>
                    <a:bodyPr/>
                    <a:lstStyle/>
                    <a:p>
                      <a:pPr marR="0" algn="l" rtl="0">
                        <a:lnSpc>
                          <a:spcPct val="100000"/>
                        </a:lnSpc>
                        <a:spcBef>
                          <a:spcPts val="0"/>
                        </a:spcBef>
                        <a:spcAft>
                          <a:spcPts val="0"/>
                        </a:spcAft>
                        <a:buClr>
                          <a:srgbClr val="000000"/>
                        </a:buClr>
                        <a:buFont typeface="Arial"/>
                      </a:pP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2.1 N-C</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600" b="0" dirty="0"/>
                        <a:t>O</a:t>
                      </a:r>
                      <a:r>
                        <a:rPr lang="en-US" altLang="ja-JP" sz="1600" b="0" dirty="0"/>
                        <a:t>utside surface of vehicle to </a:t>
                      </a:r>
                      <a:r>
                        <a:rPr kumimoji="1" lang="en-US" altLang="ja-JP" sz="1600" b="0" dirty="0"/>
                        <a:t>Engine compartment</a:t>
                      </a:r>
                      <a:r>
                        <a:rPr kumimoji="1" lang="en-US" altLang="ja-JP" sz="1600" dirty="0"/>
                        <a:t> </a:t>
                      </a:r>
                      <a:r>
                        <a:rPr lang="en-US" altLang="ja-JP" sz="1600" b="0" dirty="0"/>
                        <a:t>e</a:t>
                      </a:r>
                      <a:r>
                        <a:rPr kumimoji="1" lang="en-US" altLang="ja-JP" sz="1600" dirty="0"/>
                        <a:t>nvironment. </a:t>
                      </a:r>
                      <a:r>
                        <a:rPr kumimoji="1" lang="en-US" altLang="ja-JP" sz="1600" b="0" i="0" u="none" strike="noStrike" cap="none" dirty="0">
                          <a:solidFill>
                            <a:schemeClr val="tx1"/>
                          </a:solidFill>
                          <a:latin typeface="+mn-lt"/>
                          <a:ea typeface="+mn-ea"/>
                          <a:cs typeface="+mn-cs"/>
                          <a:sym typeface="Arial"/>
                        </a:rPr>
                        <a:t>Consider EMC/EMI from vehicle components. (with engine)</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272992866"/>
                  </a:ext>
                </a:extLst>
              </a:tr>
              <a:tr h="711109">
                <a:tc vMerge="1">
                  <a:txBody>
                    <a:bodyPr/>
                    <a:lstStyle/>
                    <a:p>
                      <a:pPr marR="0" algn="l" rtl="0">
                        <a:lnSpc>
                          <a:spcPct val="100000"/>
                        </a:lnSpc>
                        <a:spcBef>
                          <a:spcPts val="0"/>
                        </a:spcBef>
                        <a:spcAft>
                          <a:spcPts val="0"/>
                        </a:spcAft>
                        <a:buClr>
                          <a:srgbClr val="000000"/>
                        </a:buClr>
                        <a:buFont typeface="Arial"/>
                      </a:pP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2.2 C-N</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600" dirty="0"/>
                        <a:t>Engine compartment to o</a:t>
                      </a:r>
                      <a:r>
                        <a:rPr lang="en-US" altLang="ja-JP" sz="1600" b="0" dirty="0"/>
                        <a:t>utside surface of vehicle e</a:t>
                      </a:r>
                      <a:r>
                        <a:rPr kumimoji="1" lang="en-US" altLang="ja-JP" sz="1600" dirty="0"/>
                        <a:t>nvironment. </a:t>
                      </a:r>
                      <a:r>
                        <a:rPr kumimoji="1" lang="en-US" altLang="ja-JP" sz="1600" b="0" i="0" u="none" strike="noStrike" cap="none" dirty="0">
                          <a:solidFill>
                            <a:schemeClr val="tx1"/>
                          </a:solidFill>
                          <a:latin typeface="+mn-lt"/>
                          <a:ea typeface="+mn-ea"/>
                          <a:cs typeface="+mn-cs"/>
                          <a:sym typeface="Arial"/>
                        </a:rPr>
                        <a:t>Consider EMC/EMI from vehicle components. (w/o engine)</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36413108"/>
                  </a:ext>
                </a:extLst>
              </a:tr>
              <a:tr h="711109">
                <a:tc vMerge="1">
                  <a:txBody>
                    <a:bodyPr/>
                    <a:lstStyle/>
                    <a:p>
                      <a:pPr marR="0" algn="l" rtl="0">
                        <a:lnSpc>
                          <a:spcPct val="100000"/>
                        </a:lnSpc>
                        <a:spcBef>
                          <a:spcPts val="0"/>
                        </a:spcBef>
                        <a:spcAft>
                          <a:spcPts val="0"/>
                        </a:spcAft>
                        <a:buClr>
                          <a:srgbClr val="000000"/>
                        </a:buClr>
                        <a:buFont typeface="Arial"/>
                      </a:pP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2.2 N-C</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600" b="0" dirty="0"/>
                        <a:t>O</a:t>
                      </a:r>
                      <a:r>
                        <a:rPr lang="en-US" altLang="ja-JP" sz="1600" b="0" dirty="0"/>
                        <a:t>utside surface of vehicle to </a:t>
                      </a:r>
                      <a:r>
                        <a:rPr kumimoji="1" lang="en-US" altLang="ja-JP" sz="1600" b="0" dirty="0"/>
                        <a:t>Engine compartment</a:t>
                      </a:r>
                      <a:r>
                        <a:rPr kumimoji="1" lang="en-US" altLang="ja-JP" sz="1600" dirty="0"/>
                        <a:t> </a:t>
                      </a:r>
                      <a:r>
                        <a:rPr lang="en-US" altLang="ja-JP" sz="1600" b="0" dirty="0"/>
                        <a:t>e</a:t>
                      </a:r>
                      <a:r>
                        <a:rPr kumimoji="1" lang="en-US" altLang="ja-JP" sz="1600" dirty="0"/>
                        <a:t>nvironment. </a:t>
                      </a:r>
                      <a:r>
                        <a:rPr kumimoji="1" lang="en-US" altLang="ja-JP" sz="1600" b="0" i="0" u="none" strike="noStrike" cap="none" dirty="0">
                          <a:solidFill>
                            <a:schemeClr val="tx1"/>
                          </a:solidFill>
                          <a:latin typeface="+mn-lt"/>
                          <a:ea typeface="+mn-ea"/>
                          <a:cs typeface="+mn-cs"/>
                          <a:sym typeface="Arial"/>
                        </a:rPr>
                        <a:t>Consider EMC/EMI from vehicle components. (w/o engine)</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852364530"/>
                  </a:ext>
                </a:extLst>
              </a:tr>
              <a:tr h="474072">
                <a:tc rowSpan="2">
                  <a:txBody>
                    <a:bodyPr/>
                    <a:lstStyle/>
                    <a:p>
                      <a:pPr marR="0" algn="ctr"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3</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3.1</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600" b="0" i="0" u="none" strike="noStrike" cap="none" dirty="0">
                          <a:solidFill>
                            <a:schemeClr val="tx1"/>
                          </a:solidFill>
                          <a:latin typeface="+mn-lt"/>
                          <a:ea typeface="+mn-ea"/>
                          <a:cs typeface="+mn-cs"/>
                          <a:sym typeface="Arial"/>
                        </a:rPr>
                        <a:t>Coordinator and nodes are in cabin room. Model for sedan, SUV or RV vehicle.</a:t>
                      </a:r>
                      <a:endParaRPr kumimoji="1" lang="ja-JP" altLang="en-US" sz="1600" b="0"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59767060"/>
                  </a:ext>
                </a:extLst>
              </a:tr>
              <a:tr h="474072">
                <a:tc vMerge="1">
                  <a:txBody>
                    <a:bodyPr/>
                    <a:lstStyle/>
                    <a:p>
                      <a:pPr marR="0" algn="l" rtl="0">
                        <a:lnSpc>
                          <a:spcPct val="100000"/>
                        </a:lnSpc>
                        <a:spcBef>
                          <a:spcPts val="0"/>
                        </a:spcBef>
                        <a:spcAft>
                          <a:spcPts val="0"/>
                        </a:spcAft>
                        <a:buClr>
                          <a:srgbClr val="000000"/>
                        </a:buClr>
                        <a:buFont typeface="Arial"/>
                      </a:pP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3.3</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600" b="0" i="0" u="none" strike="noStrike" cap="none" dirty="0">
                          <a:solidFill>
                            <a:schemeClr val="tx1"/>
                          </a:solidFill>
                          <a:latin typeface="+mn-lt"/>
                          <a:ea typeface="+mn-ea"/>
                          <a:cs typeface="+mn-cs"/>
                          <a:sym typeface="Arial"/>
                        </a:rPr>
                        <a:t>Coordinator and nodes are in cabin room. Model for BUS.</a:t>
                      </a:r>
                      <a:endParaRPr kumimoji="1" lang="ja-JP" altLang="en-US" sz="1600" b="0"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2854928354"/>
                  </a:ext>
                </a:extLst>
              </a:tr>
            </a:tbl>
          </a:graphicData>
        </a:graphic>
      </p:graphicFrame>
    </p:spTree>
    <p:extLst>
      <p:ext uri="{BB962C8B-B14F-4D97-AF65-F5344CB8AC3E}">
        <p14:creationId xmlns:p14="http://schemas.microsoft.com/office/powerpoint/2010/main" val="1290875993"/>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05D4BA4-3D25-42D9-854F-07C9157B467D}"/>
              </a:ext>
            </a:extLst>
          </p:cNvPr>
          <p:cNvSpPr>
            <a:spLocks noGrp="1"/>
          </p:cNvSpPr>
          <p:nvPr>
            <p:ph type="dt" idx="10"/>
          </p:nvPr>
        </p:nvSpPr>
        <p:spPr/>
        <p:txBody>
          <a:bodyPr/>
          <a:lstStyle/>
          <a:p>
            <a:r>
              <a:rPr lang="en-US" altLang="ja-JP"/>
              <a:t>November 2021</a:t>
            </a:r>
            <a:endParaRPr lang="en-US" dirty="0"/>
          </a:p>
        </p:txBody>
      </p:sp>
      <p:sp>
        <p:nvSpPr>
          <p:cNvPr id="4" name="スライド番号プレースホルダー 3">
            <a:extLst>
              <a:ext uri="{FF2B5EF4-FFF2-40B4-BE49-F238E27FC236}">
                <a16:creationId xmlns:a16="http://schemas.microsoft.com/office/drawing/2014/main" id="{932ADE04-4175-4A72-93E1-931B430A943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35</a:t>
            </a:fld>
            <a:endParaRPr dirty="0"/>
          </a:p>
        </p:txBody>
      </p:sp>
      <p:sp>
        <p:nvSpPr>
          <p:cNvPr id="6" name="タイトル 5">
            <a:extLst>
              <a:ext uri="{FF2B5EF4-FFF2-40B4-BE49-F238E27FC236}">
                <a16:creationId xmlns:a16="http://schemas.microsoft.com/office/drawing/2014/main" id="{4E29F4AA-C0C7-4A0B-A617-41D6F7E0595F}"/>
              </a:ext>
            </a:extLst>
          </p:cNvPr>
          <p:cNvSpPr>
            <a:spLocks noGrp="1"/>
          </p:cNvSpPr>
          <p:nvPr>
            <p:ph type="title"/>
          </p:nvPr>
        </p:nvSpPr>
        <p:spPr>
          <a:xfrm>
            <a:off x="541537" y="547254"/>
            <a:ext cx="8371643" cy="511233"/>
          </a:xfrm>
        </p:spPr>
        <p:txBody>
          <a:bodyPr/>
          <a:lstStyle/>
          <a:p>
            <a:r>
              <a:rPr lang="en-US" altLang="ja-JP" sz="3200" dirty="0"/>
              <a:t>Channel and environmental model proposal (2/2)</a:t>
            </a:r>
            <a:endParaRPr lang="ja-JP" altLang="en-US" sz="3200" dirty="0"/>
          </a:p>
        </p:txBody>
      </p:sp>
      <p:sp>
        <p:nvSpPr>
          <p:cNvPr id="5" name="フッター プレースホルダー 4">
            <a:extLst>
              <a:ext uri="{FF2B5EF4-FFF2-40B4-BE49-F238E27FC236}">
                <a16:creationId xmlns:a16="http://schemas.microsoft.com/office/drawing/2014/main" id="{EF5135AE-9CDA-41CD-BC31-B7F2FCC39D76}"/>
              </a:ext>
            </a:extLst>
          </p:cNvPr>
          <p:cNvSpPr>
            <a:spLocks noGrp="1"/>
          </p:cNvSpPr>
          <p:nvPr>
            <p:ph type="ftr" idx="11"/>
          </p:nvPr>
        </p:nvSpPr>
        <p:spPr/>
        <p:txBody>
          <a:bodyPr/>
          <a:lstStyle/>
          <a:p>
            <a:r>
              <a:rPr lang="en-US"/>
              <a:t>T.Kobayashi, M.Kim, M. Hernandez, R.Kohno (YNU/YRP-IAI)</a:t>
            </a:r>
            <a:endParaRPr lang="en-US" dirty="0"/>
          </a:p>
        </p:txBody>
      </p:sp>
      <p:graphicFrame>
        <p:nvGraphicFramePr>
          <p:cNvPr id="3" name="表 9">
            <a:extLst>
              <a:ext uri="{FF2B5EF4-FFF2-40B4-BE49-F238E27FC236}">
                <a16:creationId xmlns:a16="http://schemas.microsoft.com/office/drawing/2014/main" id="{CD7F98CC-6C41-4AB7-AC0C-774C05F96F1C}"/>
              </a:ext>
            </a:extLst>
          </p:cNvPr>
          <p:cNvGraphicFramePr>
            <a:graphicFrameLocks noGrp="1"/>
          </p:cNvGraphicFramePr>
          <p:nvPr>
            <p:extLst>
              <p:ext uri="{D42A27DB-BD31-4B8C-83A1-F6EECF244321}">
                <p14:modId xmlns:p14="http://schemas.microsoft.com/office/powerpoint/2010/main" val="1529412281"/>
              </p:ext>
            </p:extLst>
          </p:nvPr>
        </p:nvGraphicFramePr>
        <p:xfrm>
          <a:off x="154585" y="989012"/>
          <a:ext cx="8834830" cy="5684944"/>
        </p:xfrm>
        <a:graphic>
          <a:graphicData uri="http://schemas.openxmlformats.org/drawingml/2006/table">
            <a:tbl>
              <a:tblPr firstRow="1" bandRow="1">
                <a:tableStyleId>{5C22544A-7EE6-4342-B048-85BDC9FD1C3A}</a:tableStyleId>
              </a:tblPr>
              <a:tblGrid>
                <a:gridCol w="576971">
                  <a:extLst>
                    <a:ext uri="{9D8B030D-6E8A-4147-A177-3AD203B41FA5}">
                      <a16:colId xmlns:a16="http://schemas.microsoft.com/office/drawing/2014/main" val="3524951706"/>
                    </a:ext>
                  </a:extLst>
                </a:gridCol>
                <a:gridCol w="796353">
                  <a:extLst>
                    <a:ext uri="{9D8B030D-6E8A-4147-A177-3AD203B41FA5}">
                      <a16:colId xmlns:a16="http://schemas.microsoft.com/office/drawing/2014/main" val="814383806"/>
                    </a:ext>
                  </a:extLst>
                </a:gridCol>
                <a:gridCol w="7461506">
                  <a:extLst>
                    <a:ext uri="{9D8B030D-6E8A-4147-A177-3AD203B41FA5}">
                      <a16:colId xmlns:a16="http://schemas.microsoft.com/office/drawing/2014/main" val="5419089"/>
                    </a:ext>
                  </a:extLst>
                </a:gridCol>
              </a:tblGrid>
              <a:tr h="472864">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200" b="1" i="0" u="none" strike="noStrike" cap="none" dirty="0">
                          <a:solidFill>
                            <a:schemeClr val="tx1"/>
                          </a:solidFill>
                          <a:latin typeface="+mn-lt"/>
                          <a:ea typeface="+mn-ea"/>
                          <a:cs typeface="+mn-cs"/>
                          <a:sym typeface="Arial"/>
                        </a:rPr>
                        <a:t>Scenario</a:t>
                      </a:r>
                      <a:endParaRPr kumimoji="1" lang="ja-JP" altLang="en-US" sz="1200" b="1" i="0" u="none" strike="noStrike" cap="none" dirty="0">
                        <a:solidFill>
                          <a:schemeClr val="lt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lt1"/>
                          </a:solidFill>
                          <a:latin typeface="+mn-lt"/>
                          <a:ea typeface="+mn-ea"/>
                          <a:cs typeface="+mn-cs"/>
                          <a:sym typeface="Arial"/>
                        </a:rPr>
                        <a:t>model</a:t>
                      </a:r>
                      <a:endParaRPr kumimoji="1" lang="ja-JP" altLang="en-US" sz="1400" b="1" i="0" u="none" strike="noStrike" cap="none" dirty="0">
                        <a:solidFill>
                          <a:schemeClr val="lt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lt1"/>
                          </a:solidFill>
                          <a:latin typeface="+mn-lt"/>
                          <a:ea typeface="+mn-ea"/>
                          <a:cs typeface="+mn-cs"/>
                          <a:sym typeface="Arial"/>
                        </a:rPr>
                        <a:t>description</a:t>
                      </a:r>
                      <a:endParaRPr kumimoji="1" lang="ja-JP" altLang="en-US" sz="1400" b="1" i="0" u="none" strike="noStrike" cap="none" dirty="0">
                        <a:solidFill>
                          <a:schemeClr val="lt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975871364"/>
                  </a:ext>
                </a:extLst>
              </a:tr>
              <a:tr h="538763">
                <a:tc rowSpan="4">
                  <a:txBody>
                    <a:bodyPr/>
                    <a:lstStyle/>
                    <a:p>
                      <a:pPr marR="0" algn="ctr"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4</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4.1 C-N</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0" dirty="0"/>
                        <a:t>Around user outside of vehicle</a:t>
                      </a:r>
                      <a:r>
                        <a:rPr kumimoji="1" lang="ja-JP" altLang="en-US" sz="1600" b="0" i="0" u="none" strike="noStrike" cap="none" dirty="0">
                          <a:solidFill>
                            <a:schemeClr val="tx1"/>
                          </a:solidFill>
                          <a:latin typeface="+mn-lt"/>
                          <a:ea typeface="+mn-ea"/>
                          <a:cs typeface="+mn-cs"/>
                          <a:sym typeface="Arial"/>
                        </a:rPr>
                        <a:t> </a:t>
                      </a:r>
                      <a:r>
                        <a:rPr kumimoji="1" lang="en-US" altLang="ja-JP" sz="1600" b="0" i="0" u="none" strike="noStrike" cap="none" dirty="0">
                          <a:solidFill>
                            <a:schemeClr val="tx1"/>
                          </a:solidFill>
                          <a:latin typeface="+mn-lt"/>
                          <a:ea typeface="+mn-ea"/>
                          <a:cs typeface="+mn-cs"/>
                          <a:sym typeface="Arial"/>
                        </a:rPr>
                        <a:t>to</a:t>
                      </a:r>
                      <a:r>
                        <a:rPr kumimoji="1" lang="ja-JP" altLang="en-US" sz="1600" b="0" i="0" u="none" strike="noStrike" cap="none" dirty="0">
                          <a:solidFill>
                            <a:schemeClr val="tx1"/>
                          </a:solidFill>
                          <a:latin typeface="+mn-lt"/>
                          <a:ea typeface="+mn-ea"/>
                          <a:cs typeface="+mn-cs"/>
                          <a:sym typeface="Arial"/>
                        </a:rPr>
                        <a:t> </a:t>
                      </a:r>
                      <a:r>
                        <a:rPr kumimoji="1" lang="en-US" altLang="ja-JP" sz="1600" b="0" i="0" u="none" strike="noStrike" cap="none" dirty="0">
                          <a:solidFill>
                            <a:schemeClr val="tx1"/>
                          </a:solidFill>
                          <a:latin typeface="+mn-lt"/>
                          <a:ea typeface="+mn-ea"/>
                          <a:cs typeface="+mn-cs"/>
                          <a:sym typeface="Arial"/>
                        </a:rPr>
                        <a:t>Engine compartment</a:t>
                      </a:r>
                      <a:r>
                        <a:rPr kumimoji="1" lang="en-US" altLang="ja-JP" sz="1600" dirty="0"/>
                        <a:t>.</a:t>
                      </a:r>
                      <a:r>
                        <a:rPr kumimoji="1" lang="ja-JP" altLang="en-US" sz="1600" dirty="0"/>
                        <a:t> </a:t>
                      </a:r>
                      <a:r>
                        <a:rPr kumimoji="1" lang="en-US" altLang="ja-JP" sz="1600" b="0" i="0" u="none" strike="noStrike" cap="none" dirty="0">
                          <a:solidFill>
                            <a:schemeClr val="tx1"/>
                          </a:solidFill>
                          <a:latin typeface="+mn-lt"/>
                          <a:ea typeface="+mn-ea"/>
                          <a:cs typeface="+mn-cs"/>
                          <a:sym typeface="Arial"/>
                        </a:rPr>
                        <a:t>Consider EMC/EMI from vehicle components. (with engine)</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385103229"/>
                  </a:ext>
                </a:extLst>
              </a:tr>
              <a:tr h="538763">
                <a:tc vMerge="1">
                  <a:txBody>
                    <a:bodyPr/>
                    <a:lstStyle/>
                    <a:p>
                      <a:pPr marR="0" algn="l" rtl="0">
                        <a:lnSpc>
                          <a:spcPct val="100000"/>
                        </a:lnSpc>
                        <a:spcBef>
                          <a:spcPts val="0"/>
                        </a:spcBef>
                        <a:spcAft>
                          <a:spcPts val="0"/>
                        </a:spcAft>
                        <a:buClr>
                          <a:srgbClr val="000000"/>
                        </a:buClr>
                        <a:buFont typeface="Arial"/>
                      </a:pP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4.1 N-C</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600" dirty="0"/>
                        <a:t>Engine compartment to a</a:t>
                      </a:r>
                      <a:r>
                        <a:rPr lang="en-US" altLang="ja-JP" sz="1600" b="0" dirty="0"/>
                        <a:t>round user outside of vehicle</a:t>
                      </a:r>
                      <a:r>
                        <a:rPr kumimoji="1" lang="en-US" altLang="ja-JP" sz="1600" dirty="0"/>
                        <a:t>.</a:t>
                      </a:r>
                      <a:r>
                        <a:rPr kumimoji="1" lang="ja-JP" altLang="en-US" sz="1600" dirty="0"/>
                        <a:t> </a:t>
                      </a:r>
                      <a:r>
                        <a:rPr kumimoji="1" lang="en-US" altLang="ja-JP" sz="1600" b="0" i="0" u="none" strike="noStrike" cap="none" dirty="0">
                          <a:solidFill>
                            <a:schemeClr val="tx1"/>
                          </a:solidFill>
                          <a:latin typeface="+mn-lt"/>
                          <a:ea typeface="+mn-ea"/>
                          <a:cs typeface="+mn-cs"/>
                          <a:sym typeface="Arial"/>
                        </a:rPr>
                        <a:t>Consider EMC/EMI from vehicle components. (with engine)</a:t>
                      </a:r>
                      <a:endParaRPr kumimoji="1" lang="ja-JP" altLang="en-US" sz="1600" b="0"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386781282"/>
                  </a:ext>
                </a:extLst>
              </a:tr>
              <a:tr h="538763">
                <a:tc vMerge="1">
                  <a:txBody>
                    <a:bodyPr/>
                    <a:lstStyle/>
                    <a:p>
                      <a:pPr marR="0" algn="l" rtl="0">
                        <a:lnSpc>
                          <a:spcPct val="100000"/>
                        </a:lnSpc>
                        <a:spcBef>
                          <a:spcPts val="0"/>
                        </a:spcBef>
                        <a:spcAft>
                          <a:spcPts val="0"/>
                        </a:spcAft>
                        <a:buClr>
                          <a:srgbClr val="000000"/>
                        </a:buClr>
                        <a:buFont typeface="Arial"/>
                      </a:pP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4.2 C-N</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0" dirty="0"/>
                        <a:t>Around user outside of vehicle</a:t>
                      </a:r>
                      <a:r>
                        <a:rPr kumimoji="1" lang="ja-JP" altLang="en-US" sz="1600" b="0" i="0" u="none" strike="noStrike" cap="none" dirty="0">
                          <a:solidFill>
                            <a:schemeClr val="tx1"/>
                          </a:solidFill>
                          <a:latin typeface="+mn-lt"/>
                          <a:ea typeface="+mn-ea"/>
                          <a:cs typeface="+mn-cs"/>
                          <a:sym typeface="Arial"/>
                        </a:rPr>
                        <a:t> </a:t>
                      </a:r>
                      <a:r>
                        <a:rPr kumimoji="1" lang="en-US" altLang="ja-JP" sz="1600" b="0" i="0" u="none" strike="noStrike" cap="none" dirty="0">
                          <a:solidFill>
                            <a:schemeClr val="tx1"/>
                          </a:solidFill>
                          <a:latin typeface="+mn-lt"/>
                          <a:ea typeface="+mn-ea"/>
                          <a:cs typeface="+mn-cs"/>
                          <a:sym typeface="Arial"/>
                        </a:rPr>
                        <a:t>to</a:t>
                      </a:r>
                      <a:r>
                        <a:rPr kumimoji="1" lang="ja-JP" altLang="en-US" sz="1600" b="0" i="0" u="none" strike="noStrike" cap="none" dirty="0">
                          <a:solidFill>
                            <a:schemeClr val="tx1"/>
                          </a:solidFill>
                          <a:latin typeface="+mn-lt"/>
                          <a:ea typeface="+mn-ea"/>
                          <a:cs typeface="+mn-cs"/>
                          <a:sym typeface="Arial"/>
                        </a:rPr>
                        <a:t> </a:t>
                      </a:r>
                      <a:r>
                        <a:rPr kumimoji="1" lang="en-US" altLang="ja-JP" sz="1600" b="0" i="0" u="none" strike="noStrike" cap="none" dirty="0">
                          <a:solidFill>
                            <a:schemeClr val="tx1"/>
                          </a:solidFill>
                          <a:latin typeface="+mn-lt"/>
                          <a:ea typeface="+mn-ea"/>
                          <a:cs typeface="+mn-cs"/>
                          <a:sym typeface="Arial"/>
                        </a:rPr>
                        <a:t>Engine compartment</a:t>
                      </a:r>
                      <a:r>
                        <a:rPr kumimoji="1" lang="en-US" altLang="ja-JP" sz="1600" dirty="0"/>
                        <a:t>.</a:t>
                      </a:r>
                      <a:r>
                        <a:rPr kumimoji="1" lang="ja-JP" altLang="en-US" sz="1600" dirty="0"/>
                        <a:t> </a:t>
                      </a:r>
                      <a:r>
                        <a:rPr kumimoji="1" lang="en-US" altLang="ja-JP" sz="1600" b="0" i="0" u="none" strike="noStrike" cap="none" dirty="0">
                          <a:solidFill>
                            <a:schemeClr val="tx1"/>
                          </a:solidFill>
                          <a:latin typeface="+mn-lt"/>
                          <a:ea typeface="+mn-ea"/>
                          <a:cs typeface="+mn-cs"/>
                          <a:sym typeface="Arial"/>
                        </a:rPr>
                        <a:t>Consider EMC/EMI from vehicle components. (w/o engine)</a:t>
                      </a:r>
                      <a:endParaRPr kumimoji="1" lang="ja-JP" altLang="en-US" sz="160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243680863"/>
                  </a:ext>
                </a:extLst>
              </a:tr>
              <a:tr h="538763">
                <a:tc vMerge="1">
                  <a:txBody>
                    <a:bodyPr/>
                    <a:lstStyle/>
                    <a:p>
                      <a:pPr marR="0" algn="l" rtl="0">
                        <a:lnSpc>
                          <a:spcPct val="100000"/>
                        </a:lnSpc>
                        <a:spcBef>
                          <a:spcPts val="0"/>
                        </a:spcBef>
                        <a:spcAft>
                          <a:spcPts val="0"/>
                        </a:spcAft>
                        <a:buClr>
                          <a:srgbClr val="000000"/>
                        </a:buClr>
                        <a:buFont typeface="Arial"/>
                      </a:pP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4.2 N-C</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600" dirty="0"/>
                        <a:t>Engine compartment to a</a:t>
                      </a:r>
                      <a:r>
                        <a:rPr lang="en-US" altLang="ja-JP" sz="1600" b="0" dirty="0"/>
                        <a:t>round user outside of vehicle</a:t>
                      </a:r>
                      <a:r>
                        <a:rPr kumimoji="1" lang="en-US" altLang="ja-JP" sz="1600" dirty="0"/>
                        <a:t>.</a:t>
                      </a:r>
                      <a:r>
                        <a:rPr kumimoji="1" lang="ja-JP" altLang="en-US" sz="1600" dirty="0"/>
                        <a:t> </a:t>
                      </a:r>
                      <a:r>
                        <a:rPr kumimoji="1" lang="en-US" altLang="ja-JP" sz="1600" b="0" i="0" u="none" strike="noStrike" cap="none" dirty="0">
                          <a:solidFill>
                            <a:schemeClr val="tx1"/>
                          </a:solidFill>
                          <a:latin typeface="+mn-lt"/>
                          <a:ea typeface="+mn-ea"/>
                          <a:cs typeface="+mn-cs"/>
                          <a:sym typeface="Arial"/>
                        </a:rPr>
                        <a:t>Consider EMC/EMI from vehicle components. (w/o  engine)</a:t>
                      </a:r>
                      <a:endParaRPr kumimoji="1" lang="ja-JP" altLang="en-US" sz="1600" b="0"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754640830"/>
                  </a:ext>
                </a:extLst>
              </a:tr>
              <a:tr h="538763">
                <a:tc rowSpan="2">
                  <a:txBody>
                    <a:bodyPr/>
                    <a:lstStyle/>
                    <a:p>
                      <a:pPr marR="0" algn="ctr"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5</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5.1 C-N</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lang="en-US" altLang="ja-JP" sz="1600" b="0" dirty="0"/>
                        <a:t>Outside surface of vehicle to around user outside of vehicle. (vehicle moves in walking speed (&lt;5km/h))</a:t>
                      </a:r>
                      <a:endParaRPr kumimoji="1" lang="ja-JP" altLang="en-US" sz="1600" b="0"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943176946"/>
                  </a:ext>
                </a:extLst>
              </a:tr>
              <a:tr h="538763">
                <a:tc vMerge="1">
                  <a:txBody>
                    <a:bodyPr/>
                    <a:lstStyle/>
                    <a:p>
                      <a:pPr marR="0" algn="l" rtl="0">
                        <a:lnSpc>
                          <a:spcPct val="100000"/>
                        </a:lnSpc>
                        <a:spcBef>
                          <a:spcPts val="0"/>
                        </a:spcBef>
                        <a:spcAft>
                          <a:spcPts val="0"/>
                        </a:spcAft>
                        <a:buClr>
                          <a:srgbClr val="000000"/>
                        </a:buClr>
                        <a:buFont typeface="Arial"/>
                      </a:pP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5.1 N-C</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0" dirty="0"/>
                        <a:t>Around user outside of vehicle to outside surface of vehicle. (vehicle moves in walking speed (&lt;5km/h))</a:t>
                      </a:r>
                      <a:endParaRPr kumimoji="1" lang="ja-JP" altLang="en-US" sz="1600" b="0"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99797339"/>
                  </a:ext>
                </a:extLst>
              </a:tr>
              <a:tr h="538763">
                <a:tc rowSpan="2">
                  <a:txBody>
                    <a:bodyPr/>
                    <a:lstStyle/>
                    <a:p>
                      <a:pPr marR="0" algn="ctr"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6</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6.1 C-N</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600" b="0" i="0" u="none" strike="noStrike" cap="none" dirty="0">
                          <a:solidFill>
                            <a:schemeClr val="tx1"/>
                          </a:solidFill>
                          <a:latin typeface="+mn-lt"/>
                          <a:ea typeface="+mn-ea"/>
                          <a:cs typeface="+mn-cs"/>
                          <a:sym typeface="Arial"/>
                        </a:rPr>
                        <a:t>Engine compartment to distributed devices in chassis. Consider EMC/EMI from vehicle components</a:t>
                      </a:r>
                      <a:endParaRPr kumimoji="1" lang="ja-JP" altLang="en-US" sz="1600" b="0"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090845369"/>
                  </a:ext>
                </a:extLst>
              </a:tr>
              <a:tr h="538763">
                <a:tc vMerge="1">
                  <a:txBody>
                    <a:bodyPr/>
                    <a:lstStyle/>
                    <a:p>
                      <a:pPr marR="0" algn="l" rtl="0">
                        <a:lnSpc>
                          <a:spcPct val="100000"/>
                        </a:lnSpc>
                        <a:spcBef>
                          <a:spcPts val="0"/>
                        </a:spcBef>
                        <a:spcAft>
                          <a:spcPts val="0"/>
                        </a:spcAft>
                        <a:buClr>
                          <a:srgbClr val="000000"/>
                        </a:buClr>
                        <a:buFont typeface="Arial"/>
                      </a:pP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6.1 N-C</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600" b="0" i="0" u="none" strike="noStrike" cap="none" dirty="0">
                          <a:solidFill>
                            <a:schemeClr val="tx1"/>
                          </a:solidFill>
                          <a:latin typeface="+mn-lt"/>
                          <a:ea typeface="+mn-ea"/>
                          <a:cs typeface="+mn-cs"/>
                          <a:sym typeface="Arial"/>
                        </a:rPr>
                        <a:t>Distributed devices in chassis to Engine compartment. Consider EMC/EMI from vehicle components</a:t>
                      </a:r>
                      <a:endParaRPr kumimoji="1" lang="ja-JP" altLang="en-US" sz="1600" b="0"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3257691432"/>
                  </a:ext>
                </a:extLst>
              </a:tr>
              <a:tr h="538763">
                <a:tc>
                  <a:txBody>
                    <a:bodyPr/>
                    <a:lstStyle/>
                    <a:p>
                      <a:pPr marR="0" algn="ctr"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7</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R="0" algn="l" rtl="0">
                        <a:lnSpc>
                          <a:spcPct val="100000"/>
                        </a:lnSpc>
                        <a:spcBef>
                          <a:spcPts val="0"/>
                        </a:spcBef>
                        <a:spcAft>
                          <a:spcPts val="0"/>
                        </a:spcAft>
                        <a:buClr>
                          <a:srgbClr val="000000"/>
                        </a:buClr>
                        <a:buFont typeface="Arial"/>
                      </a:pPr>
                      <a:r>
                        <a:rPr kumimoji="1" lang="en-US" altLang="ja-JP" sz="1400" b="1" i="0" u="none" strike="noStrike" cap="none" dirty="0">
                          <a:solidFill>
                            <a:schemeClr val="tx1"/>
                          </a:solidFill>
                          <a:latin typeface="+mn-lt"/>
                          <a:ea typeface="+mn-ea"/>
                          <a:cs typeface="+mn-cs"/>
                          <a:sym typeface="Arial"/>
                        </a:rPr>
                        <a:t>7.3</a:t>
                      </a:r>
                      <a:endParaRPr kumimoji="1" lang="ja-JP" altLang="en-US" sz="1400" b="1" i="0" u="none" strike="noStrike" cap="none" dirty="0">
                        <a:solidFill>
                          <a:schemeClr val="tx1"/>
                        </a:solidFill>
                        <a:latin typeface="+mn-lt"/>
                        <a:ea typeface="+mn-ea"/>
                        <a:cs typeface="+mn-cs"/>
                        <a:sym typeface="Aria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lang="en-US" altLang="ja-JP" sz="1600" b="0" dirty="0"/>
                        <a:t>Human (driver) body to Engine compartment.</a:t>
                      </a:r>
                      <a:r>
                        <a:rPr kumimoji="1" lang="en-US" altLang="ja-JP" sz="1600" b="0" i="0" u="none" strike="noStrike" cap="none" dirty="0">
                          <a:solidFill>
                            <a:schemeClr val="tx1"/>
                          </a:solidFill>
                          <a:latin typeface="+mn-lt"/>
                          <a:ea typeface="+mn-ea"/>
                          <a:cs typeface="+mn-cs"/>
                          <a:sym typeface="Arial"/>
                        </a:rPr>
                        <a:t> Consider EMC/EMI from vehicle components</a:t>
                      </a:r>
                      <a:endParaRPr lang="en-US" altLang="ja-JP" sz="1600" b="0"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5">
                        <a:lumMod val="20000"/>
                        <a:lumOff val="80000"/>
                      </a:schemeClr>
                    </a:solidFill>
                  </a:tcPr>
                </a:tc>
                <a:extLst>
                  <a:ext uri="{0D108BD9-81ED-4DB2-BD59-A6C34878D82A}">
                    <a16:rowId xmlns:a16="http://schemas.microsoft.com/office/drawing/2014/main" val="1598540459"/>
                  </a:ext>
                </a:extLst>
              </a:tr>
            </a:tbl>
          </a:graphicData>
        </a:graphic>
      </p:graphicFrame>
    </p:spTree>
    <p:extLst>
      <p:ext uri="{BB962C8B-B14F-4D97-AF65-F5344CB8AC3E}">
        <p14:creationId xmlns:p14="http://schemas.microsoft.com/office/powerpoint/2010/main" val="3314001598"/>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05D4BA4-3D25-42D9-854F-07C9157B467D}"/>
              </a:ext>
            </a:extLst>
          </p:cNvPr>
          <p:cNvSpPr>
            <a:spLocks noGrp="1"/>
          </p:cNvSpPr>
          <p:nvPr>
            <p:ph type="dt" idx="10"/>
          </p:nvPr>
        </p:nvSpPr>
        <p:spPr/>
        <p:txBody>
          <a:bodyPr/>
          <a:lstStyle/>
          <a:p>
            <a:r>
              <a:rPr lang="en-US" altLang="ja-JP"/>
              <a:t>November 2021</a:t>
            </a:r>
            <a:endParaRPr lang="en-US" dirty="0"/>
          </a:p>
        </p:txBody>
      </p:sp>
      <p:sp>
        <p:nvSpPr>
          <p:cNvPr id="4" name="スライド番号プレースホルダー 3">
            <a:extLst>
              <a:ext uri="{FF2B5EF4-FFF2-40B4-BE49-F238E27FC236}">
                <a16:creationId xmlns:a16="http://schemas.microsoft.com/office/drawing/2014/main" id="{932ADE04-4175-4A72-93E1-931B430A943B}"/>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36</a:t>
            </a:fld>
            <a:endParaRPr dirty="0"/>
          </a:p>
        </p:txBody>
      </p:sp>
      <p:sp>
        <p:nvSpPr>
          <p:cNvPr id="6" name="タイトル 5">
            <a:extLst>
              <a:ext uri="{FF2B5EF4-FFF2-40B4-BE49-F238E27FC236}">
                <a16:creationId xmlns:a16="http://schemas.microsoft.com/office/drawing/2014/main" id="{4E29F4AA-C0C7-4A0B-A617-41D6F7E0595F}"/>
              </a:ext>
            </a:extLst>
          </p:cNvPr>
          <p:cNvSpPr>
            <a:spLocks noGrp="1"/>
          </p:cNvSpPr>
          <p:nvPr>
            <p:ph type="title"/>
          </p:nvPr>
        </p:nvSpPr>
        <p:spPr>
          <a:xfrm>
            <a:off x="3313216" y="685799"/>
            <a:ext cx="5144984" cy="511233"/>
          </a:xfrm>
        </p:spPr>
        <p:txBody>
          <a:bodyPr/>
          <a:lstStyle/>
          <a:p>
            <a:r>
              <a:rPr lang="en-US" altLang="ja-JP" dirty="0"/>
              <a:t>Summary</a:t>
            </a:r>
            <a:endParaRPr lang="ja-JP" altLang="en-US" dirty="0"/>
          </a:p>
        </p:txBody>
      </p:sp>
      <p:sp>
        <p:nvSpPr>
          <p:cNvPr id="7" name="テキスト プレースホルダー 6">
            <a:extLst>
              <a:ext uri="{FF2B5EF4-FFF2-40B4-BE49-F238E27FC236}">
                <a16:creationId xmlns:a16="http://schemas.microsoft.com/office/drawing/2014/main" id="{94AF2B70-A1D9-43A1-9952-CB5338603A2A}"/>
              </a:ext>
            </a:extLst>
          </p:cNvPr>
          <p:cNvSpPr>
            <a:spLocks noGrp="1"/>
          </p:cNvSpPr>
          <p:nvPr>
            <p:ph type="body" idx="4294967295"/>
          </p:nvPr>
        </p:nvSpPr>
        <p:spPr>
          <a:xfrm>
            <a:off x="645849" y="1510683"/>
            <a:ext cx="8205187" cy="5067669"/>
          </a:xfrm>
        </p:spPr>
        <p:txBody>
          <a:bodyPr/>
          <a:lstStyle/>
          <a:p>
            <a:r>
              <a:rPr lang="en-US" altLang="ja-JP" sz="2000" dirty="0"/>
              <a:t>Propose to re-use IEEE 802.15.6a channel model methodology as modified Saleh-Valenzuela model.</a:t>
            </a:r>
          </a:p>
          <a:p>
            <a:r>
              <a:rPr lang="en-US" altLang="ja-JP" sz="2000" dirty="0"/>
              <a:t>Specific parameter sets should be defined based on measurements.</a:t>
            </a:r>
          </a:p>
          <a:p>
            <a:r>
              <a:rPr lang="en-US" altLang="ja-JP" sz="2000" dirty="0"/>
              <a:t>IEEE 802.15.6 (2021)Channel model will be continued to be adopted to HBAN.</a:t>
            </a:r>
          </a:p>
          <a:p>
            <a:r>
              <a:rPr lang="en-US" altLang="ja-JP" sz="2000" dirty="0"/>
              <a:t>In some case, environmental model needs to be defined by two separate models corresponding to two direction.</a:t>
            </a:r>
          </a:p>
          <a:p>
            <a:r>
              <a:rPr lang="en-US" altLang="ja-JP" sz="2000" dirty="0"/>
              <a:t>We shall suggest to define </a:t>
            </a:r>
            <a:r>
              <a:rPr lang="en-US" altLang="ja-JP" sz="2000" dirty="0">
                <a:highlight>
                  <a:srgbClr val="FFFF00"/>
                </a:highlight>
              </a:rPr>
              <a:t>8</a:t>
            </a:r>
            <a:r>
              <a:rPr lang="en-US" altLang="ja-JP" sz="2000" dirty="0"/>
              <a:t> scenarios and </a:t>
            </a:r>
            <a:r>
              <a:rPr lang="en-US" altLang="ja-JP" sz="2000" dirty="0">
                <a:highlight>
                  <a:srgbClr val="FFFF00"/>
                </a:highlight>
              </a:rPr>
              <a:t>17</a:t>
            </a:r>
            <a:r>
              <a:rPr lang="en-US" altLang="ja-JP" sz="2000" dirty="0"/>
              <a:t> models including models for passenger vehicle (sedan, SUV and RV), bus, cargo (VAN, pickup) and special purpose vehicles with and without engine including effect of EMC/EMI issues.</a:t>
            </a:r>
          </a:p>
          <a:p>
            <a:r>
              <a:rPr lang="en-US" altLang="ja-JP" sz="2000" dirty="0"/>
              <a:t>In order to simplify, we need to choose some mandatory models as dominant cases based on discussion and consensus.</a:t>
            </a:r>
          </a:p>
          <a:p>
            <a:pPr marL="25400" indent="0">
              <a:buNone/>
            </a:pPr>
            <a:endParaRPr lang="ja-JP" altLang="en-US" sz="2000" dirty="0"/>
          </a:p>
        </p:txBody>
      </p:sp>
      <p:sp>
        <p:nvSpPr>
          <p:cNvPr id="5" name="フッター プレースホルダー 4">
            <a:extLst>
              <a:ext uri="{FF2B5EF4-FFF2-40B4-BE49-F238E27FC236}">
                <a16:creationId xmlns:a16="http://schemas.microsoft.com/office/drawing/2014/main" id="{EF5135AE-9CDA-41CD-BC31-B7F2FCC39D76}"/>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65272102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4" name="テキスト ボックス 63">
            <a:extLst>
              <a:ext uri="{FF2B5EF4-FFF2-40B4-BE49-F238E27FC236}">
                <a16:creationId xmlns:a16="http://schemas.microsoft.com/office/drawing/2014/main" id="{E7DF986F-C77F-4C3E-AB00-C5C2C7B160B4}"/>
              </a:ext>
            </a:extLst>
          </p:cNvPr>
          <p:cNvSpPr txBox="1"/>
          <p:nvPr/>
        </p:nvSpPr>
        <p:spPr>
          <a:xfrm>
            <a:off x="64363" y="4086729"/>
            <a:ext cx="2767613" cy="2215991"/>
          </a:xfrm>
          <a:prstGeom prst="rect">
            <a:avLst/>
          </a:prstGeom>
          <a:solidFill>
            <a:srgbClr val="FFFF00"/>
          </a:solidFill>
          <a:ln>
            <a:solidFill>
              <a:schemeClr val="tx1"/>
            </a:solidFill>
          </a:ln>
        </p:spPr>
        <p:txBody>
          <a:bodyPr wrap="square" rtlCol="0">
            <a:spAutoFit/>
          </a:bodyPr>
          <a:lstStyle/>
          <a:p>
            <a:r>
              <a:rPr kumimoji="1" lang="en-US" altLang="ja-JP" dirty="0"/>
              <a:t>Note:</a:t>
            </a:r>
          </a:p>
          <a:p>
            <a:r>
              <a:rPr kumimoji="1" lang="en-US" altLang="ja-JP" sz="1200" b="0" dirty="0"/>
              <a:t>HBAN-model: </a:t>
            </a:r>
          </a:p>
          <a:p>
            <a:r>
              <a:rPr kumimoji="1" lang="en-US" altLang="ja-JP" sz="1200" b="0" dirty="0"/>
              <a:t>-Environment with co-existing systems is not considered.</a:t>
            </a:r>
            <a:endParaRPr lang="en-US" altLang="ja-JP" sz="1200" b="0" dirty="0"/>
          </a:p>
          <a:p>
            <a:endParaRPr lang="en-US" altLang="ja-JP" sz="1200" b="0" dirty="0"/>
          </a:p>
          <a:p>
            <a:r>
              <a:rPr lang="en-US" altLang="ja-JP" sz="1200" b="0" dirty="0"/>
              <a:t>VBAN model:</a:t>
            </a:r>
          </a:p>
          <a:p>
            <a:pPr marL="171450" indent="-171450">
              <a:buFont typeface="Arial" panose="020B0604020202020204" pitchFamily="34" charset="0"/>
              <a:buChar char="•"/>
            </a:pPr>
            <a:r>
              <a:rPr lang="en-US" altLang="ja-JP" sz="1200" b="0" dirty="0"/>
              <a:t>Key-less entry system</a:t>
            </a:r>
          </a:p>
          <a:p>
            <a:pPr marL="171450" indent="-171450">
              <a:buFont typeface="Arial" panose="020B0604020202020204" pitchFamily="34" charset="0"/>
              <a:buChar char="•"/>
            </a:pPr>
            <a:r>
              <a:rPr lang="en-US" altLang="ja-JP" sz="1200" b="0" dirty="0"/>
              <a:t>Localization in-body, on-body</a:t>
            </a:r>
          </a:p>
          <a:p>
            <a:pPr marL="171450" indent="-171450">
              <a:buFont typeface="Arial" panose="020B0604020202020204" pitchFamily="34" charset="0"/>
              <a:buChar char="•"/>
            </a:pPr>
            <a:r>
              <a:rPr lang="en-US" altLang="ja-JP" sz="1200" b="0" dirty="0"/>
              <a:t>Most dominant model should be defined  and separatory defined as Mandatory and Optional.</a:t>
            </a:r>
          </a:p>
        </p:txBody>
      </p:sp>
      <p:sp>
        <p:nvSpPr>
          <p:cNvPr id="95" name="日付プレースホルダー 94">
            <a:extLst>
              <a:ext uri="{FF2B5EF4-FFF2-40B4-BE49-F238E27FC236}">
                <a16:creationId xmlns:a16="http://schemas.microsoft.com/office/drawing/2014/main" id="{2FA570AE-F9BE-406B-ADD2-AB82A4CA3F10}"/>
              </a:ext>
            </a:extLst>
          </p:cNvPr>
          <p:cNvSpPr>
            <a:spLocks noGrp="1"/>
          </p:cNvSpPr>
          <p:nvPr>
            <p:ph type="dt" idx="10"/>
          </p:nvPr>
        </p:nvSpPr>
        <p:spPr/>
        <p:txBody>
          <a:bodyPr/>
          <a:lstStyle/>
          <a:p>
            <a:r>
              <a:rPr kumimoji="1" lang="en-US" altLang="ja-JP"/>
              <a:t>November 2021</a:t>
            </a:r>
            <a:endParaRPr kumimoji="1" lang="ja-JP" altLang="en-US"/>
          </a:p>
        </p:txBody>
      </p:sp>
      <p:sp>
        <p:nvSpPr>
          <p:cNvPr id="97" name="スライド番号プレースホルダー 96">
            <a:extLst>
              <a:ext uri="{FF2B5EF4-FFF2-40B4-BE49-F238E27FC236}">
                <a16:creationId xmlns:a16="http://schemas.microsoft.com/office/drawing/2014/main" id="{76A73A5C-7490-45D9-852C-523B9BA71105}"/>
              </a:ext>
            </a:extLst>
          </p:cNvPr>
          <p:cNvSpPr>
            <a:spLocks noGrp="1"/>
          </p:cNvSpPr>
          <p:nvPr>
            <p:ph type="sldNum" idx="12"/>
          </p:nvPr>
        </p:nvSpPr>
        <p:spPr>
          <a:xfrm>
            <a:off x="4341813" y="6465888"/>
            <a:ext cx="536575" cy="184150"/>
          </a:xfrm>
        </p:spPr>
        <p:txBody>
          <a:bodyPr/>
          <a:lstStyle/>
          <a:p>
            <a:fld id="{248EE29C-DCB8-4C23-BE14-115B5B2E505D}" type="slidenum">
              <a:rPr kumimoji="1" lang="ja-JP" altLang="en-US" smtClean="0"/>
              <a:t>4</a:t>
            </a:fld>
            <a:endParaRPr kumimoji="1" lang="ja-JP" altLang="en-US"/>
          </a:p>
        </p:txBody>
      </p:sp>
      <p:sp>
        <p:nvSpPr>
          <p:cNvPr id="25" name="タイトル 24">
            <a:extLst>
              <a:ext uri="{FF2B5EF4-FFF2-40B4-BE49-F238E27FC236}">
                <a16:creationId xmlns:a16="http://schemas.microsoft.com/office/drawing/2014/main" id="{9950F5FC-EE87-440C-A029-3148B1E080FA}"/>
              </a:ext>
            </a:extLst>
          </p:cNvPr>
          <p:cNvSpPr>
            <a:spLocks noGrp="1"/>
          </p:cNvSpPr>
          <p:nvPr>
            <p:ph type="title"/>
          </p:nvPr>
        </p:nvSpPr>
        <p:spPr>
          <a:xfrm>
            <a:off x="0" y="761144"/>
            <a:ext cx="9191624" cy="511233"/>
          </a:xfrm>
        </p:spPr>
        <p:txBody>
          <a:bodyPr/>
          <a:lstStyle/>
          <a:p>
            <a:pPr algn="ctr"/>
            <a:r>
              <a:rPr lang="en-US" altLang="ja-JP" sz="2800" b="1" dirty="0">
                <a:latin typeface="+mj-lt"/>
                <a:cs typeface="Arial" panose="020B0604020202020204" pitchFamily="34" charset="0"/>
              </a:rPr>
              <a:t>Classification of Channel and Environment Models for Human and Vehicle Body Area Networks (HBAN&amp;VBAN)</a:t>
            </a:r>
            <a:endParaRPr lang="ja-JP" altLang="en-US" sz="2800" b="1" dirty="0">
              <a:latin typeface="+mj-lt"/>
              <a:cs typeface="Arial" panose="020B0604020202020204" pitchFamily="34" charset="0"/>
            </a:endParaRPr>
          </a:p>
        </p:txBody>
      </p:sp>
      <p:sp>
        <p:nvSpPr>
          <p:cNvPr id="5" name="テキスト ボックス 4">
            <a:extLst>
              <a:ext uri="{FF2B5EF4-FFF2-40B4-BE49-F238E27FC236}">
                <a16:creationId xmlns:a16="http://schemas.microsoft.com/office/drawing/2014/main" id="{BF95CDAB-E950-4E48-B636-2C4D25C9BA38}"/>
              </a:ext>
            </a:extLst>
          </p:cNvPr>
          <p:cNvSpPr txBox="1"/>
          <p:nvPr/>
        </p:nvSpPr>
        <p:spPr>
          <a:xfrm>
            <a:off x="44387" y="1466464"/>
            <a:ext cx="1083076" cy="646331"/>
          </a:xfrm>
          <a:prstGeom prst="rect">
            <a:avLst/>
          </a:prstGeom>
          <a:noFill/>
          <a:ln>
            <a:solidFill>
              <a:schemeClr val="tx1"/>
            </a:solidFill>
          </a:ln>
        </p:spPr>
        <p:txBody>
          <a:bodyPr wrap="square" rtlCol="0">
            <a:spAutoFit/>
          </a:bodyPr>
          <a:lstStyle/>
          <a:p>
            <a:r>
              <a:rPr kumimoji="1" lang="en-US" altLang="ja-JP" b="0" dirty="0"/>
              <a:t>Channel model</a:t>
            </a:r>
            <a:endParaRPr kumimoji="1" lang="ja-JP" altLang="en-US" b="0" dirty="0"/>
          </a:p>
        </p:txBody>
      </p:sp>
      <p:sp>
        <p:nvSpPr>
          <p:cNvPr id="6" name="テキスト ボックス 5">
            <a:extLst>
              <a:ext uri="{FF2B5EF4-FFF2-40B4-BE49-F238E27FC236}">
                <a16:creationId xmlns:a16="http://schemas.microsoft.com/office/drawing/2014/main" id="{FF3CC334-C717-4FBC-A7A3-357F5B3A98B0}"/>
              </a:ext>
            </a:extLst>
          </p:cNvPr>
          <p:cNvSpPr txBox="1"/>
          <p:nvPr/>
        </p:nvSpPr>
        <p:spPr>
          <a:xfrm>
            <a:off x="1384916" y="1604964"/>
            <a:ext cx="2592280" cy="369332"/>
          </a:xfrm>
          <a:prstGeom prst="rect">
            <a:avLst/>
          </a:prstGeom>
          <a:noFill/>
        </p:spPr>
        <p:txBody>
          <a:bodyPr wrap="square" rtlCol="0">
            <a:spAutoFit/>
          </a:bodyPr>
          <a:lstStyle/>
          <a:p>
            <a:r>
              <a:rPr kumimoji="1" lang="en-US" altLang="ja-JP" b="0" dirty="0"/>
              <a:t>HBAN model</a:t>
            </a:r>
            <a:endParaRPr kumimoji="1" lang="ja-JP" altLang="en-US" b="0" dirty="0"/>
          </a:p>
        </p:txBody>
      </p:sp>
      <p:sp>
        <p:nvSpPr>
          <p:cNvPr id="7" name="テキスト ボックス 6">
            <a:extLst>
              <a:ext uri="{FF2B5EF4-FFF2-40B4-BE49-F238E27FC236}">
                <a16:creationId xmlns:a16="http://schemas.microsoft.com/office/drawing/2014/main" id="{50346E51-A057-4A5B-8148-B9A880BFEEA5}"/>
              </a:ext>
            </a:extLst>
          </p:cNvPr>
          <p:cNvSpPr txBox="1"/>
          <p:nvPr/>
        </p:nvSpPr>
        <p:spPr>
          <a:xfrm>
            <a:off x="1384916" y="3667068"/>
            <a:ext cx="2592280" cy="369332"/>
          </a:xfrm>
          <a:prstGeom prst="rect">
            <a:avLst/>
          </a:prstGeom>
          <a:noFill/>
        </p:spPr>
        <p:txBody>
          <a:bodyPr wrap="square" rtlCol="0">
            <a:spAutoFit/>
          </a:bodyPr>
          <a:lstStyle/>
          <a:p>
            <a:r>
              <a:rPr kumimoji="1" lang="en-US" altLang="ja-JP" b="0" dirty="0"/>
              <a:t>VBAN model</a:t>
            </a:r>
            <a:endParaRPr kumimoji="1" lang="ja-JP" altLang="en-US" b="0" dirty="0"/>
          </a:p>
        </p:txBody>
      </p:sp>
      <p:sp>
        <p:nvSpPr>
          <p:cNvPr id="9" name="テキスト ボックス 8">
            <a:extLst>
              <a:ext uri="{FF2B5EF4-FFF2-40B4-BE49-F238E27FC236}">
                <a16:creationId xmlns:a16="http://schemas.microsoft.com/office/drawing/2014/main" id="{43AC141B-D4E0-420E-81B9-3B1D1E2D6038}"/>
              </a:ext>
            </a:extLst>
          </p:cNvPr>
          <p:cNvSpPr txBox="1"/>
          <p:nvPr/>
        </p:nvSpPr>
        <p:spPr>
          <a:xfrm>
            <a:off x="3178205" y="1604964"/>
            <a:ext cx="2592280" cy="369332"/>
          </a:xfrm>
          <a:prstGeom prst="rect">
            <a:avLst/>
          </a:prstGeom>
          <a:noFill/>
        </p:spPr>
        <p:txBody>
          <a:bodyPr wrap="square" rtlCol="0">
            <a:spAutoFit/>
          </a:bodyPr>
          <a:lstStyle/>
          <a:p>
            <a:r>
              <a:rPr kumimoji="1" lang="en-US" altLang="ja-JP" b="0" dirty="0"/>
              <a:t>In-body (Implant)</a:t>
            </a:r>
            <a:endParaRPr kumimoji="1" lang="ja-JP" altLang="en-US" b="0" dirty="0"/>
          </a:p>
        </p:txBody>
      </p:sp>
      <p:sp>
        <p:nvSpPr>
          <p:cNvPr id="10" name="テキスト ボックス 9">
            <a:extLst>
              <a:ext uri="{FF2B5EF4-FFF2-40B4-BE49-F238E27FC236}">
                <a16:creationId xmlns:a16="http://schemas.microsoft.com/office/drawing/2014/main" id="{AFF18C4F-DAC4-41C1-9CCE-235ADF304200}"/>
              </a:ext>
            </a:extLst>
          </p:cNvPr>
          <p:cNvSpPr txBox="1"/>
          <p:nvPr/>
        </p:nvSpPr>
        <p:spPr>
          <a:xfrm>
            <a:off x="3178205" y="1872639"/>
            <a:ext cx="2592280" cy="369332"/>
          </a:xfrm>
          <a:prstGeom prst="rect">
            <a:avLst/>
          </a:prstGeom>
          <a:noFill/>
        </p:spPr>
        <p:txBody>
          <a:bodyPr wrap="square" rtlCol="0">
            <a:spAutoFit/>
          </a:bodyPr>
          <a:lstStyle/>
          <a:p>
            <a:r>
              <a:rPr kumimoji="1" lang="en-US" altLang="ja-JP" b="0" dirty="0"/>
              <a:t>On-body</a:t>
            </a:r>
            <a:endParaRPr kumimoji="1" lang="ja-JP" altLang="en-US" b="0" dirty="0"/>
          </a:p>
        </p:txBody>
      </p:sp>
      <p:sp>
        <p:nvSpPr>
          <p:cNvPr id="11" name="テキスト ボックス 10">
            <a:extLst>
              <a:ext uri="{FF2B5EF4-FFF2-40B4-BE49-F238E27FC236}">
                <a16:creationId xmlns:a16="http://schemas.microsoft.com/office/drawing/2014/main" id="{5F3616A2-A9EA-49FB-AB55-7118A2E5BEB1}"/>
              </a:ext>
            </a:extLst>
          </p:cNvPr>
          <p:cNvSpPr txBox="1"/>
          <p:nvPr/>
        </p:nvSpPr>
        <p:spPr>
          <a:xfrm>
            <a:off x="3178205" y="2179671"/>
            <a:ext cx="1482572" cy="369332"/>
          </a:xfrm>
          <a:prstGeom prst="rect">
            <a:avLst/>
          </a:prstGeom>
          <a:noFill/>
        </p:spPr>
        <p:txBody>
          <a:bodyPr wrap="square" rtlCol="0">
            <a:spAutoFit/>
          </a:bodyPr>
          <a:lstStyle/>
          <a:p>
            <a:r>
              <a:rPr kumimoji="1" lang="en-US" altLang="ja-JP" b="0" dirty="0"/>
              <a:t>Around body</a:t>
            </a:r>
            <a:endParaRPr kumimoji="1" lang="ja-JP" altLang="en-US" b="0" dirty="0"/>
          </a:p>
        </p:txBody>
      </p:sp>
      <p:sp>
        <p:nvSpPr>
          <p:cNvPr id="12" name="テキスト ボックス 11">
            <a:extLst>
              <a:ext uri="{FF2B5EF4-FFF2-40B4-BE49-F238E27FC236}">
                <a16:creationId xmlns:a16="http://schemas.microsoft.com/office/drawing/2014/main" id="{24B6B684-78A4-476F-AE1C-70E8B96C019E}"/>
              </a:ext>
            </a:extLst>
          </p:cNvPr>
          <p:cNvSpPr txBox="1"/>
          <p:nvPr/>
        </p:nvSpPr>
        <p:spPr>
          <a:xfrm>
            <a:off x="4882717" y="2179671"/>
            <a:ext cx="1482572" cy="369332"/>
          </a:xfrm>
          <a:prstGeom prst="rect">
            <a:avLst/>
          </a:prstGeom>
          <a:noFill/>
        </p:spPr>
        <p:txBody>
          <a:bodyPr wrap="square" rtlCol="0">
            <a:spAutoFit/>
          </a:bodyPr>
          <a:lstStyle/>
          <a:p>
            <a:r>
              <a:rPr kumimoji="1" lang="en-US" altLang="ja-JP" b="0" dirty="0"/>
              <a:t>Outdoor</a:t>
            </a:r>
            <a:endParaRPr kumimoji="1" lang="ja-JP" altLang="en-US" b="0" dirty="0"/>
          </a:p>
        </p:txBody>
      </p:sp>
      <p:sp>
        <p:nvSpPr>
          <p:cNvPr id="13" name="テキスト ボックス 12">
            <a:extLst>
              <a:ext uri="{FF2B5EF4-FFF2-40B4-BE49-F238E27FC236}">
                <a16:creationId xmlns:a16="http://schemas.microsoft.com/office/drawing/2014/main" id="{D239C313-8799-49AA-AD0E-ACDC8152B83C}"/>
              </a:ext>
            </a:extLst>
          </p:cNvPr>
          <p:cNvSpPr txBox="1"/>
          <p:nvPr/>
        </p:nvSpPr>
        <p:spPr>
          <a:xfrm>
            <a:off x="4882717" y="2451341"/>
            <a:ext cx="887768" cy="369332"/>
          </a:xfrm>
          <a:prstGeom prst="rect">
            <a:avLst/>
          </a:prstGeom>
          <a:noFill/>
        </p:spPr>
        <p:txBody>
          <a:bodyPr wrap="square" rtlCol="0">
            <a:spAutoFit/>
          </a:bodyPr>
          <a:lstStyle/>
          <a:p>
            <a:r>
              <a:rPr kumimoji="1" lang="en-US" altLang="ja-JP" b="0" dirty="0"/>
              <a:t>Indoor</a:t>
            </a:r>
            <a:endParaRPr kumimoji="1" lang="ja-JP" altLang="en-US" b="0" dirty="0"/>
          </a:p>
        </p:txBody>
      </p:sp>
      <p:sp>
        <p:nvSpPr>
          <p:cNvPr id="14" name="テキスト ボックス 13">
            <a:extLst>
              <a:ext uri="{FF2B5EF4-FFF2-40B4-BE49-F238E27FC236}">
                <a16:creationId xmlns:a16="http://schemas.microsoft.com/office/drawing/2014/main" id="{78F2F822-C824-4509-AD87-53FFAA5FC37B}"/>
              </a:ext>
            </a:extLst>
          </p:cNvPr>
          <p:cNvSpPr txBox="1"/>
          <p:nvPr/>
        </p:nvSpPr>
        <p:spPr>
          <a:xfrm>
            <a:off x="5921405" y="2457878"/>
            <a:ext cx="887768" cy="369332"/>
          </a:xfrm>
          <a:prstGeom prst="rect">
            <a:avLst/>
          </a:prstGeom>
          <a:noFill/>
        </p:spPr>
        <p:txBody>
          <a:bodyPr wrap="square" rtlCol="0">
            <a:spAutoFit/>
          </a:bodyPr>
          <a:lstStyle/>
          <a:p>
            <a:r>
              <a:rPr kumimoji="1" lang="en-US" altLang="ja-JP" b="0" dirty="0"/>
              <a:t>Home</a:t>
            </a:r>
            <a:endParaRPr kumimoji="1" lang="ja-JP" altLang="en-US" b="0" dirty="0"/>
          </a:p>
        </p:txBody>
      </p:sp>
      <p:sp>
        <p:nvSpPr>
          <p:cNvPr id="15" name="テキスト ボックス 14">
            <a:extLst>
              <a:ext uri="{FF2B5EF4-FFF2-40B4-BE49-F238E27FC236}">
                <a16:creationId xmlns:a16="http://schemas.microsoft.com/office/drawing/2014/main" id="{1D3493CB-D58D-4F6D-9A4F-24B10F0EF650}"/>
              </a:ext>
            </a:extLst>
          </p:cNvPr>
          <p:cNvSpPr txBox="1"/>
          <p:nvPr/>
        </p:nvSpPr>
        <p:spPr>
          <a:xfrm>
            <a:off x="5921405" y="2736085"/>
            <a:ext cx="887768" cy="369332"/>
          </a:xfrm>
          <a:prstGeom prst="rect">
            <a:avLst/>
          </a:prstGeom>
          <a:noFill/>
        </p:spPr>
        <p:txBody>
          <a:bodyPr wrap="square" rtlCol="0">
            <a:spAutoFit/>
          </a:bodyPr>
          <a:lstStyle/>
          <a:p>
            <a:r>
              <a:rPr kumimoji="1" lang="en-US" altLang="ja-JP" b="0" dirty="0"/>
              <a:t>Office</a:t>
            </a:r>
            <a:endParaRPr kumimoji="1" lang="ja-JP" altLang="en-US" b="0" dirty="0"/>
          </a:p>
        </p:txBody>
      </p:sp>
      <p:sp>
        <p:nvSpPr>
          <p:cNvPr id="16" name="テキスト ボックス 15">
            <a:extLst>
              <a:ext uri="{FF2B5EF4-FFF2-40B4-BE49-F238E27FC236}">
                <a16:creationId xmlns:a16="http://schemas.microsoft.com/office/drawing/2014/main" id="{1F58D0E7-DD7D-40EA-B441-224E70F9ECF6}"/>
              </a:ext>
            </a:extLst>
          </p:cNvPr>
          <p:cNvSpPr txBox="1"/>
          <p:nvPr/>
        </p:nvSpPr>
        <p:spPr>
          <a:xfrm>
            <a:off x="5921404" y="3032585"/>
            <a:ext cx="2503505" cy="369332"/>
          </a:xfrm>
          <a:prstGeom prst="rect">
            <a:avLst/>
          </a:prstGeom>
          <a:noFill/>
        </p:spPr>
        <p:txBody>
          <a:bodyPr wrap="square" rtlCol="0">
            <a:spAutoFit/>
          </a:bodyPr>
          <a:lstStyle/>
          <a:p>
            <a:r>
              <a:rPr kumimoji="1" lang="en-US" altLang="ja-JP" b="0" dirty="0"/>
              <a:t>Medical (e.g. Hospital)</a:t>
            </a:r>
            <a:endParaRPr kumimoji="1" lang="ja-JP" altLang="en-US" b="0" dirty="0"/>
          </a:p>
        </p:txBody>
      </p:sp>
      <p:sp>
        <p:nvSpPr>
          <p:cNvPr id="17" name="テキスト ボックス 16">
            <a:extLst>
              <a:ext uri="{FF2B5EF4-FFF2-40B4-BE49-F238E27FC236}">
                <a16:creationId xmlns:a16="http://schemas.microsoft.com/office/drawing/2014/main" id="{D72051AE-A63A-4EFB-9E4A-7A334E333102}"/>
              </a:ext>
            </a:extLst>
          </p:cNvPr>
          <p:cNvSpPr txBox="1"/>
          <p:nvPr/>
        </p:nvSpPr>
        <p:spPr>
          <a:xfrm>
            <a:off x="3178205" y="3667068"/>
            <a:ext cx="2592280" cy="369332"/>
          </a:xfrm>
          <a:prstGeom prst="rect">
            <a:avLst/>
          </a:prstGeom>
          <a:noFill/>
        </p:spPr>
        <p:txBody>
          <a:bodyPr wrap="square" rtlCol="0">
            <a:spAutoFit/>
          </a:bodyPr>
          <a:lstStyle/>
          <a:p>
            <a:r>
              <a:rPr kumimoji="1" lang="en-US" altLang="ja-JP" b="0" dirty="0"/>
              <a:t>In-vehicle</a:t>
            </a:r>
            <a:endParaRPr kumimoji="1" lang="ja-JP" altLang="en-US" b="0" dirty="0"/>
          </a:p>
        </p:txBody>
      </p:sp>
      <p:sp>
        <p:nvSpPr>
          <p:cNvPr id="18" name="テキスト ボックス 17">
            <a:extLst>
              <a:ext uri="{FF2B5EF4-FFF2-40B4-BE49-F238E27FC236}">
                <a16:creationId xmlns:a16="http://schemas.microsoft.com/office/drawing/2014/main" id="{09D1C022-79AD-4487-991C-088C47C7363B}"/>
              </a:ext>
            </a:extLst>
          </p:cNvPr>
          <p:cNvSpPr txBox="1"/>
          <p:nvPr/>
        </p:nvSpPr>
        <p:spPr>
          <a:xfrm>
            <a:off x="3178205" y="4825393"/>
            <a:ext cx="2592280" cy="369332"/>
          </a:xfrm>
          <a:prstGeom prst="rect">
            <a:avLst/>
          </a:prstGeom>
          <a:noFill/>
        </p:spPr>
        <p:txBody>
          <a:bodyPr wrap="square" rtlCol="0">
            <a:spAutoFit/>
          </a:bodyPr>
          <a:lstStyle/>
          <a:p>
            <a:r>
              <a:rPr kumimoji="1" lang="en-US" altLang="ja-JP" b="0" dirty="0"/>
              <a:t>On-vehicle</a:t>
            </a:r>
            <a:endParaRPr kumimoji="1" lang="ja-JP" altLang="en-US" b="0" dirty="0"/>
          </a:p>
        </p:txBody>
      </p:sp>
      <p:sp>
        <p:nvSpPr>
          <p:cNvPr id="19" name="テキスト ボックス 18">
            <a:extLst>
              <a:ext uri="{FF2B5EF4-FFF2-40B4-BE49-F238E27FC236}">
                <a16:creationId xmlns:a16="http://schemas.microsoft.com/office/drawing/2014/main" id="{8DE51ED8-53E1-4A9D-8141-55A4C92FC76B}"/>
              </a:ext>
            </a:extLst>
          </p:cNvPr>
          <p:cNvSpPr txBox="1"/>
          <p:nvPr/>
        </p:nvSpPr>
        <p:spPr>
          <a:xfrm>
            <a:off x="3178205" y="5119079"/>
            <a:ext cx="2592280" cy="369332"/>
          </a:xfrm>
          <a:prstGeom prst="rect">
            <a:avLst/>
          </a:prstGeom>
          <a:noFill/>
        </p:spPr>
        <p:txBody>
          <a:bodyPr wrap="square" rtlCol="0">
            <a:spAutoFit/>
          </a:bodyPr>
          <a:lstStyle/>
          <a:p>
            <a:r>
              <a:rPr kumimoji="1" lang="en-US" altLang="ja-JP" b="0" dirty="0"/>
              <a:t>Around vehicle</a:t>
            </a:r>
            <a:endParaRPr kumimoji="1" lang="ja-JP" altLang="en-US" b="0" dirty="0"/>
          </a:p>
        </p:txBody>
      </p:sp>
      <p:sp>
        <p:nvSpPr>
          <p:cNvPr id="20" name="テキスト ボックス 19">
            <a:extLst>
              <a:ext uri="{FF2B5EF4-FFF2-40B4-BE49-F238E27FC236}">
                <a16:creationId xmlns:a16="http://schemas.microsoft.com/office/drawing/2014/main" id="{2A324023-60E8-4496-8280-9600E0B09038}"/>
              </a:ext>
            </a:extLst>
          </p:cNvPr>
          <p:cNvSpPr txBox="1"/>
          <p:nvPr/>
        </p:nvSpPr>
        <p:spPr>
          <a:xfrm>
            <a:off x="4882716" y="3667068"/>
            <a:ext cx="3364639" cy="369332"/>
          </a:xfrm>
          <a:prstGeom prst="rect">
            <a:avLst/>
          </a:prstGeom>
          <a:noFill/>
        </p:spPr>
        <p:txBody>
          <a:bodyPr wrap="square" rtlCol="0">
            <a:spAutoFit/>
          </a:bodyPr>
          <a:lstStyle/>
          <a:p>
            <a:r>
              <a:rPr kumimoji="1" lang="en-US" altLang="ja-JP" b="0" dirty="0"/>
              <a:t>Engine compartment</a:t>
            </a:r>
            <a:endParaRPr kumimoji="1" lang="ja-JP" altLang="en-US" b="0" dirty="0"/>
          </a:p>
        </p:txBody>
      </p:sp>
      <p:sp>
        <p:nvSpPr>
          <p:cNvPr id="21" name="テキスト ボックス 20">
            <a:extLst>
              <a:ext uri="{FF2B5EF4-FFF2-40B4-BE49-F238E27FC236}">
                <a16:creationId xmlns:a16="http://schemas.microsoft.com/office/drawing/2014/main" id="{4C09F50B-01C4-4D0F-A517-3640730A2E86}"/>
              </a:ext>
            </a:extLst>
          </p:cNvPr>
          <p:cNvSpPr txBox="1"/>
          <p:nvPr/>
        </p:nvSpPr>
        <p:spPr>
          <a:xfrm>
            <a:off x="4891588" y="3960020"/>
            <a:ext cx="1793289" cy="369332"/>
          </a:xfrm>
          <a:prstGeom prst="rect">
            <a:avLst/>
          </a:prstGeom>
          <a:noFill/>
        </p:spPr>
        <p:txBody>
          <a:bodyPr wrap="square" rtlCol="0">
            <a:spAutoFit/>
          </a:bodyPr>
          <a:lstStyle/>
          <a:p>
            <a:r>
              <a:rPr kumimoji="1" lang="en-US" altLang="ja-JP" b="0" dirty="0"/>
              <a:t>Cabin</a:t>
            </a:r>
            <a:endParaRPr kumimoji="1" lang="ja-JP" altLang="en-US" b="0" dirty="0"/>
          </a:p>
        </p:txBody>
      </p:sp>
      <p:cxnSp>
        <p:nvCxnSpPr>
          <p:cNvPr id="23" name="直線コネクタ 22">
            <a:extLst>
              <a:ext uri="{FF2B5EF4-FFF2-40B4-BE49-F238E27FC236}">
                <a16:creationId xmlns:a16="http://schemas.microsoft.com/office/drawing/2014/main" id="{FFB6FEED-AA6A-46AF-A27A-DB9320863BB6}"/>
              </a:ext>
            </a:extLst>
          </p:cNvPr>
          <p:cNvCxnSpPr>
            <a:cxnSpLocks/>
            <a:stCxn id="5" idx="3"/>
            <a:endCxn id="6" idx="1"/>
          </p:cNvCxnSpPr>
          <p:nvPr/>
        </p:nvCxnSpPr>
        <p:spPr>
          <a:xfrm>
            <a:off x="1127463" y="1789630"/>
            <a:ext cx="25745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6" name="直線コネクタ 25">
            <a:extLst>
              <a:ext uri="{FF2B5EF4-FFF2-40B4-BE49-F238E27FC236}">
                <a16:creationId xmlns:a16="http://schemas.microsoft.com/office/drawing/2014/main" id="{E3BFBB23-4664-4D5F-8318-D2BD95911725}"/>
              </a:ext>
            </a:extLst>
          </p:cNvPr>
          <p:cNvCxnSpPr>
            <a:cxnSpLocks/>
            <a:endCxn id="9" idx="1"/>
          </p:cNvCxnSpPr>
          <p:nvPr/>
        </p:nvCxnSpPr>
        <p:spPr>
          <a:xfrm>
            <a:off x="2796466" y="1789630"/>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29" name="直線コネクタ 28">
            <a:extLst>
              <a:ext uri="{FF2B5EF4-FFF2-40B4-BE49-F238E27FC236}">
                <a16:creationId xmlns:a16="http://schemas.microsoft.com/office/drawing/2014/main" id="{25FC4353-7ED9-4CE8-BF67-1EC2EF6CC572}"/>
              </a:ext>
            </a:extLst>
          </p:cNvPr>
          <p:cNvCxnSpPr>
            <a:cxnSpLocks/>
          </p:cNvCxnSpPr>
          <p:nvPr/>
        </p:nvCxnSpPr>
        <p:spPr>
          <a:xfrm>
            <a:off x="2911875" y="2097206"/>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0" name="直線コネクタ 29">
            <a:extLst>
              <a:ext uri="{FF2B5EF4-FFF2-40B4-BE49-F238E27FC236}">
                <a16:creationId xmlns:a16="http://schemas.microsoft.com/office/drawing/2014/main" id="{C7AF5625-6F21-483F-B10E-F196ABB5DA06}"/>
              </a:ext>
            </a:extLst>
          </p:cNvPr>
          <p:cNvCxnSpPr>
            <a:cxnSpLocks/>
          </p:cNvCxnSpPr>
          <p:nvPr/>
        </p:nvCxnSpPr>
        <p:spPr>
          <a:xfrm>
            <a:off x="2911875" y="237241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36" name="直線コネクタ 35">
            <a:extLst>
              <a:ext uri="{FF2B5EF4-FFF2-40B4-BE49-F238E27FC236}">
                <a16:creationId xmlns:a16="http://schemas.microsoft.com/office/drawing/2014/main" id="{0D82FE1C-67C1-4D1A-9ED3-BBDD83E5E433}"/>
              </a:ext>
            </a:extLst>
          </p:cNvPr>
          <p:cNvCxnSpPr>
            <a:cxnSpLocks/>
          </p:cNvCxnSpPr>
          <p:nvPr/>
        </p:nvCxnSpPr>
        <p:spPr>
          <a:xfrm>
            <a:off x="2911875" y="1789630"/>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0" name="直線コネクタ 39">
            <a:extLst>
              <a:ext uri="{FF2B5EF4-FFF2-40B4-BE49-F238E27FC236}">
                <a16:creationId xmlns:a16="http://schemas.microsoft.com/office/drawing/2014/main" id="{E8E952D5-72DB-4139-9676-13CE37230990}"/>
              </a:ext>
            </a:extLst>
          </p:cNvPr>
          <p:cNvCxnSpPr>
            <a:cxnSpLocks/>
          </p:cNvCxnSpPr>
          <p:nvPr/>
        </p:nvCxnSpPr>
        <p:spPr>
          <a:xfrm>
            <a:off x="1256189" y="1789629"/>
            <a:ext cx="0" cy="20621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2" name="直線コネクタ 41">
            <a:extLst>
              <a:ext uri="{FF2B5EF4-FFF2-40B4-BE49-F238E27FC236}">
                <a16:creationId xmlns:a16="http://schemas.microsoft.com/office/drawing/2014/main" id="{75099C50-56DC-467F-9290-DCC3D598CC14}"/>
              </a:ext>
            </a:extLst>
          </p:cNvPr>
          <p:cNvCxnSpPr>
            <a:cxnSpLocks/>
          </p:cNvCxnSpPr>
          <p:nvPr/>
        </p:nvCxnSpPr>
        <p:spPr>
          <a:xfrm>
            <a:off x="1256189" y="385173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3" name="直線コネクタ 42">
            <a:extLst>
              <a:ext uri="{FF2B5EF4-FFF2-40B4-BE49-F238E27FC236}">
                <a16:creationId xmlns:a16="http://schemas.microsoft.com/office/drawing/2014/main" id="{1CD53476-1E88-417B-B636-662655C8BC80}"/>
              </a:ext>
            </a:extLst>
          </p:cNvPr>
          <p:cNvCxnSpPr>
            <a:cxnSpLocks/>
          </p:cNvCxnSpPr>
          <p:nvPr/>
        </p:nvCxnSpPr>
        <p:spPr>
          <a:xfrm>
            <a:off x="2987335" y="499085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4" name="直線コネクタ 43">
            <a:extLst>
              <a:ext uri="{FF2B5EF4-FFF2-40B4-BE49-F238E27FC236}">
                <a16:creationId xmlns:a16="http://schemas.microsoft.com/office/drawing/2014/main" id="{9E20C47C-FA89-4B7C-B77D-1975FCD90DA1}"/>
              </a:ext>
            </a:extLst>
          </p:cNvPr>
          <p:cNvCxnSpPr>
            <a:cxnSpLocks/>
          </p:cNvCxnSpPr>
          <p:nvPr/>
        </p:nvCxnSpPr>
        <p:spPr>
          <a:xfrm>
            <a:off x="2796466" y="3851734"/>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5" name="直線コネクタ 44">
            <a:extLst>
              <a:ext uri="{FF2B5EF4-FFF2-40B4-BE49-F238E27FC236}">
                <a16:creationId xmlns:a16="http://schemas.microsoft.com/office/drawing/2014/main" id="{DB6ECC0C-7829-4A40-9966-07D948D518FB}"/>
              </a:ext>
            </a:extLst>
          </p:cNvPr>
          <p:cNvCxnSpPr>
            <a:cxnSpLocks/>
          </p:cNvCxnSpPr>
          <p:nvPr/>
        </p:nvCxnSpPr>
        <p:spPr>
          <a:xfrm>
            <a:off x="2987335" y="528453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6" name="直線コネクタ 45">
            <a:extLst>
              <a:ext uri="{FF2B5EF4-FFF2-40B4-BE49-F238E27FC236}">
                <a16:creationId xmlns:a16="http://schemas.microsoft.com/office/drawing/2014/main" id="{5F827DB4-0E39-42D5-8DDC-42C68C77DF0F}"/>
              </a:ext>
            </a:extLst>
          </p:cNvPr>
          <p:cNvCxnSpPr>
            <a:cxnSpLocks/>
          </p:cNvCxnSpPr>
          <p:nvPr/>
        </p:nvCxnSpPr>
        <p:spPr>
          <a:xfrm>
            <a:off x="2987335" y="3851734"/>
            <a:ext cx="0" cy="143280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8" name="直線コネクタ 47">
            <a:extLst>
              <a:ext uri="{FF2B5EF4-FFF2-40B4-BE49-F238E27FC236}">
                <a16:creationId xmlns:a16="http://schemas.microsoft.com/office/drawing/2014/main" id="{D1985BE9-2297-4EB7-AA10-0A9EB47BCAE1}"/>
              </a:ext>
            </a:extLst>
          </p:cNvPr>
          <p:cNvCxnSpPr>
            <a:cxnSpLocks/>
          </p:cNvCxnSpPr>
          <p:nvPr/>
        </p:nvCxnSpPr>
        <p:spPr>
          <a:xfrm>
            <a:off x="4572000" y="2357626"/>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49" name="直線コネクタ 48">
            <a:extLst>
              <a:ext uri="{FF2B5EF4-FFF2-40B4-BE49-F238E27FC236}">
                <a16:creationId xmlns:a16="http://schemas.microsoft.com/office/drawing/2014/main" id="{C3FBB181-3A68-4B25-9A16-82DDC78EF525}"/>
              </a:ext>
            </a:extLst>
          </p:cNvPr>
          <p:cNvCxnSpPr>
            <a:cxnSpLocks/>
          </p:cNvCxnSpPr>
          <p:nvPr/>
        </p:nvCxnSpPr>
        <p:spPr>
          <a:xfrm>
            <a:off x="4687409" y="26652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1" name="直線コネクタ 50">
            <a:extLst>
              <a:ext uri="{FF2B5EF4-FFF2-40B4-BE49-F238E27FC236}">
                <a16:creationId xmlns:a16="http://schemas.microsoft.com/office/drawing/2014/main" id="{C4FA2A54-5463-4AFE-9327-D4495DB1A671}"/>
              </a:ext>
            </a:extLst>
          </p:cNvPr>
          <p:cNvCxnSpPr>
            <a:cxnSpLocks/>
          </p:cNvCxnSpPr>
          <p:nvPr/>
        </p:nvCxnSpPr>
        <p:spPr>
          <a:xfrm>
            <a:off x="4687409" y="2357626"/>
            <a:ext cx="0" cy="30757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2" name="直線コネクタ 51">
            <a:extLst>
              <a:ext uri="{FF2B5EF4-FFF2-40B4-BE49-F238E27FC236}">
                <a16:creationId xmlns:a16="http://schemas.microsoft.com/office/drawing/2014/main" id="{532AF9F5-1D43-44E6-98C8-FDF7472F0106}"/>
              </a:ext>
            </a:extLst>
          </p:cNvPr>
          <p:cNvCxnSpPr>
            <a:cxnSpLocks/>
          </p:cNvCxnSpPr>
          <p:nvPr/>
        </p:nvCxnSpPr>
        <p:spPr>
          <a:xfrm>
            <a:off x="5624003" y="2636007"/>
            <a:ext cx="381739"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3" name="直線コネクタ 52">
            <a:extLst>
              <a:ext uri="{FF2B5EF4-FFF2-40B4-BE49-F238E27FC236}">
                <a16:creationId xmlns:a16="http://schemas.microsoft.com/office/drawing/2014/main" id="{98BE19A9-D29E-45A2-A1FA-48F933D60C2D}"/>
              </a:ext>
            </a:extLst>
          </p:cNvPr>
          <p:cNvCxnSpPr>
            <a:cxnSpLocks/>
          </p:cNvCxnSpPr>
          <p:nvPr/>
        </p:nvCxnSpPr>
        <p:spPr>
          <a:xfrm>
            <a:off x="5739412" y="2943583"/>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4" name="直線コネクタ 53">
            <a:extLst>
              <a:ext uri="{FF2B5EF4-FFF2-40B4-BE49-F238E27FC236}">
                <a16:creationId xmlns:a16="http://schemas.microsoft.com/office/drawing/2014/main" id="{EF4DE9A0-EA0B-4C29-92D5-689DE28DF570}"/>
              </a:ext>
            </a:extLst>
          </p:cNvPr>
          <p:cNvCxnSpPr>
            <a:cxnSpLocks/>
          </p:cNvCxnSpPr>
          <p:nvPr/>
        </p:nvCxnSpPr>
        <p:spPr>
          <a:xfrm>
            <a:off x="5739412" y="3218791"/>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5" name="直線コネクタ 54">
            <a:extLst>
              <a:ext uri="{FF2B5EF4-FFF2-40B4-BE49-F238E27FC236}">
                <a16:creationId xmlns:a16="http://schemas.microsoft.com/office/drawing/2014/main" id="{41E390A6-F8E4-41BF-8D9D-2CB9DDAFB307}"/>
              </a:ext>
            </a:extLst>
          </p:cNvPr>
          <p:cNvCxnSpPr>
            <a:cxnSpLocks/>
          </p:cNvCxnSpPr>
          <p:nvPr/>
        </p:nvCxnSpPr>
        <p:spPr>
          <a:xfrm>
            <a:off x="5739412" y="2636007"/>
            <a:ext cx="0" cy="582785"/>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7" name="直線コネクタ 56">
            <a:extLst>
              <a:ext uri="{FF2B5EF4-FFF2-40B4-BE49-F238E27FC236}">
                <a16:creationId xmlns:a16="http://schemas.microsoft.com/office/drawing/2014/main" id="{2159D672-3097-407B-B289-2DA96EE44468}"/>
              </a:ext>
            </a:extLst>
          </p:cNvPr>
          <p:cNvCxnSpPr>
            <a:cxnSpLocks/>
          </p:cNvCxnSpPr>
          <p:nvPr/>
        </p:nvCxnSpPr>
        <p:spPr>
          <a:xfrm>
            <a:off x="4727358" y="4145420"/>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58" name="直線コネクタ 57">
            <a:extLst>
              <a:ext uri="{FF2B5EF4-FFF2-40B4-BE49-F238E27FC236}">
                <a16:creationId xmlns:a16="http://schemas.microsoft.com/office/drawing/2014/main" id="{D2E9602A-3F08-4BA4-8604-FFD06D1F1094}"/>
              </a:ext>
            </a:extLst>
          </p:cNvPr>
          <p:cNvCxnSpPr>
            <a:cxnSpLocks/>
          </p:cNvCxnSpPr>
          <p:nvPr/>
        </p:nvCxnSpPr>
        <p:spPr>
          <a:xfrm>
            <a:off x="4323425" y="3851734"/>
            <a:ext cx="594803"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0" name="直線コネクタ 59">
            <a:extLst>
              <a:ext uri="{FF2B5EF4-FFF2-40B4-BE49-F238E27FC236}">
                <a16:creationId xmlns:a16="http://schemas.microsoft.com/office/drawing/2014/main" id="{F27DC3FD-02E1-45A5-8737-52AC79CF7350}"/>
              </a:ext>
            </a:extLst>
          </p:cNvPr>
          <p:cNvCxnSpPr>
            <a:cxnSpLocks/>
          </p:cNvCxnSpPr>
          <p:nvPr/>
        </p:nvCxnSpPr>
        <p:spPr>
          <a:xfrm>
            <a:off x="4727358" y="3851734"/>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63" name="直線コネクタ 62">
            <a:extLst>
              <a:ext uri="{FF2B5EF4-FFF2-40B4-BE49-F238E27FC236}">
                <a16:creationId xmlns:a16="http://schemas.microsoft.com/office/drawing/2014/main" id="{44DD6065-F520-4226-A395-0423B520D6BB}"/>
              </a:ext>
            </a:extLst>
          </p:cNvPr>
          <p:cNvCxnSpPr>
            <a:cxnSpLocks/>
          </p:cNvCxnSpPr>
          <p:nvPr/>
        </p:nvCxnSpPr>
        <p:spPr>
          <a:xfrm>
            <a:off x="4727358" y="4522102"/>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65" name="テキスト ボックス 64">
            <a:extLst>
              <a:ext uri="{FF2B5EF4-FFF2-40B4-BE49-F238E27FC236}">
                <a16:creationId xmlns:a16="http://schemas.microsoft.com/office/drawing/2014/main" id="{A5B02CA5-A50D-4449-A6E9-646CA80A1BA4}"/>
              </a:ext>
            </a:extLst>
          </p:cNvPr>
          <p:cNvSpPr txBox="1"/>
          <p:nvPr/>
        </p:nvSpPr>
        <p:spPr>
          <a:xfrm>
            <a:off x="4882716" y="4275914"/>
            <a:ext cx="3880280" cy="646331"/>
          </a:xfrm>
          <a:prstGeom prst="rect">
            <a:avLst/>
          </a:prstGeom>
          <a:noFill/>
        </p:spPr>
        <p:txBody>
          <a:bodyPr wrap="square" rtlCol="0">
            <a:spAutoFit/>
          </a:bodyPr>
          <a:lstStyle/>
          <a:p>
            <a:r>
              <a:rPr kumimoji="1" lang="en-US" altLang="ja-JP" b="0" dirty="0"/>
              <a:t>Through Engine compartment and cabin</a:t>
            </a:r>
            <a:endParaRPr kumimoji="1" lang="ja-JP" altLang="en-US" b="0" dirty="0"/>
          </a:p>
        </p:txBody>
      </p:sp>
      <p:cxnSp>
        <p:nvCxnSpPr>
          <p:cNvPr id="70" name="直線コネクタ 69">
            <a:extLst>
              <a:ext uri="{FF2B5EF4-FFF2-40B4-BE49-F238E27FC236}">
                <a16:creationId xmlns:a16="http://schemas.microsoft.com/office/drawing/2014/main" id="{F4AF134D-10A8-4E10-B311-B1A702B0395A}"/>
              </a:ext>
            </a:extLst>
          </p:cNvPr>
          <p:cNvCxnSpPr>
            <a:cxnSpLocks/>
          </p:cNvCxnSpPr>
          <p:nvPr/>
        </p:nvCxnSpPr>
        <p:spPr>
          <a:xfrm>
            <a:off x="4421079" y="5017486"/>
            <a:ext cx="149145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2" name="直線コネクタ 71">
            <a:extLst>
              <a:ext uri="{FF2B5EF4-FFF2-40B4-BE49-F238E27FC236}">
                <a16:creationId xmlns:a16="http://schemas.microsoft.com/office/drawing/2014/main" id="{83EDE0B6-0782-44C4-9F52-F55087EFCE13}"/>
              </a:ext>
            </a:extLst>
          </p:cNvPr>
          <p:cNvCxnSpPr>
            <a:cxnSpLocks/>
          </p:cNvCxnSpPr>
          <p:nvPr/>
        </p:nvCxnSpPr>
        <p:spPr>
          <a:xfrm>
            <a:off x="5646199" y="530369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3" name="直線コネクタ 72">
            <a:extLst>
              <a:ext uri="{FF2B5EF4-FFF2-40B4-BE49-F238E27FC236}">
                <a16:creationId xmlns:a16="http://schemas.microsoft.com/office/drawing/2014/main" id="{0F006349-78CF-4345-86BE-71E61AB83A03}"/>
              </a:ext>
            </a:extLst>
          </p:cNvPr>
          <p:cNvCxnSpPr>
            <a:cxnSpLocks/>
          </p:cNvCxnSpPr>
          <p:nvPr/>
        </p:nvCxnSpPr>
        <p:spPr>
          <a:xfrm>
            <a:off x="5646199" y="4997956"/>
            <a:ext cx="0" cy="67036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74" name="直線コネクタ 73">
            <a:extLst>
              <a:ext uri="{FF2B5EF4-FFF2-40B4-BE49-F238E27FC236}">
                <a16:creationId xmlns:a16="http://schemas.microsoft.com/office/drawing/2014/main" id="{5644D089-AB4A-4D8C-A770-CA18EE012039}"/>
              </a:ext>
            </a:extLst>
          </p:cNvPr>
          <p:cNvCxnSpPr>
            <a:cxnSpLocks/>
          </p:cNvCxnSpPr>
          <p:nvPr/>
        </p:nvCxnSpPr>
        <p:spPr>
          <a:xfrm>
            <a:off x="5646199" y="5668324"/>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76" name="テキスト ボックス 75">
            <a:extLst>
              <a:ext uri="{FF2B5EF4-FFF2-40B4-BE49-F238E27FC236}">
                <a16:creationId xmlns:a16="http://schemas.microsoft.com/office/drawing/2014/main" id="{71DE0290-7D5A-4DF0-A3B7-6E6A2A831604}"/>
              </a:ext>
            </a:extLst>
          </p:cNvPr>
          <p:cNvSpPr txBox="1"/>
          <p:nvPr/>
        </p:nvSpPr>
        <p:spPr>
          <a:xfrm>
            <a:off x="5921404" y="4825393"/>
            <a:ext cx="2592280" cy="369332"/>
          </a:xfrm>
          <a:prstGeom prst="rect">
            <a:avLst/>
          </a:prstGeom>
          <a:noFill/>
        </p:spPr>
        <p:txBody>
          <a:bodyPr wrap="square" rtlCol="0">
            <a:spAutoFit/>
          </a:bodyPr>
          <a:lstStyle/>
          <a:p>
            <a:r>
              <a:rPr kumimoji="1" lang="en-US" altLang="ja-JP" b="0" dirty="0"/>
              <a:t>Roof</a:t>
            </a:r>
            <a:endParaRPr kumimoji="1" lang="ja-JP" altLang="en-US" b="0" dirty="0"/>
          </a:p>
        </p:txBody>
      </p:sp>
      <p:sp>
        <p:nvSpPr>
          <p:cNvPr id="77" name="テキスト ボックス 76">
            <a:extLst>
              <a:ext uri="{FF2B5EF4-FFF2-40B4-BE49-F238E27FC236}">
                <a16:creationId xmlns:a16="http://schemas.microsoft.com/office/drawing/2014/main" id="{7CF24ADD-5E81-411F-BEA3-B63E7470C4BF}"/>
              </a:ext>
            </a:extLst>
          </p:cNvPr>
          <p:cNvSpPr txBox="1"/>
          <p:nvPr/>
        </p:nvSpPr>
        <p:spPr>
          <a:xfrm>
            <a:off x="5921403" y="5131136"/>
            <a:ext cx="3158233" cy="369332"/>
          </a:xfrm>
          <a:prstGeom prst="rect">
            <a:avLst/>
          </a:prstGeom>
          <a:noFill/>
        </p:spPr>
        <p:txBody>
          <a:bodyPr wrap="square" rtlCol="0">
            <a:spAutoFit/>
          </a:bodyPr>
          <a:lstStyle/>
          <a:p>
            <a:r>
              <a:rPr kumimoji="1" lang="en-US" altLang="ja-JP" b="0" dirty="0"/>
              <a:t>Side Right/Left/Front/back</a:t>
            </a:r>
            <a:endParaRPr kumimoji="1" lang="ja-JP" altLang="en-US" b="0" dirty="0"/>
          </a:p>
        </p:txBody>
      </p:sp>
      <p:sp>
        <p:nvSpPr>
          <p:cNvPr id="78" name="テキスト ボックス 77">
            <a:extLst>
              <a:ext uri="{FF2B5EF4-FFF2-40B4-BE49-F238E27FC236}">
                <a16:creationId xmlns:a16="http://schemas.microsoft.com/office/drawing/2014/main" id="{FF3E0266-5B19-465F-B7BA-D7415D5B0412}"/>
              </a:ext>
            </a:extLst>
          </p:cNvPr>
          <p:cNvSpPr txBox="1"/>
          <p:nvPr/>
        </p:nvSpPr>
        <p:spPr>
          <a:xfrm>
            <a:off x="5921404" y="5456099"/>
            <a:ext cx="2592280" cy="369332"/>
          </a:xfrm>
          <a:prstGeom prst="rect">
            <a:avLst/>
          </a:prstGeom>
          <a:noFill/>
        </p:spPr>
        <p:txBody>
          <a:bodyPr wrap="square" rtlCol="0">
            <a:spAutoFit/>
          </a:bodyPr>
          <a:lstStyle/>
          <a:p>
            <a:r>
              <a:rPr kumimoji="1" lang="en-US" altLang="ja-JP" b="0" dirty="0"/>
              <a:t>Bottom</a:t>
            </a:r>
            <a:endParaRPr kumimoji="1" lang="ja-JP" altLang="en-US" b="0" dirty="0"/>
          </a:p>
        </p:txBody>
      </p:sp>
      <p:cxnSp>
        <p:nvCxnSpPr>
          <p:cNvPr id="80" name="直線コネクタ 79">
            <a:extLst>
              <a:ext uri="{FF2B5EF4-FFF2-40B4-BE49-F238E27FC236}">
                <a16:creationId xmlns:a16="http://schemas.microsoft.com/office/drawing/2014/main" id="{70A7CF6B-EDDD-461F-9141-D288B0AB793E}"/>
              </a:ext>
            </a:extLst>
          </p:cNvPr>
          <p:cNvCxnSpPr>
            <a:cxnSpLocks/>
          </p:cNvCxnSpPr>
          <p:nvPr/>
        </p:nvCxnSpPr>
        <p:spPr>
          <a:xfrm>
            <a:off x="4944862" y="5980305"/>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1" name="直線コネクタ 80">
            <a:extLst>
              <a:ext uri="{FF2B5EF4-FFF2-40B4-BE49-F238E27FC236}">
                <a16:creationId xmlns:a16="http://schemas.microsoft.com/office/drawing/2014/main" id="{A7F8FF7A-3A38-4BD8-A9E6-AECF971CA5E5}"/>
              </a:ext>
            </a:extLst>
          </p:cNvPr>
          <p:cNvCxnSpPr>
            <a:cxnSpLocks/>
          </p:cNvCxnSpPr>
          <p:nvPr/>
        </p:nvCxnSpPr>
        <p:spPr>
          <a:xfrm>
            <a:off x="4944862" y="5330985"/>
            <a:ext cx="0" cy="1050144"/>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2" name="直線コネクタ 81">
            <a:extLst>
              <a:ext uri="{FF2B5EF4-FFF2-40B4-BE49-F238E27FC236}">
                <a16:creationId xmlns:a16="http://schemas.microsoft.com/office/drawing/2014/main" id="{58304509-7542-4C66-B051-99D5E5308BBF}"/>
              </a:ext>
            </a:extLst>
          </p:cNvPr>
          <p:cNvCxnSpPr>
            <a:cxnSpLocks/>
          </p:cNvCxnSpPr>
          <p:nvPr/>
        </p:nvCxnSpPr>
        <p:spPr>
          <a:xfrm>
            <a:off x="4944862" y="6381129"/>
            <a:ext cx="266330"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4" name="直線コネクタ 83">
            <a:extLst>
              <a:ext uri="{FF2B5EF4-FFF2-40B4-BE49-F238E27FC236}">
                <a16:creationId xmlns:a16="http://schemas.microsoft.com/office/drawing/2014/main" id="{BBF519A7-B3EB-43E5-A994-54A97D36B3E9}"/>
              </a:ext>
            </a:extLst>
          </p:cNvPr>
          <p:cNvCxnSpPr>
            <a:cxnSpLocks/>
          </p:cNvCxnSpPr>
          <p:nvPr/>
        </p:nvCxnSpPr>
        <p:spPr>
          <a:xfrm>
            <a:off x="4811697" y="5320738"/>
            <a:ext cx="142042" cy="0"/>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87" name="テキスト ボックス 86">
            <a:extLst>
              <a:ext uri="{FF2B5EF4-FFF2-40B4-BE49-F238E27FC236}">
                <a16:creationId xmlns:a16="http://schemas.microsoft.com/office/drawing/2014/main" id="{3BA546F9-0A23-4D53-9441-35708256181D}"/>
              </a:ext>
            </a:extLst>
          </p:cNvPr>
          <p:cNvSpPr txBox="1"/>
          <p:nvPr/>
        </p:nvSpPr>
        <p:spPr>
          <a:xfrm>
            <a:off x="5166804" y="5804305"/>
            <a:ext cx="2592280" cy="369332"/>
          </a:xfrm>
          <a:prstGeom prst="rect">
            <a:avLst/>
          </a:prstGeom>
          <a:noFill/>
        </p:spPr>
        <p:txBody>
          <a:bodyPr wrap="square" rtlCol="0">
            <a:spAutoFit/>
          </a:bodyPr>
          <a:lstStyle/>
          <a:p>
            <a:r>
              <a:rPr kumimoji="1" lang="en-US" altLang="ja-JP" b="0" dirty="0"/>
              <a:t>Static vehicle</a:t>
            </a:r>
            <a:endParaRPr kumimoji="1" lang="ja-JP" altLang="en-US" b="0" dirty="0"/>
          </a:p>
        </p:txBody>
      </p:sp>
      <p:sp>
        <p:nvSpPr>
          <p:cNvPr id="88" name="テキスト ボックス 87">
            <a:extLst>
              <a:ext uri="{FF2B5EF4-FFF2-40B4-BE49-F238E27FC236}">
                <a16:creationId xmlns:a16="http://schemas.microsoft.com/office/drawing/2014/main" id="{24584434-F2D7-4D83-84F1-1AEE5879527F}"/>
              </a:ext>
            </a:extLst>
          </p:cNvPr>
          <p:cNvSpPr txBox="1"/>
          <p:nvPr/>
        </p:nvSpPr>
        <p:spPr>
          <a:xfrm>
            <a:off x="5166804" y="6132659"/>
            <a:ext cx="2592280" cy="369332"/>
          </a:xfrm>
          <a:prstGeom prst="rect">
            <a:avLst/>
          </a:prstGeom>
          <a:noFill/>
        </p:spPr>
        <p:txBody>
          <a:bodyPr wrap="square" rtlCol="0">
            <a:spAutoFit/>
          </a:bodyPr>
          <a:lstStyle/>
          <a:p>
            <a:r>
              <a:rPr kumimoji="1" lang="en-US" altLang="ja-JP" b="0" dirty="0"/>
              <a:t>Moving vehicle</a:t>
            </a:r>
            <a:endParaRPr kumimoji="1" lang="ja-JP" altLang="en-US" b="0" dirty="0"/>
          </a:p>
        </p:txBody>
      </p:sp>
      <p:sp>
        <p:nvSpPr>
          <p:cNvPr id="89" name="テキスト ボックス 88">
            <a:extLst>
              <a:ext uri="{FF2B5EF4-FFF2-40B4-BE49-F238E27FC236}">
                <a16:creationId xmlns:a16="http://schemas.microsoft.com/office/drawing/2014/main" id="{13652B20-0153-4BD0-8391-6400225B0B1F}"/>
              </a:ext>
            </a:extLst>
          </p:cNvPr>
          <p:cNvSpPr txBox="1"/>
          <p:nvPr/>
        </p:nvSpPr>
        <p:spPr>
          <a:xfrm>
            <a:off x="6152225" y="1477838"/>
            <a:ext cx="2561208" cy="646331"/>
          </a:xfrm>
          <a:prstGeom prst="rect">
            <a:avLst/>
          </a:prstGeom>
          <a:noFill/>
        </p:spPr>
        <p:txBody>
          <a:bodyPr wrap="square">
            <a:spAutoFit/>
          </a:bodyPr>
          <a:lstStyle/>
          <a:p>
            <a:r>
              <a:rPr lang="en-US" altLang="ja-JP" dirty="0">
                <a:solidFill>
                  <a:srgbClr val="0000FF"/>
                </a:solidFill>
              </a:rPr>
              <a:t>※Covered by</a:t>
            </a:r>
            <a:br>
              <a:rPr lang="en-US" altLang="ja-JP" dirty="0">
                <a:solidFill>
                  <a:srgbClr val="0000FF"/>
                </a:solidFill>
              </a:rPr>
            </a:br>
            <a:r>
              <a:rPr kumimoji="1" lang="en-US" altLang="ja-JP" dirty="0">
                <a:solidFill>
                  <a:srgbClr val="0000FF"/>
                </a:solidFill>
              </a:rPr>
              <a:t>IEEE 802.15.6-2012</a:t>
            </a:r>
          </a:p>
        </p:txBody>
      </p:sp>
      <p:sp>
        <p:nvSpPr>
          <p:cNvPr id="90" name="四角形: 角を丸くする 89">
            <a:extLst>
              <a:ext uri="{FF2B5EF4-FFF2-40B4-BE49-F238E27FC236}">
                <a16:creationId xmlns:a16="http://schemas.microsoft.com/office/drawing/2014/main" id="{B2CA8BE4-EB33-4710-8CA5-1F97870F8953}"/>
              </a:ext>
            </a:extLst>
          </p:cNvPr>
          <p:cNvSpPr/>
          <p:nvPr/>
        </p:nvSpPr>
        <p:spPr>
          <a:xfrm>
            <a:off x="1384916" y="1466464"/>
            <a:ext cx="7328508" cy="1945689"/>
          </a:xfrm>
          <a:prstGeom prst="roundRect">
            <a:avLst/>
          </a:prstGeom>
          <a:noFill/>
          <a:ln>
            <a:solidFill>
              <a:srgbClr val="0000FF"/>
            </a:solidFill>
            <a:prstDash val="dash"/>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kumimoji="1" lang="ja-JP" altLang="en-US" dirty="0">
              <a:solidFill>
                <a:schemeClr val="tx1"/>
              </a:solidFill>
            </a:endParaRPr>
          </a:p>
        </p:txBody>
      </p:sp>
      <p:sp>
        <p:nvSpPr>
          <p:cNvPr id="66" name="テキスト ボックス 65">
            <a:extLst>
              <a:ext uri="{FF2B5EF4-FFF2-40B4-BE49-F238E27FC236}">
                <a16:creationId xmlns:a16="http://schemas.microsoft.com/office/drawing/2014/main" id="{E389F74C-93CF-4400-AF20-80B3C76852ED}"/>
              </a:ext>
            </a:extLst>
          </p:cNvPr>
          <p:cNvSpPr txBox="1"/>
          <p:nvPr/>
        </p:nvSpPr>
        <p:spPr>
          <a:xfrm>
            <a:off x="3284735" y="2368700"/>
            <a:ext cx="1482572" cy="261610"/>
          </a:xfrm>
          <a:prstGeom prst="rect">
            <a:avLst/>
          </a:prstGeom>
          <a:noFill/>
        </p:spPr>
        <p:txBody>
          <a:bodyPr wrap="square" rtlCol="0">
            <a:spAutoFit/>
          </a:bodyPr>
          <a:lstStyle/>
          <a:p>
            <a:r>
              <a:rPr lang="en-US" altLang="ja-JP" sz="1100" b="0" dirty="0"/>
              <a:t>※not covered yet</a:t>
            </a:r>
            <a:endParaRPr kumimoji="1" lang="ja-JP" altLang="en-US" sz="1100" b="0" dirty="0"/>
          </a:p>
        </p:txBody>
      </p:sp>
      <p:sp>
        <p:nvSpPr>
          <p:cNvPr id="71" name="テキスト ボックス 70">
            <a:extLst>
              <a:ext uri="{FF2B5EF4-FFF2-40B4-BE49-F238E27FC236}">
                <a16:creationId xmlns:a16="http://schemas.microsoft.com/office/drawing/2014/main" id="{BBACB7F7-6D94-433A-B1B8-CC25865ADEE2}"/>
              </a:ext>
            </a:extLst>
          </p:cNvPr>
          <p:cNvSpPr txBox="1"/>
          <p:nvPr/>
        </p:nvSpPr>
        <p:spPr>
          <a:xfrm>
            <a:off x="7057375" y="2110554"/>
            <a:ext cx="1656049" cy="600164"/>
          </a:xfrm>
          <a:prstGeom prst="rect">
            <a:avLst/>
          </a:prstGeom>
          <a:solidFill>
            <a:srgbClr val="FFFF00"/>
          </a:solidFill>
          <a:ln>
            <a:solidFill>
              <a:schemeClr val="tx1"/>
            </a:solidFill>
          </a:ln>
        </p:spPr>
        <p:txBody>
          <a:bodyPr wrap="square" rtlCol="0">
            <a:spAutoFit/>
          </a:bodyPr>
          <a:lstStyle/>
          <a:p>
            <a:r>
              <a:rPr lang="en-US" altLang="ja-JP" sz="1100" b="0" dirty="0"/>
              <a:t>※Around means;</a:t>
            </a:r>
          </a:p>
          <a:p>
            <a:r>
              <a:rPr kumimoji="1" lang="en-US" altLang="ja-JP" sz="1100" b="0" dirty="0"/>
              <a:t>Desk, WiFi AP in the room etc.</a:t>
            </a:r>
            <a:endParaRPr kumimoji="1" lang="ja-JP" altLang="en-US" sz="1100" b="0" dirty="0"/>
          </a:p>
        </p:txBody>
      </p:sp>
      <p:sp>
        <p:nvSpPr>
          <p:cNvPr id="75" name="テキスト ボックス 74">
            <a:extLst>
              <a:ext uri="{FF2B5EF4-FFF2-40B4-BE49-F238E27FC236}">
                <a16:creationId xmlns:a16="http://schemas.microsoft.com/office/drawing/2014/main" id="{014E8CEB-F2A6-4BC0-B80F-5CB6DDC765C7}"/>
              </a:ext>
            </a:extLst>
          </p:cNvPr>
          <p:cNvSpPr txBox="1"/>
          <p:nvPr/>
        </p:nvSpPr>
        <p:spPr>
          <a:xfrm>
            <a:off x="44387" y="2099107"/>
            <a:ext cx="1083076" cy="1477328"/>
          </a:xfrm>
          <a:prstGeom prst="rect">
            <a:avLst/>
          </a:prstGeom>
          <a:noFill/>
          <a:ln>
            <a:solidFill>
              <a:schemeClr val="tx1"/>
            </a:solidFill>
          </a:ln>
        </p:spPr>
        <p:txBody>
          <a:bodyPr wrap="square" rtlCol="0">
            <a:spAutoFit/>
          </a:bodyPr>
          <a:lstStyle/>
          <a:p>
            <a:r>
              <a:rPr kumimoji="1" lang="en-US" altLang="ja-JP" b="0" dirty="0"/>
              <a:t>Channel model</a:t>
            </a:r>
          </a:p>
          <a:p>
            <a:r>
              <a:rPr lang="en-US" altLang="ja-JP" b="0" dirty="0"/>
              <a:t>With environment</a:t>
            </a:r>
            <a:endParaRPr kumimoji="1" lang="ja-JP" altLang="en-US" b="0" dirty="0"/>
          </a:p>
        </p:txBody>
      </p:sp>
      <p:sp>
        <p:nvSpPr>
          <p:cNvPr id="91" name="テキスト ボックス 90">
            <a:extLst>
              <a:ext uri="{FF2B5EF4-FFF2-40B4-BE49-F238E27FC236}">
                <a16:creationId xmlns:a16="http://schemas.microsoft.com/office/drawing/2014/main" id="{E2CD5EB9-C00D-486A-9920-1FF8167C00EA}"/>
              </a:ext>
            </a:extLst>
          </p:cNvPr>
          <p:cNvSpPr txBox="1"/>
          <p:nvPr/>
        </p:nvSpPr>
        <p:spPr>
          <a:xfrm>
            <a:off x="4918228" y="1615649"/>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2" name="テキスト ボックス 91">
            <a:extLst>
              <a:ext uri="{FF2B5EF4-FFF2-40B4-BE49-F238E27FC236}">
                <a16:creationId xmlns:a16="http://schemas.microsoft.com/office/drawing/2014/main" id="{937086E2-9B88-4F98-8477-1F67663FA056}"/>
              </a:ext>
            </a:extLst>
          </p:cNvPr>
          <p:cNvSpPr txBox="1"/>
          <p:nvPr/>
        </p:nvSpPr>
        <p:spPr>
          <a:xfrm>
            <a:off x="4092605" y="1890348"/>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3" name="テキスト ボックス 92">
            <a:extLst>
              <a:ext uri="{FF2B5EF4-FFF2-40B4-BE49-F238E27FC236}">
                <a16:creationId xmlns:a16="http://schemas.microsoft.com/office/drawing/2014/main" id="{125EE139-095F-4372-AAB9-64593EB37E6E}"/>
              </a:ext>
            </a:extLst>
          </p:cNvPr>
          <p:cNvSpPr txBox="1"/>
          <p:nvPr/>
        </p:nvSpPr>
        <p:spPr>
          <a:xfrm>
            <a:off x="6540984" y="2447202"/>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4" name="テキスト ボックス 93">
            <a:extLst>
              <a:ext uri="{FF2B5EF4-FFF2-40B4-BE49-F238E27FC236}">
                <a16:creationId xmlns:a16="http://schemas.microsoft.com/office/drawing/2014/main" id="{C1C04262-637B-41E7-88FC-7EA1DE9689C6}"/>
              </a:ext>
            </a:extLst>
          </p:cNvPr>
          <p:cNvSpPr txBox="1"/>
          <p:nvPr/>
        </p:nvSpPr>
        <p:spPr>
          <a:xfrm>
            <a:off x="6555784" y="2750050"/>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98" name="テキスト ボックス 97">
            <a:extLst>
              <a:ext uri="{FF2B5EF4-FFF2-40B4-BE49-F238E27FC236}">
                <a16:creationId xmlns:a16="http://schemas.microsoft.com/office/drawing/2014/main" id="{10DE4744-F940-4146-B05A-339A12E7BA42}"/>
              </a:ext>
            </a:extLst>
          </p:cNvPr>
          <p:cNvSpPr txBox="1"/>
          <p:nvPr/>
        </p:nvSpPr>
        <p:spPr>
          <a:xfrm>
            <a:off x="8184828" y="3042821"/>
            <a:ext cx="355108" cy="369332"/>
          </a:xfrm>
          <a:prstGeom prst="rect">
            <a:avLst/>
          </a:prstGeom>
          <a:noFill/>
        </p:spPr>
        <p:txBody>
          <a:bodyPr wrap="square">
            <a:spAutoFit/>
          </a:bodyPr>
          <a:lstStyle/>
          <a:p>
            <a:r>
              <a:rPr lang="en-US" altLang="ja-JP" dirty="0">
                <a:solidFill>
                  <a:srgbClr val="0000FF"/>
                </a:solidFill>
              </a:rPr>
              <a:t>※</a:t>
            </a:r>
            <a:endParaRPr lang="ja-JP" altLang="en-US" dirty="0"/>
          </a:p>
        </p:txBody>
      </p:sp>
      <p:sp>
        <p:nvSpPr>
          <p:cNvPr id="2" name="フッター プレースホルダー 1">
            <a:extLst>
              <a:ext uri="{FF2B5EF4-FFF2-40B4-BE49-F238E27FC236}">
                <a16:creationId xmlns:a16="http://schemas.microsoft.com/office/drawing/2014/main" id="{15D60210-5854-4A78-A120-7D6205E0F909}"/>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99635158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6E21125-0FA3-4F9E-84E8-1D713DC6905E}"/>
              </a:ext>
            </a:extLst>
          </p:cNvPr>
          <p:cNvSpPr>
            <a:spLocks noGrp="1"/>
          </p:cNvSpPr>
          <p:nvPr>
            <p:ph type="dt" idx="10"/>
          </p:nvPr>
        </p:nvSpPr>
        <p:spPr/>
        <p:txBody>
          <a:bodyPr/>
          <a:lstStyle/>
          <a:p>
            <a:r>
              <a:rPr lang="en-US" altLang="ja-JP"/>
              <a:t>November 2021</a:t>
            </a:r>
            <a:endParaRPr lang="en-US" dirty="0"/>
          </a:p>
        </p:txBody>
      </p:sp>
      <p:sp>
        <p:nvSpPr>
          <p:cNvPr id="4" name="スライド番号プレースホルダー 3">
            <a:extLst>
              <a:ext uri="{FF2B5EF4-FFF2-40B4-BE49-F238E27FC236}">
                <a16:creationId xmlns:a16="http://schemas.microsoft.com/office/drawing/2014/main" id="{0D43C76A-C1BF-4307-A6EE-590AC0CDF97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
        <p:nvSpPr>
          <p:cNvPr id="5" name="タイトル 4">
            <a:extLst>
              <a:ext uri="{FF2B5EF4-FFF2-40B4-BE49-F238E27FC236}">
                <a16:creationId xmlns:a16="http://schemas.microsoft.com/office/drawing/2014/main" id="{508A5AD6-F33B-4A5D-9E82-AF5A808AF775}"/>
              </a:ext>
            </a:extLst>
          </p:cNvPr>
          <p:cNvSpPr>
            <a:spLocks noGrp="1"/>
          </p:cNvSpPr>
          <p:nvPr>
            <p:ph type="title"/>
          </p:nvPr>
        </p:nvSpPr>
        <p:spPr/>
        <p:txBody>
          <a:bodyPr/>
          <a:lstStyle/>
          <a:p>
            <a:r>
              <a:rPr kumimoji="1" lang="en-US" altLang="ja-JP" dirty="0"/>
              <a:t>Current channel models in std.802.15.6</a:t>
            </a:r>
            <a:endParaRPr kumimoji="1" lang="ja-JP" altLang="en-US" dirty="0"/>
          </a:p>
        </p:txBody>
      </p:sp>
      <p:graphicFrame>
        <p:nvGraphicFramePr>
          <p:cNvPr id="6" name="表 6">
            <a:extLst>
              <a:ext uri="{FF2B5EF4-FFF2-40B4-BE49-F238E27FC236}">
                <a16:creationId xmlns:a16="http://schemas.microsoft.com/office/drawing/2014/main" id="{33B7561F-3E53-47BB-A4EB-D0310EF4E376}"/>
              </a:ext>
            </a:extLst>
          </p:cNvPr>
          <p:cNvGraphicFramePr>
            <a:graphicFrameLocks noGrp="1"/>
          </p:cNvGraphicFramePr>
          <p:nvPr>
            <p:extLst>
              <p:ext uri="{D42A27DB-BD31-4B8C-83A1-F6EECF244321}">
                <p14:modId xmlns:p14="http://schemas.microsoft.com/office/powerpoint/2010/main" val="3093034723"/>
              </p:ext>
            </p:extLst>
          </p:nvPr>
        </p:nvGraphicFramePr>
        <p:xfrm>
          <a:off x="923278" y="1503532"/>
          <a:ext cx="7534922" cy="3962400"/>
        </p:xfrm>
        <a:graphic>
          <a:graphicData uri="http://schemas.openxmlformats.org/drawingml/2006/table">
            <a:tbl>
              <a:tblPr firstRow="1" bandRow="1">
                <a:tableStyleId>{5C22544A-7EE6-4342-B048-85BDC9FD1C3A}</a:tableStyleId>
              </a:tblPr>
              <a:tblGrid>
                <a:gridCol w="1126633">
                  <a:extLst>
                    <a:ext uri="{9D8B030D-6E8A-4147-A177-3AD203B41FA5}">
                      <a16:colId xmlns:a16="http://schemas.microsoft.com/office/drawing/2014/main" val="1961243552"/>
                    </a:ext>
                  </a:extLst>
                </a:gridCol>
                <a:gridCol w="2640828">
                  <a:extLst>
                    <a:ext uri="{9D8B030D-6E8A-4147-A177-3AD203B41FA5}">
                      <a16:colId xmlns:a16="http://schemas.microsoft.com/office/drawing/2014/main" val="2757147081"/>
                    </a:ext>
                  </a:extLst>
                </a:gridCol>
                <a:gridCol w="2710681">
                  <a:extLst>
                    <a:ext uri="{9D8B030D-6E8A-4147-A177-3AD203B41FA5}">
                      <a16:colId xmlns:a16="http://schemas.microsoft.com/office/drawing/2014/main" val="2900183072"/>
                    </a:ext>
                  </a:extLst>
                </a:gridCol>
                <a:gridCol w="1056780">
                  <a:extLst>
                    <a:ext uri="{9D8B030D-6E8A-4147-A177-3AD203B41FA5}">
                      <a16:colId xmlns:a16="http://schemas.microsoft.com/office/drawing/2014/main" val="697848225"/>
                    </a:ext>
                  </a:extLst>
                </a:gridCol>
              </a:tblGrid>
              <a:tr h="389446">
                <a:tc>
                  <a:txBody>
                    <a:bodyPr/>
                    <a:lstStyle/>
                    <a:p>
                      <a:r>
                        <a:rPr kumimoji="1" lang="en-US" altLang="ja-JP" sz="1800" dirty="0" err="1">
                          <a:solidFill>
                            <a:schemeClr val="tx1"/>
                          </a:solidFill>
                        </a:rPr>
                        <a:t>Senario</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solidFill>
                            <a:schemeClr val="tx1"/>
                          </a:solidFill>
                        </a:rPr>
                        <a:t>Description</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solidFill>
                            <a:schemeClr val="tx1"/>
                          </a:solidFill>
                        </a:rPr>
                        <a:t>Frequency band</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sz="1800" dirty="0">
                          <a:solidFill>
                            <a:schemeClr val="tx1"/>
                          </a:solidFill>
                        </a:rPr>
                        <a:t>Channel Model</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1356828"/>
                  </a:ext>
                </a:extLst>
              </a:tr>
              <a:tr h="278722">
                <a:tc>
                  <a:txBody>
                    <a:bodyPr/>
                    <a:lstStyle/>
                    <a:p>
                      <a:r>
                        <a:rPr lang="en-US" sz="1600" b="0" i="0" dirty="0">
                          <a:solidFill>
                            <a:srgbClr val="000000"/>
                          </a:solidFill>
                          <a:effectLst/>
                          <a:latin typeface="TimesNewRomanPSMT"/>
                        </a:rPr>
                        <a:t>S1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Implant to Implant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a:solidFill>
                            <a:srgbClr val="000000"/>
                          </a:solidFill>
                          <a:effectLst/>
                          <a:latin typeface="TimesNewRomanPSMT"/>
                        </a:rPr>
                        <a:t>402-405 MHz </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a:solidFill>
                            <a:srgbClr val="000000"/>
                          </a:solidFill>
                          <a:effectLst/>
                          <a:latin typeface="TimesNewRomanPSMT"/>
                        </a:rPr>
                        <a:t>CM1</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9100827"/>
                  </a:ext>
                </a:extLst>
              </a:tr>
              <a:tr h="278722">
                <a:tc>
                  <a:txBody>
                    <a:bodyPr/>
                    <a:lstStyle/>
                    <a:p>
                      <a:r>
                        <a:rPr lang="en-US" sz="1600" b="0" i="0">
                          <a:solidFill>
                            <a:srgbClr val="000000"/>
                          </a:solidFill>
                          <a:effectLst/>
                          <a:latin typeface="TimesNewRomanPSMT"/>
                        </a:rPr>
                        <a:t>S2 </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Implant to Body Surface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a:solidFill>
                            <a:srgbClr val="000000"/>
                          </a:solidFill>
                          <a:effectLst/>
                          <a:latin typeface="TimesNewRomanPSMT"/>
                        </a:rPr>
                        <a:t>402-405 MHz </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a:solidFill>
                            <a:srgbClr val="000000"/>
                          </a:solidFill>
                          <a:effectLst/>
                          <a:latin typeface="TimesNewRomanPSMT"/>
                        </a:rPr>
                        <a:t>CM2</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2688285"/>
                  </a:ext>
                </a:extLst>
              </a:tr>
              <a:tr h="278722">
                <a:tc>
                  <a:txBody>
                    <a:bodyPr/>
                    <a:lstStyle/>
                    <a:p>
                      <a:r>
                        <a:rPr lang="en-US" sz="1600" b="0" i="0">
                          <a:solidFill>
                            <a:srgbClr val="000000"/>
                          </a:solidFill>
                          <a:effectLst/>
                          <a:latin typeface="TimesNewRomanPSMT"/>
                        </a:rPr>
                        <a:t>S3 </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Implant to External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a:solidFill>
                            <a:srgbClr val="000000"/>
                          </a:solidFill>
                          <a:effectLst/>
                          <a:latin typeface="TimesNewRomanPSMT"/>
                        </a:rPr>
                        <a:t>402-405 MHz </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a:solidFill>
                            <a:srgbClr val="000000"/>
                          </a:solidFill>
                          <a:effectLst/>
                          <a:latin typeface="TimesNewRomanPSMT"/>
                        </a:rPr>
                        <a:t>CM2</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6043518"/>
                  </a:ext>
                </a:extLst>
              </a:tr>
              <a:tr h="278722">
                <a:tc>
                  <a:txBody>
                    <a:bodyPr/>
                    <a:lstStyle/>
                    <a:p>
                      <a:r>
                        <a:rPr lang="en-US" sz="1600" b="0" i="0">
                          <a:solidFill>
                            <a:srgbClr val="000000"/>
                          </a:solidFill>
                          <a:effectLst/>
                          <a:latin typeface="TimesNewRomanPSMT"/>
                        </a:rPr>
                        <a:t>S4 </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Body Surface to Body</a:t>
                      </a:r>
                      <a:br>
                        <a:rPr lang="en-US" sz="1600" b="0" i="0" dirty="0">
                          <a:solidFill>
                            <a:srgbClr val="000000"/>
                          </a:solidFill>
                          <a:effectLst/>
                          <a:latin typeface="TimesNewRomanPSMT"/>
                        </a:rPr>
                      </a:br>
                      <a:r>
                        <a:rPr lang="en-US" sz="1600" b="0" i="0" dirty="0">
                          <a:solidFill>
                            <a:srgbClr val="000000"/>
                          </a:solidFill>
                          <a:effectLst/>
                          <a:latin typeface="TimesNewRomanPSMT"/>
                        </a:rPr>
                        <a:t>Surface (LOS)</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600" b="0" i="0">
                          <a:solidFill>
                            <a:srgbClr val="000000"/>
                          </a:solidFill>
                          <a:effectLst/>
                          <a:latin typeface="TimesNewRomanPSMT"/>
                        </a:rPr>
                        <a:t>13.5, 50, 400, 600, 900 MHz</a:t>
                      </a:r>
                      <a:br>
                        <a:rPr lang="de-DE" sz="1600" b="0" i="0">
                          <a:solidFill>
                            <a:srgbClr val="000000"/>
                          </a:solidFill>
                          <a:effectLst/>
                          <a:latin typeface="TimesNewRomanPSMT"/>
                        </a:rPr>
                      </a:br>
                      <a:r>
                        <a:rPr lang="de-DE" sz="1600" b="0" i="0">
                          <a:solidFill>
                            <a:srgbClr val="000000"/>
                          </a:solidFill>
                          <a:effectLst/>
                          <a:latin typeface="TimesNewRomanPSMT"/>
                        </a:rPr>
                        <a:t>2.4, 3.1-10.6 GHZ </a:t>
                      </a:r>
                      <a:endParaRPr lang="de-DE"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a:solidFill>
                            <a:srgbClr val="000000"/>
                          </a:solidFill>
                          <a:effectLst/>
                          <a:latin typeface="TimesNewRomanPSMT"/>
                        </a:rPr>
                        <a:t>CM3</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4191566"/>
                  </a:ext>
                </a:extLst>
              </a:tr>
              <a:tr h="278722">
                <a:tc>
                  <a:txBody>
                    <a:bodyPr/>
                    <a:lstStyle/>
                    <a:p>
                      <a:r>
                        <a:rPr lang="en-US" sz="1600" b="0" i="0">
                          <a:solidFill>
                            <a:srgbClr val="000000"/>
                          </a:solidFill>
                          <a:effectLst/>
                          <a:latin typeface="TimesNewRomanPSMT"/>
                        </a:rPr>
                        <a:t>S5 </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Body Surface to Body</a:t>
                      </a:r>
                      <a:br>
                        <a:rPr lang="en-US" sz="1600" b="0" i="0" dirty="0">
                          <a:solidFill>
                            <a:srgbClr val="000000"/>
                          </a:solidFill>
                          <a:effectLst/>
                          <a:latin typeface="TimesNewRomanPSMT"/>
                        </a:rPr>
                      </a:br>
                      <a:r>
                        <a:rPr lang="en-US" sz="1600" b="0" i="0" dirty="0">
                          <a:solidFill>
                            <a:srgbClr val="000000"/>
                          </a:solidFill>
                          <a:effectLst/>
                          <a:latin typeface="TimesNewRomanPSMT"/>
                        </a:rPr>
                        <a:t>Surface (NLOS)</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600" b="0" i="0">
                          <a:solidFill>
                            <a:srgbClr val="000000"/>
                          </a:solidFill>
                          <a:effectLst/>
                          <a:latin typeface="TimesNewRomanPSMT"/>
                        </a:rPr>
                        <a:t>13.5, 50, 400, 600, 900 MHz</a:t>
                      </a:r>
                      <a:br>
                        <a:rPr lang="de-DE" sz="1600" b="0" i="0">
                          <a:solidFill>
                            <a:srgbClr val="000000"/>
                          </a:solidFill>
                          <a:effectLst/>
                          <a:latin typeface="TimesNewRomanPSMT"/>
                        </a:rPr>
                      </a:br>
                      <a:r>
                        <a:rPr lang="de-DE" sz="1600" b="0" i="0">
                          <a:solidFill>
                            <a:srgbClr val="000000"/>
                          </a:solidFill>
                          <a:effectLst/>
                          <a:latin typeface="TimesNewRomanPSMT"/>
                        </a:rPr>
                        <a:t>2.4, 3.1-10.6 GHZ </a:t>
                      </a:r>
                      <a:endParaRPr lang="de-DE"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a:solidFill>
                            <a:srgbClr val="000000"/>
                          </a:solidFill>
                          <a:effectLst/>
                          <a:latin typeface="TimesNewRomanPSMT"/>
                        </a:rPr>
                        <a:t>CM3</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1580279"/>
                  </a:ext>
                </a:extLst>
              </a:tr>
              <a:tr h="278722">
                <a:tc>
                  <a:txBody>
                    <a:bodyPr/>
                    <a:lstStyle/>
                    <a:p>
                      <a:r>
                        <a:rPr lang="en-US" sz="1600" b="0" i="0">
                          <a:solidFill>
                            <a:srgbClr val="000000"/>
                          </a:solidFill>
                          <a:effectLst/>
                          <a:latin typeface="TimesNewRomanPSMT"/>
                        </a:rPr>
                        <a:t>S6 </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Body Surface to External</a:t>
                      </a:r>
                      <a:br>
                        <a:rPr lang="en-US" sz="1600" b="0" i="0" dirty="0">
                          <a:solidFill>
                            <a:srgbClr val="000000"/>
                          </a:solidFill>
                          <a:effectLst/>
                          <a:latin typeface="TimesNewRomanPSMT"/>
                        </a:rPr>
                      </a:br>
                      <a:r>
                        <a:rPr lang="en-US" sz="1600" b="0" i="0" dirty="0">
                          <a:solidFill>
                            <a:srgbClr val="000000"/>
                          </a:solidFill>
                          <a:effectLst/>
                          <a:latin typeface="TimesNewRomanPSMT"/>
                        </a:rPr>
                        <a:t>(LOS)</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600" b="0" i="0">
                          <a:solidFill>
                            <a:srgbClr val="000000"/>
                          </a:solidFill>
                          <a:effectLst/>
                          <a:latin typeface="TimesNewRomanPSMT"/>
                        </a:rPr>
                        <a:t>900 MHz</a:t>
                      </a:r>
                      <a:br>
                        <a:rPr lang="de-DE" sz="1600" b="0" i="0">
                          <a:solidFill>
                            <a:srgbClr val="000000"/>
                          </a:solidFill>
                          <a:effectLst/>
                          <a:latin typeface="TimesNewRomanPSMT"/>
                        </a:rPr>
                      </a:br>
                      <a:r>
                        <a:rPr lang="de-DE" sz="1600" b="0" i="0">
                          <a:solidFill>
                            <a:srgbClr val="000000"/>
                          </a:solidFill>
                          <a:effectLst/>
                          <a:latin typeface="TimesNewRomanPSMT"/>
                        </a:rPr>
                        <a:t>2.4, 3.1-10.6 GHZ </a:t>
                      </a:r>
                      <a:endParaRPr lang="de-DE"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a:solidFill>
                            <a:srgbClr val="000000"/>
                          </a:solidFill>
                          <a:effectLst/>
                          <a:latin typeface="TimesNewRomanPSMT"/>
                        </a:rPr>
                        <a:t>CM4</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2065264"/>
                  </a:ext>
                </a:extLst>
              </a:tr>
              <a:tr h="278722">
                <a:tc>
                  <a:txBody>
                    <a:bodyPr/>
                    <a:lstStyle/>
                    <a:p>
                      <a:r>
                        <a:rPr lang="en-US" sz="1600" b="0" i="0">
                          <a:solidFill>
                            <a:srgbClr val="000000"/>
                          </a:solidFill>
                          <a:effectLst/>
                          <a:latin typeface="TimesNewRomanPSMT"/>
                        </a:rPr>
                        <a:t>S7 </a:t>
                      </a:r>
                      <a:endParaRPr lang="en-US"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Body Surface to External</a:t>
                      </a:r>
                      <a:br>
                        <a:rPr lang="en-US" sz="1600" b="0" i="0" dirty="0">
                          <a:solidFill>
                            <a:srgbClr val="000000"/>
                          </a:solidFill>
                          <a:effectLst/>
                          <a:latin typeface="TimesNewRomanPSMT"/>
                        </a:rPr>
                      </a:br>
                      <a:r>
                        <a:rPr lang="en-US" sz="1600" b="0" i="0" dirty="0">
                          <a:solidFill>
                            <a:srgbClr val="000000"/>
                          </a:solidFill>
                          <a:effectLst/>
                          <a:latin typeface="TimesNewRomanPSMT"/>
                        </a:rPr>
                        <a:t>(NLOS)</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de-DE" sz="1600" b="0" i="0">
                          <a:solidFill>
                            <a:srgbClr val="000000"/>
                          </a:solidFill>
                          <a:effectLst/>
                          <a:latin typeface="TimesNewRomanPSMT"/>
                        </a:rPr>
                        <a:t>900 MHz</a:t>
                      </a:r>
                      <a:br>
                        <a:rPr lang="de-DE" sz="1600" b="0" i="0">
                          <a:solidFill>
                            <a:srgbClr val="000000"/>
                          </a:solidFill>
                          <a:effectLst/>
                          <a:latin typeface="TimesNewRomanPSMT"/>
                        </a:rPr>
                      </a:br>
                      <a:r>
                        <a:rPr lang="de-DE" sz="1600" b="0" i="0">
                          <a:solidFill>
                            <a:srgbClr val="000000"/>
                          </a:solidFill>
                          <a:effectLst/>
                          <a:latin typeface="TimesNewRomanPSMT"/>
                        </a:rPr>
                        <a:t>2.4, 3.1-10.6 GHZ </a:t>
                      </a:r>
                      <a:endParaRPr lang="de-DE" sz="180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CM4</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474601"/>
                  </a:ext>
                </a:extLst>
              </a:tr>
            </a:tbl>
          </a:graphicData>
        </a:graphic>
      </p:graphicFrame>
      <p:sp>
        <p:nvSpPr>
          <p:cNvPr id="7" name="フッター プレースホルダー 6">
            <a:extLst>
              <a:ext uri="{FF2B5EF4-FFF2-40B4-BE49-F238E27FC236}">
                <a16:creationId xmlns:a16="http://schemas.microsoft.com/office/drawing/2014/main" id="{9F5DD8E4-9427-4D5B-8179-09F30234C387}"/>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621371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D6E21125-0FA3-4F9E-84E8-1D713DC6905E}"/>
              </a:ext>
            </a:extLst>
          </p:cNvPr>
          <p:cNvSpPr>
            <a:spLocks noGrp="1"/>
          </p:cNvSpPr>
          <p:nvPr>
            <p:ph type="dt" idx="10"/>
          </p:nvPr>
        </p:nvSpPr>
        <p:spPr/>
        <p:txBody>
          <a:bodyPr/>
          <a:lstStyle/>
          <a:p>
            <a:r>
              <a:rPr lang="en-US" altLang="ja-JP"/>
              <a:t>November 2021</a:t>
            </a:r>
            <a:endParaRPr lang="en-US" dirty="0"/>
          </a:p>
        </p:txBody>
      </p:sp>
      <p:sp>
        <p:nvSpPr>
          <p:cNvPr id="4" name="スライド番号プレースホルダー 3">
            <a:extLst>
              <a:ext uri="{FF2B5EF4-FFF2-40B4-BE49-F238E27FC236}">
                <a16:creationId xmlns:a16="http://schemas.microsoft.com/office/drawing/2014/main" id="{0D43C76A-C1BF-4307-A6EE-590AC0CDF97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
        <p:nvSpPr>
          <p:cNvPr id="5" name="タイトル 4">
            <a:extLst>
              <a:ext uri="{FF2B5EF4-FFF2-40B4-BE49-F238E27FC236}">
                <a16:creationId xmlns:a16="http://schemas.microsoft.com/office/drawing/2014/main" id="{508A5AD6-F33B-4A5D-9E82-AF5A808AF775}"/>
              </a:ext>
            </a:extLst>
          </p:cNvPr>
          <p:cNvSpPr>
            <a:spLocks noGrp="1"/>
          </p:cNvSpPr>
          <p:nvPr>
            <p:ph type="title"/>
          </p:nvPr>
        </p:nvSpPr>
        <p:spPr/>
        <p:txBody>
          <a:bodyPr/>
          <a:lstStyle/>
          <a:p>
            <a:r>
              <a:rPr kumimoji="1" lang="en-US" altLang="ja-JP" sz="2800" dirty="0"/>
              <a:t>Adapt current classifications into this amendment</a:t>
            </a:r>
            <a:endParaRPr kumimoji="1" lang="ja-JP" altLang="en-US" sz="2800" dirty="0"/>
          </a:p>
        </p:txBody>
      </p:sp>
      <p:graphicFrame>
        <p:nvGraphicFramePr>
          <p:cNvPr id="6" name="表 6">
            <a:extLst>
              <a:ext uri="{FF2B5EF4-FFF2-40B4-BE49-F238E27FC236}">
                <a16:creationId xmlns:a16="http://schemas.microsoft.com/office/drawing/2014/main" id="{33B7561F-3E53-47BB-A4EB-D0310EF4E376}"/>
              </a:ext>
            </a:extLst>
          </p:cNvPr>
          <p:cNvGraphicFramePr>
            <a:graphicFrameLocks noGrp="1"/>
          </p:cNvGraphicFramePr>
          <p:nvPr>
            <p:extLst>
              <p:ext uri="{D42A27DB-BD31-4B8C-83A1-F6EECF244321}">
                <p14:modId xmlns:p14="http://schemas.microsoft.com/office/powerpoint/2010/main" val="3201768842"/>
              </p:ext>
            </p:extLst>
          </p:nvPr>
        </p:nvGraphicFramePr>
        <p:xfrm>
          <a:off x="1331650" y="1197031"/>
          <a:ext cx="5739715" cy="5179698"/>
        </p:xfrm>
        <a:graphic>
          <a:graphicData uri="http://schemas.openxmlformats.org/drawingml/2006/table">
            <a:tbl>
              <a:tblPr firstRow="1" bandRow="1">
                <a:tableStyleId>{5C22544A-7EE6-4342-B048-85BDC9FD1C3A}</a:tableStyleId>
              </a:tblPr>
              <a:tblGrid>
                <a:gridCol w="1047331">
                  <a:extLst>
                    <a:ext uri="{9D8B030D-6E8A-4147-A177-3AD203B41FA5}">
                      <a16:colId xmlns:a16="http://schemas.microsoft.com/office/drawing/2014/main" val="1961243552"/>
                    </a:ext>
                  </a:extLst>
                </a:gridCol>
                <a:gridCol w="3155592">
                  <a:extLst>
                    <a:ext uri="{9D8B030D-6E8A-4147-A177-3AD203B41FA5}">
                      <a16:colId xmlns:a16="http://schemas.microsoft.com/office/drawing/2014/main" val="2757147081"/>
                    </a:ext>
                  </a:extLst>
                </a:gridCol>
                <a:gridCol w="1536792">
                  <a:extLst>
                    <a:ext uri="{9D8B030D-6E8A-4147-A177-3AD203B41FA5}">
                      <a16:colId xmlns:a16="http://schemas.microsoft.com/office/drawing/2014/main" val="2900183072"/>
                    </a:ext>
                  </a:extLst>
                </a:gridCol>
              </a:tblGrid>
              <a:tr h="836720">
                <a:tc>
                  <a:txBody>
                    <a:bodyPr/>
                    <a:lstStyle/>
                    <a:p>
                      <a:r>
                        <a:rPr kumimoji="1" lang="en-US" altLang="ja-JP" sz="1800" dirty="0">
                          <a:solidFill>
                            <a:schemeClr val="tx1"/>
                          </a:solidFill>
                        </a:rPr>
                        <a:t>Scenario</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solidFill>
                            <a:schemeClr val="tx1"/>
                          </a:solidFill>
                        </a:rPr>
                        <a:t>Vehicle BAN description</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sz="1800" dirty="0">
                          <a:solidFill>
                            <a:schemeClr val="tx1"/>
                          </a:solidFill>
                        </a:rPr>
                        <a:t>Frequency band</a:t>
                      </a:r>
                      <a:endParaRPr kumimoji="1" lang="ja-JP" altLang="en-US" sz="1800" dirty="0">
                        <a:solidFill>
                          <a:schemeClr val="tx1"/>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981356828"/>
                  </a:ext>
                </a:extLst>
              </a:tr>
              <a:tr h="438282">
                <a:tc>
                  <a:txBody>
                    <a:bodyPr/>
                    <a:lstStyle/>
                    <a:p>
                      <a:r>
                        <a:rPr lang="en-US" sz="1600" b="0" i="0" dirty="0">
                          <a:solidFill>
                            <a:srgbClr val="000000"/>
                          </a:solidFill>
                          <a:effectLst/>
                          <a:latin typeface="TimesNewRomanPSMT"/>
                        </a:rPr>
                        <a:t>VS1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In-vehicle to In-vehicle</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UWB band</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369100827"/>
                  </a:ext>
                </a:extLst>
              </a:tr>
              <a:tr h="438282">
                <a:tc>
                  <a:txBody>
                    <a:bodyPr/>
                    <a:lstStyle/>
                    <a:p>
                      <a:r>
                        <a:rPr lang="en-US" sz="1600" b="0" i="0" dirty="0">
                          <a:solidFill>
                            <a:srgbClr val="000000"/>
                          </a:solidFill>
                          <a:effectLst/>
                          <a:latin typeface="TimesNewRomanPSMT"/>
                        </a:rPr>
                        <a:t>VS2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In-vehicle to </a:t>
                      </a:r>
                      <a:r>
                        <a:rPr lang="en-US" altLang="ja-JP" sz="1600" b="0" i="0" dirty="0">
                          <a:solidFill>
                            <a:srgbClr val="000000"/>
                          </a:solidFill>
                          <a:effectLst/>
                          <a:latin typeface="TimesNewRomanPSMT"/>
                        </a:rPr>
                        <a:t>On-vehicle</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0" i="0" dirty="0">
                          <a:solidFill>
                            <a:srgbClr val="000000"/>
                          </a:solidFill>
                          <a:effectLst/>
                          <a:latin typeface="TimesNewRomanPSMT"/>
                        </a:rPr>
                        <a:t>UWB band</a:t>
                      </a:r>
                      <a:endParaRPr lang="en-US" altLang="ja-JP"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492688285"/>
                  </a:ext>
                </a:extLst>
              </a:tr>
              <a:tr h="438282">
                <a:tc>
                  <a:txBody>
                    <a:bodyPr/>
                    <a:lstStyle/>
                    <a:p>
                      <a:r>
                        <a:rPr lang="en-US" sz="1600" b="0" i="0" dirty="0">
                          <a:solidFill>
                            <a:srgbClr val="000000"/>
                          </a:solidFill>
                          <a:effectLst/>
                          <a:latin typeface="TimesNewRomanPSMT"/>
                        </a:rPr>
                        <a:t>VS3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0" i="0" dirty="0">
                          <a:solidFill>
                            <a:srgbClr val="000000"/>
                          </a:solidFill>
                          <a:effectLst/>
                          <a:latin typeface="TimesNewRomanPSMT"/>
                        </a:rPr>
                        <a:t>In-vehicle</a:t>
                      </a:r>
                      <a:r>
                        <a:rPr lang="en-US" sz="1600" b="0" i="0" dirty="0">
                          <a:solidFill>
                            <a:srgbClr val="000000"/>
                          </a:solidFill>
                          <a:effectLst/>
                          <a:latin typeface="TimesNewRomanPSMT"/>
                        </a:rPr>
                        <a:t> to Around</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0" i="0" dirty="0">
                          <a:solidFill>
                            <a:srgbClr val="000000"/>
                          </a:solidFill>
                          <a:effectLst/>
                          <a:latin typeface="TimesNewRomanPSMT"/>
                        </a:rPr>
                        <a:t>UWB band</a:t>
                      </a:r>
                      <a:endParaRPr lang="en-US" altLang="ja-JP"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936043518"/>
                  </a:ext>
                </a:extLst>
              </a:tr>
              <a:tr h="757033">
                <a:tc>
                  <a:txBody>
                    <a:bodyPr/>
                    <a:lstStyle/>
                    <a:p>
                      <a:r>
                        <a:rPr lang="en-US" sz="1600" b="0" i="0" dirty="0">
                          <a:solidFill>
                            <a:srgbClr val="000000"/>
                          </a:solidFill>
                          <a:effectLst/>
                          <a:latin typeface="TimesNewRomanPSMT"/>
                        </a:rPr>
                        <a:t>VS4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sz="1600" b="0" i="0" dirty="0">
                          <a:solidFill>
                            <a:srgbClr val="000000"/>
                          </a:solidFill>
                          <a:effectLst/>
                          <a:latin typeface="TimesNewRomanPSMT"/>
                        </a:rPr>
                        <a:t>On-vehicle to On-v</a:t>
                      </a:r>
                      <a:r>
                        <a:rPr lang="en-US" altLang="ja-JP" sz="1600" b="0" i="0" dirty="0">
                          <a:solidFill>
                            <a:srgbClr val="000000"/>
                          </a:solidFill>
                          <a:effectLst/>
                          <a:latin typeface="TimesNewRomanPSMT"/>
                        </a:rPr>
                        <a:t>ehicle</a:t>
                      </a:r>
                      <a:r>
                        <a:rPr lang="en-US" sz="1600" b="0" i="0" dirty="0">
                          <a:solidFill>
                            <a:srgbClr val="000000"/>
                          </a:solidFill>
                          <a:effectLst/>
                          <a:latin typeface="TimesNewRomanPSMT"/>
                        </a:rPr>
                        <a:t> (LOS)</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0" i="0" dirty="0">
                          <a:solidFill>
                            <a:srgbClr val="000000"/>
                          </a:solidFill>
                          <a:effectLst/>
                          <a:latin typeface="TimesNewRomanPSMT"/>
                        </a:rPr>
                        <a:t>UWB band</a:t>
                      </a:r>
                      <a:endParaRPr lang="en-US" altLang="ja-JP"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454191566"/>
                  </a:ext>
                </a:extLst>
              </a:tr>
              <a:tr h="757033">
                <a:tc>
                  <a:txBody>
                    <a:bodyPr/>
                    <a:lstStyle/>
                    <a:p>
                      <a:r>
                        <a:rPr lang="en-US" sz="1600" b="0" i="0" dirty="0">
                          <a:solidFill>
                            <a:srgbClr val="000000"/>
                          </a:solidFill>
                          <a:effectLst/>
                          <a:latin typeface="TimesNewRomanPSMT"/>
                        </a:rPr>
                        <a:t>VS5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0" i="0" dirty="0">
                          <a:solidFill>
                            <a:srgbClr val="000000"/>
                          </a:solidFill>
                          <a:effectLst/>
                          <a:latin typeface="TimesNewRomanPSMT"/>
                        </a:rPr>
                        <a:t>On-vehicle to On-vehicle </a:t>
                      </a:r>
                      <a:br>
                        <a:rPr lang="en-US" sz="1600" b="0" i="0" dirty="0">
                          <a:solidFill>
                            <a:srgbClr val="000000"/>
                          </a:solidFill>
                          <a:effectLst/>
                          <a:latin typeface="TimesNewRomanPSMT"/>
                        </a:rPr>
                      </a:br>
                      <a:r>
                        <a:rPr lang="en-US" sz="1600" b="0" i="0" dirty="0">
                          <a:solidFill>
                            <a:srgbClr val="000000"/>
                          </a:solidFill>
                          <a:effectLst/>
                          <a:latin typeface="TimesNewRomanPSMT"/>
                        </a:rPr>
                        <a:t>Surface (NLOS)</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0" i="0" dirty="0">
                          <a:solidFill>
                            <a:srgbClr val="000000"/>
                          </a:solidFill>
                          <a:effectLst/>
                          <a:latin typeface="TimesNewRomanPSMT"/>
                        </a:rPr>
                        <a:t>UWB band</a:t>
                      </a:r>
                      <a:endParaRPr lang="en-US" altLang="ja-JP"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3661580279"/>
                  </a:ext>
                </a:extLst>
              </a:tr>
              <a:tr h="757033">
                <a:tc>
                  <a:txBody>
                    <a:bodyPr/>
                    <a:lstStyle/>
                    <a:p>
                      <a:r>
                        <a:rPr lang="en-US" sz="1600" b="0" i="0" dirty="0">
                          <a:solidFill>
                            <a:srgbClr val="000000"/>
                          </a:solidFill>
                          <a:effectLst/>
                          <a:latin typeface="TimesNewRomanPSMT"/>
                        </a:rPr>
                        <a:t>VS6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0" i="0" dirty="0">
                          <a:solidFill>
                            <a:srgbClr val="000000"/>
                          </a:solidFill>
                          <a:effectLst/>
                          <a:latin typeface="TimesNewRomanPSMT"/>
                        </a:rPr>
                        <a:t>On-vehicle to On-vehicle </a:t>
                      </a:r>
                      <a:r>
                        <a:rPr lang="en-US" sz="1600" b="0" i="0" dirty="0">
                          <a:solidFill>
                            <a:srgbClr val="000000"/>
                          </a:solidFill>
                          <a:effectLst/>
                          <a:latin typeface="TimesNewRomanPSMT"/>
                        </a:rPr>
                        <a:t>to Around vehicle (LOS)</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0" i="0" dirty="0">
                          <a:solidFill>
                            <a:srgbClr val="000000"/>
                          </a:solidFill>
                          <a:effectLst/>
                          <a:latin typeface="TimesNewRomanPSMT"/>
                        </a:rPr>
                        <a:t>UWB band</a:t>
                      </a:r>
                      <a:endParaRPr lang="en-US" altLang="ja-JP"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22065264"/>
                  </a:ext>
                </a:extLst>
              </a:tr>
              <a:tr h="757033">
                <a:tc>
                  <a:txBody>
                    <a:bodyPr/>
                    <a:lstStyle/>
                    <a:p>
                      <a:r>
                        <a:rPr lang="en-US" sz="1600" b="0" i="0" dirty="0">
                          <a:solidFill>
                            <a:srgbClr val="000000"/>
                          </a:solidFill>
                          <a:effectLst/>
                          <a:latin typeface="TimesNewRomanPSMT"/>
                        </a:rPr>
                        <a:t>VS7 </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0" i="0" dirty="0">
                          <a:solidFill>
                            <a:srgbClr val="000000"/>
                          </a:solidFill>
                          <a:effectLst/>
                          <a:latin typeface="TimesNewRomanPSMT"/>
                        </a:rPr>
                        <a:t>On-vehicle to Around vehicle</a:t>
                      </a:r>
                      <a:br>
                        <a:rPr lang="en-US" sz="1600" b="0" i="0" dirty="0">
                          <a:solidFill>
                            <a:srgbClr val="000000"/>
                          </a:solidFill>
                          <a:effectLst/>
                          <a:latin typeface="TimesNewRomanPSMT"/>
                        </a:rPr>
                      </a:br>
                      <a:r>
                        <a:rPr lang="en-US" sz="1600" b="0" i="0" dirty="0">
                          <a:solidFill>
                            <a:srgbClr val="000000"/>
                          </a:solidFill>
                          <a:effectLst/>
                          <a:latin typeface="TimesNewRomanPSMT"/>
                        </a:rPr>
                        <a:t>(NLOS)</a:t>
                      </a:r>
                      <a:endParaRPr lang="en-US" sz="18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600" b="0" i="0" dirty="0">
                          <a:solidFill>
                            <a:srgbClr val="000000"/>
                          </a:solidFill>
                          <a:effectLst/>
                          <a:latin typeface="TimesNewRomanPSMT"/>
                        </a:rPr>
                        <a:t>UWB band</a:t>
                      </a:r>
                      <a:endParaRPr lang="en-US" altLang="ja-JP" sz="1600" dirty="0">
                        <a:effectLst/>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84474601"/>
                  </a:ext>
                </a:extLst>
              </a:tr>
            </a:tbl>
          </a:graphicData>
        </a:graphic>
      </p:graphicFrame>
      <p:sp>
        <p:nvSpPr>
          <p:cNvPr id="7" name="フッター プレースホルダー 6">
            <a:extLst>
              <a:ext uri="{FF2B5EF4-FFF2-40B4-BE49-F238E27FC236}">
                <a16:creationId xmlns:a16="http://schemas.microsoft.com/office/drawing/2014/main" id="{03B629A0-AB9B-48EA-B633-4FEC1A8BA9B9}"/>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47520469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日付プレースホルダー 1">
            <a:extLst>
              <a:ext uri="{FF2B5EF4-FFF2-40B4-BE49-F238E27FC236}">
                <a16:creationId xmlns:a16="http://schemas.microsoft.com/office/drawing/2014/main" id="{903F51A4-D9F9-4C32-AE37-49FAEA8BD1A7}"/>
              </a:ext>
            </a:extLst>
          </p:cNvPr>
          <p:cNvSpPr>
            <a:spLocks noGrp="1"/>
          </p:cNvSpPr>
          <p:nvPr>
            <p:ph type="dt" idx="10"/>
          </p:nvPr>
        </p:nvSpPr>
        <p:spPr/>
        <p:txBody>
          <a:bodyPr/>
          <a:lstStyle/>
          <a:p>
            <a:r>
              <a:rPr lang="en-US" altLang="ja-JP"/>
              <a:t>November 2021</a:t>
            </a:r>
            <a:endParaRPr lang="en-US" dirty="0"/>
          </a:p>
        </p:txBody>
      </p:sp>
      <p:sp>
        <p:nvSpPr>
          <p:cNvPr id="4" name="スライド番号プレースホルダー 3">
            <a:extLst>
              <a:ext uri="{FF2B5EF4-FFF2-40B4-BE49-F238E27FC236}">
                <a16:creationId xmlns:a16="http://schemas.microsoft.com/office/drawing/2014/main" id="{DFA0A54B-B5F1-4452-AD87-9D57F1092D64}"/>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
        <p:nvSpPr>
          <p:cNvPr id="5" name="タイトル 4">
            <a:extLst>
              <a:ext uri="{FF2B5EF4-FFF2-40B4-BE49-F238E27FC236}">
                <a16:creationId xmlns:a16="http://schemas.microsoft.com/office/drawing/2014/main" id="{DDE471D8-72CC-4D20-A7A9-FC7BCB15C3E2}"/>
              </a:ext>
            </a:extLst>
          </p:cNvPr>
          <p:cNvSpPr>
            <a:spLocks noGrp="1"/>
          </p:cNvSpPr>
          <p:nvPr>
            <p:ph type="title"/>
          </p:nvPr>
        </p:nvSpPr>
        <p:spPr/>
        <p:txBody>
          <a:bodyPr/>
          <a:lstStyle/>
          <a:p>
            <a:r>
              <a:rPr kumimoji="1" lang="en-US" altLang="ja-JP" sz="2800" dirty="0"/>
              <a:t>Channel and Environmental models between VBAN and HBAN</a:t>
            </a:r>
            <a:endParaRPr kumimoji="1" lang="ja-JP" altLang="en-US" sz="2800" dirty="0"/>
          </a:p>
        </p:txBody>
      </p:sp>
      <p:pic>
        <p:nvPicPr>
          <p:cNvPr id="7" name="図 6" descr="アイコン&#10;&#10;自動的に生成された説明">
            <a:extLst>
              <a:ext uri="{FF2B5EF4-FFF2-40B4-BE49-F238E27FC236}">
                <a16:creationId xmlns:a16="http://schemas.microsoft.com/office/drawing/2014/main" id="{CA51FEB0-865A-4D5B-88C0-C579FE162AC3}"/>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172730" y="2618913"/>
            <a:ext cx="5863204" cy="2192784"/>
          </a:xfrm>
          <a:prstGeom prst="rect">
            <a:avLst/>
          </a:prstGeom>
        </p:spPr>
      </p:pic>
      <p:grpSp>
        <p:nvGrpSpPr>
          <p:cNvPr id="14" name="グループ化 13">
            <a:extLst>
              <a:ext uri="{FF2B5EF4-FFF2-40B4-BE49-F238E27FC236}">
                <a16:creationId xmlns:a16="http://schemas.microsoft.com/office/drawing/2014/main" id="{63AC702F-B562-469C-83F8-6B9340E45E3F}"/>
              </a:ext>
            </a:extLst>
          </p:cNvPr>
          <p:cNvGrpSpPr/>
          <p:nvPr/>
        </p:nvGrpSpPr>
        <p:grpSpPr>
          <a:xfrm>
            <a:off x="659586" y="1861130"/>
            <a:ext cx="1186793" cy="2412171"/>
            <a:chOff x="876191" y="1890944"/>
            <a:chExt cx="1186793" cy="2412171"/>
          </a:xfrm>
        </p:grpSpPr>
        <p:sp>
          <p:nvSpPr>
            <p:cNvPr id="8" name="楕円 7">
              <a:extLst>
                <a:ext uri="{FF2B5EF4-FFF2-40B4-BE49-F238E27FC236}">
                  <a16:creationId xmlns:a16="http://schemas.microsoft.com/office/drawing/2014/main" id="{EB426A61-7AD7-411E-BA78-64E30BCBA778}"/>
                </a:ext>
              </a:extLst>
            </p:cNvPr>
            <p:cNvSpPr/>
            <p:nvPr/>
          </p:nvSpPr>
          <p:spPr>
            <a:xfrm>
              <a:off x="1225118" y="1890944"/>
              <a:ext cx="470517"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9" name="楕円 8">
              <a:extLst>
                <a:ext uri="{FF2B5EF4-FFF2-40B4-BE49-F238E27FC236}">
                  <a16:creationId xmlns:a16="http://schemas.microsoft.com/office/drawing/2014/main" id="{9E197D8F-C83B-4888-8E9B-5EF0868BAC0F}"/>
                </a:ext>
              </a:extLst>
            </p:cNvPr>
            <p:cNvSpPr/>
            <p:nvPr/>
          </p:nvSpPr>
          <p:spPr>
            <a:xfrm>
              <a:off x="1225118" y="2348875"/>
              <a:ext cx="470517" cy="1255459"/>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0" name="楕円 9">
              <a:extLst>
                <a:ext uri="{FF2B5EF4-FFF2-40B4-BE49-F238E27FC236}">
                  <a16:creationId xmlns:a16="http://schemas.microsoft.com/office/drawing/2014/main" id="{71CF4848-07A9-4865-B0EB-DA46CE9EF9E6}"/>
                </a:ext>
              </a:extLst>
            </p:cNvPr>
            <p:cNvSpPr/>
            <p:nvPr/>
          </p:nvSpPr>
          <p:spPr>
            <a:xfrm rot="3792933">
              <a:off x="1056347" y="2329114"/>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1" name="楕円 10">
              <a:extLst>
                <a:ext uri="{FF2B5EF4-FFF2-40B4-BE49-F238E27FC236}">
                  <a16:creationId xmlns:a16="http://schemas.microsoft.com/office/drawing/2014/main" id="{4FD38595-DBCB-4E6F-A08A-4BF8A3101565}"/>
                </a:ext>
              </a:extLst>
            </p:cNvPr>
            <p:cNvSpPr/>
            <p:nvPr/>
          </p:nvSpPr>
          <p:spPr>
            <a:xfrm rot="18594835">
              <a:off x="1731907" y="2359733"/>
              <a:ext cx="150921" cy="511233"/>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2" name="楕円 11">
              <a:extLst>
                <a:ext uri="{FF2B5EF4-FFF2-40B4-BE49-F238E27FC236}">
                  <a16:creationId xmlns:a16="http://schemas.microsoft.com/office/drawing/2014/main" id="{D8D08B86-7922-4038-8948-6C913D83A959}"/>
                </a:ext>
              </a:extLst>
            </p:cNvPr>
            <p:cNvSpPr/>
            <p:nvPr/>
          </p:nvSpPr>
          <p:spPr>
            <a:xfrm rot="209895">
              <a:off x="1284590" y="3455571"/>
              <a:ext cx="134561" cy="820125"/>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3" name="楕円 12">
              <a:extLst>
                <a:ext uri="{FF2B5EF4-FFF2-40B4-BE49-F238E27FC236}">
                  <a16:creationId xmlns:a16="http://schemas.microsoft.com/office/drawing/2014/main" id="{28FE509D-CE08-409D-93C4-E53B4730FB3E}"/>
                </a:ext>
              </a:extLst>
            </p:cNvPr>
            <p:cNvSpPr/>
            <p:nvPr/>
          </p:nvSpPr>
          <p:spPr>
            <a:xfrm rot="20901421">
              <a:off x="1557134" y="3446929"/>
              <a:ext cx="151317" cy="856186"/>
            </a:xfrm>
            <a:prstGeom prst="ellipse">
              <a:avLst/>
            </a:prstGeom>
            <a:solidFill>
              <a:schemeClr val="tx1"/>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grpSp>
      <p:sp>
        <p:nvSpPr>
          <p:cNvPr id="15" name="楕円 14">
            <a:extLst>
              <a:ext uri="{FF2B5EF4-FFF2-40B4-BE49-F238E27FC236}">
                <a16:creationId xmlns:a16="http://schemas.microsoft.com/office/drawing/2014/main" id="{D6D97B7A-B96A-4B5E-96EC-A72C09054793}"/>
              </a:ext>
            </a:extLst>
          </p:cNvPr>
          <p:cNvSpPr/>
          <p:nvPr/>
        </p:nvSpPr>
        <p:spPr>
          <a:xfrm>
            <a:off x="5726097" y="2526838"/>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6" name="楕円 15">
            <a:extLst>
              <a:ext uri="{FF2B5EF4-FFF2-40B4-BE49-F238E27FC236}">
                <a16:creationId xmlns:a16="http://schemas.microsoft.com/office/drawing/2014/main" id="{6095C0D3-49AE-494F-B774-2D67B9C2B860}"/>
              </a:ext>
            </a:extLst>
          </p:cNvPr>
          <p:cNvSpPr/>
          <p:nvPr/>
        </p:nvSpPr>
        <p:spPr>
          <a:xfrm>
            <a:off x="7063586" y="2434763"/>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7" name="楕円 16">
            <a:extLst>
              <a:ext uri="{FF2B5EF4-FFF2-40B4-BE49-F238E27FC236}">
                <a16:creationId xmlns:a16="http://schemas.microsoft.com/office/drawing/2014/main" id="{6DC79BA2-9FCA-4F18-B59F-CDBEF84D515D}"/>
              </a:ext>
            </a:extLst>
          </p:cNvPr>
          <p:cNvSpPr/>
          <p:nvPr/>
        </p:nvSpPr>
        <p:spPr>
          <a:xfrm>
            <a:off x="1660463" y="2462841"/>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8" name="楕円 17">
            <a:extLst>
              <a:ext uri="{FF2B5EF4-FFF2-40B4-BE49-F238E27FC236}">
                <a16:creationId xmlns:a16="http://schemas.microsoft.com/office/drawing/2014/main" id="{89ECB7BD-6C63-4265-93D5-619F71D99FE7}"/>
              </a:ext>
            </a:extLst>
          </p:cNvPr>
          <p:cNvSpPr/>
          <p:nvPr/>
        </p:nvSpPr>
        <p:spPr>
          <a:xfrm>
            <a:off x="1305216" y="3207578"/>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19" name="楕円 18">
            <a:extLst>
              <a:ext uri="{FF2B5EF4-FFF2-40B4-BE49-F238E27FC236}">
                <a16:creationId xmlns:a16="http://schemas.microsoft.com/office/drawing/2014/main" id="{AC08A3CA-A7FB-48EE-AB5E-271ACAC12E76}"/>
              </a:ext>
            </a:extLst>
          </p:cNvPr>
          <p:cNvSpPr/>
          <p:nvPr/>
        </p:nvSpPr>
        <p:spPr>
          <a:xfrm>
            <a:off x="5837068" y="3531155"/>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sp>
        <p:nvSpPr>
          <p:cNvPr id="20" name="楕円 19">
            <a:extLst>
              <a:ext uri="{FF2B5EF4-FFF2-40B4-BE49-F238E27FC236}">
                <a16:creationId xmlns:a16="http://schemas.microsoft.com/office/drawing/2014/main" id="{4C9DA80F-41A7-404C-9797-F9D203962137}"/>
              </a:ext>
            </a:extLst>
          </p:cNvPr>
          <p:cNvSpPr/>
          <p:nvPr/>
        </p:nvSpPr>
        <p:spPr>
          <a:xfrm>
            <a:off x="4878387" y="3531155"/>
            <a:ext cx="221942" cy="184150"/>
          </a:xfrm>
          <a:prstGeom prst="ellipse">
            <a:avLst/>
          </a:prstGeom>
          <a:solidFill>
            <a:srgbClr val="FFFF00"/>
          </a:solidFill>
          <a:ln>
            <a:solidFill>
              <a:schemeClr val="bg2"/>
            </a:solidFill>
            <a:headEnd type="none" w="med" len="med"/>
            <a:tailEnd type="none" w="med" len="med"/>
          </a:ln>
        </p:spPr>
        <p:style>
          <a:lnRef idx="1">
            <a:schemeClr val="dk1"/>
          </a:lnRef>
          <a:fillRef idx="0">
            <a:schemeClr val="dk1"/>
          </a:fillRef>
          <a:effectRef idx="0">
            <a:schemeClr val="dk1"/>
          </a:effectRef>
          <a:fontRef idx="minor">
            <a:schemeClr val="tx1"/>
          </a:fontRef>
        </p:style>
        <p:txBody>
          <a:bodyPr rtlCol="0" anchor="ctr"/>
          <a:lstStyle/>
          <a:p>
            <a:pPr algn="ctr"/>
            <a:endParaRPr kumimoji="1" lang="ja-JP" altLang="en-US" dirty="0"/>
          </a:p>
        </p:txBody>
      </p:sp>
      <p:cxnSp>
        <p:nvCxnSpPr>
          <p:cNvPr id="22" name="直線矢印コネクタ 21">
            <a:extLst>
              <a:ext uri="{FF2B5EF4-FFF2-40B4-BE49-F238E27FC236}">
                <a16:creationId xmlns:a16="http://schemas.microsoft.com/office/drawing/2014/main" id="{A159B4D2-E4B6-435C-BDE2-25D668C37B84}"/>
              </a:ext>
            </a:extLst>
          </p:cNvPr>
          <p:cNvCxnSpPr/>
          <p:nvPr/>
        </p:nvCxnSpPr>
        <p:spPr>
          <a:xfrm flipH="1">
            <a:off x="1515170" y="2674837"/>
            <a:ext cx="279308" cy="768515"/>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3" name="直線矢印コネクタ 22">
            <a:extLst>
              <a:ext uri="{FF2B5EF4-FFF2-40B4-BE49-F238E27FC236}">
                <a16:creationId xmlns:a16="http://schemas.microsoft.com/office/drawing/2014/main" id="{08F3E521-5ABE-41C9-8250-2FE5BFE7ED10}"/>
              </a:ext>
            </a:extLst>
          </p:cNvPr>
          <p:cNvCxnSpPr>
            <a:cxnSpLocks/>
            <a:endCxn id="15" idx="6"/>
          </p:cNvCxnSpPr>
          <p:nvPr/>
        </p:nvCxnSpPr>
        <p:spPr>
          <a:xfrm flipH="1">
            <a:off x="5948039" y="2533416"/>
            <a:ext cx="1148776" cy="85497"/>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5" name="直線矢印コネクタ 24">
            <a:extLst>
              <a:ext uri="{FF2B5EF4-FFF2-40B4-BE49-F238E27FC236}">
                <a16:creationId xmlns:a16="http://schemas.microsoft.com/office/drawing/2014/main" id="{2F3D62D7-98AB-4D15-B915-0D874387A1BA}"/>
              </a:ext>
            </a:extLst>
          </p:cNvPr>
          <p:cNvCxnSpPr>
            <a:cxnSpLocks/>
            <a:endCxn id="17" idx="5"/>
          </p:cNvCxnSpPr>
          <p:nvPr/>
        </p:nvCxnSpPr>
        <p:spPr>
          <a:xfrm flipH="1" flipV="1">
            <a:off x="1849902" y="2620023"/>
            <a:ext cx="3856274" cy="1024"/>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cxnSp>
        <p:nvCxnSpPr>
          <p:cNvPr id="27" name="直線矢印コネクタ 26">
            <a:extLst>
              <a:ext uri="{FF2B5EF4-FFF2-40B4-BE49-F238E27FC236}">
                <a16:creationId xmlns:a16="http://schemas.microsoft.com/office/drawing/2014/main" id="{7987ABDE-0D15-42CE-BA79-9F0F29941B1E}"/>
              </a:ext>
            </a:extLst>
          </p:cNvPr>
          <p:cNvCxnSpPr>
            <a:cxnSpLocks/>
          </p:cNvCxnSpPr>
          <p:nvPr/>
        </p:nvCxnSpPr>
        <p:spPr>
          <a:xfrm flipH="1" flipV="1">
            <a:off x="5063491" y="3574520"/>
            <a:ext cx="773577" cy="93099"/>
          </a:xfrm>
          <a:prstGeom prst="straightConnector1">
            <a:avLst/>
          </a:prstGeom>
          <a:ln w="38100">
            <a:solidFill>
              <a:srgbClr val="FF0000"/>
            </a:solidFill>
            <a:headEnd type="triangle" w="lg" len="lg"/>
            <a:tailEnd type="triangle" w="lg" len="lg"/>
          </a:ln>
        </p:spPr>
        <p:style>
          <a:lnRef idx="1">
            <a:schemeClr val="dk1"/>
          </a:lnRef>
          <a:fillRef idx="0">
            <a:schemeClr val="dk1"/>
          </a:fillRef>
          <a:effectRef idx="0">
            <a:schemeClr val="dk1"/>
          </a:effectRef>
          <a:fontRef idx="minor">
            <a:schemeClr val="tx1"/>
          </a:fontRef>
        </p:style>
      </p:cxnSp>
      <p:sp>
        <p:nvSpPr>
          <p:cNvPr id="29" name="テキスト ボックス 28">
            <a:extLst>
              <a:ext uri="{FF2B5EF4-FFF2-40B4-BE49-F238E27FC236}">
                <a16:creationId xmlns:a16="http://schemas.microsoft.com/office/drawing/2014/main" id="{35CAB1F9-521A-4DEB-A627-E7E66A68B267}"/>
              </a:ext>
            </a:extLst>
          </p:cNvPr>
          <p:cNvSpPr txBox="1"/>
          <p:nvPr/>
        </p:nvSpPr>
        <p:spPr>
          <a:xfrm>
            <a:off x="6371182" y="1803036"/>
            <a:ext cx="2376578" cy="923330"/>
          </a:xfrm>
          <a:prstGeom prst="rect">
            <a:avLst/>
          </a:prstGeom>
          <a:noFill/>
        </p:spPr>
        <p:txBody>
          <a:bodyPr wrap="square" rtlCol="0">
            <a:spAutoFit/>
          </a:bodyPr>
          <a:lstStyle/>
          <a:p>
            <a:r>
              <a:rPr kumimoji="1" lang="en-US" altLang="ja-JP" dirty="0">
                <a:solidFill>
                  <a:srgbClr val="0000FF"/>
                </a:solidFill>
              </a:rPr>
              <a:t>On-vehicle to On vehicle(LOS)</a:t>
            </a:r>
          </a:p>
          <a:p>
            <a:endParaRPr kumimoji="1" lang="ja-JP" altLang="en-US" dirty="0">
              <a:solidFill>
                <a:srgbClr val="0000FF"/>
              </a:solidFill>
            </a:endParaRPr>
          </a:p>
        </p:txBody>
      </p:sp>
      <p:sp>
        <p:nvSpPr>
          <p:cNvPr id="30" name="テキスト ボックス 29">
            <a:extLst>
              <a:ext uri="{FF2B5EF4-FFF2-40B4-BE49-F238E27FC236}">
                <a16:creationId xmlns:a16="http://schemas.microsoft.com/office/drawing/2014/main" id="{BF571A95-3F9A-4ADB-A342-F87EB9AAD7EF}"/>
              </a:ext>
            </a:extLst>
          </p:cNvPr>
          <p:cNvSpPr txBox="1"/>
          <p:nvPr/>
        </p:nvSpPr>
        <p:spPr>
          <a:xfrm>
            <a:off x="3010760" y="1943769"/>
            <a:ext cx="1828692" cy="646331"/>
          </a:xfrm>
          <a:prstGeom prst="rect">
            <a:avLst/>
          </a:prstGeom>
          <a:noFill/>
        </p:spPr>
        <p:txBody>
          <a:bodyPr wrap="square" rtlCol="0">
            <a:spAutoFit/>
          </a:bodyPr>
          <a:lstStyle/>
          <a:p>
            <a:r>
              <a:rPr kumimoji="1" lang="en-US" altLang="ja-JP" dirty="0">
                <a:solidFill>
                  <a:srgbClr val="FF0000"/>
                </a:solidFill>
              </a:rPr>
              <a:t>On-vehicle to On Body</a:t>
            </a:r>
            <a:endParaRPr kumimoji="1" lang="ja-JP" altLang="en-US" dirty="0">
              <a:solidFill>
                <a:srgbClr val="FF0000"/>
              </a:solidFill>
            </a:endParaRPr>
          </a:p>
        </p:txBody>
      </p:sp>
      <p:sp>
        <p:nvSpPr>
          <p:cNvPr id="31" name="テキスト ボックス 30">
            <a:extLst>
              <a:ext uri="{FF2B5EF4-FFF2-40B4-BE49-F238E27FC236}">
                <a16:creationId xmlns:a16="http://schemas.microsoft.com/office/drawing/2014/main" id="{CAAACBC2-BEBE-4FDA-AB46-81C3B5CBCA97}"/>
              </a:ext>
            </a:extLst>
          </p:cNvPr>
          <p:cNvSpPr txBox="1"/>
          <p:nvPr/>
        </p:nvSpPr>
        <p:spPr>
          <a:xfrm>
            <a:off x="1537122" y="2982060"/>
            <a:ext cx="1473638" cy="646331"/>
          </a:xfrm>
          <a:prstGeom prst="rect">
            <a:avLst/>
          </a:prstGeom>
          <a:noFill/>
        </p:spPr>
        <p:txBody>
          <a:bodyPr wrap="square" rtlCol="0">
            <a:spAutoFit/>
          </a:bodyPr>
          <a:lstStyle/>
          <a:p>
            <a:r>
              <a:rPr kumimoji="1" lang="en-US" altLang="ja-JP" dirty="0">
                <a:solidFill>
                  <a:srgbClr val="0000FF"/>
                </a:solidFill>
              </a:rPr>
              <a:t>On-body to On-body</a:t>
            </a:r>
            <a:endParaRPr kumimoji="1" lang="ja-JP" altLang="en-US" dirty="0">
              <a:solidFill>
                <a:srgbClr val="0000FF"/>
              </a:solidFill>
            </a:endParaRPr>
          </a:p>
        </p:txBody>
      </p:sp>
      <p:sp>
        <p:nvSpPr>
          <p:cNvPr id="32" name="テキスト ボックス 31">
            <a:extLst>
              <a:ext uri="{FF2B5EF4-FFF2-40B4-BE49-F238E27FC236}">
                <a16:creationId xmlns:a16="http://schemas.microsoft.com/office/drawing/2014/main" id="{CC910346-DCA9-4112-93AC-48115196289C}"/>
              </a:ext>
            </a:extLst>
          </p:cNvPr>
          <p:cNvSpPr txBox="1"/>
          <p:nvPr/>
        </p:nvSpPr>
        <p:spPr>
          <a:xfrm>
            <a:off x="3694686" y="3744118"/>
            <a:ext cx="1473638" cy="646331"/>
          </a:xfrm>
          <a:prstGeom prst="rect">
            <a:avLst/>
          </a:prstGeom>
          <a:solidFill>
            <a:schemeClr val="tx2">
              <a:lumMod val="20000"/>
              <a:lumOff val="80000"/>
            </a:schemeClr>
          </a:solidFill>
        </p:spPr>
        <p:txBody>
          <a:bodyPr wrap="square" rtlCol="0">
            <a:spAutoFit/>
          </a:bodyPr>
          <a:lstStyle/>
          <a:p>
            <a:r>
              <a:rPr kumimoji="1" lang="en-US" altLang="ja-JP" dirty="0">
                <a:solidFill>
                  <a:srgbClr val="0000FF"/>
                </a:solidFill>
              </a:rPr>
              <a:t>In-Vehicle to On-body</a:t>
            </a:r>
            <a:endParaRPr kumimoji="1" lang="ja-JP" altLang="en-US" dirty="0">
              <a:solidFill>
                <a:srgbClr val="0000FF"/>
              </a:solidFill>
            </a:endParaRPr>
          </a:p>
        </p:txBody>
      </p:sp>
      <p:sp>
        <p:nvSpPr>
          <p:cNvPr id="6" name="フッター プレースホルダー 5">
            <a:extLst>
              <a:ext uri="{FF2B5EF4-FFF2-40B4-BE49-F238E27FC236}">
                <a16:creationId xmlns:a16="http://schemas.microsoft.com/office/drawing/2014/main" id="{B224FCA3-A912-42C4-8E6F-9D03513648FE}"/>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3876162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10EEA106-FF0E-4B99-B8AF-184AAB217821}"/>
              </a:ext>
            </a:extLst>
          </p:cNvPr>
          <p:cNvSpPr>
            <a:spLocks noGrp="1"/>
          </p:cNvSpPr>
          <p:nvPr>
            <p:ph type="dt" idx="10"/>
          </p:nvPr>
        </p:nvSpPr>
        <p:spPr/>
        <p:txBody>
          <a:bodyPr/>
          <a:lstStyle/>
          <a:p>
            <a:r>
              <a:rPr lang="en-US" altLang="ja-JP"/>
              <a:t>November 2021</a:t>
            </a:r>
            <a:endParaRPr lang="ja-JP" altLang="en-US" dirty="0"/>
          </a:p>
        </p:txBody>
      </p:sp>
      <p:sp>
        <p:nvSpPr>
          <p:cNvPr id="6" name="スライド番号プレースホルダー 5">
            <a:extLst>
              <a:ext uri="{FF2B5EF4-FFF2-40B4-BE49-F238E27FC236}">
                <a16:creationId xmlns:a16="http://schemas.microsoft.com/office/drawing/2014/main" id="{E8C954F2-9882-40F0-B327-99276A2F5516}"/>
              </a:ext>
            </a:extLst>
          </p:cNvPr>
          <p:cNvSpPr>
            <a:spLocks noGrp="1"/>
          </p:cNvSpPr>
          <p:nvPr>
            <p:ph type="sldNum" idx="12"/>
          </p:nvPr>
        </p:nvSpPr>
        <p:spPr/>
        <p:txBody>
          <a:bodyPr/>
          <a:lstStyle/>
          <a:p>
            <a:fld id="{EA116F86-812A-4319-ABC4-0D99E5901A41}" type="slidenum">
              <a:rPr lang="ja-JP" altLang="en-US" smtClean="0"/>
              <a:pPr/>
              <a:t>8</a:t>
            </a:fld>
            <a:endParaRPr lang="ja-JP" altLang="en-US" dirty="0"/>
          </a:p>
        </p:txBody>
      </p:sp>
      <p:graphicFrame>
        <p:nvGraphicFramePr>
          <p:cNvPr id="7" name="表 7">
            <a:extLst>
              <a:ext uri="{FF2B5EF4-FFF2-40B4-BE49-F238E27FC236}">
                <a16:creationId xmlns:a16="http://schemas.microsoft.com/office/drawing/2014/main" id="{80971B2A-B7F1-44FA-91AC-AF30BEA11D5B}"/>
              </a:ext>
            </a:extLst>
          </p:cNvPr>
          <p:cNvGraphicFramePr>
            <a:graphicFrameLocks noGrp="1"/>
          </p:cNvGraphicFramePr>
          <p:nvPr>
            <p:ph idx="4294967295"/>
            <p:extLst>
              <p:ext uri="{D42A27DB-BD31-4B8C-83A1-F6EECF244321}">
                <p14:modId xmlns:p14="http://schemas.microsoft.com/office/powerpoint/2010/main" val="2194793986"/>
              </p:ext>
            </p:extLst>
          </p:nvPr>
        </p:nvGraphicFramePr>
        <p:xfrm>
          <a:off x="186430" y="1051758"/>
          <a:ext cx="8771139" cy="4757321"/>
        </p:xfrm>
        <a:graphic>
          <a:graphicData uri="http://schemas.openxmlformats.org/drawingml/2006/table">
            <a:tbl>
              <a:tblPr firstRow="1" bandRow="1">
                <a:tableStyleId>{5C22544A-7EE6-4342-B048-85BDC9FD1C3A}</a:tableStyleId>
              </a:tblPr>
              <a:tblGrid>
                <a:gridCol w="2192785">
                  <a:extLst>
                    <a:ext uri="{9D8B030D-6E8A-4147-A177-3AD203B41FA5}">
                      <a16:colId xmlns:a16="http://schemas.microsoft.com/office/drawing/2014/main" val="3458802858"/>
                    </a:ext>
                  </a:extLst>
                </a:gridCol>
                <a:gridCol w="1674625">
                  <a:extLst>
                    <a:ext uri="{9D8B030D-6E8A-4147-A177-3AD203B41FA5}">
                      <a16:colId xmlns:a16="http://schemas.microsoft.com/office/drawing/2014/main" val="3889417294"/>
                    </a:ext>
                  </a:extLst>
                </a:gridCol>
                <a:gridCol w="2710944">
                  <a:extLst>
                    <a:ext uri="{9D8B030D-6E8A-4147-A177-3AD203B41FA5}">
                      <a16:colId xmlns:a16="http://schemas.microsoft.com/office/drawing/2014/main" val="48619035"/>
                    </a:ext>
                  </a:extLst>
                </a:gridCol>
                <a:gridCol w="2192785">
                  <a:extLst>
                    <a:ext uri="{9D8B030D-6E8A-4147-A177-3AD203B41FA5}">
                      <a16:colId xmlns:a16="http://schemas.microsoft.com/office/drawing/2014/main" val="5338744"/>
                    </a:ext>
                  </a:extLst>
                </a:gridCol>
              </a:tblGrid>
              <a:tr h="494733">
                <a:tc>
                  <a:txBody>
                    <a:bodyPr/>
                    <a:lstStyle/>
                    <a:p>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Model type</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feature</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t>reference</a:t>
                      </a:r>
                      <a:endParaRPr kumimoji="1" lang="ja-JP" altLang="en-US"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564491252"/>
                  </a:ext>
                </a:extLst>
              </a:tr>
              <a:tr h="696428">
                <a:tc>
                  <a:txBody>
                    <a:bodyPr/>
                    <a:lstStyle/>
                    <a:p>
                      <a:r>
                        <a:rPr kumimoji="1" lang="en-US" altLang="ja-JP" dirty="0">
                          <a:solidFill>
                            <a:schemeClr val="bg2"/>
                          </a:solidFill>
                        </a:rPr>
                        <a:t>IEEE 802.15.4a</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solidFill>
                            <a:schemeClr val="bg2"/>
                          </a:solidFill>
                        </a:rPr>
                        <a:t>Modified S-V model</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solidFill>
                            <a:schemeClr val="bg2"/>
                          </a:solidFill>
                        </a:rPr>
                        <a:t>Normal model and BAN model is defined separately. BAN is HBAN.</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solidFill>
                            <a:schemeClr val="bg2"/>
                          </a:solidFill>
                        </a:rPr>
                        <a:t>“IEEE 802.15.4a channel model – final report”</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351713644"/>
                  </a:ext>
                </a:extLst>
              </a:tr>
              <a:tr h="494733">
                <a:tc>
                  <a:txBody>
                    <a:bodyPr/>
                    <a:lstStyle/>
                    <a:p>
                      <a:r>
                        <a:rPr kumimoji="1" lang="en-US" altLang="ja-JP" dirty="0">
                          <a:solidFill>
                            <a:schemeClr val="bg2"/>
                          </a:solidFill>
                        </a:rPr>
                        <a:t>IEEE 802.15.6</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solidFill>
                            <a:schemeClr val="bg2"/>
                          </a:solidFill>
                        </a:rPr>
                        <a:t>Impulse response,</a:t>
                      </a:r>
                    </a:p>
                    <a:p>
                      <a:r>
                        <a:rPr kumimoji="1" lang="en-US" altLang="ja-JP" dirty="0">
                          <a:solidFill>
                            <a:schemeClr val="bg2"/>
                          </a:solidFill>
                        </a:rPr>
                        <a:t>Tapped Delay Line, path loos and shadowing  </a:t>
                      </a:r>
                    </a:p>
                    <a:p>
                      <a:r>
                        <a:rPr kumimoji="1" lang="en-US" altLang="ja-JP" dirty="0">
                          <a:solidFill>
                            <a:schemeClr val="bg2"/>
                          </a:solidFill>
                        </a:rPr>
                        <a:t>and S-V model</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solidFill>
                            <a:schemeClr val="bg2"/>
                          </a:solidFill>
                        </a:rPr>
                        <a:t>Small scale fading, large scale fading for HBAN</a:t>
                      </a:r>
                    </a:p>
                    <a:p>
                      <a:r>
                        <a:rPr kumimoji="1" lang="en-US" altLang="ja-JP" dirty="0">
                          <a:solidFill>
                            <a:schemeClr val="bg2"/>
                          </a:solidFill>
                        </a:rPr>
                        <a:t>Probabilistic modeling and stochastic modeling, cluttering</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US" altLang="ja-JP" sz="1400" b="0" i="0" u="none" strike="noStrike" cap="none" dirty="0">
                          <a:solidFill>
                            <a:schemeClr val="bg2"/>
                          </a:solidFill>
                          <a:effectLst/>
                          <a:latin typeface="+mn-lt"/>
                          <a:ea typeface="+mn-ea"/>
                          <a:cs typeface="+mn-cs"/>
                          <a:sym typeface="Arial"/>
                        </a:rPr>
                        <a:t>“TG6 Channel Model,” IEEE P802.15-08-0780-12-0006</a:t>
                      </a:r>
                      <a:r>
                        <a:rPr lang="en-US" altLang="ja-JP" b="0" dirty="0">
                          <a:solidFill>
                            <a:schemeClr val="bg2"/>
                          </a:solidFill>
                        </a:rPr>
                        <a:t> </a:t>
                      </a:r>
                      <a:endParaRPr kumimoji="1" lang="ja-JP" altLang="en-US" b="0"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4060048213"/>
                  </a:ext>
                </a:extLst>
              </a:tr>
              <a:tr h="324445">
                <a:tc>
                  <a:txBody>
                    <a:bodyPr/>
                    <a:lstStyle/>
                    <a:p>
                      <a:r>
                        <a:rPr kumimoji="1" lang="en-US" altLang="ja-JP" dirty="0">
                          <a:solidFill>
                            <a:schemeClr val="bg2"/>
                          </a:solidFill>
                        </a:rPr>
                        <a:t>IEEE 802.15.6a</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lvl="0" indent="0" algn="l" defTabSz="914400" rtl="0" eaLnBrk="1" fontAlgn="auto" latinLnBrk="0" hangingPunct="1">
                        <a:lnSpc>
                          <a:spcPct val="100000"/>
                        </a:lnSpc>
                        <a:spcBef>
                          <a:spcPts val="0"/>
                        </a:spcBef>
                        <a:spcAft>
                          <a:spcPts val="0"/>
                        </a:spcAft>
                        <a:buClr>
                          <a:srgbClr val="000000"/>
                        </a:buClr>
                        <a:buSzTx/>
                        <a:buFont typeface="Arial"/>
                        <a:buNone/>
                        <a:tabLst/>
                        <a:defRPr/>
                      </a:pPr>
                      <a:r>
                        <a:rPr kumimoji="1" lang="en-US" altLang="ja-JP" dirty="0">
                          <a:solidFill>
                            <a:schemeClr val="bg2"/>
                          </a:solidFill>
                        </a:rPr>
                        <a:t>Same as IEEE 802.15.6</a:t>
                      </a:r>
                      <a:endParaRPr kumimoji="1" lang="ja-JP" altLang="en-US" dirty="0">
                        <a:solidFill>
                          <a:schemeClr val="bg2"/>
                        </a:solidFill>
                      </a:endParaRPr>
                    </a:p>
                    <a:p>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solidFill>
                            <a:schemeClr val="bg2"/>
                          </a:solidFill>
                        </a:rPr>
                        <a:t>Same for VBAN, HBAN &amp; VBAN. Effect of EMC and EMI </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solidFill>
                            <a:schemeClr val="bg2"/>
                          </a:solidFill>
                        </a:rPr>
                        <a:t>We introduce more multi paths implemented on clutter</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27496790"/>
                  </a:ext>
                </a:extLst>
              </a:tr>
              <a:tr h="494733">
                <a:tc>
                  <a:txBody>
                    <a:bodyPr/>
                    <a:lstStyle/>
                    <a:p>
                      <a:r>
                        <a:rPr kumimoji="1" lang="en-US" altLang="ja-JP" dirty="0">
                          <a:solidFill>
                            <a:schemeClr val="bg2"/>
                          </a:solidFill>
                        </a:rPr>
                        <a:t>IEEE 802.11p</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ltLang="ja-JP" sz="1400" b="0" i="0" u="none" strike="noStrike" cap="none" dirty="0">
                          <a:solidFill>
                            <a:schemeClr val="bg2"/>
                          </a:solidFill>
                          <a:effectLst/>
                          <a:latin typeface="+mn-lt"/>
                          <a:ea typeface="+mn-ea"/>
                          <a:cs typeface="+mn-cs"/>
                          <a:sym typeface="Arial"/>
                        </a:rPr>
                        <a:t>tapped delay line</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ltLang="ja-JP" sz="1400" b="0" i="0" u="none" strike="noStrike" cap="none" dirty="0">
                          <a:solidFill>
                            <a:schemeClr val="bg2"/>
                          </a:solidFill>
                          <a:effectLst/>
                          <a:latin typeface="+mn-lt"/>
                          <a:ea typeface="+mn-ea"/>
                          <a:cs typeface="+mn-cs"/>
                          <a:sym typeface="Arial"/>
                        </a:rPr>
                        <a:t>VTV (vehicle-to-vehicle) , RTV(roadside-to-vehicle) in Expressway, Urban Canyon etc.</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n-GB" altLang="ja-JP" sz="1400" b="0" i="0" u="none" strike="noStrike" cap="none" dirty="0">
                          <a:solidFill>
                            <a:schemeClr val="bg2"/>
                          </a:solidFill>
                          <a:effectLst/>
                          <a:latin typeface="+mn-lt"/>
                          <a:ea typeface="+mn-ea"/>
                          <a:cs typeface="+mn-cs"/>
                          <a:sym typeface="Arial"/>
                        </a:rPr>
                        <a:t>doc.: IEEE 802.11-2006/1724r1</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11585968"/>
                  </a:ext>
                </a:extLst>
              </a:tr>
              <a:tr h="494733">
                <a:tc>
                  <a:txBody>
                    <a:bodyPr/>
                    <a:lstStyle/>
                    <a:p>
                      <a:r>
                        <a:rPr kumimoji="1" lang="en-US" altLang="ja-JP" dirty="0">
                          <a:solidFill>
                            <a:schemeClr val="bg2"/>
                          </a:solidFill>
                        </a:rPr>
                        <a:t>(IEEE 802.15.3a) team considered…</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285750" indent="-285750">
                        <a:buFontTx/>
                        <a:buChar char="-"/>
                      </a:pPr>
                      <a:r>
                        <a:rPr kumimoji="1" lang="en-US" altLang="ja-JP" dirty="0">
                          <a:solidFill>
                            <a:schemeClr val="bg2"/>
                          </a:solidFill>
                        </a:rPr>
                        <a:t>Poisson model</a:t>
                      </a:r>
                    </a:p>
                    <a:p>
                      <a:pPr marL="285750" indent="-285750">
                        <a:buFontTx/>
                        <a:buChar char="-"/>
                      </a:pPr>
                      <a:r>
                        <a:rPr kumimoji="1" lang="en-US" altLang="ja-JP" dirty="0">
                          <a:solidFill>
                            <a:schemeClr val="bg2"/>
                          </a:solidFill>
                        </a:rPr>
                        <a:t>Δ-K model</a:t>
                      </a:r>
                    </a:p>
                    <a:p>
                      <a:pPr marL="285750" indent="-285750">
                        <a:buFontTx/>
                        <a:buChar char="-"/>
                      </a:pPr>
                      <a:r>
                        <a:rPr kumimoji="1" lang="en-US" altLang="ja-JP" dirty="0">
                          <a:solidFill>
                            <a:schemeClr val="bg2"/>
                          </a:solidFill>
                        </a:rPr>
                        <a:t>S-V model</a:t>
                      </a:r>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kumimoji="1" lang="ja-JP" altLang="en-US" dirty="0">
                        <a:solidFill>
                          <a:schemeClr val="bg2"/>
                        </a:solidFill>
                      </a:endParaRP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kumimoji="1" lang="en-US" altLang="ja-JP" dirty="0">
                          <a:solidFill>
                            <a:schemeClr val="bg2"/>
                          </a:solidFill>
                        </a:rPr>
                        <a:t>P802.15-02/279r0-SG3a, and “The Simulation and Analysis of UWB Modified S-V Channel Model”,2009</a:t>
                      </a:r>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2293084410"/>
                  </a:ext>
                </a:extLst>
              </a:tr>
            </a:tbl>
          </a:graphicData>
        </a:graphic>
      </p:graphicFrame>
      <p:sp>
        <p:nvSpPr>
          <p:cNvPr id="8" name="テキスト ボックス 7">
            <a:extLst>
              <a:ext uri="{FF2B5EF4-FFF2-40B4-BE49-F238E27FC236}">
                <a16:creationId xmlns:a16="http://schemas.microsoft.com/office/drawing/2014/main" id="{D7FB2817-2D04-4EF6-9B0D-EF45B45A99EE}"/>
              </a:ext>
            </a:extLst>
          </p:cNvPr>
          <p:cNvSpPr txBox="1"/>
          <p:nvPr/>
        </p:nvSpPr>
        <p:spPr>
          <a:xfrm>
            <a:off x="438316" y="5945198"/>
            <a:ext cx="8630869" cy="523220"/>
          </a:xfrm>
          <a:prstGeom prst="rect">
            <a:avLst/>
          </a:prstGeom>
        </p:spPr>
        <p:txBody>
          <a:bodyPr wrap="square" rtlCol="0">
            <a:spAutoFit/>
          </a:bodyPr>
          <a:lstStyle/>
          <a:p>
            <a:r>
              <a:rPr kumimoji="1" lang="en-US" altLang="ja-JP" sz="1400" b="0" dirty="0"/>
              <a:t>S-V model: Adel A. M. Saleh and Reinaldo A. Valenzuela, “A Statistical Model for Indoor Multipath Propagation,” IEEE J-SAC Vol. SAC-5, No.2, Feb. 1987.</a:t>
            </a:r>
            <a:endParaRPr kumimoji="1" lang="ja-JP" altLang="en-US" sz="1400" b="0" dirty="0"/>
          </a:p>
        </p:txBody>
      </p:sp>
      <p:sp>
        <p:nvSpPr>
          <p:cNvPr id="2" name="フッター プレースホルダー 1">
            <a:extLst>
              <a:ext uri="{FF2B5EF4-FFF2-40B4-BE49-F238E27FC236}">
                <a16:creationId xmlns:a16="http://schemas.microsoft.com/office/drawing/2014/main" id="{A8727FE2-3558-400F-A3AC-A2C07B499F55}"/>
              </a:ext>
            </a:extLst>
          </p:cNvPr>
          <p:cNvSpPr>
            <a:spLocks noGrp="1"/>
          </p:cNvSpPr>
          <p:nvPr>
            <p:ph type="ftr" idx="11"/>
          </p:nvPr>
        </p:nvSpPr>
        <p:spPr/>
        <p:txBody>
          <a:bodyPr/>
          <a:lstStyle/>
          <a:p>
            <a:r>
              <a:rPr lang="en-US"/>
              <a:t>T.Kobayashi, M.Kim, M. Hernandez, R.Kohno (YNU/YRP-IAI)</a:t>
            </a:r>
            <a:endParaRPr lang="en-US" dirty="0"/>
          </a:p>
        </p:txBody>
      </p:sp>
      <p:sp>
        <p:nvSpPr>
          <p:cNvPr id="3" name="TextBox 2">
            <a:extLst>
              <a:ext uri="{FF2B5EF4-FFF2-40B4-BE49-F238E27FC236}">
                <a16:creationId xmlns:a16="http://schemas.microsoft.com/office/drawing/2014/main" id="{4B67ABB3-45BF-4EFA-8ECB-B668C9165281}"/>
              </a:ext>
            </a:extLst>
          </p:cNvPr>
          <p:cNvSpPr txBox="1"/>
          <p:nvPr/>
        </p:nvSpPr>
        <p:spPr>
          <a:xfrm>
            <a:off x="2286000" y="651192"/>
            <a:ext cx="3865161" cy="369332"/>
          </a:xfrm>
          <a:prstGeom prst="rect">
            <a:avLst/>
          </a:prstGeom>
          <a:noFill/>
        </p:spPr>
        <p:txBody>
          <a:bodyPr wrap="none" rtlCol="0">
            <a:spAutoFit/>
          </a:bodyPr>
          <a:lstStyle/>
          <a:p>
            <a:r>
              <a:rPr lang="en-US" dirty="0"/>
              <a:t>UWB and vehicle channel models</a:t>
            </a:r>
          </a:p>
        </p:txBody>
      </p:sp>
    </p:spTree>
    <p:extLst>
      <p:ext uri="{BB962C8B-B14F-4D97-AF65-F5344CB8AC3E}">
        <p14:creationId xmlns:p14="http://schemas.microsoft.com/office/powerpoint/2010/main" val="62633064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日付プレースホルダー 3">
            <a:extLst>
              <a:ext uri="{FF2B5EF4-FFF2-40B4-BE49-F238E27FC236}">
                <a16:creationId xmlns:a16="http://schemas.microsoft.com/office/drawing/2014/main" id="{9F46F40B-B15C-4162-AEE8-B087EC2D9027}"/>
              </a:ext>
            </a:extLst>
          </p:cNvPr>
          <p:cNvSpPr>
            <a:spLocks noGrp="1"/>
          </p:cNvSpPr>
          <p:nvPr>
            <p:ph type="dt" idx="10"/>
          </p:nvPr>
        </p:nvSpPr>
        <p:spPr/>
        <p:txBody>
          <a:bodyPr/>
          <a:lstStyle/>
          <a:p>
            <a:r>
              <a:rPr lang="en-US" altLang="ja-JP"/>
              <a:t>November 2021</a:t>
            </a:r>
            <a:endParaRPr lang="ja-JP" altLang="en-US" dirty="0"/>
          </a:p>
        </p:txBody>
      </p:sp>
      <p:sp>
        <p:nvSpPr>
          <p:cNvPr id="6" name="スライド番号プレースホルダー 5">
            <a:extLst>
              <a:ext uri="{FF2B5EF4-FFF2-40B4-BE49-F238E27FC236}">
                <a16:creationId xmlns:a16="http://schemas.microsoft.com/office/drawing/2014/main" id="{A1D0F1B7-C32F-44D6-A97A-66B0C6515E78}"/>
              </a:ext>
            </a:extLst>
          </p:cNvPr>
          <p:cNvSpPr>
            <a:spLocks noGrp="1"/>
          </p:cNvSpPr>
          <p:nvPr>
            <p:ph type="sldNum" idx="12"/>
          </p:nvPr>
        </p:nvSpPr>
        <p:spPr/>
        <p:txBody>
          <a:bodyPr/>
          <a:lstStyle/>
          <a:p>
            <a:fld id="{EA116F86-812A-4319-ABC4-0D99E5901A41}" type="slidenum">
              <a:rPr lang="ja-JP" altLang="en-US" smtClean="0"/>
              <a:pPr/>
              <a:t>9</a:t>
            </a:fld>
            <a:endParaRPr lang="ja-JP" altLang="en-US" dirty="0"/>
          </a:p>
        </p:txBody>
      </p:sp>
      <p:sp>
        <p:nvSpPr>
          <p:cNvPr id="3" name="タイトル 2">
            <a:extLst>
              <a:ext uri="{FF2B5EF4-FFF2-40B4-BE49-F238E27FC236}">
                <a16:creationId xmlns:a16="http://schemas.microsoft.com/office/drawing/2014/main" id="{A4A6A653-6531-4CD0-8455-8B32DFC5F580}"/>
              </a:ext>
            </a:extLst>
          </p:cNvPr>
          <p:cNvSpPr>
            <a:spLocks noGrp="1"/>
          </p:cNvSpPr>
          <p:nvPr>
            <p:ph type="title"/>
          </p:nvPr>
        </p:nvSpPr>
        <p:spPr/>
        <p:txBody>
          <a:bodyPr>
            <a:noAutofit/>
          </a:bodyPr>
          <a:lstStyle/>
          <a:p>
            <a:r>
              <a:rPr kumimoji="1" lang="en-US" altLang="ja-JP" sz="2800" dirty="0"/>
              <a:t>Simulation based on IEEE802.15.4a document</a:t>
            </a:r>
            <a:endParaRPr kumimoji="1" lang="ja-JP" altLang="en-US" sz="2800" dirty="0"/>
          </a:p>
        </p:txBody>
      </p:sp>
      <p:pic>
        <p:nvPicPr>
          <p:cNvPr id="7" name="図 6">
            <a:extLst>
              <a:ext uri="{FF2B5EF4-FFF2-40B4-BE49-F238E27FC236}">
                <a16:creationId xmlns:a16="http://schemas.microsoft.com/office/drawing/2014/main" id="{B0E153A3-4380-4101-896C-47F1B26EEFA5}"/>
              </a:ext>
            </a:extLst>
          </p:cNvPr>
          <p:cNvPicPr>
            <a:picLocks noChangeAspect="1"/>
          </p:cNvPicPr>
          <p:nvPr/>
        </p:nvPicPr>
        <p:blipFill>
          <a:blip r:embed="rId2"/>
          <a:stretch>
            <a:fillRect/>
          </a:stretch>
        </p:blipFill>
        <p:spPr>
          <a:xfrm>
            <a:off x="1279130" y="1450438"/>
            <a:ext cx="6585739" cy="4755127"/>
          </a:xfrm>
          <a:prstGeom prst="rect">
            <a:avLst/>
          </a:prstGeom>
          <a:ln>
            <a:solidFill>
              <a:schemeClr val="tx1"/>
            </a:solidFill>
          </a:ln>
          <a:effectLst>
            <a:outerShdw blurRad="292100" dist="139700" dir="2700000" algn="tl" rotWithShape="0">
              <a:srgbClr val="333333">
                <a:alpha val="65000"/>
              </a:srgbClr>
            </a:outerShdw>
          </a:effectLst>
        </p:spPr>
      </p:pic>
      <p:sp>
        <p:nvSpPr>
          <p:cNvPr id="11" name="テキスト ボックス 10">
            <a:extLst>
              <a:ext uri="{FF2B5EF4-FFF2-40B4-BE49-F238E27FC236}">
                <a16:creationId xmlns:a16="http://schemas.microsoft.com/office/drawing/2014/main" id="{AB0B1B8C-7801-4238-BE70-43F99B8C0487}"/>
              </a:ext>
            </a:extLst>
          </p:cNvPr>
          <p:cNvSpPr txBox="1"/>
          <p:nvPr/>
        </p:nvSpPr>
        <p:spPr>
          <a:xfrm>
            <a:off x="274461" y="1111884"/>
            <a:ext cx="8376082" cy="338554"/>
          </a:xfrm>
          <a:prstGeom prst="rect">
            <a:avLst/>
          </a:prstGeom>
          <a:noFill/>
        </p:spPr>
        <p:txBody>
          <a:bodyPr wrap="square">
            <a:spAutoFit/>
          </a:bodyPr>
          <a:lstStyle/>
          <a:p>
            <a:r>
              <a:rPr kumimoji="1" lang="en-US" altLang="ja-JP" sz="1600" b="0" dirty="0"/>
              <a:t>“IEEE 802.15.4a channel model – final report” includes several sample codes for MATLAB. </a:t>
            </a:r>
            <a:endParaRPr lang="ja-JP" altLang="en-US" sz="1600" b="0" dirty="0"/>
          </a:p>
        </p:txBody>
      </p:sp>
      <p:sp>
        <p:nvSpPr>
          <p:cNvPr id="9" name="テキスト ボックス 8">
            <a:extLst>
              <a:ext uri="{FF2B5EF4-FFF2-40B4-BE49-F238E27FC236}">
                <a16:creationId xmlns:a16="http://schemas.microsoft.com/office/drawing/2014/main" id="{CE167B3B-3D11-4AFD-976A-7D33161A543A}"/>
              </a:ext>
            </a:extLst>
          </p:cNvPr>
          <p:cNvSpPr txBox="1"/>
          <p:nvPr/>
        </p:nvSpPr>
        <p:spPr>
          <a:xfrm>
            <a:off x="5922194" y="6222007"/>
            <a:ext cx="3216621" cy="276999"/>
          </a:xfrm>
          <a:prstGeom prst="rect">
            <a:avLst/>
          </a:prstGeom>
          <a:noFill/>
        </p:spPr>
        <p:txBody>
          <a:bodyPr wrap="square">
            <a:spAutoFit/>
          </a:bodyPr>
          <a:lstStyle/>
          <a:p>
            <a:r>
              <a:rPr kumimoji="1" lang="en-US" altLang="ja-JP" sz="1200" b="0" i="1" dirty="0"/>
              <a:t>IEEE 802.15.4a channel model – final report</a:t>
            </a:r>
            <a:endParaRPr lang="ja-JP" altLang="en-US" sz="1200" b="0" i="1" dirty="0"/>
          </a:p>
        </p:txBody>
      </p:sp>
      <p:sp>
        <p:nvSpPr>
          <p:cNvPr id="8" name="フッター プレースホルダー 7">
            <a:extLst>
              <a:ext uri="{FF2B5EF4-FFF2-40B4-BE49-F238E27FC236}">
                <a16:creationId xmlns:a16="http://schemas.microsoft.com/office/drawing/2014/main" id="{8A8472BB-07C8-484A-BB83-14B3DECB1FAB}"/>
              </a:ext>
            </a:extLst>
          </p:cNvPr>
          <p:cNvSpPr>
            <a:spLocks noGrp="1"/>
          </p:cNvSpPr>
          <p:nvPr>
            <p:ph type="ftr" idx="11"/>
          </p:nvPr>
        </p:nvSpPr>
        <p:spPr/>
        <p:txBody>
          <a:bodyPr/>
          <a:lstStyle/>
          <a:p>
            <a:r>
              <a:rPr lang="en-US"/>
              <a:t>T.Kobayashi, M.Kim, M. Hernandez, R.Kohno (YNU/YRP-IAI)</a:t>
            </a:r>
            <a:endParaRPr lang="en-US" dirty="0"/>
          </a:p>
        </p:txBody>
      </p:sp>
    </p:spTree>
    <p:extLst>
      <p:ext uri="{BB962C8B-B14F-4D97-AF65-F5344CB8AC3E}">
        <p14:creationId xmlns:p14="http://schemas.microsoft.com/office/powerpoint/2010/main" val="560375125"/>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FFFF00"/>
        </a:solidFill>
        <a:ln>
          <a:solidFill>
            <a:schemeClr val="bg2"/>
          </a:solidFill>
          <a:headEnd type="none" w="med" len="med"/>
          <a:tailEnd type="none" w="med" len="med"/>
        </a:ln>
      </a:spPr>
      <a:bodyPr rtlCol="0" anchor="ctr"/>
      <a:lstStyle>
        <a:defPPr algn="ctr">
          <a:defRPr kumimoji="1" dirty="0"/>
        </a:defPPr>
      </a:lstStyle>
      <a:style>
        <a:lnRef idx="1">
          <a:schemeClr val="dk1"/>
        </a:lnRef>
        <a:fillRef idx="0">
          <a:schemeClr val="dk1"/>
        </a:fillRef>
        <a:effectRef idx="0">
          <a:schemeClr val="dk1"/>
        </a:effectRef>
        <a:fontRef idx="minor">
          <a:schemeClr val="tx1"/>
        </a:fontRef>
      </a:style>
    </a:spDef>
    <a:lnDef>
      <a:spPr>
        <a:ln>
          <a:headEnd type="none" w="med" len="med"/>
          <a:tailEnd type="none" w="med" len="med"/>
        </a:ln>
      </a:spPr>
      <a:bodyPr/>
      <a:lstStyle/>
      <a:style>
        <a:lnRef idx="1">
          <a:schemeClr val="dk1"/>
        </a:lnRef>
        <a:fillRef idx="0">
          <a:schemeClr val="dk1"/>
        </a:fillRef>
        <a:effectRef idx="0">
          <a:schemeClr val="dk1"/>
        </a:effectRef>
        <a:fontRef idx="minor">
          <a:schemeClr val="tx1"/>
        </a:fontRef>
      </a:style>
    </a:ln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游ゴシック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游ゴシック"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181117_YNU-MICT</Template>
  <TotalTime>8400</TotalTime>
  <Words>4468</Words>
  <Application>Microsoft Office PowerPoint</Application>
  <PresentationFormat>画面に合わせる (4:3)</PresentationFormat>
  <Paragraphs>906</Paragraphs>
  <Slides>36</Slides>
  <Notes>1</Notes>
  <HiddenSlides>0</HiddenSlides>
  <MMClips>0</MMClips>
  <ScaleCrop>false</ScaleCrop>
  <HeadingPairs>
    <vt:vector size="6" baseType="variant">
      <vt:variant>
        <vt:lpstr>使用されているフォント</vt:lpstr>
      </vt:variant>
      <vt:variant>
        <vt:i4>7</vt:i4>
      </vt:variant>
      <vt:variant>
        <vt:lpstr>テーマ</vt:lpstr>
      </vt:variant>
      <vt:variant>
        <vt:i4>1</vt:i4>
      </vt:variant>
      <vt:variant>
        <vt:lpstr>スライド タイトル</vt:lpstr>
      </vt:variant>
      <vt:variant>
        <vt:i4>36</vt:i4>
      </vt:variant>
    </vt:vector>
  </HeadingPairs>
  <TitlesOfParts>
    <vt:vector size="44" baseType="lpstr">
      <vt:lpstr>HGSｺﾞｼｯｸE</vt:lpstr>
      <vt:lpstr>TimesNewRoman</vt:lpstr>
      <vt:lpstr>TimesNewRomanPSMT</vt:lpstr>
      <vt:lpstr>游ゴシック</vt:lpstr>
      <vt:lpstr>Arial</vt:lpstr>
      <vt:lpstr>Times New Roman</vt:lpstr>
      <vt:lpstr>Wingdings</vt:lpstr>
      <vt:lpstr>Default Design</vt:lpstr>
      <vt:lpstr>PowerPoint プレゼンテーション</vt:lpstr>
      <vt:lpstr>Chanel and Environmental Models Classification for Vehicle Body Area Network (VBAN) on TG15.6a</vt:lpstr>
      <vt:lpstr>Channel models and scenarios in IEEE802.15.6-2012</vt:lpstr>
      <vt:lpstr>Classification of Channel and Environment Models for Human and Vehicle Body Area Networks (HBAN&amp;VBAN)</vt:lpstr>
      <vt:lpstr>Current channel models in std.802.15.6</vt:lpstr>
      <vt:lpstr>Adapt current classifications into this amendment</vt:lpstr>
      <vt:lpstr>Channel and Environmental models between VBAN and HBAN</vt:lpstr>
      <vt:lpstr>PowerPoint プレゼンテーション</vt:lpstr>
      <vt:lpstr>Simulation based on IEEE802.15.4a document</vt:lpstr>
      <vt:lpstr>Channel model parameter sets of IEEE802.15.4a</vt:lpstr>
      <vt:lpstr>IEEE 802.15.4a parameter sets</vt:lpstr>
      <vt:lpstr>Simulation results (1/2)</vt:lpstr>
      <vt:lpstr>Simulation results (2/2)</vt:lpstr>
      <vt:lpstr>PowerPoint プレゼンテーション</vt:lpstr>
      <vt:lpstr>PowerPoint プレゼンテーション</vt:lpstr>
      <vt:lpstr>Use cases</vt:lpstr>
      <vt:lpstr>Use cases</vt:lpstr>
      <vt:lpstr>Use cases</vt:lpstr>
      <vt:lpstr>Use cases</vt:lpstr>
      <vt:lpstr>Scenario 1</vt:lpstr>
      <vt:lpstr>Scenario 2</vt:lpstr>
      <vt:lpstr>Scenario 3</vt:lpstr>
      <vt:lpstr>Scenario 3 for BUS</vt:lpstr>
      <vt:lpstr>Scenario 4</vt:lpstr>
      <vt:lpstr>Scenario 5</vt:lpstr>
      <vt:lpstr>Scenario 6</vt:lpstr>
      <vt:lpstr>Scenario 7</vt:lpstr>
      <vt:lpstr>Scenario 8</vt:lpstr>
      <vt:lpstr>Other scenarios</vt:lpstr>
      <vt:lpstr>Other scenarios</vt:lpstr>
      <vt:lpstr>Other scenarios</vt:lpstr>
      <vt:lpstr>Scenarios out of scope</vt:lpstr>
      <vt:lpstr>Use cases</vt:lpstr>
      <vt:lpstr>Channel and environmental model proposal (1/2)</vt:lpstr>
      <vt:lpstr>Channel and environmental model proposal (2/2)</vt:lpstr>
      <vt:lpstr>Summary</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Channel model and environment model cases</dc:title>
  <dc:creator>Kobayashi Takumi</dc:creator>
  <cp:lastModifiedBy>Kobayashi Takumi</cp:lastModifiedBy>
  <cp:revision>329</cp:revision>
  <dcterms:created xsi:type="dcterms:W3CDTF">2021-04-23T05:27:11Z</dcterms:created>
  <dcterms:modified xsi:type="dcterms:W3CDTF">2021-11-09T12:59:34Z</dcterms:modified>
</cp:coreProperties>
</file>