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6"/>
  </p:notesMasterIdLst>
  <p:sldIdLst>
    <p:sldId id="287" r:id="rId2"/>
    <p:sldId id="393" r:id="rId3"/>
    <p:sldId id="394" r:id="rId4"/>
    <p:sldId id="395" r:id="rId5"/>
    <p:sldId id="367" r:id="rId6"/>
    <p:sldId id="340" r:id="rId7"/>
    <p:sldId id="332" r:id="rId8"/>
    <p:sldId id="366" r:id="rId9"/>
    <p:sldId id="315" r:id="rId10"/>
    <p:sldId id="322" r:id="rId11"/>
    <p:sldId id="321" r:id="rId12"/>
    <p:sldId id="392" r:id="rId13"/>
    <p:sldId id="338" r:id="rId14"/>
    <p:sldId id="339" r:id="rId15"/>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517EFB-0564-4980-A43A-1F7D2EB22FFC}" v="1" dt="2021-11-17T13:45:52.5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varScale="1">
        <p:scale>
          <a:sx n="114" d="100"/>
          <a:sy n="114" d="100"/>
        </p:scale>
        <p:origin x="474"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8F517EFB-0564-4980-A43A-1F7D2EB22FFC}"/>
    <pc:docChg chg="undo redo custSel modSld modMainMaster">
      <pc:chgData name="Phil Beecher" userId="8e59e9d451c39ba5" providerId="LiveId" clId="{8F517EFB-0564-4980-A43A-1F7D2EB22FFC}" dt="2021-11-17T13:46:35.480" v="69" actId="20577"/>
      <pc:docMkLst>
        <pc:docMk/>
      </pc:docMkLst>
      <pc:sldChg chg="modSp">
        <pc:chgData name="Phil Beecher" userId="8e59e9d451c39ba5" providerId="LiveId" clId="{8F517EFB-0564-4980-A43A-1F7D2EB22FFC}" dt="2021-11-17T13:45:52.522" v="49" actId="14100"/>
        <pc:sldMkLst>
          <pc:docMk/>
          <pc:sldMk cId="2904142969" sldId="322"/>
        </pc:sldMkLst>
        <pc:spChg chg="mod">
          <ac:chgData name="Phil Beecher" userId="8e59e9d451c39ba5" providerId="LiveId" clId="{8F517EFB-0564-4980-A43A-1F7D2EB22FFC}" dt="2021-11-17T13:45:52.522" v="49" actId="14100"/>
          <ac:spMkLst>
            <pc:docMk/>
            <pc:sldMk cId="2904142969" sldId="322"/>
            <ac:spMk id="9219" creationId="{F8A5F01F-52D6-47BD-9336-35C5CE265C10}"/>
          </ac:spMkLst>
        </pc:spChg>
      </pc:sldChg>
      <pc:sldChg chg="modSp mod">
        <pc:chgData name="Phil Beecher" userId="8e59e9d451c39ba5" providerId="LiveId" clId="{8F517EFB-0564-4980-A43A-1F7D2EB22FFC}" dt="2021-11-17T13:45:26.491" v="48" actId="13926"/>
        <pc:sldMkLst>
          <pc:docMk/>
          <pc:sldMk cId="99056403" sldId="367"/>
        </pc:sldMkLst>
        <pc:spChg chg="mod">
          <ac:chgData name="Phil Beecher" userId="8e59e9d451c39ba5" providerId="LiveId" clId="{8F517EFB-0564-4980-A43A-1F7D2EB22FFC}" dt="2021-11-17T13:45:26.491" v="48" actId="13926"/>
          <ac:spMkLst>
            <pc:docMk/>
            <pc:sldMk cId="99056403" sldId="367"/>
            <ac:spMk id="9219" creationId="{F8A5F01F-52D6-47BD-9336-35C5CE265C10}"/>
          </ac:spMkLst>
        </pc:spChg>
      </pc:sldChg>
      <pc:sldChg chg="modSp mod">
        <pc:chgData name="Phil Beecher" userId="8e59e9d451c39ba5" providerId="LiveId" clId="{8F517EFB-0564-4980-A43A-1F7D2EB22FFC}" dt="2021-11-17T13:46:10.738" v="67" actId="20577"/>
        <pc:sldMkLst>
          <pc:docMk/>
          <pc:sldMk cId="1106808231" sldId="392"/>
        </pc:sldMkLst>
        <pc:spChg chg="mod">
          <ac:chgData name="Phil Beecher" userId="8e59e9d451c39ba5" providerId="LiveId" clId="{8F517EFB-0564-4980-A43A-1F7D2EB22FFC}" dt="2021-11-17T13:46:10.738" v="67" actId="20577"/>
          <ac:spMkLst>
            <pc:docMk/>
            <pc:sldMk cId="1106808231" sldId="392"/>
            <ac:spMk id="5" creationId="{D42399B3-F628-472D-B8D7-7037921FAD06}"/>
          </ac:spMkLst>
        </pc:spChg>
      </pc:sldChg>
      <pc:sldMasterChg chg="modSp mod">
        <pc:chgData name="Phil Beecher" userId="8e59e9d451c39ba5" providerId="LiveId" clId="{8F517EFB-0564-4980-A43A-1F7D2EB22FFC}" dt="2021-11-17T13:46:35.480" v="69" actId="20577"/>
        <pc:sldMasterMkLst>
          <pc:docMk/>
          <pc:sldMasterMk cId="0" sldId="2147483648"/>
        </pc:sldMasterMkLst>
        <pc:spChg chg="mod">
          <ac:chgData name="Phil Beecher" userId="8e59e9d451c39ba5" providerId="LiveId" clId="{8F517EFB-0564-4980-A43A-1F7D2EB22FFC}" dt="2021-11-17T13:46:35.480" v="69" actId="20577"/>
          <ac:spMkLst>
            <pc:docMk/>
            <pc:sldMasterMk cId="0" sldId="2147483648"/>
            <ac:spMk id="1026" creationId="{8AF5D4AB-E353-4EAB-9E5C-B82B00CB74A2}"/>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412234"/>
            <a:ext cx="52832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a:t>
            </a:r>
            <a:r>
              <a:rPr lang="en-GB" altLang="en-US" sz="1200" b="1">
                <a:solidFill>
                  <a:schemeClr val="tx1"/>
                </a:solidFill>
                <a:latin typeface="Times New Roman" panose="02020603050405020304" pitchFamily="18" charset="0"/>
                <a:cs typeface="Times New Roman" panose="02020603050405020304" pitchFamily="18" charset="0"/>
              </a:rPr>
              <a:t>IEEE 802.</a:t>
            </a:r>
            <a:r>
              <a:rPr lang="en-GB" sz="1200" b="1" i="0">
                <a:solidFill>
                  <a:srgbClr val="000000"/>
                </a:solidFill>
                <a:effectLst/>
                <a:latin typeface="Times New Roman" panose="02020603050405020304" pitchFamily="18" charset="0"/>
                <a:cs typeface="Times New Roman" panose="02020603050405020304" pitchFamily="18" charset="0"/>
              </a:rPr>
              <a:t>15-21-0559-01-0015</a:t>
            </a:r>
            <a:endParaRPr lang="en-GB" altLang="en-US" sz="1200"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November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200" dirty="0"/>
              <a:t>Phil Beecher (Wi-SUN Alliance)</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16001"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812801"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grouper.ieee.org/groups/802/15/member_statu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ocuments?is_dcn=278&amp;is_group=0014" TargetMode="External"/><Relationship Id="rId2" Type="http://schemas.openxmlformats.org/officeDocument/2006/relationships/hyperlink" Target="https://mentor.ieee.org/802.15/dcn/21/15-21-0301-01-0015-sg15-draft-csd-for-ns-nb.docx" TargetMode="External"/><Relationship Id="rId1" Type="http://schemas.openxmlformats.org/officeDocument/2006/relationships/slideLayout" Target="../slideLayouts/slideLayout2.xml"/><Relationship Id="rId4" Type="http://schemas.openxmlformats.org/officeDocument/2006/relationships/hyperlink" Target="https://development.standards.ieee.org/myproject-web/public/view.html#pardetail/9254"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2057400" y="762001"/>
            <a:ext cx="8001000" cy="4957384"/>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November 2021 Plenary TG15 Opening/Closing Report, Agenda and 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November 17,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Phil Beecher (Wi-SUN Alliance)</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+44 1273 422275,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pbeecher</a:t>
            </a:r>
            <a:r>
              <a:rPr lang="en-US" altLang="en-US" sz="1600" dirty="0">
                <a:latin typeface="Times New Roman" panose="02020603050405020304" pitchFamily="18" charset="0"/>
              </a:rPr>
              <a:t> @ wi-sun.org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15: NS-NB 802.15 “Ad-hoc wireless”</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Opening Report, 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Achieve the illusion of organization for this study group</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1016001" y="685801"/>
            <a:ext cx="10352617" cy="438943"/>
          </a:xfrm>
        </p:spPr>
        <p:txBody>
          <a:bodyPr/>
          <a:lstStyle/>
          <a:p>
            <a:r>
              <a:rPr lang="en-US" altLang="en-US" dirty="0"/>
              <a:t>Outreach for SG15</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948141" y="1772817"/>
            <a:ext cx="10352617" cy="1656183"/>
          </a:xfrm>
        </p:spPr>
        <p:txBody>
          <a:bodyPr numCol="3"/>
          <a:lstStyle/>
          <a:p>
            <a:pPr>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CSA </a:t>
            </a: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ETSI TG28 </a:t>
            </a: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ETSI TG34</a:t>
            </a: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latin typeface="-webkit-standard"/>
                <a:ea typeface="Times New Roman" panose="02020603050405020304" pitchFamily="18" charset="0"/>
              </a:rPr>
              <a:t>ETSI TS102 887</a:t>
            </a:r>
            <a:endParaRPr lang="en-US" sz="1800" dirty="0">
              <a:solidFill>
                <a:schemeClr val="tx1"/>
              </a:solidFill>
              <a:effectLst/>
              <a:latin typeface="-webkit-standard"/>
              <a:ea typeface="Times New Roman" panose="02020603050405020304" pitchFamily="18" charset="0"/>
            </a:endParaRP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IEEE 1901.1+2</a:t>
            </a: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IETF: 6tisch</a:t>
            </a:r>
            <a:endParaRPr lang="en-GB" sz="1800" dirty="0">
              <a:solidFill>
                <a:schemeClr val="tx1"/>
              </a:solidFill>
              <a:effectLst/>
              <a:latin typeface="Calibri" panose="020F0502020204030204" pitchFamily="34" charset="0"/>
              <a:ea typeface="Yu Gothic" panose="020B0400000000000000" pitchFamily="34" charset="-128"/>
            </a:endParaRP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IETF: 6lo</a:t>
            </a:r>
            <a:endParaRPr lang="en-GB" sz="1800" dirty="0">
              <a:solidFill>
                <a:schemeClr val="tx1"/>
              </a:solidFill>
              <a:effectLst/>
              <a:latin typeface="Calibri" panose="020F0502020204030204" pitchFamily="34" charset="0"/>
              <a:ea typeface="Yu Gothic" panose="020B0400000000000000" pitchFamily="34" charset="-128"/>
            </a:endParaRP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IETF: Roll</a:t>
            </a: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latin typeface="-webkit-standard"/>
                <a:ea typeface="Yu Gothic" panose="020B0400000000000000" pitchFamily="34" charset="-128"/>
              </a:rPr>
              <a:t>IP500</a:t>
            </a:r>
            <a:endParaRPr lang="en-GB" sz="1800" dirty="0">
              <a:solidFill>
                <a:schemeClr val="tx1"/>
              </a:solidFill>
              <a:effectLst/>
              <a:latin typeface="Calibri" panose="020F0502020204030204" pitchFamily="34" charset="0"/>
              <a:ea typeface="Yu Gothic" panose="020B0400000000000000" pitchFamily="34" charset="-128"/>
            </a:endParaRP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ISA SP100 </a:t>
            </a:r>
            <a:endParaRPr lang="en-GB" sz="1800" dirty="0">
              <a:solidFill>
                <a:schemeClr val="tx1"/>
              </a:solidFill>
              <a:effectLst/>
              <a:latin typeface="Calibri" panose="020F0502020204030204" pitchFamily="34" charset="0"/>
              <a:ea typeface="Yu Gothic" panose="020B0400000000000000" pitchFamily="34" charset="-128"/>
            </a:endParaRPr>
          </a:p>
          <a:p>
            <a:pPr marL="342900" lvl="0" indent="-342900">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ISO/IEC JTC1/ SC31/WG4</a:t>
            </a:r>
          </a:p>
          <a:p>
            <a:pPr>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JUTA</a:t>
            </a:r>
          </a:p>
          <a:p>
            <a:pPr>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Thread</a:t>
            </a:r>
            <a:endParaRPr lang="en-GB" sz="1800" dirty="0">
              <a:solidFill>
                <a:schemeClr val="tx1"/>
              </a:solidFill>
              <a:effectLst/>
              <a:latin typeface="Calibri" panose="020F0502020204030204" pitchFamily="34" charset="0"/>
              <a:ea typeface="Yu Gothic" panose="020B0400000000000000" pitchFamily="34" charset="-128"/>
            </a:endParaRPr>
          </a:p>
          <a:p>
            <a:pPr>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TIA TR51</a:t>
            </a:r>
            <a:endParaRPr lang="en-GB" sz="1800" dirty="0">
              <a:solidFill>
                <a:schemeClr val="tx1"/>
              </a:solidFill>
              <a:effectLst/>
              <a:latin typeface="Calibri" panose="020F0502020204030204" pitchFamily="34" charset="0"/>
              <a:ea typeface="Yu Gothic" panose="020B0400000000000000" pitchFamily="34" charset="-128"/>
            </a:endParaRPr>
          </a:p>
          <a:p>
            <a:pPr>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Wi-SUN </a:t>
            </a:r>
            <a:endParaRPr lang="en-GB" sz="1800" dirty="0">
              <a:solidFill>
                <a:schemeClr val="tx1"/>
              </a:solidFill>
              <a:effectLst/>
              <a:latin typeface="Calibri" panose="020F0502020204030204" pitchFamily="34" charset="0"/>
              <a:ea typeface="Yu Gothic" panose="020B0400000000000000" pitchFamily="34" charset="-128"/>
            </a:endParaRPr>
          </a:p>
          <a:p>
            <a:pPr>
              <a:spcBef>
                <a:spcPts val="0"/>
              </a:spcBef>
              <a:buSzPts val="1000"/>
              <a:buFont typeface="Symbol" panose="05050102010706020507" pitchFamily="18" charset="2"/>
              <a:buChar char=""/>
              <a:tabLst>
                <a:tab pos="457200" algn="l"/>
              </a:tabLst>
            </a:pPr>
            <a:r>
              <a:rPr lang="en-US" sz="1800" dirty="0">
                <a:solidFill>
                  <a:schemeClr val="tx1"/>
                </a:solidFill>
                <a:effectLst/>
                <a:latin typeface="-webkit-standard"/>
                <a:ea typeface="Times New Roman" panose="02020603050405020304" pitchFamily="18" charset="0"/>
              </a:rPr>
              <a:t>WIA</a:t>
            </a:r>
          </a:p>
          <a:p>
            <a:pPr>
              <a:spcBef>
                <a:spcPts val="0"/>
              </a:spcBef>
              <a:buSzPts val="1000"/>
              <a:buFont typeface="Symbol" panose="05050102010706020507" pitchFamily="18" charset="2"/>
              <a:buChar char=""/>
              <a:tabLst>
                <a:tab pos="457200" algn="l"/>
              </a:tabLst>
            </a:pPr>
            <a:r>
              <a:rPr lang="en-US" sz="1800" dirty="0" err="1">
                <a:solidFill>
                  <a:schemeClr val="tx1"/>
                </a:solidFill>
                <a:effectLst/>
                <a:latin typeface="-webkit-standard"/>
                <a:ea typeface="Times New Roman" panose="02020603050405020304" pitchFamily="18" charset="0"/>
              </a:rPr>
              <a:t>WirelessHART</a:t>
            </a:r>
            <a:endParaRPr lang="en-GB" sz="1800" dirty="0">
              <a:solidFill>
                <a:schemeClr val="tx1"/>
              </a:solidFill>
              <a:effectLst/>
              <a:latin typeface="Calibri" panose="020F0502020204030204" pitchFamily="34" charset="0"/>
              <a:ea typeface="Yu Gothic" panose="020B0400000000000000" pitchFamily="34" charset="-128"/>
            </a:endParaRP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10</a:t>
            </a:fld>
            <a:endParaRPr lang="en-US" altLang="en-US" dirty="0">
              <a:solidFill>
                <a:schemeClr val="tx1"/>
              </a:solidFill>
            </a:endParaRPr>
          </a:p>
        </p:txBody>
      </p:sp>
      <p:sp>
        <p:nvSpPr>
          <p:cNvPr id="5" name="Content Placeholder 2">
            <a:extLst>
              <a:ext uri="{FF2B5EF4-FFF2-40B4-BE49-F238E27FC236}">
                <a16:creationId xmlns:a16="http://schemas.microsoft.com/office/drawing/2014/main" id="{D42399B3-F628-472D-B8D7-7037921FAD06}"/>
              </a:ext>
            </a:extLst>
          </p:cNvPr>
          <p:cNvSpPr txBox="1">
            <a:spLocks noChangeArrowheads="1"/>
          </p:cNvSpPr>
          <p:nvPr/>
        </p:nvSpPr>
        <p:spPr bwMode="auto">
          <a:xfrm>
            <a:off x="919691" y="1268760"/>
            <a:ext cx="10352617" cy="504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2"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0" indent="0">
              <a:buSzPts val="1000"/>
              <a:tabLst>
                <a:tab pos="457200" algn="l"/>
              </a:tabLst>
            </a:pPr>
            <a:r>
              <a:rPr lang="en-GB" sz="1800" b="1" kern="0" dirty="0">
                <a:solidFill>
                  <a:schemeClr val="tx1"/>
                </a:solidFill>
                <a:latin typeface="Calibri" panose="020F0502020204030204" pitchFamily="34" charset="0"/>
                <a:ea typeface="Yu Gothic" panose="020B0400000000000000" pitchFamily="34" charset="-128"/>
              </a:rPr>
              <a:t>Planning outreach to the following organisations:</a:t>
            </a:r>
          </a:p>
        </p:txBody>
      </p:sp>
      <p:sp>
        <p:nvSpPr>
          <p:cNvPr id="6" name="Content Placeholder 2">
            <a:extLst>
              <a:ext uri="{FF2B5EF4-FFF2-40B4-BE49-F238E27FC236}">
                <a16:creationId xmlns:a16="http://schemas.microsoft.com/office/drawing/2014/main" id="{CC01C108-77CF-4E02-8BEE-35CA624E8B96}"/>
              </a:ext>
            </a:extLst>
          </p:cNvPr>
          <p:cNvSpPr txBox="1">
            <a:spLocks noChangeArrowheads="1"/>
          </p:cNvSpPr>
          <p:nvPr/>
        </p:nvSpPr>
        <p:spPr bwMode="auto">
          <a:xfrm>
            <a:off x="1016001" y="4578404"/>
            <a:ext cx="10352617" cy="15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0" indent="0" algn="ctr">
              <a:spcBef>
                <a:spcPts val="0"/>
              </a:spcBef>
              <a:buSzPts val="1000"/>
              <a:tabLst>
                <a:tab pos="457200" algn="l"/>
              </a:tabLst>
            </a:pPr>
            <a:r>
              <a:rPr lang="en-US" kern="0" dirty="0">
                <a:solidFill>
                  <a:schemeClr val="tx1"/>
                </a:solidFill>
                <a:ea typeface="Times New Roman" panose="02020603050405020304" pitchFamily="18" charset="0"/>
              </a:rPr>
              <a:t>Proposed email</a:t>
            </a:r>
            <a:r>
              <a:rPr lang="en-GB" kern="0" dirty="0">
                <a:solidFill>
                  <a:schemeClr val="tx1"/>
                </a:solidFill>
                <a:ea typeface="Times New Roman" panose="02020603050405020304" pitchFamily="18" charset="0"/>
              </a:rPr>
              <a:t>: See next slide</a:t>
            </a:r>
          </a:p>
          <a:p>
            <a:pPr marL="0" indent="0" algn="ctr">
              <a:spcBef>
                <a:spcPts val="0"/>
              </a:spcBef>
              <a:buSzPts val="1000"/>
              <a:tabLst>
                <a:tab pos="457200" algn="l"/>
              </a:tabLst>
            </a:pPr>
            <a:endParaRPr lang="en-GB" kern="0" dirty="0">
              <a:solidFill>
                <a:schemeClr val="tx1"/>
              </a:solidFill>
              <a:ea typeface="Yu Gothic" panose="020B0400000000000000" pitchFamily="34" charset="-128"/>
            </a:endParaRPr>
          </a:p>
        </p:txBody>
      </p:sp>
    </p:spTree>
    <p:extLst>
      <p:ext uri="{BB962C8B-B14F-4D97-AF65-F5344CB8AC3E}">
        <p14:creationId xmlns:p14="http://schemas.microsoft.com/office/powerpoint/2010/main" val="2904142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1016001" y="685801"/>
            <a:ext cx="10352617" cy="438943"/>
          </a:xfrm>
        </p:spPr>
        <p:txBody>
          <a:bodyPr/>
          <a:lstStyle/>
          <a:p>
            <a:r>
              <a:rPr lang="en-US" altLang="en-US" dirty="0"/>
              <a:t>Outreach for TG15</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11</a:t>
            </a:fld>
            <a:endParaRPr lang="en-US" altLang="en-US" dirty="0">
              <a:solidFill>
                <a:schemeClr val="tx1"/>
              </a:solidFill>
            </a:endParaRPr>
          </a:p>
        </p:txBody>
      </p:sp>
      <p:sp>
        <p:nvSpPr>
          <p:cNvPr id="5" name="Content Placeholder 2">
            <a:extLst>
              <a:ext uri="{FF2B5EF4-FFF2-40B4-BE49-F238E27FC236}">
                <a16:creationId xmlns:a16="http://schemas.microsoft.com/office/drawing/2014/main" id="{D42399B3-F628-472D-B8D7-7037921FAD06}"/>
              </a:ext>
            </a:extLst>
          </p:cNvPr>
          <p:cNvSpPr txBox="1">
            <a:spLocks noChangeArrowheads="1"/>
          </p:cNvSpPr>
          <p:nvPr/>
        </p:nvSpPr>
        <p:spPr bwMode="auto">
          <a:xfrm>
            <a:off x="919690" y="1037955"/>
            <a:ext cx="10352617" cy="342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2"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0" indent="0">
              <a:buSzPts val="1000"/>
              <a:tabLst>
                <a:tab pos="457200" algn="l"/>
              </a:tabLst>
            </a:pPr>
            <a:r>
              <a:rPr lang="en-GB" sz="1800" b="1" kern="0" dirty="0">
                <a:solidFill>
                  <a:schemeClr val="tx1"/>
                </a:solidFill>
                <a:latin typeface="Calibri" panose="020F0502020204030204" pitchFamily="34" charset="0"/>
                <a:ea typeface="Yu Gothic" panose="020B0400000000000000" pitchFamily="34" charset="-128"/>
              </a:rPr>
              <a:t>Proposed Email:</a:t>
            </a:r>
          </a:p>
        </p:txBody>
      </p:sp>
      <p:sp>
        <p:nvSpPr>
          <p:cNvPr id="6" name="Content Placeholder 2">
            <a:extLst>
              <a:ext uri="{FF2B5EF4-FFF2-40B4-BE49-F238E27FC236}">
                <a16:creationId xmlns:a16="http://schemas.microsoft.com/office/drawing/2014/main" id="{CC01C108-77CF-4E02-8BEE-35CA624E8B96}"/>
              </a:ext>
            </a:extLst>
          </p:cNvPr>
          <p:cNvSpPr txBox="1">
            <a:spLocks noChangeArrowheads="1"/>
          </p:cNvSpPr>
          <p:nvPr/>
        </p:nvSpPr>
        <p:spPr bwMode="auto">
          <a:xfrm>
            <a:off x="919690" y="1379972"/>
            <a:ext cx="10352617" cy="50013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0" indent="0">
              <a:spcBef>
                <a:spcPts val="0"/>
              </a:spcBef>
              <a:buSzPts val="1000"/>
              <a:tabLst>
                <a:tab pos="457200" algn="l"/>
              </a:tabLst>
            </a:pPr>
            <a:r>
              <a:rPr lang="en-GB" sz="1400" kern="0" dirty="0">
                <a:solidFill>
                  <a:schemeClr val="tx1"/>
                </a:solidFill>
                <a:ea typeface="Times New Roman" panose="02020603050405020304" pitchFamily="18" charset="0"/>
              </a:rPr>
              <a:t>Subject: Call for Participation in IEEE 802.15 TG15</a:t>
            </a:r>
          </a:p>
          <a:p>
            <a:pPr marL="0" indent="0">
              <a:spcBef>
                <a:spcPts val="0"/>
              </a:spcBef>
              <a:buSzPts val="1000"/>
              <a:tabLst>
                <a:tab pos="457200" algn="l"/>
              </a:tabLst>
            </a:pPr>
            <a:endParaRPr lang="en-GB" sz="1400" kern="0" dirty="0">
              <a:solidFill>
                <a:schemeClr val="tx1"/>
              </a:solidFill>
              <a:ea typeface="Yu Gothic" panose="020B0400000000000000" pitchFamily="34" charset="-128"/>
            </a:endParaRPr>
          </a:p>
          <a:p>
            <a:pPr marL="0" indent="0">
              <a:spcBef>
                <a:spcPts val="0"/>
              </a:spcBef>
              <a:buSzPts val="1000"/>
              <a:tabLst>
                <a:tab pos="457200" algn="l"/>
              </a:tabLst>
            </a:pPr>
            <a:r>
              <a:rPr lang="en-GB" sz="1400" kern="0" dirty="0">
                <a:solidFill>
                  <a:schemeClr val="tx1"/>
                </a:solidFill>
                <a:ea typeface="Yu Gothic" panose="020B0400000000000000" pitchFamily="34" charset="-128"/>
              </a:rPr>
              <a:t>Dear [name],</a:t>
            </a:r>
          </a:p>
          <a:p>
            <a:pPr marL="0" indent="0">
              <a:spcBef>
                <a:spcPts val="0"/>
              </a:spcBef>
              <a:buSzPts val="1000"/>
              <a:tabLst>
                <a:tab pos="457200" algn="l"/>
              </a:tabLst>
            </a:pPr>
            <a:r>
              <a:rPr lang="en-GB" sz="1400" kern="0" dirty="0">
                <a:solidFill>
                  <a:schemeClr val="tx1"/>
                </a:solidFill>
                <a:ea typeface="Yu Gothic" panose="020B0400000000000000" pitchFamily="34" charset="-128"/>
              </a:rPr>
              <a:t>As you may be aware, </a:t>
            </a:r>
            <a:r>
              <a:rPr lang="en-GB" sz="1400" kern="0">
                <a:solidFill>
                  <a:schemeClr val="tx1"/>
                </a:solidFill>
                <a:ea typeface="Yu Gothic" panose="020B0400000000000000" pitchFamily="34" charset="-128"/>
              </a:rPr>
              <a:t>IEEE Standards Board </a:t>
            </a:r>
            <a:r>
              <a:rPr lang="en-GB" sz="1400" kern="0" dirty="0">
                <a:solidFill>
                  <a:schemeClr val="tx1"/>
                </a:solidFill>
                <a:ea typeface="Yu Gothic" panose="020B0400000000000000" pitchFamily="34" charset="-128"/>
              </a:rPr>
              <a:t>has recently approved Projects IEEE P802.15.4ab, P802.15.14 and P802.15.15. The Project Authorization Requests are available here [link].  </a:t>
            </a:r>
          </a:p>
          <a:p>
            <a:pPr marL="0" indent="0" algn="l"/>
            <a:r>
              <a:rPr lang="en-GB" sz="1400" kern="0" dirty="0">
                <a:solidFill>
                  <a:schemeClr val="tx1"/>
                </a:solidFill>
                <a:ea typeface="Yu Gothic" panose="020B0400000000000000" pitchFamily="34" charset="-128"/>
              </a:rPr>
              <a:t>As described in the 802.15.15 PAR, “</a:t>
            </a:r>
            <a:r>
              <a:rPr lang="en-GB" sz="1400" b="0" i="0" u="none" strike="noStrike" baseline="0" dirty="0"/>
              <a:t>802.15.4-2020 has become extremely difficult to understand, amend or enhance. Recently it has become clear that the wireless ad hoc network functionality and features have become increasingly complex to support inside the framework of 802.15.4-2020”.</a:t>
            </a:r>
          </a:p>
          <a:p>
            <a:pPr marL="0" indent="0" algn="l"/>
            <a:r>
              <a:rPr lang="en-GB" sz="1400" kern="0" dirty="0">
                <a:solidFill>
                  <a:schemeClr val="tx1"/>
                </a:solidFill>
                <a:ea typeface="Yu Gothic" panose="020B0400000000000000" pitchFamily="34" charset="-128"/>
              </a:rPr>
              <a:t>The goal for 802.15 TG15 is to 1) identify functionality from IEEE 802.15.4-2020 which is currently in use or intended for use in wireless ad hoc networks, either in derived standards, or in specifications adopted by industry consortia, and 2) to create a new standard that references, in a structured way, only the relevant functionality from IEEE 802.15.4-2020.  </a:t>
            </a:r>
          </a:p>
          <a:p>
            <a:pPr marL="0" indent="0" algn="l"/>
            <a:r>
              <a:rPr lang="en-GB" sz="1400" kern="0" dirty="0">
                <a:solidFill>
                  <a:schemeClr val="tx1"/>
                </a:solidFill>
                <a:ea typeface="Yu Gothic" panose="020B0400000000000000" pitchFamily="34" charset="-128"/>
              </a:rPr>
              <a:t>At the IEEE 802 virtual Plenary Session in November 2021, IEEE 802.15 TG15 will focus on identifying the relevant content and discuss how best to present this in the final specification to improve the ease of use.  We would welcome the participation of all stakeholders who are using 802.15.4 functionality, as their contributions will help to make 802.15.15 a clearer, more concise and more easily implementable standard. IEEE 802 participation is by individual, so we would be grateful if you would share this Call for Participation with your members.</a:t>
            </a:r>
          </a:p>
          <a:p>
            <a:pPr marL="0" indent="0" algn="l"/>
            <a:r>
              <a:rPr lang="en-GB" sz="1400" kern="0" dirty="0">
                <a:solidFill>
                  <a:schemeClr val="tx1"/>
                </a:solidFill>
                <a:ea typeface="Yu Gothic" panose="020B0400000000000000" pitchFamily="34" charset="-128"/>
              </a:rPr>
              <a:t>Interested parties may wish to subscribe to the 802.15 TG15 mailing list [here] to receive additional information and announcements of conference calls etc.</a:t>
            </a:r>
          </a:p>
          <a:p>
            <a:pPr marL="0" indent="0">
              <a:spcBef>
                <a:spcPts val="0"/>
              </a:spcBef>
              <a:buSzPts val="1000"/>
              <a:tabLst>
                <a:tab pos="457200" algn="l"/>
              </a:tabLst>
            </a:pPr>
            <a:endParaRPr lang="en-GB" sz="1400" kern="0" dirty="0">
              <a:solidFill>
                <a:schemeClr val="tx1"/>
              </a:solidFill>
              <a:ea typeface="Yu Gothic" panose="020B0400000000000000" pitchFamily="34" charset="-128"/>
            </a:endParaRPr>
          </a:p>
          <a:p>
            <a:pPr marL="0" indent="0">
              <a:spcBef>
                <a:spcPts val="0"/>
              </a:spcBef>
              <a:buSzPts val="1000"/>
              <a:tabLst>
                <a:tab pos="457200" algn="l"/>
              </a:tabLst>
            </a:pPr>
            <a:r>
              <a:rPr lang="en-GB" sz="1400" kern="0" dirty="0">
                <a:solidFill>
                  <a:schemeClr val="tx1"/>
                </a:solidFill>
                <a:ea typeface="Yu Gothic" panose="020B0400000000000000" pitchFamily="34" charset="-128"/>
              </a:rPr>
              <a:t>Please do not hesitate to contact me if you or members of your organizations have any questions, or plan to contribute to the November Session.</a:t>
            </a:r>
          </a:p>
          <a:p>
            <a:pPr marL="0" indent="0">
              <a:spcBef>
                <a:spcPts val="0"/>
              </a:spcBef>
              <a:buSzPts val="1000"/>
              <a:tabLst>
                <a:tab pos="457200" algn="l"/>
              </a:tabLst>
            </a:pPr>
            <a:endParaRPr lang="en-GB" sz="1400" kern="0" dirty="0">
              <a:solidFill>
                <a:schemeClr val="tx1"/>
              </a:solidFill>
              <a:ea typeface="Yu Gothic" panose="020B0400000000000000" pitchFamily="34" charset="-128"/>
            </a:endParaRPr>
          </a:p>
        </p:txBody>
      </p:sp>
    </p:spTree>
    <p:extLst>
      <p:ext uri="{BB962C8B-B14F-4D97-AF65-F5344CB8AC3E}">
        <p14:creationId xmlns:p14="http://schemas.microsoft.com/office/powerpoint/2010/main" val="1493309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a:xfrm>
            <a:off x="1016001" y="685801"/>
            <a:ext cx="10352617" cy="438943"/>
          </a:xfrm>
        </p:spPr>
        <p:txBody>
          <a:bodyPr/>
          <a:lstStyle/>
          <a:p>
            <a:r>
              <a:rPr lang="en-US" altLang="en-US" dirty="0"/>
              <a:t>Work on Content for Draft</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12</a:t>
            </a:fld>
            <a:endParaRPr lang="en-US" altLang="en-US" dirty="0">
              <a:solidFill>
                <a:schemeClr val="tx1"/>
              </a:solidFill>
            </a:endParaRPr>
          </a:p>
        </p:txBody>
      </p:sp>
      <p:sp>
        <p:nvSpPr>
          <p:cNvPr id="5" name="Content Placeholder 2">
            <a:extLst>
              <a:ext uri="{FF2B5EF4-FFF2-40B4-BE49-F238E27FC236}">
                <a16:creationId xmlns:a16="http://schemas.microsoft.com/office/drawing/2014/main" id="{D42399B3-F628-472D-B8D7-7037921FAD06}"/>
              </a:ext>
            </a:extLst>
          </p:cNvPr>
          <p:cNvSpPr txBox="1">
            <a:spLocks noChangeArrowheads="1"/>
          </p:cNvSpPr>
          <p:nvPr/>
        </p:nvSpPr>
        <p:spPr bwMode="auto">
          <a:xfrm>
            <a:off x="919691" y="1484784"/>
            <a:ext cx="10352617" cy="2160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0" indent="0">
              <a:buSzPts val="1000"/>
              <a:tabLst>
                <a:tab pos="457200" algn="l"/>
              </a:tabLst>
            </a:pPr>
            <a:r>
              <a:rPr lang="en-GB" sz="2400" kern="0" dirty="0">
                <a:solidFill>
                  <a:schemeClr val="tx1"/>
                </a:solidFill>
                <a:latin typeface="Calibri" panose="020F0502020204030204" pitchFamily="34" charset="0"/>
                <a:ea typeface="Yu Gothic" panose="020B0400000000000000" pitchFamily="34" charset="-128"/>
              </a:rPr>
              <a:t>Reviewed documents :</a:t>
            </a:r>
          </a:p>
          <a:p>
            <a:pPr marL="0" indent="0">
              <a:buSzPts val="1000"/>
              <a:tabLst>
                <a:tab pos="457200" algn="l"/>
              </a:tabLst>
            </a:pPr>
            <a:r>
              <a:rPr lang="en-GB" sz="2400" kern="0" dirty="0">
                <a:solidFill>
                  <a:schemeClr val="tx1"/>
                </a:solidFill>
                <a:latin typeface="Calibri" panose="020F0502020204030204" pitchFamily="34" charset="0"/>
                <a:ea typeface="Yu Gothic" panose="020B0400000000000000" pitchFamily="34" charset="-128"/>
              </a:rPr>
              <a:t>15-21-0485-00-0015-revised-pics-for-nb-ns-example.xlsx</a:t>
            </a:r>
          </a:p>
          <a:p>
            <a:pPr marL="0" indent="0">
              <a:buSzPts val="1000"/>
              <a:tabLst>
                <a:tab pos="457200" algn="l"/>
              </a:tabLst>
            </a:pPr>
            <a:r>
              <a:rPr lang="en-GB" sz="2400" kern="0" dirty="0">
                <a:solidFill>
                  <a:schemeClr val="tx1"/>
                </a:solidFill>
                <a:latin typeface="Calibri" panose="020F0502020204030204" pitchFamily="34" charset="0"/>
                <a:ea typeface="Yu Gothic" panose="020B0400000000000000" pitchFamily="34" charset="-128"/>
              </a:rPr>
              <a:t>15-21-0483-00-0015-discussion-on-specification-development.pptx </a:t>
            </a:r>
          </a:p>
        </p:txBody>
      </p:sp>
    </p:spTree>
    <p:extLst>
      <p:ext uri="{BB962C8B-B14F-4D97-AF65-F5344CB8AC3E}">
        <p14:creationId xmlns:p14="http://schemas.microsoft.com/office/powerpoint/2010/main" val="1106808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Jan. Interim Mtg. Goals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2</a:t>
            </a:r>
            <a:r>
              <a:rPr lang="en-US" baseline="30000" dirty="0"/>
              <a:t>nd</a:t>
            </a:r>
            <a:r>
              <a:rPr lang="en-US" dirty="0"/>
              <a:t> official meeting as a TG</a:t>
            </a:r>
          </a:p>
          <a:p>
            <a:pPr marL="457200" indent="-457200">
              <a:buFont typeface="Arial" panose="020B0604020202020204" pitchFamily="34" charset="0"/>
              <a:buChar char="•"/>
            </a:pPr>
            <a:r>
              <a:rPr lang="en-US" dirty="0"/>
              <a:t>Continue with TG activities</a:t>
            </a:r>
          </a:p>
          <a:p>
            <a:pPr marL="457200" indent="-457200">
              <a:buFont typeface="Arial" panose="020B0604020202020204" pitchFamily="34" charset="0"/>
              <a:buChar char="•"/>
            </a:pPr>
            <a:r>
              <a:rPr lang="en-US" dirty="0"/>
              <a:t>4 slots needed</a:t>
            </a:r>
          </a:p>
          <a:p>
            <a:pPr marL="857250" lvl="1" indent="-457200">
              <a:buFont typeface="Arial" panose="020B0604020202020204" pitchFamily="34" charset="0"/>
              <a:buChar char="•"/>
            </a:pPr>
            <a:r>
              <a:rPr lang="en-US" dirty="0"/>
              <a:t>≈ 1 administrivia</a:t>
            </a:r>
          </a:p>
          <a:p>
            <a:pPr marL="857250" lvl="1" indent="-457200">
              <a:buFont typeface="Arial" panose="020B0604020202020204" pitchFamily="34" charset="0"/>
              <a:buChar char="•"/>
            </a:pPr>
            <a:r>
              <a:rPr lang="en-US" dirty="0"/>
              <a:t>≈ 2 to work on content dev.</a:t>
            </a:r>
          </a:p>
          <a:p>
            <a:pPr marL="857250" lvl="1" indent="-457200">
              <a:buFont typeface="Arial" panose="020B0604020202020204" pitchFamily="34" charset="0"/>
              <a:buChar char="•"/>
            </a:pPr>
            <a:r>
              <a:rPr lang="en-US" dirty="0"/>
              <a:t>+ 1 joint session with .4ab/.15</a:t>
            </a:r>
          </a:p>
          <a:p>
            <a:pPr marL="400050" lvl="1" indent="0"/>
            <a:endParaRPr lang="en-US" dirty="0"/>
          </a:p>
        </p:txBody>
      </p:sp>
      <p:sp>
        <p:nvSpPr>
          <p:cNvPr id="5" name="Slide Number Placeholder 3">
            <a:extLst>
              <a:ext uri="{FF2B5EF4-FFF2-40B4-BE49-F238E27FC236}">
                <a16:creationId xmlns:a16="http://schemas.microsoft.com/office/drawing/2014/main" id="{E84FA3D5-2AB2-4AA1-AB96-FD386D60348A}"/>
              </a:ext>
            </a:extLst>
          </p:cNvPr>
          <p:cNvSpPr>
            <a:spLocks noGrp="1"/>
          </p:cNvSpPr>
          <p:nvPr>
            <p:ph type="sldNum" sz="quarter" idx="10"/>
          </p:nvPr>
        </p:nvSpPr>
        <p:spPr>
          <a:xfrm>
            <a:off x="5735639"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13</a:t>
            </a:fld>
            <a:endParaRPr lang="en-US" altLang="en-US" dirty="0">
              <a:solidFill>
                <a:schemeClr val="tx1"/>
              </a:solidFill>
            </a:endParaRPr>
          </a:p>
        </p:txBody>
      </p:sp>
    </p:spTree>
    <p:extLst>
      <p:ext uri="{BB962C8B-B14F-4D97-AF65-F5344CB8AC3E}">
        <p14:creationId xmlns:p14="http://schemas.microsoft.com/office/powerpoint/2010/main" val="2160862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Weekly Calls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Bi-weekly calls (placeholder):</a:t>
            </a:r>
          </a:p>
          <a:p>
            <a:pPr marL="857250" lvl="1" indent="-457200">
              <a:buFont typeface="Arial" panose="020B0604020202020204" pitchFamily="34" charset="0"/>
              <a:buChar char="•"/>
            </a:pPr>
            <a:r>
              <a:rPr lang="en-US" dirty="0"/>
              <a:t>Monday: @ 7am Pacific, starting </a:t>
            </a:r>
            <a:r>
              <a:rPr lang="en-US"/>
              <a:t>2</a:t>
            </a:r>
            <a:r>
              <a:rPr lang="en-US" baseline="30000"/>
              <a:t>nd</a:t>
            </a:r>
            <a:r>
              <a:rPr lang="en-US"/>
              <a:t> week December </a:t>
            </a:r>
            <a:r>
              <a:rPr lang="en-US" dirty="0"/>
              <a:t>2021</a:t>
            </a:r>
          </a:p>
        </p:txBody>
      </p:sp>
      <p:sp>
        <p:nvSpPr>
          <p:cNvPr id="5" name="Slide Number Placeholder 3">
            <a:extLst>
              <a:ext uri="{FF2B5EF4-FFF2-40B4-BE49-F238E27FC236}">
                <a16:creationId xmlns:a16="http://schemas.microsoft.com/office/drawing/2014/main" id="{16757E3E-09C1-4ECD-AE33-147265377B3A}"/>
              </a:ext>
            </a:extLst>
          </p:cNvPr>
          <p:cNvSpPr>
            <a:spLocks noGrp="1"/>
          </p:cNvSpPr>
          <p:nvPr>
            <p:ph type="sldNum" sz="quarter" idx="10"/>
          </p:nvPr>
        </p:nvSpPr>
        <p:spPr>
          <a:xfrm>
            <a:off x="5735639"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14</a:t>
            </a:fld>
            <a:endParaRPr lang="en-US" altLang="en-US" dirty="0">
              <a:solidFill>
                <a:schemeClr val="tx1"/>
              </a:solidFill>
            </a:endParaRPr>
          </a:p>
        </p:txBody>
      </p:sp>
    </p:spTree>
    <p:extLst>
      <p:ext uri="{BB962C8B-B14F-4D97-AF65-F5344CB8AC3E}">
        <p14:creationId xmlns:p14="http://schemas.microsoft.com/office/powerpoint/2010/main" val="2694411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85000" lnSpcReduction="10000"/>
          </a:bodyPr>
          <a:lstStyle/>
          <a:p>
            <a:pPr marL="457200" indent="-457200">
              <a:buFont typeface="Arial" panose="020B0604020202020204" pitchFamily="34" charset="0"/>
              <a:buChar char="•"/>
            </a:pPr>
            <a:r>
              <a:rPr lang="en-US" sz="2800" dirty="0"/>
              <a:t>Attendees are required to register to attend the 802 Plenary Session</a:t>
            </a:r>
          </a:p>
          <a:p>
            <a:pPr marL="0" indent="0"/>
            <a:endParaRPr lang="en-US" sz="2800" dirty="0"/>
          </a:p>
          <a:p>
            <a:pPr marL="457200" indent="-457200">
              <a:buFont typeface="Arial" panose="020B0604020202020204" pitchFamily="34" charset="0"/>
              <a:buChar char="•"/>
            </a:pPr>
            <a:r>
              <a:rPr lang="en-US" sz="2800" dirty="0"/>
              <a:t>Discussion: Everyone present is welcome</a:t>
            </a:r>
          </a:p>
          <a:p>
            <a:pPr marL="457200" indent="-457200">
              <a:buFont typeface="Arial" panose="020B0604020202020204" pitchFamily="34" charset="0"/>
              <a:buChar char="•"/>
            </a:pPr>
            <a:r>
              <a:rPr lang="en-US" sz="2800" dirty="0"/>
              <a:t>Straw polls: Everyone present may vote</a:t>
            </a:r>
          </a:p>
          <a:p>
            <a:pPr marL="457200" indent="-457200">
              <a:buFont typeface="Arial" panose="020B0604020202020204" pitchFamily="34" charset="0"/>
              <a:buChar char="•"/>
            </a:pPr>
            <a:r>
              <a:rPr lang="en-US" sz="2800" dirty="0"/>
              <a:t>Formal motions: WG voters only:</a:t>
            </a:r>
          </a:p>
          <a:p>
            <a:pPr marL="857250" lvl="1" indent="-457200">
              <a:buFont typeface="Arial" panose="020B0604020202020204" pitchFamily="34" charset="0"/>
              <a:buChar char="•"/>
            </a:pPr>
            <a:r>
              <a:rPr lang="en-US" sz="2400" dirty="0">
                <a:hlinkClick r:id="rId2"/>
              </a:rPr>
              <a:t>https://grouper.ieee.org/groups/802/15/member_status.html</a:t>
            </a:r>
            <a:r>
              <a:rPr lang="en-US" sz="2400" dirty="0"/>
              <a:t> </a:t>
            </a:r>
          </a:p>
          <a:p>
            <a:pPr marL="457200" indent="-457200">
              <a:buFont typeface="Arial" panose="020B0604020202020204" pitchFamily="34" charset="0"/>
              <a:buChar char="•"/>
            </a:pPr>
            <a:r>
              <a:rPr lang="en-US" sz="2800" dirty="0"/>
              <a:t>Patent policy for PAR activities applies</a:t>
            </a:r>
          </a:p>
          <a:p>
            <a:pPr marL="457200" indent="-457200">
              <a:buFont typeface="Arial" panose="020B0604020202020204" pitchFamily="34" charset="0"/>
              <a:buChar char="•"/>
            </a:pPr>
            <a:r>
              <a:rPr lang="en-US" sz="2800"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with name and affiliation when you first speak</a:t>
            </a:r>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3</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2509044" y="1683560"/>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2063552" y="1628801"/>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5735639"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Tree>
    <p:extLst>
      <p:ext uri="{BB962C8B-B14F-4D97-AF65-F5344CB8AC3E}">
        <p14:creationId xmlns:p14="http://schemas.microsoft.com/office/powerpoint/2010/main" val="685901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Goals - Agenda by Day</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2063553" y="1805782"/>
            <a:ext cx="7986911" cy="4575547"/>
          </a:xfrm>
        </p:spPr>
        <p:txBody>
          <a:bodyPr/>
          <a:lstStyle/>
          <a:p>
            <a:pPr marL="0" indent="0"/>
            <a:r>
              <a:rPr lang="en-US" altLang="en-US" sz="2000" dirty="0"/>
              <a:t>Tuesday, Nov 9 PM1, Thursday, Nov 11 AM2, Friday, Nov 12 AM2</a:t>
            </a:r>
          </a:p>
          <a:p>
            <a:pPr marL="0" indent="0"/>
            <a:endParaRPr lang="en-US" altLang="en-US" sz="2000" dirty="0"/>
          </a:p>
          <a:p>
            <a:pPr marL="914400" lvl="1" indent="-514350">
              <a:buFont typeface="Wingdings" panose="05000000000000000000" pitchFamily="2" charset="2"/>
              <a:buChar char="ü"/>
            </a:pPr>
            <a:r>
              <a:rPr lang="en-US" altLang="en-US" sz="1800" dirty="0"/>
              <a:t>Open, P&amp;P, TG15 Mtgs. this week</a:t>
            </a:r>
          </a:p>
          <a:p>
            <a:pPr marL="914400" lvl="1" indent="-514350">
              <a:buFont typeface="Wingdings" panose="05000000000000000000" pitchFamily="2" charset="2"/>
              <a:buChar char="ü"/>
            </a:pPr>
            <a:r>
              <a:rPr lang="en-US" altLang="en-US" sz="1800" dirty="0"/>
              <a:t>Approve Agenda</a:t>
            </a:r>
          </a:p>
          <a:p>
            <a:pPr marL="914400" lvl="1" indent="-514350">
              <a:buFont typeface="Wingdings" panose="05000000000000000000" pitchFamily="2" charset="2"/>
              <a:buChar char="ü"/>
            </a:pPr>
            <a:r>
              <a:rPr lang="en-US" altLang="en-US" sz="1800" dirty="0"/>
              <a:t>Approve September Minutes </a:t>
            </a:r>
          </a:p>
          <a:p>
            <a:pPr marL="914400" lvl="1" indent="-514350">
              <a:buFont typeface="Wingdings" panose="05000000000000000000" pitchFamily="2" charset="2"/>
              <a:buChar char="ü"/>
            </a:pPr>
            <a:r>
              <a:rPr lang="en-US" altLang="en-US" sz="1800" dirty="0"/>
              <a:t>Status Update </a:t>
            </a:r>
          </a:p>
          <a:p>
            <a:pPr marL="914400" lvl="1" indent="-514350">
              <a:buFont typeface="Wingdings" panose="05000000000000000000" pitchFamily="2" charset="2"/>
              <a:buChar char="ü"/>
            </a:pPr>
            <a:r>
              <a:rPr lang="en-US" altLang="en-US" sz="1800" dirty="0">
                <a:latin typeface="+mj-lt"/>
              </a:rPr>
              <a:t>Objectives: </a:t>
            </a:r>
            <a:r>
              <a:rPr lang="en-US" sz="1800" dirty="0">
                <a:solidFill>
                  <a:schemeClr val="tx1"/>
                </a:solidFill>
                <a:latin typeface="+mj-lt"/>
                <a:cs typeface="Calibri" panose="020F0502020204030204" pitchFamily="34" charset="0"/>
              </a:rPr>
              <a:t>Review PICS template and work on content</a:t>
            </a:r>
          </a:p>
          <a:p>
            <a:pPr marL="914400" lvl="1" indent="-514350">
              <a:buFont typeface="Arial" panose="020B0604020202020204" pitchFamily="34" charset="0"/>
              <a:buChar char="•"/>
            </a:pPr>
            <a:r>
              <a:rPr lang="en-US" altLang="en-US" sz="1800" dirty="0"/>
              <a:t>Any Presentations - </a:t>
            </a:r>
            <a:r>
              <a:rPr lang="en-US" altLang="en-US" sz="1800" dirty="0">
                <a:highlight>
                  <a:srgbClr val="FFFF00"/>
                </a:highlight>
              </a:rPr>
              <a:t>no Presentations</a:t>
            </a:r>
          </a:p>
          <a:p>
            <a:pPr marL="914400" lvl="1" indent="-514350">
              <a:buFont typeface="Wingdings" panose="05000000000000000000" pitchFamily="2" charset="2"/>
              <a:buChar char="ü"/>
            </a:pPr>
            <a:r>
              <a:rPr lang="en-US" altLang="en-US" sz="1800" dirty="0"/>
              <a:t>Next Steps</a:t>
            </a:r>
          </a:p>
          <a:p>
            <a:pPr marL="914400" lvl="1" indent="-514350">
              <a:buFont typeface="Arial" panose="020B0604020202020204" pitchFamily="34" charset="0"/>
              <a:buChar char="•"/>
            </a:pPr>
            <a:r>
              <a:rPr lang="en-US" altLang="en-US" sz="1800" dirty="0"/>
              <a:t>Any other Business </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5</a:t>
            </a:fld>
            <a:endParaRPr lang="en-US" altLang="en-US" dirty="0">
              <a:solidFill>
                <a:schemeClr val="tx1"/>
              </a:solidFill>
            </a:endParaRPr>
          </a:p>
        </p:txBody>
      </p:sp>
    </p:spTree>
    <p:extLst>
      <p:ext uri="{BB962C8B-B14F-4D97-AF65-F5344CB8AC3E}">
        <p14:creationId xmlns:p14="http://schemas.microsoft.com/office/powerpoint/2010/main" val="99056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application, Word&#10;&#10;Description automatically generated">
            <a:extLst>
              <a:ext uri="{FF2B5EF4-FFF2-40B4-BE49-F238E27FC236}">
                <a16:creationId xmlns:a16="http://schemas.microsoft.com/office/drawing/2014/main" id="{A02886C6-F2AD-4EF1-910A-E97CBEFEE6AF}"/>
              </a:ext>
            </a:extLst>
          </p:cNvPr>
          <p:cNvPicPr>
            <a:picLocks noChangeAspect="1"/>
          </p:cNvPicPr>
          <p:nvPr/>
        </p:nvPicPr>
        <p:blipFill rotWithShape="1">
          <a:blip r:embed="rId2"/>
          <a:srcRect l="6524" t="5901" r="9241" b="77300"/>
          <a:stretch/>
        </p:blipFill>
        <p:spPr>
          <a:xfrm>
            <a:off x="1726277" y="2132476"/>
            <a:ext cx="8633717" cy="2228056"/>
          </a:xfrm>
          <a:prstGeom prst="rect">
            <a:avLst/>
          </a:prstGeom>
        </p:spPr>
      </p:pic>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2181225" y="897446"/>
            <a:ext cx="7764463" cy="1235410"/>
          </a:xfrm>
        </p:spPr>
        <p:txBody>
          <a:bodyPr/>
          <a:lstStyle/>
          <a:p>
            <a:pPr marL="0" algn="ctr">
              <a:spcBef>
                <a:spcPts val="600"/>
              </a:spcBef>
              <a:spcAft>
                <a:spcPts val="0"/>
              </a:spcAft>
            </a:pPr>
            <a:r>
              <a:rPr lang="en-US" altLang="en-US" dirty="0"/>
              <a:t>TG15 Meeting Slots</a:t>
            </a:r>
          </a:p>
          <a:p>
            <a:pPr marL="0" algn="ctr">
              <a:spcBef>
                <a:spcPts val="600"/>
              </a:spcBef>
              <a:spcAft>
                <a:spcPts val="0"/>
              </a:spcAft>
            </a:pPr>
            <a:r>
              <a:rPr lang="en-US" altLang="en-US" dirty="0"/>
              <a:t>Nov. 9</a:t>
            </a:r>
            <a:r>
              <a:rPr lang="en-US" altLang="en-US" baseline="30000" dirty="0"/>
              <a:t>th</a:t>
            </a:r>
            <a:r>
              <a:rPr lang="en-US" altLang="en-US" dirty="0"/>
              <a:t> – 17</a:t>
            </a:r>
            <a:r>
              <a:rPr lang="en-US" altLang="en-US" baseline="30000" dirty="0"/>
              <a:t>th</a:t>
            </a:r>
            <a:r>
              <a:rPr lang="en-US" altLang="en-US" dirty="0"/>
              <a:t>, 2021</a:t>
            </a:r>
            <a:endParaRPr lang="en-US" altLang="en-US" b="1"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6</a:t>
            </a:fld>
            <a:endParaRPr lang="en-US" altLang="en-US">
              <a:solidFill>
                <a:schemeClr val="tx1"/>
              </a:solidFill>
            </a:endParaRPr>
          </a:p>
        </p:txBody>
      </p:sp>
      <p:sp>
        <p:nvSpPr>
          <p:cNvPr id="11" name="Oval 10">
            <a:extLst>
              <a:ext uri="{FF2B5EF4-FFF2-40B4-BE49-F238E27FC236}">
                <a16:creationId xmlns:a16="http://schemas.microsoft.com/office/drawing/2014/main" id="{41BCCFAD-352F-4C37-AF30-1093EF43260D}"/>
              </a:ext>
            </a:extLst>
          </p:cNvPr>
          <p:cNvSpPr/>
          <p:nvPr/>
        </p:nvSpPr>
        <p:spPr bwMode="auto">
          <a:xfrm>
            <a:off x="5087888" y="3194688"/>
            <a:ext cx="537206" cy="19812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a:latin typeface="Times New Roman" charset="0"/>
              <a:ea typeface="ＭＳ Ｐゴシック" charset="0"/>
              <a:cs typeface="ＭＳ Ｐゴシック" charset="0"/>
            </a:endParaRPr>
          </a:p>
        </p:txBody>
      </p:sp>
      <p:pic>
        <p:nvPicPr>
          <p:cNvPr id="18" name="Picture 17" descr="Graphical user interface, application, Word&#10;&#10;Description automatically generated">
            <a:extLst>
              <a:ext uri="{FF2B5EF4-FFF2-40B4-BE49-F238E27FC236}">
                <a16:creationId xmlns:a16="http://schemas.microsoft.com/office/drawing/2014/main" id="{5E47A4A6-FB76-4816-83BD-C470F3822AE4}"/>
              </a:ext>
            </a:extLst>
          </p:cNvPr>
          <p:cNvPicPr>
            <a:picLocks noChangeAspect="1"/>
          </p:cNvPicPr>
          <p:nvPr/>
        </p:nvPicPr>
        <p:blipFill rotWithShape="1">
          <a:blip r:embed="rId3"/>
          <a:srcRect l="7881" t="23118" r="73249" b="71523"/>
          <a:stretch/>
        </p:blipFill>
        <p:spPr>
          <a:xfrm>
            <a:off x="2207628" y="4581128"/>
            <a:ext cx="3331055" cy="1224136"/>
          </a:xfrm>
          <a:prstGeom prst="rect">
            <a:avLst/>
          </a:prstGeom>
        </p:spPr>
      </p:pic>
      <p:sp>
        <p:nvSpPr>
          <p:cNvPr id="9" name="Oval 8">
            <a:extLst>
              <a:ext uri="{FF2B5EF4-FFF2-40B4-BE49-F238E27FC236}">
                <a16:creationId xmlns:a16="http://schemas.microsoft.com/office/drawing/2014/main" id="{C7A8D21E-1D13-4B9B-B861-4F279E5212C6}"/>
              </a:ext>
            </a:extLst>
          </p:cNvPr>
          <p:cNvSpPr/>
          <p:nvPr/>
        </p:nvSpPr>
        <p:spPr bwMode="auto">
          <a:xfrm>
            <a:off x="3350132" y="3194688"/>
            <a:ext cx="537206" cy="19812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a:latin typeface="Times New Roman" charset="0"/>
              <a:ea typeface="ＭＳ Ｐゴシック" charset="0"/>
              <a:cs typeface="ＭＳ Ｐゴシック" charset="0"/>
            </a:endParaRPr>
          </a:p>
        </p:txBody>
      </p:sp>
      <p:sp>
        <p:nvSpPr>
          <p:cNvPr id="10" name="Oval 9">
            <a:extLst>
              <a:ext uri="{FF2B5EF4-FFF2-40B4-BE49-F238E27FC236}">
                <a16:creationId xmlns:a16="http://schemas.microsoft.com/office/drawing/2014/main" id="{C2514A40-9379-4E17-8FE1-F754578A2A09}"/>
              </a:ext>
            </a:extLst>
          </p:cNvPr>
          <p:cNvSpPr/>
          <p:nvPr/>
        </p:nvSpPr>
        <p:spPr bwMode="auto">
          <a:xfrm>
            <a:off x="5090006" y="3002664"/>
            <a:ext cx="537206" cy="19812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a:latin typeface="Times New Roman" charset="0"/>
              <a:ea typeface="ＭＳ Ｐゴシック" charset="0"/>
              <a:cs typeface="ＭＳ Ｐゴシック" charset="0"/>
            </a:endParaRPr>
          </a:p>
        </p:txBody>
      </p:sp>
      <p:sp>
        <p:nvSpPr>
          <p:cNvPr id="12" name="Oval 11">
            <a:extLst>
              <a:ext uri="{FF2B5EF4-FFF2-40B4-BE49-F238E27FC236}">
                <a16:creationId xmlns:a16="http://schemas.microsoft.com/office/drawing/2014/main" id="{32A73F73-B457-4D94-86AC-7714E1DCFBAB}"/>
              </a:ext>
            </a:extLst>
          </p:cNvPr>
          <p:cNvSpPr/>
          <p:nvPr/>
        </p:nvSpPr>
        <p:spPr bwMode="auto">
          <a:xfrm>
            <a:off x="5952495" y="3002664"/>
            <a:ext cx="537206" cy="19812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582497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CSD and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2063552" y="1805782"/>
            <a:ext cx="8136904" cy="4366419"/>
          </a:xfrm>
        </p:spPr>
        <p:txBody>
          <a:bodyPr/>
          <a:lstStyle/>
          <a:p>
            <a:pPr marL="0" indent="0"/>
            <a:r>
              <a:rPr lang="en-US" altLang="en-US" sz="2400" dirty="0"/>
              <a:t>CSD </a:t>
            </a:r>
          </a:p>
          <a:p>
            <a:pPr marL="400050" lvl="1" indent="0"/>
            <a:r>
              <a:rPr lang="en-US" altLang="en-US" sz="2400" dirty="0">
                <a:hlinkClick r:id="rId2"/>
              </a:rPr>
              <a:t>https://mentor.ieee.org/802.15/dcn/21/15-21-0301-01-0015-sg15-draft-csd-for-ns-nb.docx</a:t>
            </a:r>
            <a:r>
              <a:rPr lang="en-US" altLang="en-US" sz="2400" dirty="0"/>
              <a:t> </a:t>
            </a:r>
            <a:endParaRPr lang="en-US" altLang="en-US" sz="1800" dirty="0">
              <a:hlinkClick r:id="rId3"/>
            </a:endParaRPr>
          </a:p>
          <a:p>
            <a:pPr marL="0" indent="0">
              <a:spcBef>
                <a:spcPts val="1800"/>
              </a:spcBef>
            </a:pPr>
            <a:r>
              <a:rPr lang="en-US" altLang="en-US" sz="2400" dirty="0"/>
              <a:t>Approved PAR</a:t>
            </a:r>
          </a:p>
          <a:p>
            <a:pPr marL="346075" indent="0"/>
            <a:r>
              <a:rPr lang="en-US" altLang="en-US" sz="2400" dirty="0">
                <a:hlinkClick r:id="rId4"/>
              </a:rPr>
              <a:t>https://development.standards.ieee.org/myproject-web/public/view.html#pardetail/9254</a:t>
            </a:r>
            <a:r>
              <a:rPr lang="en-US" altLang="en-US" sz="2400" dirty="0"/>
              <a:t> </a:t>
            </a:r>
            <a:endParaRPr lang="en-US" altLang="en-US" sz="1800" dirty="0"/>
          </a:p>
          <a:p>
            <a:pPr marL="346075" indent="0"/>
            <a:endParaRPr lang="en-US" altLang="en-US"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7</a:t>
            </a:fld>
            <a:endParaRPr lang="en-US" altLang="en-US" dirty="0">
              <a:solidFill>
                <a:schemeClr val="tx1"/>
              </a:solidFill>
            </a:endParaRPr>
          </a:p>
        </p:txBody>
      </p:sp>
    </p:spTree>
    <p:extLst>
      <p:ext uri="{BB962C8B-B14F-4D97-AF65-F5344CB8AC3E}">
        <p14:creationId xmlns:p14="http://schemas.microsoft.com/office/powerpoint/2010/main" val="885266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802.15 TG15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1127448" y="1340767"/>
            <a:ext cx="10241170" cy="5214021"/>
          </a:xfrm>
        </p:spPr>
        <p:txBody>
          <a:bodyPr/>
          <a:lstStyle/>
          <a:p>
            <a:pPr marL="346075" indent="0"/>
            <a:endParaRPr lang="en-GB" sz="1400" b="0" i="0" dirty="0">
              <a:solidFill>
                <a:srgbClr val="006993"/>
              </a:solidFill>
              <a:effectLst/>
              <a:latin typeface="Open Sans" panose="020B0606030504020204" pitchFamily="34" charset="0"/>
            </a:endParaRPr>
          </a:p>
          <a:p>
            <a:pPr marL="346075" indent="0"/>
            <a:r>
              <a:rPr lang="en-GB" sz="1400" b="0" i="0" dirty="0">
                <a:solidFill>
                  <a:srgbClr val="006993"/>
                </a:solidFill>
                <a:effectLst/>
                <a:latin typeface="Open Sans" panose="020B0606030504020204" pitchFamily="34" charset="0"/>
              </a:rPr>
              <a:t>5.2 </a:t>
            </a:r>
            <a:r>
              <a:rPr lang="en-GB" sz="1400" b="1" i="0" dirty="0">
                <a:solidFill>
                  <a:srgbClr val="333333"/>
                </a:solidFill>
                <a:effectLst/>
                <a:latin typeface="Open Sans" panose="020B0606030504020204" pitchFamily="34" charset="0"/>
              </a:rPr>
              <a:t>Scope of proposed standard:</a:t>
            </a:r>
            <a:r>
              <a:rPr lang="en-GB" sz="1400" b="0" i="0" dirty="0">
                <a:solidFill>
                  <a:srgbClr val="333333"/>
                </a:solidFill>
                <a:effectLst/>
                <a:latin typeface="Open Sans" panose="020B0606030504020204" pitchFamily="34" charset="0"/>
              </a:rPr>
              <a:t> This standard specifies the physical layer (PHY) and medium access control (MAC) sublayer for wireless ad hoc network connectivity with fixed, portable, and moving devices with very low energy consumption requirements. PHYs are defined for devices operating in a variety of regulatory domains.</a:t>
            </a:r>
          </a:p>
          <a:p>
            <a:pPr marL="346075" indent="0"/>
            <a:r>
              <a:rPr lang="en-GB" sz="1400" b="0" i="0" dirty="0">
                <a:solidFill>
                  <a:srgbClr val="006993"/>
                </a:solidFill>
                <a:effectLst/>
                <a:latin typeface="Open Sans" panose="020B0606030504020204" pitchFamily="34" charset="0"/>
              </a:rPr>
              <a:t>5.4 </a:t>
            </a:r>
            <a:r>
              <a:rPr lang="en-GB" sz="1400" b="1" i="0" dirty="0">
                <a:solidFill>
                  <a:srgbClr val="333333"/>
                </a:solidFill>
                <a:effectLst/>
                <a:latin typeface="Open Sans" panose="020B0606030504020204" pitchFamily="34" charset="0"/>
              </a:rPr>
              <a:t>Purpose: </a:t>
            </a:r>
            <a:r>
              <a:rPr lang="en-GB" sz="1400" b="0" i="0" dirty="0">
                <a:solidFill>
                  <a:srgbClr val="333333"/>
                </a:solidFill>
                <a:effectLst/>
                <a:latin typeface="Open Sans" panose="020B0606030504020204" pitchFamily="34" charset="0"/>
              </a:rPr>
              <a:t>The standard provides for low complexity, low cost, low power consumption, low energy consumption wireless connectivity among inexpensive devices, with PHY and MAC sublayer using frequency shift keying (FSK), direct sequence spread spectrum (DSSS), and orthogonal frequency division multiplexing (OFDM) modulation, especially targeting the communications requirements of what is now commonly referred to as the Internet of Things.</a:t>
            </a:r>
          </a:p>
          <a:p>
            <a:pPr marL="346075" indent="0"/>
            <a:r>
              <a:rPr lang="en-GB" sz="1400" b="0" i="0" dirty="0">
                <a:solidFill>
                  <a:srgbClr val="006993"/>
                </a:solidFill>
                <a:effectLst/>
                <a:latin typeface="Open Sans" panose="020B0606030504020204" pitchFamily="34" charset="0"/>
              </a:rPr>
              <a:t>5.5 </a:t>
            </a:r>
            <a:r>
              <a:rPr lang="en-GB" sz="1400" b="1" i="0" dirty="0">
                <a:solidFill>
                  <a:srgbClr val="333333"/>
                </a:solidFill>
                <a:effectLst/>
                <a:latin typeface="Open Sans" panose="020B0606030504020204" pitchFamily="34" charset="0"/>
              </a:rPr>
              <a:t>Need for the Project:</a:t>
            </a:r>
            <a:r>
              <a:rPr lang="en-GB" sz="1400" b="0" i="0" dirty="0">
                <a:solidFill>
                  <a:srgbClr val="333333"/>
                </a:solidFill>
                <a:effectLst/>
                <a:latin typeface="Open Sans" panose="020B0606030504020204" pitchFamily="34" charset="0"/>
              </a:rPr>
              <a:t> The 802.15.4-2020 standard, including the 802.15.4w-2020, 802.15.4y-2021, and 802.15.4z-2020 amendments, hereafter referred to collectively as 802.15.4-2020, is extensively implemented and has been adopted for an increasingly diverse range of applications commonly referred to as the Internet of Things.</a:t>
            </a:r>
            <a:br>
              <a:rPr lang="en-GB" sz="1400" b="0" i="0" dirty="0">
                <a:solidFill>
                  <a:srgbClr val="333333"/>
                </a:solidFill>
                <a:effectLst/>
                <a:latin typeface="Open Sans" panose="020B0606030504020204" pitchFamily="34" charset="0"/>
              </a:rPr>
            </a:br>
            <a:br>
              <a:rPr lang="en-GB" sz="1400" b="0" i="0" dirty="0">
                <a:solidFill>
                  <a:srgbClr val="333333"/>
                </a:solidFill>
                <a:effectLst/>
                <a:latin typeface="Open Sans" panose="020B0606030504020204" pitchFamily="34" charset="0"/>
              </a:rPr>
            </a:br>
            <a:r>
              <a:rPr lang="en-GB" sz="1400" b="0" i="0" dirty="0">
                <a:solidFill>
                  <a:srgbClr val="333333"/>
                </a:solidFill>
                <a:effectLst/>
                <a:latin typeface="Open Sans" panose="020B0606030504020204" pitchFamily="34" charset="0"/>
              </a:rPr>
              <a:t>However, 802.15.4-2020 has become extremely difficult to understand, amend or enhance. Recently it has become clear that the wireless ad hoc network functionality and features have become increasingly complex to support inside the framework of 802.15.4-2020. The inclusion by reference of wireless ad hoc network functionality and features into a new standard (802.15.15) improves the accessibility and comprehension of the standard and more easily enables further amendments and enhancements.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a:t>
            </a:fld>
            <a:endParaRPr lang="en-US" altLang="en-US" dirty="0">
              <a:solidFill>
                <a:schemeClr val="tx1"/>
              </a:solidFill>
            </a:endParaRPr>
          </a:p>
        </p:txBody>
      </p:sp>
    </p:spTree>
    <p:extLst>
      <p:ext uri="{BB962C8B-B14F-4D97-AF65-F5344CB8AC3E}">
        <p14:creationId xmlns:p14="http://schemas.microsoft.com/office/powerpoint/2010/main" val="3580839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Activities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1016001" y="1628800"/>
            <a:ext cx="10352617" cy="4611664"/>
          </a:xfrm>
        </p:spPr>
        <p:txBody>
          <a:bodyPr>
            <a:normAutofit/>
          </a:bodyPr>
          <a:lstStyle/>
          <a:p>
            <a:pPr marL="857250" lvl="1" indent="-457200">
              <a:buFont typeface="Arial" panose="020B0604020202020204" pitchFamily="34" charset="0"/>
              <a:buChar char="•"/>
            </a:pPr>
            <a:r>
              <a:rPr lang="en-US" sz="2000" dirty="0"/>
              <a:t>Coordinate with TG14, SG4ab</a:t>
            </a:r>
          </a:p>
          <a:p>
            <a:pPr marL="857250" lvl="1" indent="-457200">
              <a:buFont typeface="Arial" panose="020B0604020202020204" pitchFamily="34" charset="0"/>
              <a:buChar char="•"/>
            </a:pPr>
            <a:r>
              <a:rPr lang="en-US" sz="2000" dirty="0"/>
              <a:t>Identify Content for 802.15.15</a:t>
            </a:r>
          </a:p>
          <a:p>
            <a:pPr marL="1257300" lvl="2" indent="-457200">
              <a:buFont typeface="Arial" panose="020B0604020202020204" pitchFamily="34" charset="0"/>
              <a:buChar char="•"/>
            </a:pPr>
            <a:r>
              <a:rPr lang="en-US" sz="1600" dirty="0"/>
              <a:t>Using example template to identify relevant portions of 802.15.4 to include in the TG15 draft</a:t>
            </a:r>
          </a:p>
          <a:p>
            <a:pPr marL="457200" indent="-457200">
              <a:buClrTx/>
              <a:buFont typeface="Arial" panose="020B0604020202020204" pitchFamily="34" charset="0"/>
              <a:buChar char="•"/>
            </a:pPr>
            <a:r>
              <a:rPr lang="en-US" sz="2400" dirty="0"/>
              <a:t>Issue a call for TG15 officers</a:t>
            </a:r>
          </a:p>
          <a:p>
            <a:pPr marL="457200" indent="-457200">
              <a:buClrTx/>
              <a:buFont typeface="Arial" panose="020B0604020202020204" pitchFamily="34" charset="0"/>
              <a:buChar char="•"/>
            </a:pPr>
            <a:r>
              <a:rPr lang="en-US" sz="2400" dirty="0"/>
              <a:t>Outreach to Stakeholder Organizations </a:t>
            </a:r>
          </a:p>
          <a:p>
            <a:pPr marL="457200" indent="-457200">
              <a:buClrTx/>
              <a:buFont typeface="Arial" panose="020B0604020202020204" pitchFamily="34" charset="0"/>
              <a:buChar char="•"/>
            </a:pPr>
            <a:r>
              <a:rPr lang="en-US" sz="2400" dirty="0"/>
              <a:t>Work via Interim telecons and virtual interim/plenary meetings</a:t>
            </a:r>
          </a:p>
        </p:txBody>
      </p:sp>
      <p:sp>
        <p:nvSpPr>
          <p:cNvPr id="5" name="Slide Number Placeholder 3">
            <a:extLst>
              <a:ext uri="{FF2B5EF4-FFF2-40B4-BE49-F238E27FC236}">
                <a16:creationId xmlns:a16="http://schemas.microsoft.com/office/drawing/2014/main" id="{0FB263F6-EA94-4A5F-BD28-546DD374D4B7}"/>
              </a:ext>
            </a:extLst>
          </p:cNvPr>
          <p:cNvSpPr>
            <a:spLocks noGrp="1"/>
          </p:cNvSpPr>
          <p:nvPr>
            <p:ph type="sldNum" sz="quarter" idx="10"/>
          </p:nvPr>
        </p:nvSpPr>
        <p:spPr>
          <a:xfrm>
            <a:off x="5735639"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9</a:t>
            </a:fld>
            <a:endParaRPr lang="en-US" altLang="en-US" dirty="0">
              <a:solidFill>
                <a:schemeClr val="tx1"/>
              </a:solidFill>
            </a:endParaRPr>
          </a:p>
        </p:txBody>
      </p:sp>
    </p:spTree>
    <p:extLst>
      <p:ext uri="{BB962C8B-B14F-4D97-AF65-F5344CB8AC3E}">
        <p14:creationId xmlns:p14="http://schemas.microsoft.com/office/powerpoint/2010/main" val="70832954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30859</TotalTime>
  <Words>1307</Words>
  <Application>Microsoft Office PowerPoint</Application>
  <PresentationFormat>Widescreen</PresentationFormat>
  <Paragraphs>137</Paragraphs>
  <Slides>14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-webkit-standard</vt:lpstr>
      <vt:lpstr>Arial</vt:lpstr>
      <vt:lpstr>Calibri</vt:lpstr>
      <vt:lpstr>Open Sans</vt:lpstr>
      <vt:lpstr>Symbol</vt:lpstr>
      <vt:lpstr>Times New Roman</vt:lpstr>
      <vt:lpstr>Wingdings</vt:lpstr>
      <vt:lpstr>Office Theme</vt:lpstr>
      <vt:lpstr>PowerPoint Presentation</vt:lpstr>
      <vt:lpstr>Task Group Rules</vt:lpstr>
      <vt:lpstr>IEEE-SA Patent, Copyright, and Participation Policies</vt:lpstr>
      <vt:lpstr>IEEE 802 Ground Rules</vt:lpstr>
      <vt:lpstr>Goals - Agenda by Day</vt:lpstr>
      <vt:lpstr>PowerPoint Presentation</vt:lpstr>
      <vt:lpstr>CSD and PAR</vt:lpstr>
      <vt:lpstr>802.15 TG15 PAR</vt:lpstr>
      <vt:lpstr>Activities</vt:lpstr>
      <vt:lpstr>Outreach for SG15</vt:lpstr>
      <vt:lpstr>Outreach for TG15</vt:lpstr>
      <vt:lpstr>Work on Content for Draft</vt:lpstr>
      <vt:lpstr>Jan. Interim Mtg. Goals</vt:lpstr>
      <vt:lpstr>Weekly Calls</vt:lpstr>
    </vt:vector>
  </TitlesOfParts>
  <Manager/>
  <Company>IEEE802</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IEEE802.15</dc:subject>
  <dc:creator>phil@beecher.co.uk</dc:creator>
  <cp:keywords/>
  <dc:description/>
  <cp:lastModifiedBy>Phil Beecher</cp:lastModifiedBy>
  <cp:revision>164</cp:revision>
  <cp:lastPrinted>2000-03-07T00:55:37Z</cp:lastPrinted>
  <dcterms:created xsi:type="dcterms:W3CDTF">2016-01-17T22:48:36Z</dcterms:created>
  <dcterms:modified xsi:type="dcterms:W3CDTF">2021-11-17T13:46:43Z</dcterms:modified>
  <cp:category>SG15 Opening / Closing Report -July 2021</cp:category>
</cp:coreProperties>
</file>