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4"/>
  </p:notesMasterIdLst>
  <p:handoutMasterIdLst>
    <p:handoutMasterId r:id="rId15"/>
  </p:handoutMasterIdLst>
  <p:sldIdLst>
    <p:sldId id="259" r:id="rId2"/>
    <p:sldId id="258" r:id="rId3"/>
    <p:sldId id="343" r:id="rId4"/>
    <p:sldId id="345" r:id="rId5"/>
    <p:sldId id="346" r:id="rId6"/>
    <p:sldId id="347" r:id="rId7"/>
    <p:sldId id="348" r:id="rId8"/>
    <p:sldId id="349" r:id="rId9"/>
    <p:sldId id="350" r:id="rId10"/>
    <p:sldId id="351" r:id="rId11"/>
    <p:sldId id="352" r:id="rId12"/>
    <p:sldId id="344"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6"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60"/>
  </p:normalViewPr>
  <p:slideViewPr>
    <p:cSldViewPr>
      <p:cViewPr>
        <p:scale>
          <a:sx n="125" d="100"/>
          <a:sy n="125" d="100"/>
        </p:scale>
        <p:origin x="1200" y="-3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emf"/><Relationship Id="rId3" Type="http://schemas.openxmlformats.org/officeDocument/2006/relationships/image" Target="../media/image3.emf"/><Relationship Id="rId7" Type="http://schemas.openxmlformats.org/officeDocument/2006/relationships/image" Target="../media/image7.emf"/><Relationship Id="rId2" Type="http://schemas.openxmlformats.org/officeDocument/2006/relationships/image" Target="../media/image2.emf"/><Relationship Id="rId1" Type="http://schemas.openxmlformats.org/officeDocument/2006/relationships/image" Target="../media/image1.emf"/><Relationship Id="rId6" Type="http://schemas.openxmlformats.org/officeDocument/2006/relationships/image" Target="../media/image6.emf"/><Relationship Id="rId5" Type="http://schemas.openxmlformats.org/officeDocument/2006/relationships/image" Target="../media/image5.emf"/><Relationship Id="rId10" Type="http://schemas.openxmlformats.org/officeDocument/2006/relationships/image" Target="../media/image10.emf"/><Relationship Id="rId4" Type="http://schemas.openxmlformats.org/officeDocument/2006/relationships/image" Target="../media/image4.emf"/><Relationship Id="rId9"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4052512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4511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900925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590818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7583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7890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1969204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624006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10</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22535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11</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121853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July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July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July 2021</a:t>
            </a:r>
          </a:p>
        </p:txBody>
      </p:sp>
      <p:sp>
        <p:nvSpPr>
          <p:cNvPr id="5" name="Footer Placeholder 4"/>
          <p:cNvSpPr>
            <a:spLocks noGrp="1"/>
          </p:cNvSpPr>
          <p:nvPr>
            <p:ph type="ftr" sz="quarter" idx="11"/>
          </p:nvPr>
        </p:nvSpPr>
        <p:spPr/>
        <p:txBody>
          <a:bodyPr/>
          <a:lstStyle>
            <a:lvl1pPr>
              <a:defRPr/>
            </a:lvl1pPr>
          </a:lstStyle>
          <a:p>
            <a:r>
              <a:rPr lang="en-US" altLang="en-US"/>
              <a:t>Leong/Küchler/Pirhonen,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July 2021</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July 2021</a:t>
            </a:r>
          </a:p>
        </p:txBody>
      </p:sp>
      <p:sp>
        <p:nvSpPr>
          <p:cNvPr id="8" name="Footer Placeholder 7"/>
          <p:cNvSpPr>
            <a:spLocks noGrp="1"/>
          </p:cNvSpPr>
          <p:nvPr>
            <p:ph type="ftr" sz="quarter" idx="11"/>
          </p:nvPr>
        </p:nvSpPr>
        <p:spPr/>
        <p:txBody>
          <a:bodyPr/>
          <a:lstStyle>
            <a:lvl1pPr>
              <a:defRPr/>
            </a:lvl1pPr>
          </a:lstStyle>
          <a:p>
            <a:r>
              <a:rPr lang="en-US" altLang="en-US"/>
              <a:t>Leong/Küchler/Pirhonen, NXP Semiconductors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July 2021</a:t>
            </a:r>
          </a:p>
        </p:txBody>
      </p:sp>
      <p:sp>
        <p:nvSpPr>
          <p:cNvPr id="4" name="Footer Placeholder 3"/>
          <p:cNvSpPr>
            <a:spLocks noGrp="1"/>
          </p:cNvSpPr>
          <p:nvPr>
            <p:ph type="ftr" sz="quarter" idx="11"/>
          </p:nvPr>
        </p:nvSpPr>
        <p:spPr/>
        <p:txBody>
          <a:bodyPr/>
          <a:lstStyle>
            <a:lvl1pPr>
              <a:defRPr/>
            </a:lvl1pPr>
          </a:lstStyle>
          <a:p>
            <a:r>
              <a:rPr lang="en-US" altLang="en-US"/>
              <a:t>Leong/Küchler/Pirhonen, NXP Semiconductors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July 2021</a:t>
            </a:r>
          </a:p>
        </p:txBody>
      </p:sp>
      <p:sp>
        <p:nvSpPr>
          <p:cNvPr id="3" name="Footer Placeholder 2"/>
          <p:cNvSpPr>
            <a:spLocks noGrp="1"/>
          </p:cNvSpPr>
          <p:nvPr>
            <p:ph type="ftr" sz="quarter" idx="11"/>
          </p:nvPr>
        </p:nvSpPr>
        <p:spPr/>
        <p:txBody>
          <a:bodyPr/>
          <a:lstStyle>
            <a:lvl1pPr>
              <a:defRPr/>
            </a:lvl1pPr>
          </a:lstStyle>
          <a:p>
            <a:r>
              <a:rPr lang="en-US" altLang="en-US"/>
              <a:t>Leong/Küchler/Pirhonen, NXP Semiconductors</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2021</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July 2021</a:t>
            </a:r>
          </a:p>
        </p:txBody>
      </p:sp>
      <p:sp>
        <p:nvSpPr>
          <p:cNvPr id="6" name="Footer Placeholder 5"/>
          <p:cNvSpPr>
            <a:spLocks noGrp="1"/>
          </p:cNvSpPr>
          <p:nvPr>
            <p:ph type="ftr" sz="quarter" idx="11"/>
          </p:nvPr>
        </p:nvSpPr>
        <p:spPr/>
        <p:txBody>
          <a:bodyPr/>
          <a:lstStyle>
            <a:lvl1pPr>
              <a:defRPr/>
            </a:lvl1pPr>
          </a:lstStyle>
          <a:p>
            <a:r>
              <a:rPr lang="en-US" altLang="en-US"/>
              <a:t>Leong/Küchler/Pirhonen,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2021</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Leong/Küchler/Pirhonen, NXP Semiconductors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400" b="1" dirty="0" smtClean="0"/>
              <a:t>15-21-0556-00-04ab</a:t>
            </a:r>
            <a:r>
              <a:rPr lang="en-US" altLang="en-US" sz="1400" b="1" dirty="0" smtClean="0"/>
              <a:t>&gt;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5.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2.emf"/><Relationship Id="rId13" Type="http://schemas.openxmlformats.org/officeDocument/2006/relationships/oleObject" Target="../embeddings/oleObject5.bin"/><Relationship Id="rId18" Type="http://schemas.openxmlformats.org/officeDocument/2006/relationships/image" Target="../media/image7.emf"/><Relationship Id="rId3" Type="http://schemas.openxmlformats.org/officeDocument/2006/relationships/notesSlide" Target="../notesSlides/notesSlide2.xml"/><Relationship Id="rId21" Type="http://schemas.openxmlformats.org/officeDocument/2006/relationships/oleObject" Target="../embeddings/oleObject9.bin"/><Relationship Id="rId7" Type="http://schemas.openxmlformats.org/officeDocument/2006/relationships/oleObject" Target="../embeddings/oleObject2.bin"/><Relationship Id="rId12" Type="http://schemas.openxmlformats.org/officeDocument/2006/relationships/image" Target="../media/image4.emf"/><Relationship Id="rId17" Type="http://schemas.openxmlformats.org/officeDocument/2006/relationships/oleObject" Target="../embeddings/oleObject7.bin"/><Relationship Id="rId2" Type="http://schemas.openxmlformats.org/officeDocument/2006/relationships/slideLayout" Target="../slideLayouts/slideLayout2.xml"/><Relationship Id="rId16" Type="http://schemas.openxmlformats.org/officeDocument/2006/relationships/image" Target="../media/image6.emf"/><Relationship Id="rId20" Type="http://schemas.openxmlformats.org/officeDocument/2006/relationships/image" Target="../media/image8.emf"/><Relationship Id="rId1" Type="http://schemas.openxmlformats.org/officeDocument/2006/relationships/vmlDrawing" Target="../drawings/vmlDrawing1.vml"/><Relationship Id="rId6" Type="http://schemas.openxmlformats.org/officeDocument/2006/relationships/image" Target="../media/image1.emf"/><Relationship Id="rId11" Type="http://schemas.openxmlformats.org/officeDocument/2006/relationships/oleObject" Target="../embeddings/oleObject4.bin"/><Relationship Id="rId24" Type="http://schemas.openxmlformats.org/officeDocument/2006/relationships/image" Target="../media/image10.emf"/><Relationship Id="rId5" Type="http://schemas.openxmlformats.org/officeDocument/2006/relationships/oleObject" Target="../embeddings/oleObject1.bin"/><Relationship Id="rId15" Type="http://schemas.openxmlformats.org/officeDocument/2006/relationships/oleObject" Target="../embeddings/oleObject6.bin"/><Relationship Id="rId23" Type="http://schemas.openxmlformats.org/officeDocument/2006/relationships/oleObject" Target="../embeddings/oleObject10.bin"/><Relationship Id="rId10" Type="http://schemas.openxmlformats.org/officeDocument/2006/relationships/image" Target="../media/image3.emf"/><Relationship Id="rId19" Type="http://schemas.openxmlformats.org/officeDocument/2006/relationships/oleObject" Target="../embeddings/oleObject8.bin"/><Relationship Id="rId4" Type="http://schemas.openxmlformats.org/officeDocument/2006/relationships/image" Target="../media/image11.emf"/><Relationship Id="rId9" Type="http://schemas.openxmlformats.org/officeDocument/2006/relationships/oleObject" Target="../embeddings/oleObject3.bin"/><Relationship Id="rId14" Type="http://schemas.openxmlformats.org/officeDocument/2006/relationships/image" Target="../media/image5.emf"/><Relationship Id="rId22" Type="http://schemas.openxmlformats.org/officeDocument/2006/relationships/image" Target="../media/image9.emf"/></Relationships>
</file>

<file path=ppt/slides/_rels/slide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13.emf"/></Relationships>
</file>

<file path=ppt/slides/_rels/slide6.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5.emf"/></Relationships>
</file>

<file path=ppt/slides/_rels/slide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8.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20.emf"/><Relationship Id="rId4" Type="http://schemas.openxmlformats.org/officeDocument/2006/relationships/image" Target="../media/image19.emf"/></Relationships>
</file>

<file path=ppt/slides/_rels/slide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dirty="0" smtClean="0"/>
              <a:t>Nov </a:t>
            </a:r>
            <a:r>
              <a:rPr lang="en-US" altLang="en-US" dirty="0" smtClean="0"/>
              <a:t>2021</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smtClean="0"/>
              <a:t>Rani Keren, </a:t>
            </a:r>
            <a:r>
              <a:rPr lang="en-US" altLang="en-US" dirty="0" smtClean="0"/>
              <a:t>Huawei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[UWB ranging accuracy limiting factor]</a:t>
            </a:r>
            <a:r>
              <a:rPr lang="en-US" altLang="en-US" sz="1600" dirty="0">
                <a:solidFill>
                  <a:schemeClr val="tx2"/>
                </a:solidFill>
              </a:rPr>
              <a:t>	</a:t>
            </a:r>
          </a:p>
          <a:p>
            <a:r>
              <a:rPr lang="en-US" altLang="en-US" sz="1600" b="1" dirty="0">
                <a:solidFill>
                  <a:schemeClr val="tx2"/>
                </a:solidFill>
              </a:rPr>
              <a:t>Date Submitted: </a:t>
            </a:r>
            <a:r>
              <a:rPr lang="en-US" altLang="en-US" sz="1600" dirty="0" smtClean="0">
                <a:solidFill>
                  <a:schemeClr val="tx2"/>
                </a:solidFill>
              </a:rPr>
              <a:t>[]</a:t>
            </a:r>
            <a:r>
              <a:rPr lang="en-US" altLang="en-US" sz="1600" dirty="0">
                <a:solidFill>
                  <a:schemeClr val="tx2"/>
                </a:solidFill>
              </a:rPr>
              <a:t>	</a:t>
            </a:r>
          </a:p>
          <a:p>
            <a:r>
              <a:rPr lang="en-US" altLang="en-US" sz="1600" b="1" dirty="0"/>
              <a:t>Source:</a:t>
            </a:r>
            <a:r>
              <a:rPr lang="en-US" altLang="en-US" sz="1600" dirty="0"/>
              <a:t> </a:t>
            </a:r>
            <a:r>
              <a:rPr lang="en-US" altLang="en-US" sz="1600" dirty="0" smtClean="0"/>
              <a:t>[Rani Keren, </a:t>
            </a:r>
            <a:r>
              <a:rPr lang="en-US" altLang="en-US" sz="1600" dirty="0" err="1" smtClean="0"/>
              <a:t>Shimi</a:t>
            </a:r>
            <a:r>
              <a:rPr lang="en-US" altLang="en-US" sz="1600" dirty="0" smtClean="0"/>
              <a:t> </a:t>
            </a:r>
            <a:r>
              <a:rPr lang="en-US" altLang="en-US" sz="1600" dirty="0" err="1" smtClean="0"/>
              <a:t>Shilo</a:t>
            </a:r>
            <a:r>
              <a:rPr lang="en-US" altLang="en-US" sz="1600" dirty="0" smtClean="0"/>
              <a:t>] </a:t>
            </a:r>
            <a:r>
              <a:rPr lang="en-US" altLang="en-US" sz="1600" dirty="0"/>
              <a:t>Company </a:t>
            </a:r>
            <a:r>
              <a:rPr lang="en-US" altLang="en-US" sz="1600" dirty="0" smtClean="0"/>
              <a:t>[Huawei Technologies]</a:t>
            </a:r>
            <a:r>
              <a:rPr lang="en-US" altLang="en-US" sz="1600" dirty="0"/>
              <a:t>	</a:t>
            </a:r>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[Ranging, </a:t>
            </a:r>
            <a:r>
              <a:rPr lang="en-US" altLang="en-US" sz="1600" dirty="0"/>
              <a:t>UWB in </a:t>
            </a:r>
            <a:r>
              <a:rPr lang="en-US" altLang="en-US" sz="1600" dirty="0" smtClean="0"/>
              <a:t>802.15]</a:t>
            </a:r>
            <a:endParaRPr lang="en-US" altLang="en-US" sz="1600" dirty="0"/>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pPr algn="just"/>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10</a:t>
            </a:fld>
            <a:endParaRPr lang="en-US" altLang="en-US"/>
          </a:p>
        </p:txBody>
      </p:sp>
      <p:sp>
        <p:nvSpPr>
          <p:cNvPr id="4098" name="Rectangle 2"/>
          <p:cNvSpPr>
            <a:spLocks noGrp="1" noChangeArrowheads="1"/>
          </p:cNvSpPr>
          <p:nvPr>
            <p:ph type="title"/>
          </p:nvPr>
        </p:nvSpPr>
        <p:spPr>
          <a:xfrm>
            <a:off x="685800" y="417984"/>
            <a:ext cx="7772400" cy="1066800"/>
          </a:xfrm>
          <a:ln/>
        </p:spPr>
        <p:txBody>
          <a:bodyPr/>
          <a:lstStyle/>
          <a:p>
            <a:r>
              <a:rPr lang="en-US" altLang="en-US" sz="3200" b="1" dirty="0" smtClean="0">
                <a:solidFill>
                  <a:schemeClr val="tx1"/>
                </a:solidFill>
              </a:rPr>
              <a:t>JBSF TOA: Simulation Results</a:t>
            </a:r>
            <a:endParaRPr lang="en-US" altLang="en-US" sz="3200" b="1" dirty="0">
              <a:solidFill>
                <a:schemeClr val="tx1"/>
              </a:solidFill>
            </a:endParaRP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dirty="0" smtClean="0"/>
              <a:t>Nov </a:t>
            </a:r>
            <a:r>
              <a:rPr lang="en-US" altLang="en-US" dirty="0"/>
              <a:t>2021</a:t>
            </a: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smtClean="0"/>
              <a:t>Rani Keren, </a:t>
            </a:r>
            <a:r>
              <a:rPr lang="en-US" altLang="en-US" dirty="0" smtClean="0"/>
              <a:t>Huawei</a:t>
            </a:r>
            <a:endParaRPr lang="en-US" altLang="en-US" dirty="0"/>
          </a:p>
        </p:txBody>
      </p:sp>
      <p:sp>
        <p:nvSpPr>
          <p:cNvPr id="7" name="Content Placeholder 3"/>
          <p:cNvSpPr txBox="1">
            <a:spLocks/>
          </p:cNvSpPr>
          <p:nvPr/>
        </p:nvSpPr>
        <p:spPr bwMode="auto">
          <a:xfrm>
            <a:off x="271236" y="3284984"/>
            <a:ext cx="8244918" cy="2664296"/>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rmAutofit fontScale="92500" lnSpcReduction="10000"/>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458788" lvl="1" indent="-285750">
              <a:lnSpc>
                <a:spcPct val="100000"/>
              </a:lnSpc>
              <a:spcAft>
                <a:spcPts val="700"/>
              </a:spcAft>
              <a:buClrTx/>
              <a:buFont typeface="Arial" panose="020B0604020202020204" pitchFamily="34" charset="0"/>
              <a:buChar char="•"/>
            </a:pPr>
            <a:r>
              <a:rPr lang="en-US" sz="2400" dirty="0" smtClean="0">
                <a:solidFill>
                  <a:schemeClr val="tx1">
                    <a:lumMod val="75000"/>
                    <a:lumOff val="25000"/>
                  </a:schemeClr>
                </a:solidFill>
                <a:latin typeface="+mj-lt"/>
                <a:ea typeface="Arial Unicode MS" pitchFamily="34" charset="-128"/>
                <a:cs typeface="Arial Unicode MS" pitchFamily="34" charset="-128"/>
              </a:rPr>
              <a:t>Transmission of SHR with 8</a:t>
            </a:r>
            <a:r>
              <a:rPr lang="en-US" sz="2400" baseline="30000" dirty="0" smtClean="0">
                <a:solidFill>
                  <a:schemeClr val="tx1">
                    <a:lumMod val="75000"/>
                    <a:lumOff val="25000"/>
                  </a:schemeClr>
                </a:solidFill>
                <a:latin typeface="+mj-lt"/>
                <a:ea typeface="Arial Unicode MS" pitchFamily="34" charset="-128"/>
                <a:cs typeface="Arial Unicode MS" pitchFamily="34" charset="-128"/>
              </a:rPr>
              <a:t>th</a:t>
            </a:r>
            <a:r>
              <a:rPr lang="en-US" sz="2400" dirty="0" smtClean="0">
                <a:solidFill>
                  <a:schemeClr val="tx1">
                    <a:lumMod val="75000"/>
                    <a:lumOff val="25000"/>
                  </a:schemeClr>
                </a:solidFill>
                <a:latin typeface="+mj-lt"/>
                <a:ea typeface="Arial Unicode MS" pitchFamily="34" charset="-128"/>
                <a:cs typeface="Arial Unicode MS" pitchFamily="34" charset="-128"/>
              </a:rPr>
              <a:t> order </a:t>
            </a:r>
            <a:r>
              <a:rPr lang="en-US" sz="2400" dirty="0">
                <a:solidFill>
                  <a:schemeClr val="tx1">
                    <a:lumMod val="75000"/>
                    <a:lumOff val="25000"/>
                  </a:schemeClr>
                </a:solidFill>
                <a:latin typeface="+mj-lt"/>
                <a:ea typeface="Arial Unicode MS" pitchFamily="34" charset="-128"/>
                <a:cs typeface="Arial Unicode MS" pitchFamily="34" charset="-128"/>
              </a:rPr>
              <a:t>B</a:t>
            </a:r>
            <a:r>
              <a:rPr lang="en-US" sz="2400" dirty="0" smtClean="0">
                <a:solidFill>
                  <a:schemeClr val="tx1">
                    <a:lumMod val="75000"/>
                    <a:lumOff val="25000"/>
                  </a:schemeClr>
                </a:solidFill>
                <a:latin typeface="+mj-lt"/>
                <a:ea typeface="Arial Unicode MS" pitchFamily="34" charset="-128"/>
                <a:cs typeface="Arial Unicode MS" pitchFamily="34" charset="-128"/>
              </a:rPr>
              <a:t>utterworth pulse shaping</a:t>
            </a:r>
          </a:p>
          <a:p>
            <a:pPr marL="458788" lvl="1" indent="-285750">
              <a:lnSpc>
                <a:spcPct val="100000"/>
              </a:lnSpc>
              <a:spcAft>
                <a:spcPts val="700"/>
              </a:spcAft>
              <a:buClrTx/>
              <a:buFont typeface="Arial" panose="020B0604020202020204" pitchFamily="34" charset="0"/>
              <a:buChar char="•"/>
            </a:pPr>
            <a:r>
              <a:rPr lang="en-US" sz="2400" dirty="0" smtClean="0">
                <a:solidFill>
                  <a:schemeClr val="tx1">
                    <a:lumMod val="75000"/>
                    <a:lumOff val="25000"/>
                  </a:schemeClr>
                </a:solidFill>
                <a:latin typeface="+mj-lt"/>
                <a:ea typeface="Arial Unicode MS" pitchFamily="34" charset="-128"/>
                <a:cs typeface="Arial Unicode MS" pitchFamily="34" charset="-128"/>
              </a:rPr>
              <a:t>802.15.4a UWB channel model (Residential NLOS mode), 100 channel realizations</a:t>
            </a:r>
          </a:p>
          <a:p>
            <a:pPr marL="458788" lvl="1" indent="-285750">
              <a:lnSpc>
                <a:spcPct val="100000"/>
              </a:lnSpc>
              <a:spcAft>
                <a:spcPts val="700"/>
              </a:spcAft>
              <a:buClrTx/>
              <a:buFont typeface="Arial" panose="020B0604020202020204" pitchFamily="34" charset="0"/>
              <a:buChar char="•"/>
            </a:pPr>
            <a:r>
              <a:rPr lang="en-US" sz="2400" dirty="0" smtClean="0">
                <a:solidFill>
                  <a:schemeClr val="tx1">
                    <a:lumMod val="75000"/>
                    <a:lumOff val="25000"/>
                  </a:schemeClr>
                </a:solidFill>
                <a:latin typeface="+mj-lt"/>
                <a:ea typeface="Arial Unicode MS" pitchFamily="34" charset="-128"/>
                <a:cs typeface="Arial Unicode MS" pitchFamily="34" charset="-128"/>
              </a:rPr>
              <a:t>Reception with SRRC filter, frame detection and CIR estimation, JBSF earliest path detection</a:t>
            </a:r>
          </a:p>
          <a:p>
            <a:pPr marL="458788" lvl="1" indent="-285750">
              <a:lnSpc>
                <a:spcPct val="100000"/>
              </a:lnSpc>
              <a:spcAft>
                <a:spcPts val="700"/>
              </a:spcAft>
              <a:buClrTx/>
              <a:buFont typeface="Arial" panose="020B0604020202020204" pitchFamily="34" charset="0"/>
              <a:buChar char="•"/>
            </a:pPr>
            <a:r>
              <a:rPr lang="en-US" sz="2400" dirty="0" smtClean="0">
                <a:solidFill>
                  <a:schemeClr val="tx1">
                    <a:lumMod val="75000"/>
                    <a:lumOff val="25000"/>
                  </a:schemeClr>
                </a:solidFill>
                <a:latin typeface="+mj-lt"/>
                <a:ea typeface="Arial Unicode MS" pitchFamily="34" charset="-128"/>
                <a:cs typeface="Arial Unicode MS" pitchFamily="34" charset="-128"/>
              </a:rPr>
              <a:t>JBSF configuration: BTW </a:t>
            </a:r>
            <a:r>
              <a:rPr lang="en-US" sz="2400" dirty="0">
                <a:solidFill>
                  <a:schemeClr val="tx1">
                    <a:lumMod val="75000"/>
                    <a:lumOff val="25000"/>
                  </a:schemeClr>
                </a:solidFill>
                <a:latin typeface="+mj-lt"/>
                <a:ea typeface="Arial Unicode MS" pitchFamily="34" charset="-128"/>
                <a:cs typeface="Arial Unicode MS" pitchFamily="34" charset="-128"/>
              </a:rPr>
              <a:t>= 128nSec, MPEP=25dB, </a:t>
            </a:r>
            <a:r>
              <a:rPr lang="en-US" sz="2400" dirty="0" smtClean="0">
                <a:solidFill>
                  <a:schemeClr val="tx1">
                    <a:lumMod val="75000"/>
                    <a:lumOff val="25000"/>
                  </a:schemeClr>
                </a:solidFill>
                <a:latin typeface="+mj-lt"/>
                <a:ea typeface="Arial Unicode MS" pitchFamily="34" charset="-128"/>
                <a:cs typeface="Arial Unicode MS" pitchFamily="34" charset="-128"/>
              </a:rPr>
              <a:t>PAPR=8dB</a:t>
            </a:r>
            <a:r>
              <a:rPr lang="en-US" sz="2400" dirty="0" smtClean="0">
                <a:solidFill>
                  <a:schemeClr val="tx1">
                    <a:lumMod val="75000"/>
                    <a:lumOff val="25000"/>
                  </a:schemeClr>
                </a:solidFill>
                <a:latin typeface="+mj-lt"/>
                <a:ea typeface="Arial Unicode MS" pitchFamily="34" charset="-128"/>
                <a:cs typeface="Arial Unicode MS" pitchFamily="34" charset="-128"/>
              </a:rPr>
              <a:t>, Quadrature interpolation, x2 </a:t>
            </a:r>
            <a:r>
              <a:rPr lang="en-US" sz="2400" dirty="0">
                <a:solidFill>
                  <a:schemeClr val="tx1">
                    <a:lumMod val="75000"/>
                    <a:lumOff val="25000"/>
                  </a:schemeClr>
                </a:solidFill>
                <a:latin typeface="+mj-lt"/>
                <a:ea typeface="Arial Unicode MS" pitchFamily="34" charset="-128"/>
                <a:cs typeface="Arial Unicode MS" pitchFamily="34" charset="-128"/>
              </a:rPr>
              <a:t>oversampling (1Gsps</a:t>
            </a:r>
            <a:r>
              <a:rPr lang="en-US" sz="2400" dirty="0" smtClean="0">
                <a:solidFill>
                  <a:schemeClr val="tx1">
                    <a:lumMod val="75000"/>
                    <a:lumOff val="25000"/>
                  </a:schemeClr>
                </a:solidFill>
                <a:latin typeface="+mj-lt"/>
                <a:ea typeface="Arial Unicode MS" pitchFamily="34" charset="-128"/>
                <a:cs typeface="Arial Unicode MS" pitchFamily="34" charset="-128"/>
              </a:rPr>
              <a:t>)</a:t>
            </a:r>
          </a:p>
          <a:p>
            <a:pPr marL="458788" lvl="1" indent="-285750">
              <a:lnSpc>
                <a:spcPct val="100000"/>
              </a:lnSpc>
              <a:spcAft>
                <a:spcPts val="700"/>
              </a:spcAft>
              <a:buClrTx/>
              <a:buFont typeface="Arial" panose="020B0604020202020204" pitchFamily="34" charset="0"/>
              <a:buChar char="•"/>
            </a:pPr>
            <a:endParaRPr lang="en-US" sz="14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16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73038" lvl="1" indent="0">
              <a:lnSpc>
                <a:spcPct val="100000"/>
              </a:lnSpc>
              <a:spcAft>
                <a:spcPts val="700"/>
              </a:spcAft>
              <a:buClrTx/>
              <a:buNone/>
            </a:pPr>
            <a:endParaRPr lang="en-US" sz="16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60363" lvl="2" indent="0">
              <a:lnSpc>
                <a:spcPct val="100000"/>
              </a:lnSpc>
              <a:spcAft>
                <a:spcPts val="700"/>
              </a:spcAft>
              <a:buClrTx/>
              <a:buNone/>
            </a:pPr>
            <a:endParaRPr lang="en-US" sz="14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pic>
        <p:nvPicPr>
          <p:cNvPr id="8" name="Picture 7"/>
          <p:cNvPicPr>
            <a:picLocks noChangeAspect="1"/>
          </p:cNvPicPr>
          <p:nvPr/>
        </p:nvPicPr>
        <p:blipFill>
          <a:blip r:embed="rId3"/>
          <a:stretch>
            <a:fillRect/>
          </a:stretch>
        </p:blipFill>
        <p:spPr>
          <a:xfrm>
            <a:off x="971600" y="1556792"/>
            <a:ext cx="7212786" cy="1551871"/>
          </a:xfrm>
          <a:prstGeom prst="rect">
            <a:avLst/>
          </a:prstGeom>
        </p:spPr>
      </p:pic>
    </p:spTree>
    <p:extLst>
      <p:ext uri="{BB962C8B-B14F-4D97-AF65-F5344CB8AC3E}">
        <p14:creationId xmlns:p14="http://schemas.microsoft.com/office/powerpoint/2010/main" val="4363898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11</a:t>
            </a:fld>
            <a:endParaRPr lang="en-US" altLang="en-US"/>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dirty="0" smtClean="0"/>
              <a:t>Nov </a:t>
            </a:r>
            <a:r>
              <a:rPr lang="en-US" altLang="en-US" dirty="0"/>
              <a:t>2021</a:t>
            </a: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smtClean="0"/>
              <a:t>Rani Keren, </a:t>
            </a:r>
            <a:r>
              <a:rPr lang="en-US" altLang="en-US" dirty="0" smtClean="0"/>
              <a:t>Huawei</a:t>
            </a:r>
            <a:endParaRPr lang="en-US" altLang="en-US" dirty="0"/>
          </a:p>
        </p:txBody>
      </p:sp>
      <p:sp>
        <p:nvSpPr>
          <p:cNvPr id="8" name="Content Placeholder 3"/>
          <p:cNvSpPr txBox="1">
            <a:spLocks/>
          </p:cNvSpPr>
          <p:nvPr/>
        </p:nvSpPr>
        <p:spPr bwMode="auto">
          <a:xfrm>
            <a:off x="467544" y="855384"/>
            <a:ext cx="8244918" cy="3024336"/>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rmAutofit fontScale="25000" lnSpcReduction="20000"/>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458788" lvl="1" indent="-285750">
              <a:lnSpc>
                <a:spcPct val="100000"/>
              </a:lnSpc>
              <a:spcAft>
                <a:spcPts val="700"/>
              </a:spcAft>
              <a:buClrTx/>
              <a:buFont typeface="Arial" panose="020B0604020202020204" pitchFamily="34" charset="0"/>
              <a:buChar char="•"/>
            </a:pPr>
            <a:r>
              <a:rPr lang="en-US" sz="8000" dirty="0" smtClean="0">
                <a:solidFill>
                  <a:schemeClr val="tx1">
                    <a:lumMod val="75000"/>
                    <a:lumOff val="25000"/>
                  </a:schemeClr>
                </a:solidFill>
                <a:latin typeface="+mj-lt"/>
                <a:ea typeface="Arial Unicode MS" pitchFamily="34" charset="-128"/>
                <a:cs typeface="Arial Unicode MS" pitchFamily="34" charset="-128"/>
              </a:rPr>
              <a:t>TOA accuracy CDF is plotted for first path, first 2 paths, first 3 paths and all paths</a:t>
            </a:r>
          </a:p>
          <a:p>
            <a:pPr marL="646113" lvl="2" indent="-285750">
              <a:lnSpc>
                <a:spcPct val="100000"/>
              </a:lnSpc>
              <a:spcAft>
                <a:spcPts val="700"/>
              </a:spcAft>
              <a:buClrTx/>
              <a:buFont typeface="Arial" panose="020B0604020202020204" pitchFamily="34" charset="0"/>
              <a:buChar char="•"/>
            </a:pPr>
            <a:r>
              <a:rPr lang="en-US" sz="8000" dirty="0" smtClean="0">
                <a:solidFill>
                  <a:schemeClr val="tx1">
                    <a:lumMod val="75000"/>
                    <a:lumOff val="25000"/>
                  </a:schemeClr>
                </a:solidFill>
                <a:latin typeface="+mj-lt"/>
                <a:ea typeface="Arial Unicode MS" pitchFamily="34" charset="-128"/>
                <a:cs typeface="Arial Unicode MS" pitchFamily="34" charset="-128"/>
              </a:rPr>
              <a:t>First path gives very accurate TOA for all channel realizations: absolute error smaller than 0.05nSec.</a:t>
            </a:r>
          </a:p>
          <a:p>
            <a:pPr marL="646113" lvl="2" indent="-285750">
              <a:lnSpc>
                <a:spcPct val="100000"/>
              </a:lnSpc>
              <a:spcAft>
                <a:spcPts val="700"/>
              </a:spcAft>
              <a:buClrTx/>
              <a:buFont typeface="Arial" panose="020B0604020202020204" pitchFamily="34" charset="0"/>
              <a:buChar char="•"/>
            </a:pPr>
            <a:r>
              <a:rPr lang="en-US" sz="8000" dirty="0" smtClean="0">
                <a:solidFill>
                  <a:schemeClr val="tx1">
                    <a:lumMod val="75000"/>
                    <a:lumOff val="25000"/>
                  </a:schemeClr>
                </a:solidFill>
                <a:latin typeface="+mj-lt"/>
                <a:ea typeface="Arial Unicode MS" pitchFamily="34" charset="-128"/>
                <a:cs typeface="Arial Unicode MS" pitchFamily="34" charset="-128"/>
              </a:rPr>
              <a:t>For first 2 paths or more, 50% of the channel </a:t>
            </a:r>
            <a:r>
              <a:rPr lang="en-US" sz="8000" dirty="0" smtClean="0">
                <a:solidFill>
                  <a:schemeClr val="accent4">
                    <a:lumMod val="75000"/>
                    <a:lumOff val="25000"/>
                  </a:schemeClr>
                </a:solidFill>
                <a:latin typeface="+mj-lt"/>
                <a:ea typeface="Arial Unicode MS" pitchFamily="34" charset="-128"/>
                <a:cs typeface="Arial Unicode MS" pitchFamily="34" charset="-128"/>
              </a:rPr>
              <a:t>realization</a:t>
            </a:r>
            <a:r>
              <a:rPr lang="en-US" sz="8000" dirty="0" smtClean="0">
                <a:solidFill>
                  <a:schemeClr val="tx1">
                    <a:lumMod val="75000"/>
                    <a:lumOff val="25000"/>
                  </a:schemeClr>
                </a:solidFill>
                <a:latin typeface="+mj-lt"/>
                <a:ea typeface="Arial Unicode MS" pitchFamily="34" charset="-128"/>
                <a:cs typeface="Arial Unicode MS" pitchFamily="34" charset="-128"/>
              </a:rPr>
              <a:t>s introduce a high TOA estimation bias of up to 3nSec.</a:t>
            </a:r>
          </a:p>
          <a:p>
            <a:pPr marL="458788" lvl="1" indent="-285750">
              <a:lnSpc>
                <a:spcPct val="100000"/>
              </a:lnSpc>
              <a:spcAft>
                <a:spcPts val="700"/>
              </a:spcAft>
              <a:buClrTx/>
              <a:buFont typeface="Arial" panose="020B0604020202020204" pitchFamily="34" charset="0"/>
              <a:buChar char="•"/>
            </a:pPr>
            <a:r>
              <a:rPr lang="en-US" sz="8000" dirty="0" smtClean="0">
                <a:solidFill>
                  <a:schemeClr val="tx1">
                    <a:lumMod val="75000"/>
                    <a:lumOff val="25000"/>
                  </a:schemeClr>
                </a:solidFill>
                <a:latin typeface="+mj-lt"/>
                <a:ea typeface="Arial Unicode MS" pitchFamily="34" charset="-128"/>
                <a:cs typeface="Arial Unicode MS" pitchFamily="34" charset="-128"/>
              </a:rPr>
              <a:t>The accuracy limiting factor is the estimation bias due a dense group of early paths which prevents identifying the earliest one among them </a:t>
            </a:r>
            <a:r>
              <a:rPr lang="en-US" sz="8000" dirty="0" smtClean="0">
                <a:solidFill>
                  <a:schemeClr val="tx1">
                    <a:lumMod val="75000"/>
                    <a:lumOff val="25000"/>
                  </a:schemeClr>
                </a:solidFill>
                <a:latin typeface="+mj-lt"/>
                <a:ea typeface="Arial Unicode MS" pitchFamily="34" charset="-128"/>
                <a:cs typeface="Arial Unicode MS" pitchFamily="34" charset="-128"/>
              </a:rPr>
              <a:t>(</a:t>
            </a:r>
            <a:r>
              <a:rPr lang="en-US" sz="8000" dirty="0" smtClean="0">
                <a:solidFill>
                  <a:schemeClr val="accent4">
                    <a:lumMod val="75000"/>
                    <a:lumOff val="25000"/>
                  </a:schemeClr>
                </a:solidFill>
                <a:latin typeface="+mj-lt"/>
                <a:ea typeface="Arial Unicode MS" pitchFamily="34" charset="-128"/>
                <a:cs typeface="Arial Unicode MS" pitchFamily="34" charset="-128"/>
              </a:rPr>
              <a:t>m</a:t>
            </a:r>
            <a:r>
              <a:rPr lang="en-US" sz="8000" dirty="0" smtClean="0">
                <a:solidFill>
                  <a:schemeClr val="tx1">
                    <a:lumMod val="75000"/>
                    <a:lumOff val="25000"/>
                  </a:schemeClr>
                </a:solidFill>
                <a:latin typeface="+mj-lt"/>
                <a:ea typeface="Arial Unicode MS" pitchFamily="34" charset="-128"/>
                <a:cs typeface="Arial Unicode MS" pitchFamily="34" charset="-128"/>
              </a:rPr>
              <a:t>ainly </a:t>
            </a:r>
            <a:r>
              <a:rPr lang="en-US" sz="8000" dirty="0" smtClean="0">
                <a:solidFill>
                  <a:schemeClr val="tx1">
                    <a:lumMod val="75000"/>
                    <a:lumOff val="25000"/>
                  </a:schemeClr>
                </a:solidFill>
                <a:latin typeface="+mj-lt"/>
                <a:ea typeface="Arial Unicode MS" pitchFamily="34" charset="-128"/>
                <a:cs typeface="Arial Unicode MS" pitchFamily="34" charset="-128"/>
              </a:rPr>
              <a:t>due to the 2 paths immediately </a:t>
            </a:r>
            <a:r>
              <a:rPr lang="en-US" sz="8000" dirty="0" smtClean="0">
                <a:solidFill>
                  <a:schemeClr val="accent4">
                    <a:lumMod val="75000"/>
                    <a:lumOff val="25000"/>
                  </a:schemeClr>
                </a:solidFill>
                <a:latin typeface="+mj-lt"/>
                <a:ea typeface="Arial Unicode MS" pitchFamily="34" charset="-128"/>
                <a:cs typeface="Arial Unicode MS" pitchFamily="34" charset="-128"/>
              </a:rPr>
              <a:t>following the </a:t>
            </a:r>
            <a:r>
              <a:rPr lang="en-US" sz="8000" dirty="0" smtClean="0">
                <a:solidFill>
                  <a:schemeClr val="tx1">
                    <a:lumMod val="75000"/>
                    <a:lumOff val="25000"/>
                  </a:schemeClr>
                </a:solidFill>
                <a:latin typeface="+mj-lt"/>
                <a:ea typeface="Arial Unicode MS" pitchFamily="34" charset="-128"/>
                <a:cs typeface="Arial Unicode MS" pitchFamily="34" charset="-128"/>
              </a:rPr>
              <a:t>earliest)</a:t>
            </a:r>
          </a:p>
          <a:p>
            <a:pPr marL="458788" lvl="1" indent="-285750">
              <a:lnSpc>
                <a:spcPct val="100000"/>
              </a:lnSpc>
              <a:spcAft>
                <a:spcPts val="700"/>
              </a:spcAft>
              <a:buClrTx/>
              <a:buFont typeface="Arial" panose="020B0604020202020204" pitchFamily="34" charset="0"/>
              <a:buChar char="•"/>
            </a:pPr>
            <a:r>
              <a:rPr lang="en-US" sz="8000" dirty="0" smtClean="0">
                <a:solidFill>
                  <a:schemeClr val="tx1">
                    <a:lumMod val="75000"/>
                    <a:lumOff val="25000"/>
                  </a:schemeClr>
                </a:solidFill>
                <a:latin typeface="+mj-lt"/>
                <a:ea typeface="Arial Unicode MS" pitchFamily="34" charset="-128"/>
                <a:cs typeface="Arial Unicode MS" pitchFamily="34" charset="-128"/>
              </a:rPr>
              <a:t>See </a:t>
            </a:r>
            <a:r>
              <a:rPr lang="en-US" sz="8000" dirty="0" smtClean="0">
                <a:solidFill>
                  <a:schemeClr val="accent4">
                    <a:lumMod val="75000"/>
                    <a:lumOff val="25000"/>
                  </a:schemeClr>
                </a:solidFill>
                <a:latin typeface="+mj-lt"/>
                <a:ea typeface="Arial Unicode MS" pitchFamily="34" charset="-128"/>
                <a:cs typeface="Arial Unicode MS" pitchFamily="34" charset="-128"/>
              </a:rPr>
              <a:t>example below where the </a:t>
            </a:r>
            <a:r>
              <a:rPr lang="en-US" sz="8000" dirty="0" smtClean="0">
                <a:solidFill>
                  <a:schemeClr val="tx1">
                    <a:lumMod val="75000"/>
                    <a:lumOff val="25000"/>
                  </a:schemeClr>
                </a:solidFill>
                <a:latin typeface="+mj-lt"/>
                <a:ea typeface="Arial Unicode MS" pitchFamily="34" charset="-128"/>
                <a:cs typeface="Arial Unicode MS" pitchFamily="34" charset="-128"/>
              </a:rPr>
              <a:t>first </a:t>
            </a:r>
            <a:r>
              <a:rPr lang="en-US" sz="8000" dirty="0" smtClean="0">
                <a:solidFill>
                  <a:schemeClr val="tx1">
                    <a:lumMod val="75000"/>
                    <a:lumOff val="25000"/>
                  </a:schemeClr>
                </a:solidFill>
                <a:latin typeface="+mj-lt"/>
                <a:ea typeface="Arial Unicode MS" pitchFamily="34" charset="-128"/>
                <a:cs typeface="Arial Unicode MS" pitchFamily="34" charset="-128"/>
              </a:rPr>
              <a:t>two paths </a:t>
            </a:r>
            <a:r>
              <a:rPr lang="en-US" sz="8000" dirty="0" smtClean="0">
                <a:solidFill>
                  <a:schemeClr val="tx1">
                    <a:lumMod val="75000"/>
                    <a:lumOff val="25000"/>
                  </a:schemeClr>
                </a:solidFill>
                <a:latin typeface="+mj-lt"/>
                <a:ea typeface="Arial Unicode MS" pitchFamily="34" charset="-128"/>
                <a:cs typeface="Arial Unicode MS" pitchFamily="34" charset="-128"/>
              </a:rPr>
              <a:t>merge </a:t>
            </a:r>
            <a:r>
              <a:rPr lang="en-US" sz="8000" dirty="0" smtClean="0">
                <a:solidFill>
                  <a:schemeClr val="tx1">
                    <a:lumMod val="75000"/>
                    <a:lumOff val="25000"/>
                  </a:schemeClr>
                </a:solidFill>
                <a:latin typeface="+mj-lt"/>
                <a:ea typeface="Arial Unicode MS" pitchFamily="34" charset="-128"/>
                <a:cs typeface="Arial Unicode MS" pitchFamily="34" charset="-128"/>
              </a:rPr>
              <a:t>into a single peak </a:t>
            </a:r>
            <a:r>
              <a:rPr lang="en-US" sz="8000" dirty="0" smtClean="0">
                <a:solidFill>
                  <a:schemeClr val="tx1">
                    <a:lumMod val="75000"/>
                    <a:lumOff val="25000"/>
                  </a:schemeClr>
                </a:solidFill>
                <a:latin typeface="+mj-lt"/>
                <a:ea typeface="Arial Unicode MS" pitchFamily="34" charset="-128"/>
                <a:cs typeface="Arial Unicode MS" pitchFamily="34" charset="-128"/>
              </a:rPr>
              <a:t>pulse with </a:t>
            </a:r>
            <a:r>
              <a:rPr lang="en-US" sz="8000" dirty="0" smtClean="0">
                <a:solidFill>
                  <a:schemeClr val="accent4">
                    <a:lumMod val="75000"/>
                    <a:lumOff val="25000"/>
                  </a:schemeClr>
                </a:solidFill>
                <a:latin typeface="+mj-lt"/>
                <a:ea typeface="Arial Unicode MS" pitchFamily="34" charset="-128"/>
                <a:cs typeface="Arial Unicode MS" pitchFamily="34" charset="-128"/>
              </a:rPr>
              <a:t>a</a:t>
            </a:r>
            <a:r>
              <a:rPr lang="en-US" sz="8000" dirty="0" smtClean="0">
                <a:solidFill>
                  <a:srgbClr val="FF0000"/>
                </a:solidFill>
                <a:latin typeface="+mj-lt"/>
                <a:ea typeface="Arial Unicode MS" pitchFamily="34" charset="-128"/>
                <a:cs typeface="Arial Unicode MS" pitchFamily="34" charset="-128"/>
              </a:rPr>
              <a:t> </a:t>
            </a:r>
            <a:r>
              <a:rPr lang="en-US" sz="8000" dirty="0" smtClean="0">
                <a:solidFill>
                  <a:schemeClr val="tx1">
                    <a:lumMod val="75000"/>
                    <a:lumOff val="25000"/>
                  </a:schemeClr>
                </a:solidFill>
                <a:latin typeface="+mj-lt"/>
                <a:ea typeface="Arial Unicode MS" pitchFamily="34" charset="-128"/>
                <a:cs typeface="Arial Unicode MS" pitchFamily="34" charset="-128"/>
              </a:rPr>
              <a:t>biased location.</a:t>
            </a:r>
          </a:p>
          <a:p>
            <a:pPr marL="458788" lvl="1" indent="-285750">
              <a:lnSpc>
                <a:spcPct val="100000"/>
              </a:lnSpc>
              <a:spcAft>
                <a:spcPts val="700"/>
              </a:spcAft>
              <a:buClrTx/>
              <a:buFont typeface="Arial" panose="020B0604020202020204" pitchFamily="34" charset="0"/>
              <a:buChar char="•"/>
            </a:pPr>
            <a:endParaRPr lang="en-US" sz="14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16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73038" lvl="1" indent="0">
              <a:lnSpc>
                <a:spcPct val="100000"/>
              </a:lnSpc>
              <a:spcAft>
                <a:spcPts val="700"/>
              </a:spcAft>
              <a:buClrTx/>
              <a:buNone/>
            </a:pPr>
            <a:endParaRPr lang="en-US" sz="16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60363" lvl="2" indent="0">
              <a:lnSpc>
                <a:spcPct val="100000"/>
              </a:lnSpc>
              <a:spcAft>
                <a:spcPts val="700"/>
              </a:spcAft>
              <a:buClrTx/>
              <a:buNone/>
            </a:pPr>
            <a:endParaRPr lang="en-US" sz="14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pic>
        <p:nvPicPr>
          <p:cNvPr id="9" name="Picture 8"/>
          <p:cNvPicPr>
            <a:picLocks noChangeAspect="1"/>
          </p:cNvPicPr>
          <p:nvPr/>
        </p:nvPicPr>
        <p:blipFill>
          <a:blip r:embed="rId3"/>
          <a:stretch>
            <a:fillRect/>
          </a:stretch>
        </p:blipFill>
        <p:spPr>
          <a:xfrm>
            <a:off x="827584" y="3939234"/>
            <a:ext cx="3384376" cy="2534536"/>
          </a:xfrm>
          <a:prstGeom prst="rect">
            <a:avLst/>
          </a:prstGeom>
        </p:spPr>
      </p:pic>
      <p:pic>
        <p:nvPicPr>
          <p:cNvPr id="12" name="Picture 11"/>
          <p:cNvPicPr>
            <a:picLocks noChangeAspect="1"/>
          </p:cNvPicPr>
          <p:nvPr/>
        </p:nvPicPr>
        <p:blipFill>
          <a:blip r:embed="rId4"/>
          <a:stretch>
            <a:fillRect/>
          </a:stretch>
        </p:blipFill>
        <p:spPr>
          <a:xfrm>
            <a:off x="4716016" y="3939234"/>
            <a:ext cx="3384377" cy="2534536"/>
          </a:xfrm>
          <a:prstGeom prst="rect">
            <a:avLst/>
          </a:prstGeom>
        </p:spPr>
      </p:pic>
    </p:spTree>
    <p:extLst>
      <p:ext uri="{BB962C8B-B14F-4D97-AF65-F5344CB8AC3E}">
        <p14:creationId xmlns:p14="http://schemas.microsoft.com/office/powerpoint/2010/main" val="606572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12</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Summary</a:t>
            </a:r>
            <a:endParaRPr lang="en-US" altLang="en-US" sz="3200" b="1" dirty="0">
              <a:solidFill>
                <a:schemeClr val="tx1"/>
              </a:solidFill>
            </a:endParaRP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dirty="0" smtClean="0"/>
              <a:t>Nov </a:t>
            </a:r>
            <a:r>
              <a:rPr lang="en-US" altLang="en-US" dirty="0"/>
              <a:t>2021</a:t>
            </a: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smtClean="0"/>
              <a:t>Rani Keren, </a:t>
            </a:r>
            <a:r>
              <a:rPr lang="en-US" altLang="en-US" dirty="0" smtClean="0"/>
              <a:t>Huawei</a:t>
            </a:r>
            <a:endParaRPr lang="en-US" altLang="en-US" dirty="0"/>
          </a:p>
        </p:txBody>
      </p:sp>
      <p:sp>
        <p:nvSpPr>
          <p:cNvPr id="7" name="Content Placeholder 3"/>
          <p:cNvSpPr txBox="1">
            <a:spLocks/>
          </p:cNvSpPr>
          <p:nvPr/>
        </p:nvSpPr>
        <p:spPr bwMode="auto">
          <a:xfrm>
            <a:off x="363723" y="1268760"/>
            <a:ext cx="8246877" cy="4752528"/>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rmAutofit fontScale="92500"/>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515938" lvl="1" indent="-342900">
              <a:lnSpc>
                <a:spcPct val="100000"/>
              </a:lnSpc>
              <a:spcAft>
                <a:spcPts val="700"/>
              </a:spcAft>
              <a:buClrTx/>
              <a:buFont typeface="Arial" panose="020B0604020202020204" pitchFamily="34" charset="0"/>
              <a:buChar char="•"/>
            </a:pPr>
            <a:r>
              <a:rPr lang="en-US" sz="2400" dirty="0" smtClean="0">
                <a:solidFill>
                  <a:schemeClr val="tx1">
                    <a:lumMod val="75000"/>
                    <a:lumOff val="25000"/>
                  </a:schemeClr>
                </a:solidFill>
                <a:latin typeface="+mj-lt"/>
                <a:ea typeface="Arial Unicode MS" pitchFamily="34" charset="-128"/>
                <a:cs typeface="Arial Unicode MS" pitchFamily="34" charset="-128"/>
              </a:rPr>
              <a:t>For a typical UWB transceiver implementing low complexity TOA algorithm, the ranging accuracy is limited by channel scenarios that include a dense group of paths near </a:t>
            </a:r>
            <a:r>
              <a:rPr lang="en-US" sz="2400" dirty="0" smtClean="0">
                <a:solidFill>
                  <a:schemeClr val="accent4">
                    <a:lumMod val="75000"/>
                    <a:lumOff val="25000"/>
                  </a:schemeClr>
                </a:solidFill>
                <a:latin typeface="+mj-lt"/>
                <a:ea typeface="Arial Unicode MS" pitchFamily="34" charset="-128"/>
                <a:cs typeface="Arial Unicode MS" pitchFamily="34" charset="-128"/>
              </a:rPr>
              <a:t>the </a:t>
            </a:r>
            <a:r>
              <a:rPr lang="en-US" sz="2400" dirty="0" smtClean="0">
                <a:solidFill>
                  <a:schemeClr val="tx1">
                    <a:lumMod val="75000"/>
                    <a:lumOff val="25000"/>
                  </a:schemeClr>
                </a:solidFill>
                <a:latin typeface="+mj-lt"/>
                <a:ea typeface="Arial Unicode MS" pitchFamily="34" charset="-128"/>
                <a:cs typeface="Arial Unicode MS" pitchFamily="34" charset="-128"/>
              </a:rPr>
              <a:t>earliest path. The </a:t>
            </a:r>
            <a:r>
              <a:rPr lang="en-US" sz="2400" dirty="0" smtClean="0">
                <a:solidFill>
                  <a:schemeClr val="tx1">
                    <a:lumMod val="75000"/>
                    <a:lumOff val="25000"/>
                  </a:schemeClr>
                </a:solidFill>
                <a:latin typeface="+mj-lt"/>
                <a:ea typeface="Arial Unicode MS" pitchFamily="34" charset="-128"/>
                <a:cs typeface="Arial Unicode MS" pitchFamily="34" charset="-128"/>
              </a:rPr>
              <a:t>receive pulses corresponding </a:t>
            </a:r>
            <a:r>
              <a:rPr lang="en-US" sz="2400" dirty="0" smtClean="0">
                <a:solidFill>
                  <a:schemeClr val="tx1">
                    <a:lumMod val="75000"/>
                    <a:lumOff val="25000"/>
                  </a:schemeClr>
                </a:solidFill>
                <a:latin typeface="+mj-lt"/>
                <a:ea typeface="Arial Unicode MS" pitchFamily="34" charset="-128"/>
                <a:cs typeface="Arial Unicode MS" pitchFamily="34" charset="-128"/>
              </a:rPr>
              <a:t>to these paths in the CIR are being merged, resulting in high bias of </a:t>
            </a:r>
            <a:r>
              <a:rPr lang="en-US" sz="2400" dirty="0" smtClean="0">
                <a:solidFill>
                  <a:schemeClr val="accent4">
                    <a:lumMod val="75000"/>
                    <a:lumOff val="25000"/>
                  </a:schemeClr>
                </a:solidFill>
                <a:latin typeface="+mj-lt"/>
                <a:ea typeface="Arial Unicode MS" pitchFamily="34" charset="-128"/>
                <a:cs typeface="Arial Unicode MS" pitchFamily="34" charset="-128"/>
              </a:rPr>
              <a:t>the</a:t>
            </a:r>
            <a:r>
              <a:rPr lang="en-US" sz="2400" dirty="0" smtClean="0">
                <a:solidFill>
                  <a:srgbClr val="FF0000"/>
                </a:solidFill>
                <a:latin typeface="+mj-lt"/>
                <a:ea typeface="Arial Unicode MS" pitchFamily="34" charset="-128"/>
                <a:cs typeface="Arial Unicode MS" pitchFamily="34" charset="-128"/>
              </a:rPr>
              <a:t> </a:t>
            </a:r>
            <a:r>
              <a:rPr lang="en-US" sz="2400" dirty="0" smtClean="0">
                <a:solidFill>
                  <a:schemeClr val="tx1">
                    <a:lumMod val="75000"/>
                    <a:lumOff val="25000"/>
                  </a:schemeClr>
                </a:solidFill>
                <a:latin typeface="+mj-lt"/>
                <a:ea typeface="Arial Unicode MS" pitchFamily="34" charset="-128"/>
                <a:cs typeface="Arial Unicode MS" pitchFamily="34" charset="-128"/>
              </a:rPr>
              <a:t>earliest path estimation</a:t>
            </a:r>
            <a:r>
              <a:rPr lang="en-US" sz="2400" dirty="0" smtClean="0">
                <a:solidFill>
                  <a:schemeClr val="tx1">
                    <a:lumMod val="75000"/>
                    <a:lumOff val="25000"/>
                  </a:schemeClr>
                </a:solidFill>
                <a:latin typeface="+mj-lt"/>
                <a:ea typeface="Arial Unicode MS" pitchFamily="34" charset="-128"/>
                <a:cs typeface="Arial Unicode MS" pitchFamily="34" charset="-128"/>
              </a:rPr>
              <a:t>.</a:t>
            </a:r>
          </a:p>
          <a:p>
            <a:pPr marL="515938" lvl="1" indent="-342900">
              <a:lnSpc>
                <a:spcPct val="100000"/>
              </a:lnSpc>
              <a:spcAft>
                <a:spcPts val="700"/>
              </a:spcAft>
              <a:buClrTx/>
              <a:buFont typeface="Arial" panose="020B0604020202020204" pitchFamily="34" charset="0"/>
              <a:buChar char="•"/>
            </a:pPr>
            <a:r>
              <a:rPr lang="en-US" sz="2400" dirty="0" smtClean="0">
                <a:solidFill>
                  <a:schemeClr val="tx1">
                    <a:lumMod val="75000"/>
                    <a:lumOff val="25000"/>
                  </a:schemeClr>
                </a:solidFill>
                <a:latin typeface="+mj-lt"/>
                <a:ea typeface="Arial Unicode MS" pitchFamily="34" charset="-128"/>
                <a:cs typeface="Arial Unicode MS" pitchFamily="34" charset="-128"/>
              </a:rPr>
              <a:t>It is suggested that the group focuses on the above issue when proposing solutions for ranging accuracy improvement.</a:t>
            </a:r>
            <a:endParaRPr lang="en-US" sz="2400" dirty="0" smtClean="0">
              <a:solidFill>
                <a:schemeClr val="tx1">
                  <a:lumMod val="75000"/>
                  <a:lumOff val="25000"/>
                </a:schemeClr>
              </a:solidFill>
              <a:latin typeface="+mj-lt"/>
              <a:ea typeface="Arial Unicode MS" pitchFamily="34" charset="-128"/>
              <a:cs typeface="Arial Unicode MS" pitchFamily="34" charset="-128"/>
            </a:endParaRPr>
          </a:p>
          <a:p>
            <a:pPr marL="515938" lvl="1" indent="-342900">
              <a:lnSpc>
                <a:spcPct val="100000"/>
              </a:lnSpc>
              <a:spcAft>
                <a:spcPts val="700"/>
              </a:spcAft>
              <a:buClrTx/>
              <a:buFont typeface="Arial" panose="020B0604020202020204" pitchFamily="34" charset="0"/>
              <a:buChar char="•"/>
            </a:pPr>
            <a:r>
              <a:rPr lang="en-US" sz="2400" dirty="0" smtClean="0">
                <a:solidFill>
                  <a:schemeClr val="tx1">
                    <a:lumMod val="75000"/>
                    <a:lumOff val="25000"/>
                  </a:schemeClr>
                </a:solidFill>
                <a:latin typeface="+mj-lt"/>
                <a:ea typeface="Arial Unicode MS" pitchFamily="34" charset="-128"/>
                <a:cs typeface="Arial Unicode MS" pitchFamily="34" charset="-128"/>
              </a:rPr>
              <a:t>Possible ways forward:</a:t>
            </a:r>
          </a:p>
          <a:p>
            <a:pPr marL="703263" lvl="2" indent="-342900">
              <a:lnSpc>
                <a:spcPct val="100000"/>
              </a:lnSpc>
              <a:spcAft>
                <a:spcPts val="700"/>
              </a:spcAft>
              <a:buClrTx/>
              <a:buFont typeface="Arial" panose="020B0604020202020204" pitchFamily="34" charset="0"/>
              <a:buChar char="•"/>
            </a:pPr>
            <a:r>
              <a:rPr lang="en-US" sz="2200" dirty="0" smtClean="0">
                <a:solidFill>
                  <a:schemeClr val="tx1">
                    <a:lumMod val="75000"/>
                    <a:lumOff val="25000"/>
                  </a:schemeClr>
                </a:solidFill>
                <a:latin typeface="+mj-lt"/>
                <a:ea typeface="Arial Unicode MS" pitchFamily="34" charset="-128"/>
                <a:cs typeface="Arial Unicode MS" pitchFamily="34" charset="-128"/>
              </a:rPr>
              <a:t>Higher complexity receiver algorithms that rather than directly detect the earliest path, search for a combination of amplitudes and delays that best fits the CIR estimation. </a:t>
            </a:r>
            <a:r>
              <a:rPr lang="en-US" sz="2200" dirty="0">
                <a:solidFill>
                  <a:schemeClr val="tx1">
                    <a:lumMod val="75000"/>
                    <a:lumOff val="25000"/>
                  </a:schemeClr>
                </a:solidFill>
                <a:latin typeface="+mj-lt"/>
                <a:ea typeface="Arial Unicode MS" pitchFamily="34" charset="-128"/>
                <a:cs typeface="Arial Unicode MS" pitchFamily="34" charset="-128"/>
              </a:rPr>
              <a:t>K</a:t>
            </a:r>
            <a:r>
              <a:rPr lang="en-US" sz="2200" dirty="0" smtClean="0">
                <a:solidFill>
                  <a:schemeClr val="tx1">
                    <a:lumMod val="75000"/>
                    <a:lumOff val="25000"/>
                  </a:schemeClr>
                </a:solidFill>
                <a:latin typeface="+mj-lt"/>
                <a:ea typeface="Arial Unicode MS" pitchFamily="34" charset="-128"/>
                <a:cs typeface="Arial Unicode MS" pitchFamily="34" charset="-128"/>
              </a:rPr>
              <a:t>nowledge of the receive pulse shape is required.</a:t>
            </a:r>
          </a:p>
          <a:p>
            <a:pPr marL="703263" lvl="2" indent="-342900">
              <a:lnSpc>
                <a:spcPct val="100000"/>
              </a:lnSpc>
              <a:spcAft>
                <a:spcPts val="700"/>
              </a:spcAft>
              <a:buClrTx/>
              <a:buFont typeface="Arial" panose="020B0604020202020204" pitchFamily="34" charset="0"/>
              <a:buChar char="•"/>
            </a:pPr>
            <a:r>
              <a:rPr lang="en-US" sz="2200" dirty="0" smtClean="0">
                <a:solidFill>
                  <a:schemeClr val="tx1">
                    <a:lumMod val="75000"/>
                    <a:lumOff val="25000"/>
                  </a:schemeClr>
                </a:solidFill>
                <a:latin typeface="+mj-lt"/>
                <a:ea typeface="Arial Unicode MS" pitchFamily="34" charset="-128"/>
                <a:cs typeface="Arial Unicode MS" pitchFamily="34" charset="-128"/>
              </a:rPr>
              <a:t>New transmission scheme.</a:t>
            </a:r>
            <a:endParaRPr lang="en-US" sz="2200" dirty="0" smtClean="0">
              <a:solidFill>
                <a:schemeClr val="tx1">
                  <a:lumMod val="75000"/>
                  <a:lumOff val="25000"/>
                </a:schemeClr>
              </a:solidFill>
              <a:latin typeface="+mj-lt"/>
              <a:ea typeface="Arial Unicode MS" pitchFamily="34" charset="-128"/>
              <a:cs typeface="Arial Unicode MS" pitchFamily="34" charset="-128"/>
            </a:endParaRPr>
          </a:p>
          <a:p>
            <a:pPr marL="515938" lvl="1" indent="-342900">
              <a:lnSpc>
                <a:spcPct val="100000"/>
              </a:lnSpc>
              <a:spcAft>
                <a:spcPts val="700"/>
              </a:spcAft>
              <a:buClrTx/>
              <a:buFont typeface="Arial" panose="020B0604020202020204" pitchFamily="34" charset="0"/>
              <a:buChar char="•"/>
            </a:pPr>
            <a:endParaRPr lang="en-US" sz="2400"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2200" b="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2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000" kern="1200" dirty="0" smtClean="0">
              <a:solidFill>
                <a:schemeClr val="bg1">
                  <a:lumMod val="7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kern="1200" dirty="0" smtClean="0">
              <a:solidFill>
                <a:schemeClr val="bg1">
                  <a:lumMod val="7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000" b="0" kern="1200" dirty="0">
              <a:solidFill>
                <a:schemeClr val="bg1">
                  <a:lumMod val="75000"/>
                </a:schemeClr>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12087652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latin typeface="+mj-lt"/>
              </a:rPr>
              <a:t>Slide </a:t>
            </a:r>
            <a:fld id="{CEC4BC45-39E3-4AF4-A985-1621094AE46F}" type="slidenum">
              <a:rPr lang="en-US" altLang="en-US">
                <a:latin typeface="+mj-lt"/>
              </a:rPr>
              <a:pPr/>
              <a:t>2</a:t>
            </a:fld>
            <a:endParaRPr lang="en-US" altLang="en-US">
              <a:latin typeface="+mj-lt"/>
            </a:endParaRPr>
          </a:p>
        </p:txBody>
      </p:sp>
      <p:sp>
        <p:nvSpPr>
          <p:cNvPr id="10" name="Date Placeholder 1">
            <a:extLst>
              <a:ext uri="{FF2B5EF4-FFF2-40B4-BE49-F238E27FC236}">
                <a16:creationId xmlns:a16="http://schemas.microsoft.com/office/drawing/2014/main" id="{1D35E43F-4ED9-4E69-B4D6-9989C6446EE2}"/>
              </a:ext>
            </a:extLst>
          </p:cNvPr>
          <p:cNvSpPr>
            <a:spLocks noGrp="1"/>
          </p:cNvSpPr>
          <p:nvPr>
            <p:ph type="dt" sz="half" idx="10"/>
          </p:nvPr>
        </p:nvSpPr>
        <p:spPr>
          <a:xfrm>
            <a:off x="685800" y="378281"/>
            <a:ext cx="1600200" cy="215444"/>
          </a:xfrm>
        </p:spPr>
        <p:txBody>
          <a:bodyPr/>
          <a:lstStyle/>
          <a:p>
            <a:r>
              <a:rPr lang="en-US" altLang="en-US" dirty="0" smtClean="0">
                <a:latin typeface="+mj-lt"/>
              </a:rPr>
              <a:t>Nov </a:t>
            </a:r>
            <a:r>
              <a:rPr lang="en-US" altLang="en-US" dirty="0">
                <a:latin typeface="+mj-lt"/>
              </a:rPr>
              <a:t>2021</a:t>
            </a:r>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1025977115"/>
              </p:ext>
            </p:extLst>
          </p:nvPr>
        </p:nvGraphicFramePr>
        <p:xfrm>
          <a:off x="685800" y="908720"/>
          <a:ext cx="7774632" cy="4988156"/>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dirty="0">
                          <a:effectLst/>
                          <a:latin typeface="+mj-lt"/>
                        </a:rPr>
                        <a:t>PAR Objective</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Proposed Solution (how addressed)</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a:effectLst/>
                          <a:latin typeface="+mj-lt"/>
                        </a:rPr>
                        <a:t>Safeguards so that the high throughput data use cases will not cause significant disruption to low duty-cycle ranging use cases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dirty="0">
                          <a:effectLst/>
                          <a:latin typeface="+mj-lt"/>
                        </a:rPr>
                        <a:t>Interference mitigation techniques to support higher density and higher traffic use cases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latin typeface="+mj-lt"/>
                        </a:rPr>
                        <a:t>Other coexistence improvement</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a:effectLst/>
                          <a:latin typeface="+mj-lt"/>
                        </a:rPr>
                        <a:t>Backward compatibility with enhanced ranging capable devices (ERDEVs)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latin typeface="+mj-lt"/>
                        </a:rPr>
                        <a:t>Improved link budget and/or reduced air-time</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latin typeface="+mj-lt"/>
                        </a:rPr>
                        <a:t>Additional channels and operating frequencies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b="1" dirty="0">
                          <a:effectLst/>
                          <a:latin typeface="+mj-lt"/>
                        </a:rPr>
                        <a:t>Improvements to accuracy </a:t>
                      </a:r>
                      <a:r>
                        <a:rPr lang="en-US" sz="1200" dirty="0">
                          <a:effectLst/>
                          <a:latin typeface="+mj-lt"/>
                        </a:rPr>
                        <a:t>/ precision / reliability and interoperability </a:t>
                      </a:r>
                      <a:r>
                        <a:rPr lang="en-US" sz="1200" b="1" dirty="0">
                          <a:effectLst/>
                          <a:latin typeface="+mj-lt"/>
                        </a:rPr>
                        <a:t>for high-integrity ranging</a:t>
                      </a:r>
                      <a:endParaRPr lang="en-US" sz="1200" b="1"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0" dirty="0" smtClean="0">
                          <a:effectLst/>
                          <a:latin typeface="+mj-lt"/>
                          <a:ea typeface="+mn-ea"/>
                          <a:cs typeface="+mn-cs"/>
                        </a:rPr>
                        <a:t>Analyze</a:t>
                      </a:r>
                      <a:r>
                        <a:rPr lang="en-US" sz="1200" b="0" baseline="0" dirty="0" smtClean="0">
                          <a:effectLst/>
                          <a:latin typeface="+mj-lt"/>
                          <a:ea typeface="+mn-ea"/>
                          <a:cs typeface="+mn-cs"/>
                        </a:rPr>
                        <a:t> ranging accuracy limiting factor of solutions based on current standard (802.15.4-2020)</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latin typeface="+mj-lt"/>
                        </a:rPr>
                        <a:t>Reduced complexity and power consumption</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dirty="0">
                          <a:effectLst/>
                          <a:latin typeface="+mj-lt"/>
                        </a:rPr>
                        <a:t>Hybrid operation with narrowband signaling to assist UWB</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a:effectLst/>
                          <a:latin typeface="+mj-lt"/>
                        </a:rPr>
                        <a:t>Enhanced native discovery and connection setup mechanisms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latin typeface="+mj-lt"/>
                        </a:rPr>
                        <a:t>Sensing capabilities to support presence detection and environment mapping</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gn="ctr">
                        <a:lnSpc>
                          <a:spcPct val="107000"/>
                        </a:lnSpc>
                        <a:spcAft>
                          <a:spcPts val="800"/>
                        </a:spcAft>
                      </a:pPr>
                      <a:endParaRPr lang="en-US" sz="1200" dirty="0">
                        <a:solidFill>
                          <a:schemeClr val="tx1"/>
                        </a:solidFill>
                        <a:effectLst/>
                        <a:latin typeface="+mj-lt"/>
                        <a:ea typeface="Calibri" panose="020F0502020204030204" pitchFamily="34" charset="0"/>
                        <a:cs typeface="Times New Roman" panose="02020603050405020304" pitchFamily="18" charset="0"/>
                      </a:endParaRPr>
                    </a:p>
                  </a:txBody>
                  <a:tcPr marL="62197" marR="62197" marT="0" marB="0" anchor="ctr"/>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latin typeface="+mj-lt"/>
                        </a:rPr>
                        <a:t>Low-power low-latency streaming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dirty="0">
                          <a:effectLst/>
                          <a:latin typeface="+mj-lt"/>
                        </a:rPr>
                        <a:t>Higher data-rate streaming allowing at least 50 Mbit/s of throughput</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a:effectLst/>
                          <a:latin typeface="+mj-lt"/>
                        </a:rPr>
                        <a:t>Support for peer-to-peer, peer-to-multi-peer, and station-to-infrastructure protocols</a:t>
                      </a:r>
                      <a:endParaRPr lang="en-US" sz="120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a:effectLst/>
                          <a:latin typeface="+mj-lt"/>
                        </a:rPr>
                        <a:t> </a:t>
                      </a:r>
                      <a:endParaRPr lang="en-US" sz="120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latin typeface="+mj-lt"/>
                        </a:rPr>
                        <a:t>Infrastructure synchronization mechanisms</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mj-lt"/>
                        </a:rPr>
                        <a:t> </a:t>
                      </a:r>
                      <a:endParaRPr lang="en-US" sz="1200" dirty="0">
                        <a:effectLst/>
                        <a:latin typeface="+mj-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smtClean="0">
                <a:latin typeface="+mj-lt"/>
              </a:rPr>
              <a:t>Rani Keren, </a:t>
            </a:r>
            <a:r>
              <a:rPr lang="en-US" altLang="en-US" dirty="0" smtClean="0">
                <a:latin typeface="+mj-lt"/>
              </a:rPr>
              <a:t>Huawei</a:t>
            </a:r>
            <a:endParaRPr lang="en-US" altLang="en-US" dirty="0">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Introduction</a:t>
            </a:r>
            <a:endParaRPr lang="en-US" altLang="en-US" sz="3200" b="1" dirty="0">
              <a:solidFill>
                <a:schemeClr val="tx1"/>
              </a:solidFill>
            </a:endParaRP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dirty="0" smtClean="0"/>
              <a:t>Nov </a:t>
            </a:r>
            <a:r>
              <a:rPr lang="en-US" altLang="en-US" dirty="0"/>
              <a:t>2021</a:t>
            </a: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smtClean="0"/>
              <a:t>Rani Keren, </a:t>
            </a:r>
            <a:r>
              <a:rPr lang="en-US" altLang="en-US" dirty="0" smtClean="0"/>
              <a:t>Huawei</a:t>
            </a:r>
            <a:endParaRPr lang="en-US" altLang="en-US" dirty="0"/>
          </a:p>
        </p:txBody>
      </p:sp>
      <p:sp>
        <p:nvSpPr>
          <p:cNvPr id="11" name="Content Placeholder 3"/>
          <p:cNvSpPr txBox="1">
            <a:spLocks/>
          </p:cNvSpPr>
          <p:nvPr/>
        </p:nvSpPr>
        <p:spPr bwMode="auto">
          <a:xfrm>
            <a:off x="827582" y="1340768"/>
            <a:ext cx="7272810" cy="3528392"/>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rmAutofit/>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355601" lvl="1" indent="-182563">
              <a:lnSpc>
                <a:spcPct val="100000"/>
              </a:lnSpc>
              <a:spcAft>
                <a:spcPts val="700"/>
              </a:spcAft>
              <a:buClrTx/>
              <a:buFont typeface="Arial" pitchFamily="34" charset="0"/>
              <a:buChar char="•"/>
            </a:pPr>
            <a:r>
              <a:rPr lang="en-US" sz="2200" dirty="0" smtClean="0">
                <a:solidFill>
                  <a:schemeClr val="tx1">
                    <a:lumMod val="75000"/>
                    <a:lumOff val="25000"/>
                  </a:schemeClr>
                </a:solidFill>
                <a:latin typeface="+mj-lt"/>
                <a:ea typeface="Arial Unicode MS" pitchFamily="34" charset="-128"/>
                <a:cs typeface="Arial Unicode MS" pitchFamily="34" charset="-128"/>
              </a:rPr>
              <a:t>An initial step towards improving ranging accuracy in the next generation standard would be identifying the accuracy limiting </a:t>
            </a:r>
            <a:r>
              <a:rPr lang="en-US" sz="2200" dirty="0" smtClean="0">
                <a:solidFill>
                  <a:schemeClr val="tx1">
                    <a:lumMod val="75000"/>
                    <a:lumOff val="25000"/>
                  </a:schemeClr>
                </a:solidFill>
                <a:latin typeface="+mj-lt"/>
                <a:ea typeface="Arial Unicode MS" pitchFamily="34" charset="-128"/>
                <a:cs typeface="Arial Unicode MS" pitchFamily="34" charset="-128"/>
              </a:rPr>
              <a:t>factor </a:t>
            </a:r>
            <a:r>
              <a:rPr lang="en-US" sz="2200" dirty="0" smtClean="0">
                <a:solidFill>
                  <a:schemeClr val="tx1">
                    <a:lumMod val="75000"/>
                    <a:lumOff val="25000"/>
                  </a:schemeClr>
                </a:solidFill>
                <a:latin typeface="+mj-lt"/>
                <a:ea typeface="Arial Unicode MS" pitchFamily="34" charset="-128"/>
                <a:cs typeface="Arial Unicode MS" pitchFamily="34" charset="-128"/>
              </a:rPr>
              <a:t>of solutions based on the current </a:t>
            </a:r>
            <a:r>
              <a:rPr lang="en-US" sz="2200" dirty="0" smtClean="0">
                <a:solidFill>
                  <a:schemeClr val="tx1">
                    <a:lumMod val="75000"/>
                    <a:lumOff val="25000"/>
                  </a:schemeClr>
                </a:solidFill>
                <a:latin typeface="+mj-lt"/>
                <a:ea typeface="Arial Unicode MS" pitchFamily="34" charset="-128"/>
                <a:cs typeface="Arial Unicode MS" pitchFamily="34" charset="-128"/>
              </a:rPr>
              <a:t>standard (802.15.4-2020).</a:t>
            </a:r>
            <a:endParaRPr lang="en-US" sz="2200" dirty="0" smtClean="0">
              <a:solidFill>
                <a:schemeClr val="tx1">
                  <a:lumMod val="75000"/>
                  <a:lumOff val="25000"/>
                </a:schemeClr>
              </a:solidFill>
              <a:latin typeface="+mj-lt"/>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r>
              <a:rPr lang="en-US" sz="2200" dirty="0" smtClean="0">
                <a:solidFill>
                  <a:schemeClr val="tx1">
                    <a:lumMod val="75000"/>
                    <a:lumOff val="25000"/>
                  </a:schemeClr>
                </a:solidFill>
                <a:latin typeface="+mj-lt"/>
                <a:ea typeface="Arial Unicode MS" pitchFamily="34" charset="-128"/>
                <a:cs typeface="Arial Unicode MS" pitchFamily="34" charset="-128"/>
              </a:rPr>
              <a:t>The ranging accuracy is determined by the frame TOA (Time-of-Arrival) estimation, </a:t>
            </a:r>
            <a:r>
              <a:rPr lang="en-US" sz="2200" dirty="0" smtClean="0">
                <a:solidFill>
                  <a:schemeClr val="tx1">
                    <a:lumMod val="75000"/>
                    <a:lumOff val="25000"/>
                  </a:schemeClr>
                </a:solidFill>
                <a:latin typeface="+mj-lt"/>
                <a:ea typeface="Arial Unicode MS" pitchFamily="34" charset="-128"/>
                <a:cs typeface="Arial Unicode MS" pitchFamily="34" charset="-128"/>
              </a:rPr>
              <a:t>which </a:t>
            </a:r>
            <a:r>
              <a:rPr lang="en-US" sz="2200" dirty="0" smtClean="0">
                <a:solidFill>
                  <a:schemeClr val="tx1">
                    <a:lumMod val="75000"/>
                    <a:lumOff val="25000"/>
                  </a:schemeClr>
                </a:solidFill>
                <a:latin typeface="+mj-lt"/>
                <a:ea typeface="Arial Unicode MS" pitchFamily="34" charset="-128"/>
                <a:cs typeface="Arial Unicode MS" pitchFamily="34" charset="-128"/>
              </a:rPr>
              <a:t>is typically based on the receiver detection of </a:t>
            </a:r>
            <a:r>
              <a:rPr lang="en-US" sz="2200" dirty="0" smtClean="0">
                <a:solidFill>
                  <a:schemeClr val="tx1">
                    <a:lumMod val="75000"/>
                    <a:lumOff val="25000"/>
                  </a:schemeClr>
                </a:solidFill>
                <a:latin typeface="+mj-lt"/>
                <a:ea typeface="Arial Unicode MS" pitchFamily="34" charset="-128"/>
                <a:cs typeface="Arial Unicode MS" pitchFamily="34" charset="-128"/>
              </a:rPr>
              <a:t>channel’s </a:t>
            </a:r>
            <a:r>
              <a:rPr lang="en-US" sz="2200" dirty="0" smtClean="0">
                <a:solidFill>
                  <a:schemeClr val="tx1">
                    <a:lumMod val="75000"/>
                    <a:lumOff val="25000"/>
                  </a:schemeClr>
                </a:solidFill>
                <a:latin typeface="+mj-lt"/>
                <a:ea typeface="Arial Unicode MS" pitchFamily="34" charset="-128"/>
                <a:cs typeface="Arial Unicode MS" pitchFamily="34" charset="-128"/>
              </a:rPr>
              <a:t>earliest path within the estimated CIR (Channel Impulse Response).</a:t>
            </a:r>
          </a:p>
          <a:p>
            <a:pPr marL="360363" lvl="2" indent="0">
              <a:lnSpc>
                <a:spcPct val="100000"/>
              </a:lnSpc>
              <a:spcAft>
                <a:spcPts val="700"/>
              </a:spcAft>
              <a:buClrTx/>
              <a:buNone/>
            </a:pPr>
            <a:endParaRPr lang="en-US" sz="16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16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18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18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18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73038" lvl="1" indent="0">
              <a:lnSpc>
                <a:spcPct val="100000"/>
              </a:lnSpc>
              <a:spcAft>
                <a:spcPts val="700"/>
              </a:spcAft>
              <a:buClrTx/>
              <a:buNone/>
            </a:pPr>
            <a:endParaRPr lang="en-US" sz="2400"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2200" b="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2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000" kern="1200" dirty="0" smtClean="0">
              <a:solidFill>
                <a:schemeClr val="bg1">
                  <a:lumMod val="7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kern="1200" dirty="0" smtClean="0">
              <a:solidFill>
                <a:schemeClr val="bg1">
                  <a:lumMod val="7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000" b="0" kern="1200" dirty="0">
              <a:solidFill>
                <a:schemeClr val="bg1">
                  <a:lumMod val="75000"/>
                </a:schemeClr>
              </a:solidFill>
              <a:latin typeface="Arial Unicode MS" pitchFamily="34" charset="-128"/>
              <a:ea typeface="Arial Unicode MS" pitchFamily="34" charset="-128"/>
              <a:cs typeface="Arial Unicode MS" pitchFamily="34" charset="-128"/>
            </a:endParaRPr>
          </a:p>
        </p:txBody>
      </p:sp>
    </p:spTree>
    <p:extLst>
      <p:ext uri="{BB962C8B-B14F-4D97-AF65-F5344CB8AC3E}">
        <p14:creationId xmlns:p14="http://schemas.microsoft.com/office/powerpoint/2010/main" val="27792354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Earliest Path Detection</a:t>
            </a:r>
            <a:endParaRPr lang="en-US" altLang="en-US" sz="3200" b="1" dirty="0">
              <a:solidFill>
                <a:schemeClr val="tx1"/>
              </a:solidFill>
            </a:endParaRP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dirty="0" smtClean="0"/>
              <a:t>Nov </a:t>
            </a:r>
            <a:r>
              <a:rPr lang="en-US" altLang="en-US" dirty="0"/>
              <a:t>2021</a:t>
            </a: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smtClean="0"/>
              <a:t>Rani Keren, </a:t>
            </a:r>
            <a:r>
              <a:rPr lang="en-US" altLang="en-US" dirty="0" smtClean="0"/>
              <a:t>Huawei</a:t>
            </a:r>
            <a:endParaRPr lang="en-US" altLang="en-US" dirty="0"/>
          </a:p>
        </p:txBody>
      </p:sp>
      <p:sp>
        <p:nvSpPr>
          <p:cNvPr id="7" name="Content Placeholder 3"/>
          <p:cNvSpPr txBox="1">
            <a:spLocks/>
          </p:cNvSpPr>
          <p:nvPr/>
        </p:nvSpPr>
        <p:spPr bwMode="auto">
          <a:xfrm>
            <a:off x="179510" y="2348880"/>
            <a:ext cx="8640962" cy="3093256"/>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rmAutofit fontScale="92500" lnSpcReduction="10000"/>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355601" lvl="1" indent="-182563">
              <a:lnSpc>
                <a:spcPct val="100000"/>
              </a:lnSpc>
              <a:spcAft>
                <a:spcPts val="700"/>
              </a:spcAft>
              <a:buClrTx/>
              <a:buFont typeface="Arial" pitchFamily="34" charset="0"/>
              <a:buChar char="•"/>
            </a:pPr>
            <a:r>
              <a:rPr lang="en-US" sz="2200" dirty="0" smtClean="0">
                <a:solidFill>
                  <a:schemeClr val="tx1">
                    <a:lumMod val="75000"/>
                    <a:lumOff val="25000"/>
                  </a:schemeClr>
                </a:solidFill>
                <a:latin typeface="+mj-lt"/>
                <a:ea typeface="Arial Unicode MS" pitchFamily="34" charset="-128"/>
                <a:cs typeface="Arial Unicode MS" pitchFamily="34" charset="-128"/>
              </a:rPr>
              <a:t>We define a UWB system that includes:</a:t>
            </a:r>
          </a:p>
          <a:p>
            <a:pPr marL="542926" lvl="2" indent="-182563">
              <a:lnSpc>
                <a:spcPct val="100000"/>
              </a:lnSpc>
              <a:spcAft>
                <a:spcPts val="700"/>
              </a:spcAft>
              <a:buClrTx/>
              <a:buFont typeface="Arial" pitchFamily="34" charset="0"/>
              <a:buChar char="•"/>
            </a:pPr>
            <a:r>
              <a:rPr lang="en-US" sz="2200" dirty="0">
                <a:solidFill>
                  <a:schemeClr val="tx1">
                    <a:lumMod val="75000"/>
                    <a:lumOff val="25000"/>
                  </a:schemeClr>
                </a:solidFill>
                <a:latin typeface="+mj-lt"/>
                <a:ea typeface="Arial Unicode MS" pitchFamily="34" charset="-128"/>
                <a:cs typeface="Arial Unicode MS" pitchFamily="34" charset="-128"/>
              </a:rPr>
              <a:t>A</a:t>
            </a:r>
            <a:r>
              <a:rPr lang="en-US" sz="2200" dirty="0" smtClean="0">
                <a:solidFill>
                  <a:schemeClr val="tx1">
                    <a:lumMod val="75000"/>
                    <a:lumOff val="25000"/>
                  </a:schemeClr>
                </a:solidFill>
                <a:latin typeface="+mj-lt"/>
                <a:ea typeface="Arial Unicode MS" pitchFamily="34" charset="-128"/>
                <a:cs typeface="Arial Unicode MS" pitchFamily="34" charset="-128"/>
              </a:rPr>
              <a:t> transmit shaping filter with impulse response       </a:t>
            </a:r>
          </a:p>
          <a:p>
            <a:pPr marL="542926" lvl="2" indent="-182563">
              <a:lnSpc>
                <a:spcPct val="100000"/>
              </a:lnSpc>
              <a:spcAft>
                <a:spcPts val="700"/>
              </a:spcAft>
              <a:buClrTx/>
              <a:buFont typeface="Arial" pitchFamily="34" charset="0"/>
              <a:buChar char="•"/>
            </a:pPr>
            <a:r>
              <a:rPr lang="en-US" sz="2200" dirty="0">
                <a:solidFill>
                  <a:schemeClr val="tx1">
                    <a:lumMod val="75000"/>
                    <a:lumOff val="25000"/>
                  </a:schemeClr>
                </a:solidFill>
                <a:latin typeface="+mj-lt"/>
                <a:ea typeface="Arial Unicode MS" pitchFamily="34" charset="-128"/>
                <a:cs typeface="Arial Unicode MS" pitchFamily="34" charset="-128"/>
              </a:rPr>
              <a:t>A</a:t>
            </a:r>
            <a:r>
              <a:rPr lang="en-US" sz="2200" dirty="0" smtClean="0">
                <a:solidFill>
                  <a:schemeClr val="tx1">
                    <a:lumMod val="75000"/>
                    <a:lumOff val="25000"/>
                  </a:schemeClr>
                </a:solidFill>
                <a:latin typeface="+mj-lt"/>
                <a:ea typeface="Arial Unicode MS" pitchFamily="34" charset="-128"/>
                <a:cs typeface="Arial Unicode MS" pitchFamily="34" charset="-128"/>
              </a:rPr>
              <a:t> multipath channel with      paths, characterized by a set of complex amplitudes      and delays    where path index </a:t>
            </a:r>
            <a:r>
              <a:rPr lang="en-US" sz="2200" dirty="0" smtClean="0">
                <a:solidFill>
                  <a:schemeClr val="tx1">
                    <a:lumMod val="75000"/>
                    <a:lumOff val="25000"/>
                  </a:schemeClr>
                </a:solidFill>
                <a:latin typeface="+mj-lt"/>
                <a:ea typeface="Arial Unicode MS" pitchFamily="34" charset="-128"/>
                <a:cs typeface="Arial Unicode MS" pitchFamily="34" charset="-128"/>
              </a:rPr>
              <a:t>    range </a:t>
            </a:r>
            <a:r>
              <a:rPr lang="en-US" sz="2200" dirty="0" smtClean="0">
                <a:solidFill>
                  <a:schemeClr val="tx1">
                    <a:lumMod val="75000"/>
                    <a:lumOff val="25000"/>
                  </a:schemeClr>
                </a:solidFill>
                <a:latin typeface="+mj-lt"/>
                <a:ea typeface="Arial Unicode MS" pitchFamily="34" charset="-128"/>
                <a:cs typeface="Arial Unicode MS" pitchFamily="34" charset="-128"/>
              </a:rPr>
              <a:t>is  </a:t>
            </a:r>
          </a:p>
          <a:p>
            <a:pPr marL="542926" lvl="2" indent="-182563">
              <a:lnSpc>
                <a:spcPct val="100000"/>
              </a:lnSpc>
              <a:spcAft>
                <a:spcPts val="700"/>
              </a:spcAft>
              <a:buClrTx/>
              <a:buFont typeface="Arial" pitchFamily="34" charset="0"/>
              <a:buChar char="•"/>
            </a:pPr>
            <a:r>
              <a:rPr lang="en-US" sz="2200" dirty="0" smtClean="0">
                <a:solidFill>
                  <a:schemeClr val="tx1">
                    <a:lumMod val="75000"/>
                    <a:lumOff val="25000"/>
                  </a:schemeClr>
                </a:solidFill>
                <a:latin typeface="+mj-lt"/>
                <a:ea typeface="Arial Unicode MS" pitchFamily="34" charset="-128"/>
                <a:cs typeface="Arial Unicode MS" pitchFamily="34" charset="-128"/>
              </a:rPr>
              <a:t>A receive filter </a:t>
            </a:r>
            <a:r>
              <a:rPr lang="en-US" sz="2200" dirty="0">
                <a:solidFill>
                  <a:schemeClr val="tx1">
                    <a:lumMod val="75000"/>
                    <a:lumOff val="25000"/>
                  </a:schemeClr>
                </a:solidFill>
                <a:latin typeface="+mj-lt"/>
                <a:ea typeface="Arial Unicode MS" pitchFamily="34" charset="-128"/>
                <a:cs typeface="Arial Unicode MS" pitchFamily="34" charset="-128"/>
              </a:rPr>
              <a:t>with impulse response </a:t>
            </a:r>
            <a:endParaRPr lang="en-US" sz="2200" dirty="0" smtClean="0">
              <a:solidFill>
                <a:schemeClr val="tx1">
                  <a:lumMod val="75000"/>
                  <a:lumOff val="25000"/>
                </a:schemeClr>
              </a:solidFill>
              <a:latin typeface="+mj-lt"/>
              <a:ea typeface="Arial Unicode MS" pitchFamily="34" charset="-128"/>
              <a:cs typeface="Arial Unicode MS" pitchFamily="34" charset="-128"/>
            </a:endParaRPr>
          </a:p>
          <a:p>
            <a:pPr marL="542926" lvl="2" indent="-182563">
              <a:lnSpc>
                <a:spcPct val="100000"/>
              </a:lnSpc>
              <a:spcAft>
                <a:spcPts val="700"/>
              </a:spcAft>
              <a:buClrTx/>
              <a:buFont typeface="Arial" pitchFamily="34" charset="0"/>
              <a:buChar char="•"/>
            </a:pPr>
            <a:r>
              <a:rPr lang="en-US" sz="2200" dirty="0" smtClean="0">
                <a:solidFill>
                  <a:schemeClr val="tx1">
                    <a:lumMod val="75000"/>
                    <a:lumOff val="25000"/>
                  </a:schemeClr>
                </a:solidFill>
                <a:latin typeface="+mj-lt"/>
                <a:ea typeface="Arial Unicode MS" pitchFamily="34" charset="-128"/>
                <a:cs typeface="Arial Unicode MS" pitchFamily="34" charset="-128"/>
              </a:rPr>
              <a:t>We denote the impulse response of the cascaded transmit and receive </a:t>
            </a:r>
            <a:r>
              <a:rPr lang="en-US" sz="2200" dirty="0" smtClean="0">
                <a:solidFill>
                  <a:schemeClr val="tx1">
                    <a:lumMod val="75000"/>
                    <a:lumOff val="25000"/>
                  </a:schemeClr>
                </a:solidFill>
                <a:latin typeface="+mj-lt"/>
                <a:ea typeface="Arial Unicode MS" pitchFamily="34" charset="-128"/>
                <a:cs typeface="Arial Unicode MS" pitchFamily="34" charset="-128"/>
              </a:rPr>
              <a:t>filters by                      and refer to it as the receive pulse shape .</a:t>
            </a:r>
            <a:endParaRPr lang="en-US" sz="2200" dirty="0" smtClean="0">
              <a:solidFill>
                <a:schemeClr val="tx1">
                  <a:lumMod val="75000"/>
                  <a:lumOff val="25000"/>
                </a:schemeClr>
              </a:solidFill>
              <a:latin typeface="+mj-lt"/>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r>
              <a:rPr lang="en-US" sz="2200" dirty="0" smtClean="0">
                <a:solidFill>
                  <a:schemeClr val="tx1">
                    <a:lumMod val="75000"/>
                    <a:lumOff val="25000"/>
                  </a:schemeClr>
                </a:solidFill>
                <a:latin typeface="+mj-lt"/>
                <a:ea typeface="Arial Unicode MS" pitchFamily="34" charset="-128"/>
                <a:cs typeface="Arial Unicode MS" pitchFamily="34" charset="-128"/>
              </a:rPr>
              <a:t>The expected receiver estimated CIR </a:t>
            </a:r>
            <a:r>
              <a:rPr lang="en-US" sz="2200" dirty="0" smtClean="0">
                <a:solidFill>
                  <a:schemeClr val="tx1">
                    <a:lumMod val="75000"/>
                    <a:lumOff val="25000"/>
                  </a:schemeClr>
                </a:solidFill>
                <a:latin typeface="+mj-lt"/>
                <a:ea typeface="Arial Unicode MS" pitchFamily="34" charset="-128"/>
                <a:cs typeface="Arial Unicode MS" pitchFamily="34" charset="-128"/>
              </a:rPr>
              <a:t>includes </a:t>
            </a:r>
            <a:r>
              <a:rPr lang="en-US" sz="2200" dirty="0" smtClean="0">
                <a:solidFill>
                  <a:schemeClr val="tx1">
                    <a:lumMod val="75000"/>
                    <a:lumOff val="25000"/>
                  </a:schemeClr>
                </a:solidFill>
                <a:latin typeface="+mj-lt"/>
                <a:ea typeface="Arial Unicode MS" pitchFamily="34" charset="-128"/>
                <a:cs typeface="Arial Unicode MS" pitchFamily="34" charset="-128"/>
              </a:rPr>
              <a:t>a sum of scaled and delayed copies of the </a:t>
            </a:r>
            <a:r>
              <a:rPr lang="en-US" sz="2200" dirty="0" smtClean="0">
                <a:solidFill>
                  <a:schemeClr val="tx1">
                    <a:lumMod val="75000"/>
                    <a:lumOff val="25000"/>
                  </a:schemeClr>
                </a:solidFill>
                <a:latin typeface="+mj-lt"/>
                <a:ea typeface="Arial Unicode MS" pitchFamily="34" charset="-128"/>
                <a:cs typeface="Arial Unicode MS" pitchFamily="34" charset="-128"/>
              </a:rPr>
              <a:t>receive pulse </a:t>
            </a:r>
            <a:r>
              <a:rPr lang="en-US" sz="2200" dirty="0" smtClean="0">
                <a:solidFill>
                  <a:schemeClr val="tx1">
                    <a:lumMod val="75000"/>
                    <a:lumOff val="25000"/>
                  </a:schemeClr>
                </a:solidFill>
                <a:latin typeface="+mj-lt"/>
                <a:ea typeface="Arial Unicode MS" pitchFamily="34" charset="-128"/>
                <a:cs typeface="Arial Unicode MS" pitchFamily="34" charset="-128"/>
              </a:rPr>
              <a:t>shape and additive noise         :</a:t>
            </a:r>
          </a:p>
          <a:p>
            <a:pPr marL="355601" lvl="1" indent="-182563">
              <a:lnSpc>
                <a:spcPct val="100000"/>
              </a:lnSpc>
              <a:spcAft>
                <a:spcPts val="700"/>
              </a:spcAft>
              <a:buClrTx/>
              <a:buFont typeface="Arial" pitchFamily="34" charset="0"/>
              <a:buChar char="•"/>
            </a:pPr>
            <a:endParaRPr lang="en-US"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18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18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18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73038" lvl="1" indent="0">
              <a:lnSpc>
                <a:spcPct val="100000"/>
              </a:lnSpc>
              <a:spcAft>
                <a:spcPts val="700"/>
              </a:spcAft>
              <a:buClrTx/>
              <a:buNone/>
            </a:pPr>
            <a:endParaRPr lang="en-US" sz="2400"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2200" b="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2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000" kern="1200" dirty="0" smtClean="0">
              <a:solidFill>
                <a:schemeClr val="bg1">
                  <a:lumMod val="7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kern="1200" dirty="0" smtClean="0">
              <a:solidFill>
                <a:schemeClr val="bg1">
                  <a:lumMod val="7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000" b="0" kern="1200" dirty="0">
              <a:solidFill>
                <a:schemeClr val="bg1">
                  <a:lumMod val="75000"/>
                </a:schemeClr>
              </a:solidFill>
              <a:latin typeface="Arial Unicode MS" pitchFamily="34" charset="-128"/>
              <a:ea typeface="Arial Unicode MS" pitchFamily="34" charset="-128"/>
              <a:cs typeface="Arial Unicode MS" pitchFamily="34" charset="-128"/>
            </a:endParaRPr>
          </a:p>
        </p:txBody>
      </p:sp>
      <p:pic>
        <p:nvPicPr>
          <p:cNvPr id="8" name="Picture 7"/>
          <p:cNvPicPr>
            <a:picLocks noChangeAspect="1"/>
          </p:cNvPicPr>
          <p:nvPr/>
        </p:nvPicPr>
        <p:blipFill>
          <a:blip r:embed="rId4"/>
          <a:stretch>
            <a:fillRect/>
          </a:stretch>
        </p:blipFill>
        <p:spPr>
          <a:xfrm>
            <a:off x="1187624" y="1413568"/>
            <a:ext cx="4677143" cy="647280"/>
          </a:xfrm>
          <a:prstGeom prst="rect">
            <a:avLst/>
          </a:prstGeom>
        </p:spPr>
      </p:pic>
      <p:graphicFrame>
        <p:nvGraphicFramePr>
          <p:cNvPr id="9" name="Object 8"/>
          <p:cNvGraphicFramePr>
            <a:graphicFrameLocks noChangeAspect="1"/>
          </p:cNvGraphicFramePr>
          <p:nvPr>
            <p:extLst>
              <p:ext uri="{D42A27DB-BD31-4B8C-83A1-F6EECF244321}">
                <p14:modId xmlns:p14="http://schemas.microsoft.com/office/powerpoint/2010/main" val="782092070"/>
              </p:ext>
            </p:extLst>
          </p:nvPr>
        </p:nvGraphicFramePr>
        <p:xfrm>
          <a:off x="2555776" y="5593350"/>
          <a:ext cx="3153970" cy="745141"/>
        </p:xfrm>
        <a:graphic>
          <a:graphicData uri="http://schemas.openxmlformats.org/presentationml/2006/ole">
            <mc:AlternateContent xmlns:mc="http://schemas.openxmlformats.org/markup-compatibility/2006">
              <mc:Choice xmlns:v="urn:schemas-microsoft-com:vml" Requires="v">
                <p:oleObj spid="_x0000_s1239" name="Equation" r:id="rId5" imgW="3984841" imgH="941121" progId="Equation.3">
                  <p:embed/>
                </p:oleObj>
              </mc:Choice>
              <mc:Fallback>
                <p:oleObj name="Equation" r:id="rId5" imgW="3984841" imgH="941121" progId="Equation.3">
                  <p:embed/>
                  <p:pic>
                    <p:nvPicPr>
                      <p:cNvPr id="9" name="Object 8"/>
                      <p:cNvPicPr/>
                      <p:nvPr/>
                    </p:nvPicPr>
                    <p:blipFill>
                      <a:blip r:embed="rId6"/>
                      <a:stretch>
                        <a:fillRect/>
                      </a:stretch>
                    </p:blipFill>
                    <p:spPr>
                      <a:xfrm>
                        <a:off x="2555776" y="5593350"/>
                        <a:ext cx="3153970" cy="745141"/>
                      </a:xfrm>
                      <a:prstGeom prst="rect">
                        <a:avLst/>
                      </a:prstGeom>
                    </p:spPr>
                  </p:pic>
                </p:oleObj>
              </mc:Fallback>
            </mc:AlternateContent>
          </a:graphicData>
        </a:graphic>
      </p:graphicFrame>
      <p:graphicFrame>
        <p:nvGraphicFramePr>
          <p:cNvPr id="14" name="Object 13"/>
          <p:cNvGraphicFramePr>
            <a:graphicFrameLocks noChangeAspect="1"/>
          </p:cNvGraphicFramePr>
          <p:nvPr>
            <p:extLst>
              <p:ext uri="{D42A27DB-BD31-4B8C-83A1-F6EECF244321}">
                <p14:modId xmlns:p14="http://schemas.microsoft.com/office/powerpoint/2010/main" val="3637005619"/>
              </p:ext>
            </p:extLst>
          </p:nvPr>
        </p:nvGraphicFramePr>
        <p:xfrm>
          <a:off x="5652120" y="2774945"/>
          <a:ext cx="452410" cy="294015"/>
        </p:xfrm>
        <a:graphic>
          <a:graphicData uri="http://schemas.openxmlformats.org/presentationml/2006/ole">
            <mc:AlternateContent xmlns:mc="http://schemas.openxmlformats.org/markup-compatibility/2006">
              <mc:Choice xmlns:v="urn:schemas-microsoft-com:vml" Requires="v">
                <p:oleObj spid="_x0000_s1240" name="Equation" r:id="rId7" imgW="694042" imgH="450751" progId="Equation.3">
                  <p:embed/>
                </p:oleObj>
              </mc:Choice>
              <mc:Fallback>
                <p:oleObj name="Equation" r:id="rId7" imgW="694042" imgH="450751" progId="Equation.3">
                  <p:embed/>
                  <p:pic>
                    <p:nvPicPr>
                      <p:cNvPr id="2" name="Object 1"/>
                      <p:cNvPicPr/>
                      <p:nvPr/>
                    </p:nvPicPr>
                    <p:blipFill>
                      <a:blip r:embed="rId8"/>
                      <a:stretch>
                        <a:fillRect/>
                      </a:stretch>
                    </p:blipFill>
                    <p:spPr>
                      <a:xfrm>
                        <a:off x="5652120" y="2774945"/>
                        <a:ext cx="452410" cy="294015"/>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1120172487"/>
              </p:ext>
            </p:extLst>
          </p:nvPr>
        </p:nvGraphicFramePr>
        <p:xfrm>
          <a:off x="3419872" y="3145451"/>
          <a:ext cx="379988" cy="247117"/>
        </p:xfrm>
        <a:graphic>
          <a:graphicData uri="http://schemas.openxmlformats.org/presentationml/2006/ole">
            <mc:AlternateContent xmlns:mc="http://schemas.openxmlformats.org/markup-compatibility/2006">
              <mc:Choice xmlns:v="urn:schemas-microsoft-com:vml" Requires="v">
                <p:oleObj spid="_x0000_s1241" name="Equation" r:id="rId9" imgW="485829" imgH="315561" progId="Equation.3">
                  <p:embed/>
                </p:oleObj>
              </mc:Choice>
              <mc:Fallback>
                <p:oleObj name="Equation" r:id="rId9" imgW="485829" imgH="315561" progId="Equation.3">
                  <p:embed/>
                  <p:pic>
                    <p:nvPicPr>
                      <p:cNvPr id="14" name="Object 13"/>
                      <p:cNvPicPr/>
                      <p:nvPr/>
                    </p:nvPicPr>
                    <p:blipFill>
                      <a:blip r:embed="rId10"/>
                      <a:stretch>
                        <a:fillRect/>
                      </a:stretch>
                    </p:blipFill>
                    <p:spPr>
                      <a:xfrm>
                        <a:off x="3419872" y="3145451"/>
                        <a:ext cx="379988" cy="247117"/>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203725484"/>
              </p:ext>
            </p:extLst>
          </p:nvPr>
        </p:nvGraphicFramePr>
        <p:xfrm>
          <a:off x="1979712" y="3356992"/>
          <a:ext cx="284886" cy="369441"/>
        </p:xfrm>
        <a:graphic>
          <a:graphicData uri="http://schemas.openxmlformats.org/presentationml/2006/ole">
            <mc:AlternateContent xmlns:mc="http://schemas.openxmlformats.org/markup-compatibility/2006">
              <mc:Choice xmlns:v="urn:schemas-microsoft-com:vml" Requires="v">
                <p:oleObj spid="_x0000_s1242" name="Equation" r:id="rId11" imgW="347021" imgH="450751" progId="Equation.3">
                  <p:embed/>
                </p:oleObj>
              </mc:Choice>
              <mc:Fallback>
                <p:oleObj name="Equation" r:id="rId11" imgW="347021" imgH="450751" progId="Equation.3">
                  <p:embed/>
                  <p:pic>
                    <p:nvPicPr>
                      <p:cNvPr id="12" name="Object 11"/>
                      <p:cNvPicPr/>
                      <p:nvPr/>
                    </p:nvPicPr>
                    <p:blipFill>
                      <a:blip r:embed="rId12"/>
                      <a:stretch>
                        <a:fillRect/>
                      </a:stretch>
                    </p:blipFill>
                    <p:spPr>
                      <a:xfrm>
                        <a:off x="1979712" y="3356992"/>
                        <a:ext cx="284886" cy="369441"/>
                      </a:xfrm>
                      <a:prstGeom prst="rect">
                        <a:avLst/>
                      </a:prstGeom>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1189253242"/>
              </p:ext>
            </p:extLst>
          </p:nvPr>
        </p:nvGraphicFramePr>
        <p:xfrm>
          <a:off x="3386467" y="3356992"/>
          <a:ext cx="257123" cy="333438"/>
        </p:xfrm>
        <a:graphic>
          <a:graphicData uri="http://schemas.openxmlformats.org/presentationml/2006/ole">
            <mc:AlternateContent xmlns:mc="http://schemas.openxmlformats.org/markup-compatibility/2006">
              <mc:Choice xmlns:v="urn:schemas-microsoft-com:vml" Requires="v">
                <p:oleObj spid="_x0000_s1243" name="Equation" r:id="rId13" imgW="347021" imgH="450751" progId="Equation.3">
                  <p:embed/>
                </p:oleObj>
              </mc:Choice>
              <mc:Fallback>
                <p:oleObj name="Equation" r:id="rId13" imgW="347021" imgH="450751" progId="Equation.3">
                  <p:embed/>
                  <p:pic>
                    <p:nvPicPr>
                      <p:cNvPr id="13" name="Object 12"/>
                      <p:cNvPicPr/>
                      <p:nvPr/>
                    </p:nvPicPr>
                    <p:blipFill>
                      <a:blip r:embed="rId14"/>
                      <a:stretch>
                        <a:fillRect/>
                      </a:stretch>
                    </p:blipFill>
                    <p:spPr>
                      <a:xfrm>
                        <a:off x="3386467" y="3356992"/>
                        <a:ext cx="257123" cy="333438"/>
                      </a:xfrm>
                      <a:prstGeom prst="rect">
                        <a:avLst/>
                      </a:prstGeom>
                    </p:spPr>
                  </p:pic>
                </p:oleObj>
              </mc:Fallback>
            </mc:AlternateContent>
          </a:graphicData>
        </a:graphic>
      </p:graphicFrame>
      <p:graphicFrame>
        <p:nvGraphicFramePr>
          <p:cNvPr id="19" name="Object 18"/>
          <p:cNvGraphicFramePr>
            <a:graphicFrameLocks noChangeAspect="1"/>
          </p:cNvGraphicFramePr>
          <p:nvPr>
            <p:extLst>
              <p:ext uri="{D42A27DB-BD31-4B8C-83A1-F6EECF244321}">
                <p14:modId xmlns:p14="http://schemas.microsoft.com/office/powerpoint/2010/main" val="2099037516"/>
              </p:ext>
            </p:extLst>
          </p:nvPr>
        </p:nvGraphicFramePr>
        <p:xfrm>
          <a:off x="4682500" y="3762009"/>
          <a:ext cx="445600" cy="289589"/>
        </p:xfrm>
        <a:graphic>
          <a:graphicData uri="http://schemas.openxmlformats.org/presentationml/2006/ole">
            <mc:AlternateContent xmlns:mc="http://schemas.openxmlformats.org/markup-compatibility/2006">
              <mc:Choice xmlns:v="urn:schemas-microsoft-com:vml" Requires="v">
                <p:oleObj spid="_x0000_s1244" name="Equation" r:id="rId15" imgW="694042" imgH="450751" progId="Equation.3">
                  <p:embed/>
                </p:oleObj>
              </mc:Choice>
              <mc:Fallback>
                <p:oleObj name="Equation" r:id="rId15" imgW="694042" imgH="450751" progId="Equation.3">
                  <p:embed/>
                  <p:pic>
                    <p:nvPicPr>
                      <p:cNvPr id="11" name="Object 10"/>
                      <p:cNvPicPr/>
                      <p:nvPr/>
                    </p:nvPicPr>
                    <p:blipFill>
                      <a:blip r:embed="rId16"/>
                      <a:stretch>
                        <a:fillRect/>
                      </a:stretch>
                    </p:blipFill>
                    <p:spPr>
                      <a:xfrm>
                        <a:off x="4682500" y="3762009"/>
                        <a:ext cx="445600" cy="289589"/>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4064192128"/>
              </p:ext>
            </p:extLst>
          </p:nvPr>
        </p:nvGraphicFramePr>
        <p:xfrm>
          <a:off x="1115616" y="4440564"/>
          <a:ext cx="1243630" cy="269201"/>
        </p:xfrm>
        <a:graphic>
          <a:graphicData uri="http://schemas.openxmlformats.org/presentationml/2006/ole">
            <mc:AlternateContent xmlns:mc="http://schemas.openxmlformats.org/markup-compatibility/2006">
              <mc:Choice xmlns:v="urn:schemas-microsoft-com:vml" Requires="v">
                <p:oleObj spid="_x0000_s1245" name="Equation" r:id="rId17" imgW="2082125" imgH="450751" progId="Equation.3">
                  <p:embed/>
                </p:oleObj>
              </mc:Choice>
              <mc:Fallback>
                <p:oleObj name="Equation" r:id="rId17" imgW="2082125" imgH="450751" progId="Equation.3">
                  <p:embed/>
                  <p:pic>
                    <p:nvPicPr>
                      <p:cNvPr id="16" name="Object 15"/>
                      <p:cNvPicPr/>
                      <p:nvPr/>
                    </p:nvPicPr>
                    <p:blipFill>
                      <a:blip r:embed="rId18"/>
                      <a:stretch>
                        <a:fillRect/>
                      </a:stretch>
                    </p:blipFill>
                    <p:spPr>
                      <a:xfrm>
                        <a:off x="1115616" y="4440564"/>
                        <a:ext cx="1243630" cy="269201"/>
                      </a:xfrm>
                      <a:prstGeom prst="rect">
                        <a:avLst/>
                      </a:prstGeom>
                    </p:spPr>
                  </p:pic>
                </p:oleObj>
              </mc:Fallback>
            </mc:AlternateContent>
          </a:graphicData>
        </a:graphic>
      </p:graphicFrame>
      <p:graphicFrame>
        <p:nvGraphicFramePr>
          <p:cNvPr id="21" name="Object 20"/>
          <p:cNvGraphicFramePr>
            <a:graphicFrameLocks noChangeAspect="1"/>
          </p:cNvGraphicFramePr>
          <p:nvPr>
            <p:extLst>
              <p:ext uri="{D42A27DB-BD31-4B8C-83A1-F6EECF244321}">
                <p14:modId xmlns:p14="http://schemas.microsoft.com/office/powerpoint/2010/main" val="1373381573"/>
              </p:ext>
            </p:extLst>
          </p:nvPr>
        </p:nvGraphicFramePr>
        <p:xfrm>
          <a:off x="5935951" y="5013176"/>
          <a:ext cx="392113" cy="328613"/>
        </p:xfrm>
        <a:graphic>
          <a:graphicData uri="http://schemas.openxmlformats.org/presentationml/2006/ole">
            <mc:AlternateContent xmlns:mc="http://schemas.openxmlformats.org/markup-compatibility/2006">
              <mc:Choice xmlns:v="urn:schemas-microsoft-com:vml" Requires="v">
                <p:oleObj spid="_x0000_s1246" name="Equation" r:id="rId19" imgW="391440" imgH="328072" progId="Equation.3">
                  <p:embed/>
                </p:oleObj>
              </mc:Choice>
              <mc:Fallback>
                <p:oleObj name="Equation" r:id="rId19" imgW="391440" imgH="328072" progId="Equation.3">
                  <p:embed/>
                  <p:pic>
                    <p:nvPicPr>
                      <p:cNvPr id="20" name="Object 19"/>
                      <p:cNvPicPr/>
                      <p:nvPr/>
                    </p:nvPicPr>
                    <p:blipFill>
                      <a:blip r:embed="rId20"/>
                      <a:stretch>
                        <a:fillRect/>
                      </a:stretch>
                    </p:blipFill>
                    <p:spPr>
                      <a:xfrm>
                        <a:off x="5935951" y="5013176"/>
                        <a:ext cx="392113" cy="328613"/>
                      </a:xfrm>
                      <a:prstGeom prst="rect">
                        <a:avLst/>
                      </a:prstGeom>
                    </p:spPr>
                  </p:pic>
                </p:oleObj>
              </mc:Fallback>
            </mc:AlternateContent>
          </a:graphicData>
        </a:graphic>
      </p:graphicFrame>
      <p:graphicFrame>
        <p:nvGraphicFramePr>
          <p:cNvPr id="2" name="Object 1"/>
          <p:cNvGraphicFramePr>
            <a:graphicFrameLocks noChangeAspect="1"/>
          </p:cNvGraphicFramePr>
          <p:nvPr>
            <p:extLst>
              <p:ext uri="{D42A27DB-BD31-4B8C-83A1-F6EECF244321}">
                <p14:modId xmlns:p14="http://schemas.microsoft.com/office/powerpoint/2010/main" val="1164891508"/>
              </p:ext>
            </p:extLst>
          </p:nvPr>
        </p:nvGraphicFramePr>
        <p:xfrm>
          <a:off x="5455317" y="3387844"/>
          <a:ext cx="268811" cy="257180"/>
        </p:xfrm>
        <a:graphic>
          <a:graphicData uri="http://schemas.openxmlformats.org/presentationml/2006/ole">
            <mc:AlternateContent xmlns:mc="http://schemas.openxmlformats.org/markup-compatibility/2006">
              <mc:Choice xmlns:v="urn:schemas-microsoft-com:vml" Requires="v">
                <p:oleObj spid="_x0000_s1247" name="Equation" r:id="rId21" imgW="329670" imgH="315561" progId="Equation.3">
                  <p:embed/>
                </p:oleObj>
              </mc:Choice>
              <mc:Fallback>
                <p:oleObj name="Equation" r:id="rId21" imgW="329670" imgH="315561" progId="Equation.3">
                  <p:embed/>
                  <p:pic>
                    <p:nvPicPr>
                      <p:cNvPr id="0" name=""/>
                      <p:cNvPicPr/>
                      <p:nvPr/>
                    </p:nvPicPr>
                    <p:blipFill>
                      <a:blip r:embed="rId22"/>
                      <a:stretch>
                        <a:fillRect/>
                      </a:stretch>
                    </p:blipFill>
                    <p:spPr>
                      <a:xfrm>
                        <a:off x="5455317" y="3387844"/>
                        <a:ext cx="268811" cy="257180"/>
                      </a:xfrm>
                      <a:prstGeom prst="rect">
                        <a:avLst/>
                      </a:prstGeom>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533659852"/>
              </p:ext>
            </p:extLst>
          </p:nvPr>
        </p:nvGraphicFramePr>
        <p:xfrm>
          <a:off x="6538513" y="3423264"/>
          <a:ext cx="789012" cy="239350"/>
        </p:xfrm>
        <a:graphic>
          <a:graphicData uri="http://schemas.openxmlformats.org/presentationml/2006/ole">
            <mc:AlternateContent xmlns:mc="http://schemas.openxmlformats.org/markup-compatibility/2006">
              <mc:Choice xmlns:v="urn:schemas-microsoft-com:vml" Requires="v">
                <p:oleObj spid="_x0000_s1248" name="Equation" r:id="rId23" imgW="1041063" imgH="315561" progId="Equation.3">
                  <p:embed/>
                </p:oleObj>
              </mc:Choice>
              <mc:Fallback>
                <p:oleObj name="Equation" r:id="rId23" imgW="1041063" imgH="315561" progId="Equation.3">
                  <p:embed/>
                  <p:pic>
                    <p:nvPicPr>
                      <p:cNvPr id="0" name=""/>
                      <p:cNvPicPr/>
                      <p:nvPr/>
                    </p:nvPicPr>
                    <p:blipFill>
                      <a:blip r:embed="rId24"/>
                      <a:stretch>
                        <a:fillRect/>
                      </a:stretch>
                    </p:blipFill>
                    <p:spPr>
                      <a:xfrm>
                        <a:off x="6538513" y="3423264"/>
                        <a:ext cx="789012" cy="239350"/>
                      </a:xfrm>
                      <a:prstGeom prst="rect">
                        <a:avLst/>
                      </a:prstGeom>
                    </p:spPr>
                  </p:pic>
                </p:oleObj>
              </mc:Fallback>
            </mc:AlternateContent>
          </a:graphicData>
        </a:graphic>
      </p:graphicFrame>
    </p:spTree>
    <p:extLst>
      <p:ext uri="{BB962C8B-B14F-4D97-AF65-F5344CB8AC3E}">
        <p14:creationId xmlns:p14="http://schemas.microsoft.com/office/powerpoint/2010/main" val="32802113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5</a:t>
            </a:fld>
            <a:endParaRPr lang="en-US" altLang="en-US"/>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dirty="0" smtClean="0"/>
              <a:t>Nov </a:t>
            </a:r>
            <a:r>
              <a:rPr lang="en-US" altLang="en-US" dirty="0"/>
              <a:t>2021</a:t>
            </a: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smtClean="0"/>
              <a:t>Rani Keren, </a:t>
            </a:r>
            <a:r>
              <a:rPr lang="en-US" altLang="en-US" dirty="0" smtClean="0"/>
              <a:t>Huawei</a:t>
            </a:r>
            <a:endParaRPr lang="en-US" altLang="en-US" dirty="0"/>
          </a:p>
        </p:txBody>
      </p:sp>
      <p:sp>
        <p:nvSpPr>
          <p:cNvPr id="8" name="Content Placeholder 3"/>
          <p:cNvSpPr txBox="1">
            <a:spLocks/>
          </p:cNvSpPr>
          <p:nvPr/>
        </p:nvSpPr>
        <p:spPr bwMode="auto">
          <a:xfrm>
            <a:off x="323528" y="1628800"/>
            <a:ext cx="4941617" cy="4179216"/>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rmAutofit fontScale="92500" lnSpcReduction="10000"/>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355601" lvl="1" indent="-182563">
              <a:lnSpc>
                <a:spcPct val="100000"/>
              </a:lnSpc>
              <a:spcAft>
                <a:spcPts val="700"/>
              </a:spcAft>
              <a:buClrTx/>
              <a:buFont typeface="Arial" pitchFamily="34" charset="0"/>
              <a:buChar char="•"/>
            </a:pPr>
            <a:r>
              <a:rPr lang="en-US" sz="2400" dirty="0" smtClean="0">
                <a:solidFill>
                  <a:schemeClr val="tx1">
                    <a:lumMod val="75000"/>
                    <a:lumOff val="25000"/>
                  </a:schemeClr>
                </a:solidFill>
                <a:latin typeface="+mj-lt"/>
                <a:ea typeface="Arial Unicode MS" pitchFamily="34" charset="-128"/>
                <a:cs typeface="Arial Unicode MS" pitchFamily="34" charset="-128"/>
              </a:rPr>
              <a:t>TOA (Time of Arrival) requires detecting the time-position within the CIR estimation </a:t>
            </a:r>
            <a:r>
              <a:rPr lang="en-US" sz="2400" dirty="0" smtClean="0">
                <a:solidFill>
                  <a:schemeClr val="tx1">
                    <a:lumMod val="75000"/>
                    <a:lumOff val="25000"/>
                  </a:schemeClr>
                </a:solidFill>
                <a:latin typeface="+mj-lt"/>
                <a:ea typeface="Arial Unicode MS" pitchFamily="34" charset="-128"/>
                <a:cs typeface="Arial Unicode MS" pitchFamily="34" charset="-128"/>
              </a:rPr>
              <a:t>of the receive pulse </a:t>
            </a:r>
            <a:r>
              <a:rPr lang="en-US" sz="2400" dirty="0" smtClean="0">
                <a:solidFill>
                  <a:schemeClr val="tx1">
                    <a:lumMod val="75000"/>
                    <a:lumOff val="25000"/>
                  </a:schemeClr>
                </a:solidFill>
                <a:latin typeface="+mj-lt"/>
                <a:ea typeface="Arial Unicode MS" pitchFamily="34" charset="-128"/>
                <a:cs typeface="Arial Unicode MS" pitchFamily="34" charset="-128"/>
              </a:rPr>
              <a:t>that corresponds to the channel earliest path.</a:t>
            </a:r>
          </a:p>
          <a:p>
            <a:pPr marL="355601" lvl="1" indent="-182563">
              <a:lnSpc>
                <a:spcPct val="100000"/>
              </a:lnSpc>
              <a:spcAft>
                <a:spcPts val="700"/>
              </a:spcAft>
              <a:buClrTx/>
              <a:buFont typeface="Arial" pitchFamily="34" charset="0"/>
              <a:buChar char="•"/>
            </a:pPr>
            <a:r>
              <a:rPr lang="en-US" sz="2400" dirty="0" smtClean="0">
                <a:solidFill>
                  <a:schemeClr val="tx1">
                    <a:lumMod val="75000"/>
                    <a:lumOff val="25000"/>
                  </a:schemeClr>
                </a:solidFill>
                <a:latin typeface="+mj-lt"/>
                <a:ea typeface="Arial Unicode MS" pitchFamily="34" charset="-128"/>
                <a:cs typeface="Arial Unicode MS" pitchFamily="34" charset="-128"/>
              </a:rPr>
              <a:t>As an example, we analyze a NLOS scenario with 4 sparse paths and no noise. </a:t>
            </a:r>
          </a:p>
          <a:p>
            <a:pPr marL="355601" lvl="1" indent="-182563">
              <a:lnSpc>
                <a:spcPct val="100000"/>
              </a:lnSpc>
              <a:spcAft>
                <a:spcPts val="700"/>
              </a:spcAft>
              <a:buClrTx/>
              <a:buFont typeface="Arial" pitchFamily="34" charset="0"/>
              <a:buChar char="•"/>
            </a:pPr>
            <a:r>
              <a:rPr lang="en-US" sz="2400" dirty="0" smtClean="0">
                <a:solidFill>
                  <a:schemeClr val="tx1">
                    <a:lumMod val="75000"/>
                    <a:lumOff val="25000"/>
                  </a:schemeClr>
                </a:solidFill>
                <a:latin typeface="+mj-lt"/>
                <a:ea typeface="Arial Unicode MS" pitchFamily="34" charset="-128"/>
                <a:cs typeface="Arial Unicode MS" pitchFamily="34" charset="-128"/>
              </a:rPr>
              <a:t>In case the </a:t>
            </a:r>
            <a:r>
              <a:rPr lang="en-US" sz="2400" dirty="0" smtClean="0">
                <a:solidFill>
                  <a:schemeClr val="tx1">
                    <a:lumMod val="75000"/>
                    <a:lumOff val="25000"/>
                  </a:schemeClr>
                </a:solidFill>
                <a:latin typeface="+mj-lt"/>
                <a:ea typeface="Arial Unicode MS" pitchFamily="34" charset="-128"/>
                <a:cs typeface="Arial Unicode MS" pitchFamily="34" charset="-128"/>
              </a:rPr>
              <a:t>receive</a:t>
            </a:r>
            <a:r>
              <a:rPr lang="en-US" sz="2400" dirty="0" smtClean="0">
                <a:solidFill>
                  <a:schemeClr val="tx1">
                    <a:lumMod val="75000"/>
                    <a:lumOff val="25000"/>
                  </a:schemeClr>
                </a:solidFill>
                <a:latin typeface="+mj-lt"/>
                <a:ea typeface="Arial Unicode MS" pitchFamily="34" charset="-128"/>
                <a:cs typeface="Arial Unicode MS" pitchFamily="34" charset="-128"/>
              </a:rPr>
              <a:t> </a:t>
            </a:r>
            <a:r>
              <a:rPr lang="en-US" sz="2400" dirty="0" smtClean="0">
                <a:solidFill>
                  <a:schemeClr val="tx1">
                    <a:lumMod val="75000"/>
                    <a:lumOff val="25000"/>
                  </a:schemeClr>
                </a:solidFill>
                <a:latin typeface="+mj-lt"/>
                <a:ea typeface="Arial Unicode MS" pitchFamily="34" charset="-128"/>
                <a:cs typeface="Arial Unicode MS" pitchFamily="34" charset="-128"/>
              </a:rPr>
              <a:t>pulse shape has a single peak, finding the earliest path can </a:t>
            </a:r>
            <a:r>
              <a:rPr lang="en-US" sz="2400" dirty="0" smtClean="0">
                <a:solidFill>
                  <a:schemeClr val="accent4">
                    <a:lumMod val="75000"/>
                    <a:lumOff val="25000"/>
                  </a:schemeClr>
                </a:solidFill>
                <a:latin typeface="+mj-lt"/>
                <a:ea typeface="Arial Unicode MS" pitchFamily="34" charset="-128"/>
                <a:cs typeface="Arial Unicode MS" pitchFamily="34" charset="-128"/>
              </a:rPr>
              <a:t>be carried out simply </a:t>
            </a:r>
            <a:r>
              <a:rPr lang="en-US" sz="2400" dirty="0" smtClean="0">
                <a:solidFill>
                  <a:schemeClr val="accent4">
                    <a:lumMod val="75000"/>
                    <a:lumOff val="25000"/>
                  </a:schemeClr>
                </a:solidFill>
                <a:latin typeface="+mj-lt"/>
                <a:ea typeface="Arial Unicode MS" pitchFamily="34" charset="-128"/>
                <a:cs typeface="Arial Unicode MS" pitchFamily="34" charset="-128"/>
              </a:rPr>
              <a:t>by </a:t>
            </a:r>
            <a:r>
              <a:rPr lang="en-US" sz="2400" dirty="0" smtClean="0">
                <a:solidFill>
                  <a:schemeClr val="accent4">
                    <a:lumMod val="75000"/>
                    <a:lumOff val="25000"/>
                  </a:schemeClr>
                </a:solidFill>
                <a:latin typeface="+mj-lt"/>
                <a:ea typeface="Arial Unicode MS" pitchFamily="34" charset="-128"/>
                <a:cs typeface="Arial Unicode MS" pitchFamily="34" charset="-128"/>
              </a:rPr>
              <a:t>finding the CIR’s earliest peak</a:t>
            </a:r>
            <a:r>
              <a:rPr lang="en-US" sz="2400" dirty="0" smtClean="0">
                <a:solidFill>
                  <a:schemeClr val="tx1">
                    <a:lumMod val="75000"/>
                    <a:lumOff val="25000"/>
                  </a:schemeClr>
                </a:solidFill>
                <a:latin typeface="+mj-lt"/>
                <a:ea typeface="Arial Unicode MS" pitchFamily="34" charset="-128"/>
                <a:cs typeface="Arial Unicode MS" pitchFamily="34" charset="-128"/>
              </a:rPr>
              <a:t>.</a:t>
            </a:r>
          </a:p>
          <a:p>
            <a:pPr marL="355601" lvl="1" indent="-182563">
              <a:lnSpc>
                <a:spcPct val="100000"/>
              </a:lnSpc>
              <a:spcAft>
                <a:spcPts val="700"/>
              </a:spcAft>
              <a:buClrTx/>
              <a:buFont typeface="Arial" pitchFamily="34" charset="0"/>
              <a:buChar char="•"/>
            </a:pPr>
            <a:endParaRPr lang="en-US" sz="18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18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73038" lvl="1" indent="0">
              <a:lnSpc>
                <a:spcPct val="100000"/>
              </a:lnSpc>
              <a:spcAft>
                <a:spcPts val="700"/>
              </a:spcAft>
              <a:buClrTx/>
              <a:buNone/>
            </a:pPr>
            <a:endParaRPr lang="en-US" sz="2400"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2200" b="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2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000" kern="1200" dirty="0" smtClean="0">
              <a:solidFill>
                <a:schemeClr val="bg1">
                  <a:lumMod val="7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kern="1200" dirty="0" smtClean="0">
              <a:solidFill>
                <a:schemeClr val="bg1">
                  <a:lumMod val="7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000" b="0" kern="1200" dirty="0">
              <a:solidFill>
                <a:schemeClr val="bg1">
                  <a:lumMod val="75000"/>
                </a:schemeClr>
              </a:solidFill>
              <a:latin typeface="Arial Unicode MS" pitchFamily="34" charset="-128"/>
              <a:ea typeface="Arial Unicode MS" pitchFamily="34" charset="-128"/>
              <a:cs typeface="Arial Unicode MS" pitchFamily="34" charset="-128"/>
            </a:endParaRPr>
          </a:p>
        </p:txBody>
      </p:sp>
      <p:pic>
        <p:nvPicPr>
          <p:cNvPr id="9" name="Picture 8"/>
          <p:cNvPicPr>
            <a:picLocks noChangeAspect="1"/>
          </p:cNvPicPr>
          <p:nvPr/>
        </p:nvPicPr>
        <p:blipFill>
          <a:blip r:embed="rId3"/>
          <a:stretch>
            <a:fillRect/>
          </a:stretch>
        </p:blipFill>
        <p:spPr>
          <a:xfrm>
            <a:off x="5436096" y="3665366"/>
            <a:ext cx="2857815" cy="2142650"/>
          </a:xfrm>
          <a:prstGeom prst="rect">
            <a:avLst/>
          </a:prstGeom>
        </p:spPr>
      </p:pic>
      <p:pic>
        <p:nvPicPr>
          <p:cNvPr id="12" name="Picture 11"/>
          <p:cNvPicPr>
            <a:picLocks noChangeAspect="1"/>
          </p:cNvPicPr>
          <p:nvPr/>
        </p:nvPicPr>
        <p:blipFill>
          <a:blip r:embed="rId4"/>
          <a:stretch>
            <a:fillRect/>
          </a:stretch>
        </p:blipFill>
        <p:spPr>
          <a:xfrm>
            <a:off x="5436096" y="1469987"/>
            <a:ext cx="2883503" cy="2159435"/>
          </a:xfrm>
          <a:prstGeom prst="rect">
            <a:avLst/>
          </a:prstGeom>
        </p:spPr>
      </p:pic>
      <p:sp>
        <p:nvSpPr>
          <p:cNvPr id="14"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Earliest Path Detection</a:t>
            </a:r>
            <a:r>
              <a:rPr lang="en-US" altLang="en-US" sz="3200" b="1" dirty="0">
                <a:solidFill>
                  <a:schemeClr val="tx1"/>
                </a:solidFill>
              </a:rPr>
              <a:t> </a:t>
            </a:r>
            <a:r>
              <a:rPr lang="en-US" altLang="en-US" sz="3200" b="1" dirty="0" smtClean="0">
                <a:solidFill>
                  <a:schemeClr val="tx1"/>
                </a:solidFill>
              </a:rPr>
              <a:t>-</a:t>
            </a:r>
            <a:r>
              <a:rPr lang="en-US" altLang="en-US" sz="3200" b="1" dirty="0" smtClean="0">
                <a:solidFill>
                  <a:schemeClr val="tx1"/>
                </a:solidFill>
              </a:rPr>
              <a:t> Cont.</a:t>
            </a:r>
            <a:endParaRPr lang="en-US" altLang="en-US" sz="3200" b="1" dirty="0">
              <a:solidFill>
                <a:schemeClr val="tx1"/>
              </a:solidFill>
            </a:endParaRPr>
          </a:p>
        </p:txBody>
      </p:sp>
    </p:spTree>
    <p:extLst>
      <p:ext uri="{BB962C8B-B14F-4D97-AF65-F5344CB8AC3E}">
        <p14:creationId xmlns:p14="http://schemas.microsoft.com/office/powerpoint/2010/main" val="7857499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6</a:t>
            </a:fld>
            <a:endParaRPr lang="en-US" altLang="en-US"/>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dirty="0" smtClean="0"/>
              <a:t>Nov </a:t>
            </a:r>
            <a:r>
              <a:rPr lang="en-US" altLang="en-US" dirty="0"/>
              <a:t>2021</a:t>
            </a: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smtClean="0"/>
              <a:t>Rani Keren, </a:t>
            </a:r>
            <a:r>
              <a:rPr lang="en-US" altLang="en-US" dirty="0" smtClean="0"/>
              <a:t>Huawei</a:t>
            </a:r>
            <a:endParaRPr lang="en-US" altLang="en-US" dirty="0"/>
          </a:p>
        </p:txBody>
      </p:sp>
      <p:sp>
        <p:nvSpPr>
          <p:cNvPr id="11" name="Content Placeholder 3"/>
          <p:cNvSpPr txBox="1">
            <a:spLocks/>
          </p:cNvSpPr>
          <p:nvPr/>
        </p:nvSpPr>
        <p:spPr bwMode="auto">
          <a:xfrm>
            <a:off x="395536" y="1318902"/>
            <a:ext cx="4941617" cy="4486361"/>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rmAutofit fontScale="92500" lnSpcReduction="10000"/>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355601" lvl="1" indent="-182563">
              <a:lnSpc>
                <a:spcPct val="100000"/>
              </a:lnSpc>
              <a:spcAft>
                <a:spcPts val="700"/>
              </a:spcAft>
              <a:buClrTx/>
              <a:buFont typeface="Arial" pitchFamily="34" charset="0"/>
              <a:buChar char="•"/>
            </a:pPr>
            <a:r>
              <a:rPr lang="en-US" sz="2400" dirty="0" smtClean="0">
                <a:solidFill>
                  <a:schemeClr val="tx1">
                    <a:lumMod val="75000"/>
                    <a:lumOff val="25000"/>
                  </a:schemeClr>
                </a:solidFill>
                <a:latin typeface="+mj-lt"/>
                <a:ea typeface="Arial Unicode MS" pitchFamily="34" charset="-128"/>
                <a:cs typeface="Arial Unicode MS" pitchFamily="34" charset="-128"/>
              </a:rPr>
              <a:t>A practical </a:t>
            </a:r>
            <a:r>
              <a:rPr lang="en-US" sz="2400" dirty="0" smtClean="0">
                <a:solidFill>
                  <a:schemeClr val="tx1">
                    <a:lumMod val="75000"/>
                    <a:lumOff val="25000"/>
                  </a:schemeClr>
                </a:solidFill>
                <a:latin typeface="+mj-lt"/>
                <a:ea typeface="Arial Unicode MS" pitchFamily="34" charset="-128"/>
                <a:cs typeface="Arial Unicode MS" pitchFamily="34" charset="-128"/>
              </a:rPr>
              <a:t>receive</a:t>
            </a:r>
            <a:r>
              <a:rPr lang="en-US" sz="2400" dirty="0" smtClean="0">
                <a:solidFill>
                  <a:schemeClr val="tx1">
                    <a:lumMod val="75000"/>
                    <a:lumOff val="25000"/>
                  </a:schemeClr>
                </a:solidFill>
                <a:latin typeface="+mj-lt"/>
                <a:ea typeface="Arial Unicode MS" pitchFamily="34" charset="-128"/>
                <a:cs typeface="Arial Unicode MS" pitchFamily="34" charset="-128"/>
              </a:rPr>
              <a:t> </a:t>
            </a:r>
            <a:r>
              <a:rPr lang="en-US" sz="2400" dirty="0" smtClean="0">
                <a:solidFill>
                  <a:schemeClr val="tx1">
                    <a:lumMod val="75000"/>
                    <a:lumOff val="25000"/>
                  </a:schemeClr>
                </a:solidFill>
                <a:latin typeface="+mj-lt"/>
                <a:ea typeface="Arial Unicode MS" pitchFamily="34" charset="-128"/>
                <a:cs typeface="Arial Unicode MS" pitchFamily="34" charset="-128"/>
              </a:rPr>
              <a:t>pulse shape generated by a SRRC (Square Root </a:t>
            </a:r>
            <a:r>
              <a:rPr lang="en-US" sz="2400" dirty="0">
                <a:solidFill>
                  <a:schemeClr val="tx1">
                    <a:lumMod val="75000"/>
                    <a:lumOff val="25000"/>
                  </a:schemeClr>
                </a:solidFill>
                <a:latin typeface="+mj-lt"/>
                <a:ea typeface="Arial Unicode MS" pitchFamily="34" charset="-128"/>
                <a:cs typeface="Arial Unicode MS" pitchFamily="34" charset="-128"/>
              </a:rPr>
              <a:t>R</a:t>
            </a:r>
            <a:r>
              <a:rPr lang="en-US" sz="2400" dirty="0" smtClean="0">
                <a:solidFill>
                  <a:schemeClr val="tx1">
                    <a:lumMod val="75000"/>
                    <a:lumOff val="25000"/>
                  </a:schemeClr>
                </a:solidFill>
                <a:latin typeface="+mj-lt"/>
                <a:ea typeface="Arial Unicode MS" pitchFamily="34" charset="-128"/>
                <a:cs typeface="Arial Unicode MS" pitchFamily="34" charset="-128"/>
              </a:rPr>
              <a:t>aised </a:t>
            </a:r>
            <a:r>
              <a:rPr lang="en-US" sz="2400" dirty="0">
                <a:solidFill>
                  <a:schemeClr val="tx1">
                    <a:lumMod val="75000"/>
                    <a:lumOff val="25000"/>
                  </a:schemeClr>
                </a:solidFill>
                <a:latin typeface="+mj-lt"/>
                <a:ea typeface="Arial Unicode MS" pitchFamily="34" charset="-128"/>
                <a:cs typeface="Arial Unicode MS" pitchFamily="34" charset="-128"/>
              </a:rPr>
              <a:t>C</a:t>
            </a:r>
            <a:r>
              <a:rPr lang="en-US" sz="2400" dirty="0" smtClean="0">
                <a:solidFill>
                  <a:schemeClr val="tx1">
                    <a:lumMod val="75000"/>
                    <a:lumOff val="25000"/>
                  </a:schemeClr>
                </a:solidFill>
                <a:latin typeface="+mj-lt"/>
                <a:ea typeface="Arial Unicode MS" pitchFamily="34" charset="-128"/>
                <a:cs typeface="Arial Unicode MS" pitchFamily="34" charset="-128"/>
              </a:rPr>
              <a:t>osine) transmit filter with Beta=0.45 and its corresponding receive matched filter includes a precursor peak that is 17dB below </a:t>
            </a:r>
            <a:r>
              <a:rPr lang="en-US" sz="2400" dirty="0" smtClean="0">
                <a:solidFill>
                  <a:schemeClr val="accent4">
                    <a:lumMod val="75000"/>
                    <a:lumOff val="25000"/>
                  </a:schemeClr>
                </a:solidFill>
                <a:latin typeface="+mj-lt"/>
                <a:ea typeface="Arial Unicode MS" pitchFamily="34" charset="-128"/>
                <a:cs typeface="Arial Unicode MS" pitchFamily="34" charset="-128"/>
              </a:rPr>
              <a:t>the</a:t>
            </a:r>
            <a:r>
              <a:rPr lang="en-US" sz="2400" dirty="0" smtClean="0">
                <a:solidFill>
                  <a:schemeClr val="tx1">
                    <a:lumMod val="75000"/>
                    <a:lumOff val="25000"/>
                  </a:schemeClr>
                </a:solidFill>
                <a:latin typeface="+mj-lt"/>
                <a:ea typeface="Arial Unicode MS" pitchFamily="34" charset="-128"/>
                <a:cs typeface="Arial Unicode MS" pitchFamily="34" charset="-128"/>
              </a:rPr>
              <a:t> main peak</a:t>
            </a:r>
          </a:p>
          <a:p>
            <a:pPr marL="355601" lvl="1" indent="-182563">
              <a:lnSpc>
                <a:spcPct val="100000"/>
              </a:lnSpc>
              <a:spcAft>
                <a:spcPts val="700"/>
              </a:spcAft>
              <a:buClrTx/>
              <a:buFont typeface="Arial" pitchFamily="34" charset="0"/>
              <a:buChar char="•"/>
            </a:pPr>
            <a:r>
              <a:rPr lang="en-US" sz="2400" dirty="0" smtClean="0">
                <a:solidFill>
                  <a:schemeClr val="tx1">
                    <a:lumMod val="75000"/>
                    <a:lumOff val="25000"/>
                  </a:schemeClr>
                </a:solidFill>
                <a:latin typeface="+mj-lt"/>
                <a:ea typeface="Arial Unicode MS" pitchFamily="34" charset="-128"/>
                <a:cs typeface="Arial Unicode MS" pitchFamily="34" charset="-128"/>
              </a:rPr>
              <a:t>In order to avoid false detections of precursor peaks, it is required to set a detection threshold to around 17dB below </a:t>
            </a:r>
            <a:r>
              <a:rPr lang="en-US" sz="2400" dirty="0" smtClean="0">
                <a:solidFill>
                  <a:schemeClr val="accent4">
                    <a:lumMod val="75000"/>
                    <a:lumOff val="25000"/>
                  </a:schemeClr>
                </a:solidFill>
                <a:latin typeface="+mj-lt"/>
                <a:ea typeface="Arial Unicode MS" pitchFamily="34" charset="-128"/>
                <a:cs typeface="Arial Unicode MS" pitchFamily="34" charset="-128"/>
              </a:rPr>
              <a:t>the</a:t>
            </a:r>
            <a:r>
              <a:rPr lang="en-US" sz="2400" dirty="0" smtClean="0">
                <a:solidFill>
                  <a:schemeClr val="tx1">
                    <a:lumMod val="75000"/>
                    <a:lumOff val="25000"/>
                  </a:schemeClr>
                </a:solidFill>
                <a:latin typeface="+mj-lt"/>
                <a:ea typeface="Arial Unicode MS" pitchFamily="34" charset="-128"/>
                <a:cs typeface="Arial Unicode MS" pitchFamily="34" charset="-128"/>
              </a:rPr>
              <a:t> global maximum peak. However, this results in </a:t>
            </a:r>
            <a:r>
              <a:rPr lang="en-US" sz="2400" dirty="0" smtClean="0">
                <a:solidFill>
                  <a:schemeClr val="accent4">
                    <a:lumMod val="75000"/>
                    <a:lumOff val="25000"/>
                  </a:schemeClr>
                </a:solidFill>
                <a:latin typeface="+mj-lt"/>
                <a:ea typeface="Arial Unicode MS" pitchFamily="34" charset="-128"/>
                <a:cs typeface="Arial Unicode MS" pitchFamily="34" charset="-128"/>
              </a:rPr>
              <a:t>mis</a:t>
            </a:r>
            <a:r>
              <a:rPr lang="en-US" sz="2400" dirty="0" smtClean="0">
                <a:solidFill>
                  <a:schemeClr val="tx1">
                    <a:lumMod val="75000"/>
                    <a:lumOff val="25000"/>
                  </a:schemeClr>
                </a:solidFill>
                <a:latin typeface="+mj-lt"/>
                <a:ea typeface="Arial Unicode MS" pitchFamily="34" charset="-128"/>
                <a:cs typeface="Arial Unicode MS" pitchFamily="34" charset="-128"/>
              </a:rPr>
              <a:t>detection </a:t>
            </a:r>
            <a:r>
              <a:rPr lang="en-US" sz="2400" dirty="0" smtClean="0">
                <a:solidFill>
                  <a:schemeClr val="tx1">
                    <a:lumMod val="75000"/>
                    <a:lumOff val="25000"/>
                  </a:schemeClr>
                </a:solidFill>
                <a:latin typeface="+mj-lt"/>
                <a:ea typeface="Arial Unicode MS" pitchFamily="34" charset="-128"/>
                <a:cs typeface="Arial Unicode MS" pitchFamily="34" charset="-128"/>
              </a:rPr>
              <a:t>of the earliest path that is 20dB below </a:t>
            </a:r>
            <a:r>
              <a:rPr lang="en-US" sz="2400" dirty="0" smtClean="0">
                <a:solidFill>
                  <a:schemeClr val="accent4">
                    <a:lumMod val="75000"/>
                    <a:lumOff val="25000"/>
                  </a:schemeClr>
                </a:solidFill>
                <a:latin typeface="+mj-lt"/>
                <a:ea typeface="Arial Unicode MS" pitchFamily="34" charset="-128"/>
                <a:cs typeface="Arial Unicode MS" pitchFamily="34" charset="-128"/>
              </a:rPr>
              <a:t>the</a:t>
            </a:r>
            <a:r>
              <a:rPr lang="en-US" sz="2400" dirty="0" smtClean="0">
                <a:solidFill>
                  <a:schemeClr val="tx1">
                    <a:lumMod val="75000"/>
                    <a:lumOff val="25000"/>
                  </a:schemeClr>
                </a:solidFill>
                <a:latin typeface="+mj-lt"/>
                <a:ea typeface="Arial Unicode MS" pitchFamily="34" charset="-128"/>
                <a:cs typeface="Arial Unicode MS" pitchFamily="34" charset="-128"/>
              </a:rPr>
              <a:t> strongest path in our example.</a:t>
            </a:r>
            <a:endParaRPr lang="en-US" sz="2400" dirty="0">
              <a:solidFill>
                <a:schemeClr val="tx1">
                  <a:lumMod val="75000"/>
                  <a:lumOff val="25000"/>
                </a:schemeClr>
              </a:solidFill>
              <a:latin typeface="+mj-lt"/>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18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18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73038" lvl="1" indent="0">
              <a:lnSpc>
                <a:spcPct val="100000"/>
              </a:lnSpc>
              <a:spcAft>
                <a:spcPts val="700"/>
              </a:spcAft>
              <a:buClrTx/>
              <a:buNone/>
            </a:pPr>
            <a:endParaRPr lang="en-US" sz="2400"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2200" b="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2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000" kern="1200" dirty="0" smtClean="0">
              <a:solidFill>
                <a:schemeClr val="bg1">
                  <a:lumMod val="7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kern="1200" dirty="0" smtClean="0">
              <a:solidFill>
                <a:schemeClr val="bg1">
                  <a:lumMod val="7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000" b="0" kern="1200" dirty="0">
              <a:solidFill>
                <a:schemeClr val="bg1">
                  <a:lumMod val="75000"/>
                </a:schemeClr>
              </a:solidFill>
              <a:latin typeface="Arial Unicode MS" pitchFamily="34" charset="-128"/>
              <a:ea typeface="Arial Unicode MS" pitchFamily="34" charset="-128"/>
              <a:cs typeface="Arial Unicode MS" pitchFamily="34" charset="-128"/>
            </a:endParaRPr>
          </a:p>
        </p:txBody>
      </p:sp>
      <p:pic>
        <p:nvPicPr>
          <p:cNvPr id="14" name="Picture 13"/>
          <p:cNvPicPr>
            <a:picLocks noChangeAspect="1"/>
          </p:cNvPicPr>
          <p:nvPr/>
        </p:nvPicPr>
        <p:blipFill>
          <a:blip r:embed="rId3"/>
          <a:stretch>
            <a:fillRect/>
          </a:stretch>
        </p:blipFill>
        <p:spPr>
          <a:xfrm>
            <a:off x="5353889" y="3464128"/>
            <a:ext cx="2986232" cy="2238931"/>
          </a:xfrm>
          <a:prstGeom prst="rect">
            <a:avLst/>
          </a:prstGeom>
        </p:spPr>
      </p:pic>
      <p:pic>
        <p:nvPicPr>
          <p:cNvPr id="15" name="Picture 14"/>
          <p:cNvPicPr>
            <a:picLocks noChangeAspect="1"/>
          </p:cNvPicPr>
          <p:nvPr/>
        </p:nvPicPr>
        <p:blipFill>
          <a:blip r:embed="rId4"/>
          <a:stretch>
            <a:fillRect/>
          </a:stretch>
        </p:blipFill>
        <p:spPr>
          <a:xfrm>
            <a:off x="5353889" y="1293023"/>
            <a:ext cx="2947162" cy="2207109"/>
          </a:xfrm>
          <a:prstGeom prst="rect">
            <a:avLst/>
          </a:prstGeom>
        </p:spPr>
      </p:pic>
      <p:sp>
        <p:nvSpPr>
          <p:cNvPr id="16"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Earliest Path Detection</a:t>
            </a:r>
            <a:r>
              <a:rPr lang="en-US" altLang="en-US" sz="3200" b="1" dirty="0">
                <a:solidFill>
                  <a:schemeClr val="tx1"/>
                </a:solidFill>
              </a:rPr>
              <a:t> </a:t>
            </a:r>
            <a:r>
              <a:rPr lang="en-US" altLang="en-US" sz="3200" b="1" dirty="0" smtClean="0">
                <a:solidFill>
                  <a:schemeClr val="tx1"/>
                </a:solidFill>
              </a:rPr>
              <a:t>-</a:t>
            </a:r>
            <a:r>
              <a:rPr lang="en-US" altLang="en-US" sz="3200" b="1" dirty="0" smtClean="0">
                <a:solidFill>
                  <a:schemeClr val="tx1"/>
                </a:solidFill>
              </a:rPr>
              <a:t> Cont.</a:t>
            </a:r>
            <a:endParaRPr lang="en-US" altLang="en-US" sz="3200" b="1" dirty="0">
              <a:solidFill>
                <a:schemeClr val="tx1"/>
              </a:solidFill>
            </a:endParaRPr>
          </a:p>
        </p:txBody>
      </p:sp>
    </p:spTree>
    <p:extLst>
      <p:ext uri="{BB962C8B-B14F-4D97-AF65-F5344CB8AC3E}">
        <p14:creationId xmlns:p14="http://schemas.microsoft.com/office/powerpoint/2010/main" val="12630481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7</a:t>
            </a:fld>
            <a:endParaRPr lang="en-US" altLang="en-US"/>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dirty="0" smtClean="0"/>
              <a:t>Nov </a:t>
            </a:r>
            <a:r>
              <a:rPr lang="en-US" altLang="en-US" dirty="0"/>
              <a:t>2021</a:t>
            </a: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smtClean="0"/>
              <a:t>Rani Keren, </a:t>
            </a:r>
            <a:r>
              <a:rPr lang="en-US" altLang="en-US" dirty="0" smtClean="0"/>
              <a:t>Huawei</a:t>
            </a:r>
            <a:endParaRPr lang="en-US" altLang="en-US" dirty="0"/>
          </a:p>
        </p:txBody>
      </p:sp>
      <p:sp>
        <p:nvSpPr>
          <p:cNvPr id="8" name="Content Placeholder 3"/>
          <p:cNvSpPr txBox="1">
            <a:spLocks/>
          </p:cNvSpPr>
          <p:nvPr/>
        </p:nvSpPr>
        <p:spPr bwMode="auto">
          <a:xfrm>
            <a:off x="218580" y="1347614"/>
            <a:ext cx="5135309" cy="4457650"/>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rmAutofit fontScale="92500" lnSpcReduction="10000"/>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355601" lvl="1" indent="-182563">
              <a:lnSpc>
                <a:spcPct val="100000"/>
              </a:lnSpc>
              <a:spcAft>
                <a:spcPts val="700"/>
              </a:spcAft>
              <a:buClrTx/>
              <a:buFont typeface="Arial" pitchFamily="34" charset="0"/>
              <a:buChar char="•"/>
            </a:pPr>
            <a:r>
              <a:rPr lang="en-US" sz="2400" dirty="0" smtClean="0">
                <a:solidFill>
                  <a:schemeClr val="accent4">
                    <a:lumMod val="75000"/>
                    <a:lumOff val="25000"/>
                  </a:schemeClr>
                </a:solidFill>
                <a:latin typeface="+mj-lt"/>
                <a:ea typeface="Arial Unicode MS" pitchFamily="34" charset="-128"/>
                <a:cs typeface="Arial Unicode MS" pitchFamily="34" charset="-128"/>
              </a:rPr>
              <a:t>The </a:t>
            </a:r>
            <a:r>
              <a:rPr lang="en-US" sz="2400" dirty="0" smtClean="0">
                <a:solidFill>
                  <a:schemeClr val="accent4">
                    <a:lumMod val="75000"/>
                    <a:lumOff val="25000"/>
                  </a:schemeClr>
                </a:solidFill>
                <a:latin typeface="+mj-lt"/>
                <a:ea typeface="Arial Unicode MS" pitchFamily="34" charset="-128"/>
                <a:cs typeface="Arial Unicode MS" pitchFamily="34" charset="-128"/>
              </a:rPr>
              <a:t>c</a:t>
            </a:r>
            <a:r>
              <a:rPr lang="en-US" sz="2400" dirty="0" smtClean="0">
                <a:solidFill>
                  <a:schemeClr val="tx1">
                    <a:lumMod val="75000"/>
                    <a:lumOff val="25000"/>
                  </a:schemeClr>
                </a:solidFill>
                <a:latin typeface="+mj-lt"/>
                <a:ea typeface="Arial Unicode MS" pitchFamily="34" charset="-128"/>
                <a:cs typeface="Arial Unicode MS" pitchFamily="34" charset="-128"/>
              </a:rPr>
              <a:t>urrent </a:t>
            </a:r>
            <a:r>
              <a:rPr lang="en-US" sz="2400" dirty="0" smtClean="0">
                <a:solidFill>
                  <a:schemeClr val="tx1">
                    <a:lumMod val="75000"/>
                    <a:lumOff val="25000"/>
                  </a:schemeClr>
                </a:solidFill>
                <a:latin typeface="+mj-lt"/>
                <a:ea typeface="Arial Unicode MS" pitchFamily="34" charset="-128"/>
                <a:cs typeface="Arial Unicode MS" pitchFamily="34" charset="-128"/>
              </a:rPr>
              <a:t>standard recommends using a no</a:t>
            </a:r>
            <a:r>
              <a:rPr lang="en-US" sz="2400" dirty="0" smtClean="0">
                <a:solidFill>
                  <a:schemeClr val="accent4">
                    <a:lumMod val="75000"/>
                    <a:lumOff val="25000"/>
                  </a:schemeClr>
                </a:solidFill>
                <a:latin typeface="+mj-lt"/>
                <a:ea typeface="Arial Unicode MS" pitchFamily="34" charset="-128"/>
                <a:cs typeface="Arial Unicode MS" pitchFamily="34" charset="-128"/>
              </a:rPr>
              <a:t>-</a:t>
            </a:r>
            <a:r>
              <a:rPr lang="en-US" sz="2400" dirty="0" smtClean="0">
                <a:solidFill>
                  <a:schemeClr val="tx1">
                    <a:lumMod val="75000"/>
                    <a:lumOff val="25000"/>
                  </a:schemeClr>
                </a:solidFill>
                <a:latin typeface="+mj-lt"/>
                <a:ea typeface="Arial Unicode MS" pitchFamily="34" charset="-128"/>
                <a:cs typeface="Arial Unicode MS" pitchFamily="34" charset="-128"/>
              </a:rPr>
              <a:t>precursor transmit filter for increased ranging reliability.</a:t>
            </a:r>
          </a:p>
          <a:p>
            <a:pPr marL="355601" lvl="1" indent="-182563">
              <a:lnSpc>
                <a:spcPct val="100000"/>
              </a:lnSpc>
              <a:spcAft>
                <a:spcPts val="700"/>
              </a:spcAft>
              <a:buClrTx/>
              <a:buFont typeface="Arial" pitchFamily="34" charset="0"/>
              <a:buChar char="•"/>
            </a:pPr>
            <a:r>
              <a:rPr lang="en-US" sz="2400" dirty="0" smtClean="0">
                <a:solidFill>
                  <a:schemeClr val="tx1">
                    <a:lumMod val="75000"/>
                    <a:lumOff val="25000"/>
                  </a:schemeClr>
                </a:solidFill>
                <a:latin typeface="+mj-lt"/>
                <a:ea typeface="Arial Unicode MS" pitchFamily="34" charset="-128"/>
                <a:cs typeface="Arial Unicode MS" pitchFamily="34" charset="-128"/>
              </a:rPr>
              <a:t>A </a:t>
            </a:r>
            <a:r>
              <a:rPr lang="en-US" sz="2400" dirty="0" smtClean="0">
                <a:solidFill>
                  <a:schemeClr val="tx1">
                    <a:lumMod val="75000"/>
                    <a:lumOff val="25000"/>
                  </a:schemeClr>
                </a:solidFill>
                <a:latin typeface="+mj-lt"/>
                <a:ea typeface="Arial Unicode MS" pitchFamily="34" charset="-128"/>
                <a:cs typeface="Arial Unicode MS" pitchFamily="34" charset="-128"/>
              </a:rPr>
              <a:t>receive</a:t>
            </a:r>
            <a:r>
              <a:rPr lang="en-US" sz="2400" dirty="0" smtClean="0">
                <a:solidFill>
                  <a:schemeClr val="tx1">
                    <a:lumMod val="75000"/>
                    <a:lumOff val="25000"/>
                  </a:schemeClr>
                </a:solidFill>
                <a:latin typeface="+mj-lt"/>
                <a:ea typeface="Arial Unicode MS" pitchFamily="34" charset="-128"/>
                <a:cs typeface="Arial Unicode MS" pitchFamily="34" charset="-128"/>
              </a:rPr>
              <a:t> </a:t>
            </a:r>
            <a:r>
              <a:rPr lang="en-US" sz="2400" dirty="0" smtClean="0">
                <a:solidFill>
                  <a:schemeClr val="tx1">
                    <a:lumMod val="75000"/>
                    <a:lumOff val="25000"/>
                  </a:schemeClr>
                </a:solidFill>
                <a:latin typeface="+mj-lt"/>
                <a:ea typeface="Arial Unicode MS" pitchFamily="34" charset="-128"/>
                <a:cs typeface="Arial Unicode MS" pitchFamily="34" charset="-128"/>
              </a:rPr>
              <a:t>pulse shape that corresponds to a no</a:t>
            </a:r>
            <a:r>
              <a:rPr lang="en-US" sz="2400" dirty="0" smtClean="0">
                <a:solidFill>
                  <a:schemeClr val="accent4">
                    <a:lumMod val="75000"/>
                    <a:lumOff val="25000"/>
                  </a:schemeClr>
                </a:solidFill>
                <a:latin typeface="+mj-lt"/>
                <a:ea typeface="Arial Unicode MS" pitchFamily="34" charset="-128"/>
                <a:cs typeface="Arial Unicode MS" pitchFamily="34" charset="-128"/>
              </a:rPr>
              <a:t>-</a:t>
            </a:r>
            <a:r>
              <a:rPr lang="en-US" sz="2400" dirty="0" smtClean="0">
                <a:solidFill>
                  <a:schemeClr val="tx1">
                    <a:lumMod val="75000"/>
                    <a:lumOff val="25000"/>
                  </a:schemeClr>
                </a:solidFill>
                <a:latin typeface="+mj-lt"/>
                <a:ea typeface="Arial Unicode MS" pitchFamily="34" charset="-128"/>
                <a:cs typeface="Arial Unicode MS" pitchFamily="34" charset="-128"/>
              </a:rPr>
              <a:t>precursor </a:t>
            </a:r>
            <a:r>
              <a:rPr lang="en-US" sz="2400" dirty="0" smtClean="0">
                <a:solidFill>
                  <a:schemeClr val="accent4">
                    <a:lumMod val="75000"/>
                    <a:lumOff val="25000"/>
                  </a:schemeClr>
                </a:solidFill>
                <a:latin typeface="+mj-lt"/>
                <a:ea typeface="Arial Unicode MS" pitchFamily="34" charset="-128"/>
                <a:cs typeface="Arial Unicode MS" pitchFamily="34" charset="-128"/>
              </a:rPr>
              <a:t>TX</a:t>
            </a:r>
            <a:r>
              <a:rPr lang="en-US" sz="2400" dirty="0" smtClean="0">
                <a:solidFill>
                  <a:schemeClr val="tx1">
                    <a:lumMod val="75000"/>
                    <a:lumOff val="25000"/>
                  </a:schemeClr>
                </a:solidFill>
                <a:latin typeface="+mj-lt"/>
                <a:ea typeface="Arial Unicode MS" pitchFamily="34" charset="-128"/>
                <a:cs typeface="Arial Unicode MS" pitchFamily="34" charset="-128"/>
              </a:rPr>
              <a:t> </a:t>
            </a:r>
            <a:r>
              <a:rPr lang="en-US" sz="2400" dirty="0" smtClean="0">
                <a:solidFill>
                  <a:schemeClr val="tx1">
                    <a:lumMod val="75000"/>
                    <a:lumOff val="25000"/>
                  </a:schemeClr>
                </a:solidFill>
                <a:latin typeface="+mj-lt"/>
                <a:ea typeface="Arial Unicode MS" pitchFamily="34" charset="-128"/>
                <a:cs typeface="Arial Unicode MS" pitchFamily="34" charset="-128"/>
              </a:rPr>
              <a:t>filter (8</a:t>
            </a:r>
            <a:r>
              <a:rPr lang="en-US" sz="2400" baseline="30000" dirty="0" smtClean="0">
                <a:solidFill>
                  <a:schemeClr val="tx1">
                    <a:lumMod val="75000"/>
                    <a:lumOff val="25000"/>
                  </a:schemeClr>
                </a:solidFill>
                <a:latin typeface="+mj-lt"/>
                <a:ea typeface="Arial Unicode MS" pitchFamily="34" charset="-128"/>
                <a:cs typeface="Arial Unicode MS" pitchFamily="34" charset="-128"/>
              </a:rPr>
              <a:t>th</a:t>
            </a:r>
            <a:r>
              <a:rPr lang="en-US" sz="2400" dirty="0" smtClean="0">
                <a:solidFill>
                  <a:schemeClr val="tx1">
                    <a:lumMod val="75000"/>
                    <a:lumOff val="25000"/>
                  </a:schemeClr>
                </a:solidFill>
                <a:latin typeface="+mj-lt"/>
                <a:ea typeface="Arial Unicode MS" pitchFamily="34" charset="-128"/>
                <a:cs typeface="Arial Unicode MS" pitchFamily="34" charset="-128"/>
              </a:rPr>
              <a:t> order Butterworth) and a SRRC RX filter has a reduced precursor peak that is 27dB below </a:t>
            </a:r>
            <a:r>
              <a:rPr lang="en-US" sz="2400" dirty="0" smtClean="0">
                <a:solidFill>
                  <a:schemeClr val="accent4">
                    <a:lumMod val="75000"/>
                    <a:lumOff val="25000"/>
                  </a:schemeClr>
                </a:solidFill>
                <a:latin typeface="+mj-lt"/>
                <a:ea typeface="Arial Unicode MS" pitchFamily="34" charset="-128"/>
                <a:cs typeface="Arial Unicode MS" pitchFamily="34" charset="-128"/>
              </a:rPr>
              <a:t>the</a:t>
            </a:r>
            <a:r>
              <a:rPr lang="en-US" sz="2400" dirty="0" smtClean="0">
                <a:solidFill>
                  <a:schemeClr val="tx1">
                    <a:lumMod val="75000"/>
                    <a:lumOff val="25000"/>
                  </a:schemeClr>
                </a:solidFill>
                <a:latin typeface="+mj-lt"/>
                <a:ea typeface="Arial Unicode MS" pitchFamily="34" charset="-128"/>
                <a:cs typeface="Arial Unicode MS" pitchFamily="34" charset="-128"/>
              </a:rPr>
              <a:t> main peak.</a:t>
            </a:r>
          </a:p>
          <a:p>
            <a:pPr marL="355601" lvl="1" indent="-182563">
              <a:lnSpc>
                <a:spcPct val="100000"/>
              </a:lnSpc>
              <a:spcAft>
                <a:spcPts val="700"/>
              </a:spcAft>
              <a:buClrTx/>
              <a:buFont typeface="Arial" pitchFamily="34" charset="0"/>
              <a:buChar char="•"/>
            </a:pPr>
            <a:r>
              <a:rPr lang="en-US" sz="2400" dirty="0" smtClean="0">
                <a:solidFill>
                  <a:schemeClr val="tx1">
                    <a:lumMod val="75000"/>
                    <a:lumOff val="25000"/>
                  </a:schemeClr>
                </a:solidFill>
                <a:latin typeface="+mj-lt"/>
                <a:ea typeface="Arial Unicode MS" pitchFamily="34" charset="-128"/>
                <a:cs typeface="Arial Unicode MS" pitchFamily="34" charset="-128"/>
              </a:rPr>
              <a:t>This allows</a:t>
            </a:r>
            <a:r>
              <a:rPr lang="en-US" sz="2400" dirty="0" smtClean="0">
                <a:solidFill>
                  <a:schemeClr val="accent4">
                    <a:lumMod val="75000"/>
                    <a:lumOff val="25000"/>
                  </a:schemeClr>
                </a:solidFill>
                <a:latin typeface="+mj-lt"/>
                <a:ea typeface="Arial Unicode MS" pitchFamily="34" charset="-128"/>
                <a:cs typeface="Arial Unicode MS" pitchFamily="34" charset="-128"/>
              </a:rPr>
              <a:t> us to </a:t>
            </a:r>
            <a:r>
              <a:rPr lang="en-US" sz="2400" dirty="0" smtClean="0">
                <a:solidFill>
                  <a:schemeClr val="accent4">
                    <a:lumMod val="75000"/>
                    <a:lumOff val="25000"/>
                  </a:schemeClr>
                </a:solidFill>
                <a:latin typeface="+mj-lt"/>
                <a:ea typeface="Arial Unicode MS" pitchFamily="34" charset="-128"/>
                <a:cs typeface="Arial Unicode MS" pitchFamily="34" charset="-128"/>
              </a:rPr>
              <a:t>reduce</a:t>
            </a:r>
            <a:r>
              <a:rPr lang="en-US" sz="2400" dirty="0" smtClean="0">
                <a:solidFill>
                  <a:schemeClr val="tx1">
                    <a:lumMod val="75000"/>
                    <a:lumOff val="25000"/>
                  </a:schemeClr>
                </a:solidFill>
                <a:latin typeface="+mj-lt"/>
                <a:ea typeface="Arial Unicode MS" pitchFamily="34" charset="-128"/>
                <a:cs typeface="Arial Unicode MS" pitchFamily="34" charset="-128"/>
              </a:rPr>
              <a:t> </a:t>
            </a:r>
            <a:r>
              <a:rPr lang="en-US" sz="2400" dirty="0" smtClean="0">
                <a:solidFill>
                  <a:schemeClr val="tx1">
                    <a:lumMod val="75000"/>
                    <a:lumOff val="25000"/>
                  </a:schemeClr>
                </a:solidFill>
                <a:latin typeface="+mj-lt"/>
                <a:ea typeface="Arial Unicode MS" pitchFamily="34" charset="-128"/>
                <a:cs typeface="Arial Unicode MS" pitchFamily="34" charset="-128"/>
              </a:rPr>
              <a:t>the detection threshold to around 27dB below </a:t>
            </a:r>
            <a:r>
              <a:rPr lang="en-US" sz="2400" dirty="0" smtClean="0">
                <a:solidFill>
                  <a:schemeClr val="accent4">
                    <a:lumMod val="75000"/>
                    <a:lumOff val="25000"/>
                  </a:schemeClr>
                </a:solidFill>
                <a:latin typeface="+mj-lt"/>
                <a:ea typeface="Arial Unicode MS" pitchFamily="34" charset="-128"/>
                <a:cs typeface="Arial Unicode MS" pitchFamily="34" charset="-128"/>
              </a:rPr>
              <a:t>the</a:t>
            </a:r>
            <a:r>
              <a:rPr lang="en-US" sz="2400" dirty="0" smtClean="0">
                <a:solidFill>
                  <a:srgbClr val="FF0000"/>
                </a:solidFill>
                <a:latin typeface="+mj-lt"/>
                <a:ea typeface="Arial Unicode MS" pitchFamily="34" charset="-128"/>
                <a:cs typeface="Arial Unicode MS" pitchFamily="34" charset="-128"/>
              </a:rPr>
              <a:t> </a:t>
            </a:r>
            <a:r>
              <a:rPr lang="en-US" sz="2400" dirty="0" smtClean="0">
                <a:solidFill>
                  <a:schemeClr val="tx1">
                    <a:lumMod val="75000"/>
                    <a:lumOff val="25000"/>
                  </a:schemeClr>
                </a:solidFill>
                <a:latin typeface="+mj-lt"/>
                <a:ea typeface="Arial Unicode MS" pitchFamily="34" charset="-128"/>
                <a:cs typeface="Arial Unicode MS" pitchFamily="34" charset="-128"/>
              </a:rPr>
              <a:t>global peak</a:t>
            </a:r>
            <a:r>
              <a:rPr lang="en-US" sz="2400" dirty="0" smtClean="0">
                <a:solidFill>
                  <a:schemeClr val="accent4">
                    <a:lumMod val="75000"/>
                    <a:lumOff val="25000"/>
                  </a:schemeClr>
                </a:solidFill>
                <a:latin typeface="+mj-lt"/>
                <a:ea typeface="Arial Unicode MS" pitchFamily="34" charset="-128"/>
                <a:cs typeface="Arial Unicode MS" pitchFamily="34" charset="-128"/>
              </a:rPr>
              <a:t>,</a:t>
            </a:r>
            <a:r>
              <a:rPr lang="en-US" sz="2400" dirty="0" smtClean="0">
                <a:solidFill>
                  <a:schemeClr val="tx1">
                    <a:lumMod val="75000"/>
                    <a:lumOff val="25000"/>
                  </a:schemeClr>
                </a:solidFill>
                <a:latin typeface="+mj-lt"/>
                <a:ea typeface="Arial Unicode MS" pitchFamily="34" charset="-128"/>
                <a:cs typeface="Arial Unicode MS" pitchFamily="34" charset="-128"/>
              </a:rPr>
              <a:t> which enables reliable detection of the earliest path that is 20dB below </a:t>
            </a:r>
            <a:r>
              <a:rPr lang="en-US" sz="2400" dirty="0" smtClean="0">
                <a:solidFill>
                  <a:schemeClr val="accent4">
                    <a:lumMod val="75000"/>
                    <a:lumOff val="25000"/>
                  </a:schemeClr>
                </a:solidFill>
                <a:latin typeface="+mj-lt"/>
                <a:ea typeface="Arial Unicode MS" pitchFamily="34" charset="-128"/>
                <a:cs typeface="Arial Unicode MS" pitchFamily="34" charset="-128"/>
              </a:rPr>
              <a:t>the</a:t>
            </a:r>
            <a:r>
              <a:rPr lang="en-US" sz="2400" dirty="0" smtClean="0">
                <a:solidFill>
                  <a:schemeClr val="tx1">
                    <a:lumMod val="75000"/>
                    <a:lumOff val="25000"/>
                  </a:schemeClr>
                </a:solidFill>
                <a:latin typeface="+mj-lt"/>
                <a:ea typeface="Arial Unicode MS" pitchFamily="34" charset="-128"/>
                <a:cs typeface="Arial Unicode MS" pitchFamily="34" charset="-128"/>
              </a:rPr>
              <a:t> strongest path.</a:t>
            </a:r>
            <a:endParaRPr lang="en-US" sz="2400" dirty="0">
              <a:solidFill>
                <a:schemeClr val="tx1">
                  <a:lumMod val="75000"/>
                  <a:lumOff val="25000"/>
                </a:schemeClr>
              </a:solidFill>
              <a:latin typeface="+mj-lt"/>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18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18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73038" lvl="1" indent="0">
              <a:lnSpc>
                <a:spcPct val="100000"/>
              </a:lnSpc>
              <a:spcAft>
                <a:spcPts val="700"/>
              </a:spcAft>
              <a:buClrTx/>
              <a:buNone/>
            </a:pPr>
            <a:endParaRPr lang="en-US" sz="2400"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2200" b="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2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000" kern="1200" dirty="0" smtClean="0">
              <a:solidFill>
                <a:schemeClr val="bg1">
                  <a:lumMod val="7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kern="1200" dirty="0" smtClean="0">
              <a:solidFill>
                <a:schemeClr val="bg1">
                  <a:lumMod val="7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000" b="0" kern="1200" dirty="0">
              <a:solidFill>
                <a:schemeClr val="bg1">
                  <a:lumMod val="75000"/>
                </a:schemeClr>
              </a:solidFill>
              <a:latin typeface="Arial Unicode MS" pitchFamily="34" charset="-128"/>
              <a:ea typeface="Arial Unicode MS" pitchFamily="34" charset="-128"/>
              <a:cs typeface="Arial Unicode MS" pitchFamily="34" charset="-128"/>
            </a:endParaRPr>
          </a:p>
        </p:txBody>
      </p:sp>
      <p:pic>
        <p:nvPicPr>
          <p:cNvPr id="9" name="Picture 8"/>
          <p:cNvPicPr>
            <a:picLocks noChangeAspect="1"/>
          </p:cNvPicPr>
          <p:nvPr/>
        </p:nvPicPr>
        <p:blipFill>
          <a:blip r:embed="rId3"/>
          <a:stretch>
            <a:fillRect/>
          </a:stretch>
        </p:blipFill>
        <p:spPr>
          <a:xfrm>
            <a:off x="5385105" y="3572528"/>
            <a:ext cx="3051993" cy="2288235"/>
          </a:xfrm>
          <a:prstGeom prst="rect">
            <a:avLst/>
          </a:prstGeom>
        </p:spPr>
      </p:pic>
      <p:pic>
        <p:nvPicPr>
          <p:cNvPr id="12" name="Picture 11"/>
          <p:cNvPicPr>
            <a:picLocks noChangeAspect="1"/>
          </p:cNvPicPr>
          <p:nvPr/>
        </p:nvPicPr>
        <p:blipFill>
          <a:blip r:embed="rId4"/>
          <a:stretch>
            <a:fillRect/>
          </a:stretch>
        </p:blipFill>
        <p:spPr>
          <a:xfrm>
            <a:off x="5413041" y="1340768"/>
            <a:ext cx="2987333" cy="2237193"/>
          </a:xfrm>
          <a:prstGeom prst="rect">
            <a:avLst/>
          </a:prstGeom>
        </p:spPr>
      </p:pic>
      <p:sp>
        <p:nvSpPr>
          <p:cNvPr id="16"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Earliest Path Detection</a:t>
            </a:r>
            <a:r>
              <a:rPr lang="en-US" altLang="en-US" sz="3200" b="1" dirty="0">
                <a:solidFill>
                  <a:schemeClr val="tx1"/>
                </a:solidFill>
              </a:rPr>
              <a:t> </a:t>
            </a:r>
            <a:r>
              <a:rPr lang="en-US" altLang="en-US" sz="3200" b="1" dirty="0" smtClean="0">
                <a:solidFill>
                  <a:schemeClr val="tx1"/>
                </a:solidFill>
              </a:rPr>
              <a:t>-</a:t>
            </a:r>
            <a:r>
              <a:rPr lang="en-US" altLang="en-US" sz="3200" b="1" dirty="0" smtClean="0">
                <a:solidFill>
                  <a:schemeClr val="tx1"/>
                </a:solidFill>
              </a:rPr>
              <a:t> Cont.</a:t>
            </a:r>
            <a:endParaRPr lang="en-US" altLang="en-US" sz="3200" b="1" dirty="0">
              <a:solidFill>
                <a:schemeClr val="tx1"/>
              </a:solidFill>
            </a:endParaRPr>
          </a:p>
        </p:txBody>
      </p:sp>
    </p:spTree>
    <p:extLst>
      <p:ext uri="{BB962C8B-B14F-4D97-AF65-F5344CB8AC3E}">
        <p14:creationId xmlns:p14="http://schemas.microsoft.com/office/powerpoint/2010/main" val="1856485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8</a:t>
            </a:fld>
            <a:endParaRPr lang="en-US" altLang="en-US"/>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dirty="0" smtClean="0"/>
              <a:t>Nov </a:t>
            </a:r>
            <a:r>
              <a:rPr lang="en-US" altLang="en-US" dirty="0"/>
              <a:t>2021</a:t>
            </a: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smtClean="0"/>
              <a:t>Rani Keren, </a:t>
            </a:r>
            <a:r>
              <a:rPr lang="en-US" altLang="en-US" dirty="0" smtClean="0"/>
              <a:t>Huawei</a:t>
            </a:r>
            <a:endParaRPr lang="en-US" altLang="en-US" dirty="0"/>
          </a:p>
        </p:txBody>
      </p:sp>
      <p:sp>
        <p:nvSpPr>
          <p:cNvPr id="11" name="Content Placeholder 3"/>
          <p:cNvSpPr txBox="1">
            <a:spLocks/>
          </p:cNvSpPr>
          <p:nvPr/>
        </p:nvSpPr>
        <p:spPr bwMode="auto">
          <a:xfrm>
            <a:off x="109218" y="3645024"/>
            <a:ext cx="8568953" cy="1908484"/>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rmAutofit fontScale="92500" lnSpcReduction="10000"/>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355601" lvl="1" indent="-182563">
              <a:lnSpc>
                <a:spcPct val="100000"/>
              </a:lnSpc>
              <a:spcAft>
                <a:spcPts val="700"/>
              </a:spcAft>
              <a:buClrTx/>
              <a:buFont typeface="Arial" pitchFamily="34" charset="0"/>
              <a:buChar char="•"/>
            </a:pPr>
            <a:r>
              <a:rPr lang="en-US" sz="2200" dirty="0" smtClean="0">
                <a:solidFill>
                  <a:schemeClr val="accent4">
                    <a:lumMod val="75000"/>
                    <a:lumOff val="25000"/>
                  </a:schemeClr>
                </a:solidFill>
                <a:latin typeface="+mj-lt"/>
                <a:ea typeface="Arial Unicode MS" pitchFamily="34" charset="-128"/>
                <a:cs typeface="Arial Unicode MS" pitchFamily="34" charset="-128"/>
              </a:rPr>
              <a:t>In case of a small time-gap between first path and second path, their corresponding pulses are merged to a single pulse. This results in a high bias of earliest path detection.</a:t>
            </a:r>
          </a:p>
          <a:p>
            <a:pPr marL="355601" lvl="1" indent="-182563">
              <a:lnSpc>
                <a:spcPct val="100000"/>
              </a:lnSpc>
              <a:spcAft>
                <a:spcPts val="700"/>
              </a:spcAft>
              <a:buClrTx/>
              <a:buFont typeface="Arial" pitchFamily="34" charset="0"/>
              <a:buChar char="•"/>
            </a:pPr>
            <a:r>
              <a:rPr lang="en-US" sz="2200" dirty="0" smtClean="0">
                <a:solidFill>
                  <a:schemeClr val="accent4">
                    <a:lumMod val="75000"/>
                    <a:lumOff val="25000"/>
                  </a:schemeClr>
                </a:solidFill>
                <a:latin typeface="+mj-lt"/>
                <a:ea typeface="Arial Unicode MS" pitchFamily="34" charset="-128"/>
                <a:cs typeface="Arial Unicode MS" pitchFamily="34" charset="-128"/>
              </a:rPr>
              <a:t>In our example, when gap is lower than 3nSec, the stronger pulse masks the earliest weak pulse and dominates the estimation. When gap is greater than 5nSec, the earliest path is accurately identified.</a:t>
            </a:r>
          </a:p>
          <a:p>
            <a:pPr marL="355601" lvl="1" indent="-182563">
              <a:lnSpc>
                <a:spcPct val="100000"/>
              </a:lnSpc>
              <a:spcAft>
                <a:spcPts val="700"/>
              </a:spcAft>
              <a:buClrTx/>
              <a:buFont typeface="Arial" pitchFamily="34" charset="0"/>
              <a:buChar char="•"/>
            </a:pPr>
            <a:endParaRPr lang="en-US"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18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18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73038" lvl="1" indent="0">
              <a:lnSpc>
                <a:spcPct val="100000"/>
              </a:lnSpc>
              <a:spcAft>
                <a:spcPts val="700"/>
              </a:spcAft>
              <a:buClrTx/>
              <a:buNone/>
            </a:pPr>
            <a:endParaRPr lang="en-US" sz="2400"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2200" b="0" dirty="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b="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55601" lvl="1" indent="-182563">
              <a:lnSpc>
                <a:spcPct val="100000"/>
              </a:lnSpc>
              <a:spcAft>
                <a:spcPts val="700"/>
              </a:spcAft>
              <a:buClrTx/>
              <a:buFont typeface="Arial" pitchFamily="34" charset="0"/>
              <a:buChar char="•"/>
            </a:pPr>
            <a:endParaRPr lang="en-US" sz="220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b="0" kern="12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000" kern="1200" dirty="0" smtClean="0">
              <a:solidFill>
                <a:schemeClr val="bg1">
                  <a:lumMod val="7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800" kern="1200" dirty="0" smtClean="0">
              <a:solidFill>
                <a:schemeClr val="bg1">
                  <a:lumMod val="75000"/>
                </a:schemeClr>
              </a:solidFill>
              <a:latin typeface="Arial Unicode MS" pitchFamily="34" charset="-128"/>
              <a:ea typeface="Arial Unicode MS" pitchFamily="34" charset="-128"/>
              <a:cs typeface="Arial Unicode MS" pitchFamily="34" charset="-128"/>
            </a:endParaRPr>
          </a:p>
          <a:p>
            <a:pPr marL="182563" indent="-182563">
              <a:lnSpc>
                <a:spcPct val="100000"/>
              </a:lnSpc>
              <a:spcAft>
                <a:spcPts val="700"/>
              </a:spcAft>
              <a:buClrTx/>
              <a:buFont typeface="Arial" pitchFamily="34" charset="0"/>
              <a:buChar char="•"/>
            </a:pPr>
            <a:endParaRPr lang="en-US" sz="1000" b="0" kern="1200" dirty="0">
              <a:solidFill>
                <a:schemeClr val="bg1">
                  <a:lumMod val="75000"/>
                </a:schemeClr>
              </a:solidFill>
              <a:latin typeface="Arial Unicode MS" pitchFamily="34" charset="-128"/>
              <a:ea typeface="Arial Unicode MS" pitchFamily="34" charset="-128"/>
              <a:cs typeface="Arial Unicode MS" pitchFamily="34" charset="-128"/>
            </a:endParaRPr>
          </a:p>
        </p:txBody>
      </p:sp>
      <p:pic>
        <p:nvPicPr>
          <p:cNvPr id="14" name="Picture 13"/>
          <p:cNvPicPr>
            <a:picLocks noChangeAspect="1"/>
          </p:cNvPicPr>
          <p:nvPr/>
        </p:nvPicPr>
        <p:blipFill>
          <a:blip r:embed="rId3"/>
          <a:stretch>
            <a:fillRect/>
          </a:stretch>
        </p:blipFill>
        <p:spPr>
          <a:xfrm>
            <a:off x="5940152" y="1268760"/>
            <a:ext cx="2996595" cy="2244130"/>
          </a:xfrm>
          <a:prstGeom prst="rect">
            <a:avLst/>
          </a:prstGeom>
        </p:spPr>
      </p:pic>
      <p:pic>
        <p:nvPicPr>
          <p:cNvPr id="15" name="Picture 14"/>
          <p:cNvPicPr>
            <a:picLocks noChangeAspect="1"/>
          </p:cNvPicPr>
          <p:nvPr/>
        </p:nvPicPr>
        <p:blipFill>
          <a:blip r:embed="rId4"/>
          <a:stretch>
            <a:fillRect/>
          </a:stretch>
        </p:blipFill>
        <p:spPr>
          <a:xfrm>
            <a:off x="395536" y="1268762"/>
            <a:ext cx="2996595" cy="2244129"/>
          </a:xfrm>
          <a:prstGeom prst="rect">
            <a:avLst/>
          </a:prstGeom>
        </p:spPr>
      </p:pic>
      <p:pic>
        <p:nvPicPr>
          <p:cNvPr id="16" name="Picture 15"/>
          <p:cNvPicPr>
            <a:picLocks noChangeAspect="1"/>
          </p:cNvPicPr>
          <p:nvPr/>
        </p:nvPicPr>
        <p:blipFill>
          <a:blip r:embed="rId5"/>
          <a:stretch>
            <a:fillRect/>
          </a:stretch>
        </p:blipFill>
        <p:spPr>
          <a:xfrm>
            <a:off x="3167465" y="1268761"/>
            <a:ext cx="2996595" cy="2244129"/>
          </a:xfrm>
          <a:prstGeom prst="rect">
            <a:avLst/>
          </a:prstGeom>
        </p:spPr>
      </p:pic>
      <p:sp>
        <p:nvSpPr>
          <p:cNvPr id="17"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Earliest Path Detection</a:t>
            </a:r>
            <a:r>
              <a:rPr lang="en-US" altLang="en-US" sz="3200" b="1" dirty="0">
                <a:solidFill>
                  <a:schemeClr val="tx1"/>
                </a:solidFill>
              </a:rPr>
              <a:t> </a:t>
            </a:r>
            <a:r>
              <a:rPr lang="en-US" altLang="en-US" sz="3200" b="1" dirty="0" smtClean="0">
                <a:solidFill>
                  <a:schemeClr val="tx1"/>
                </a:solidFill>
              </a:rPr>
              <a:t>-</a:t>
            </a:r>
            <a:r>
              <a:rPr lang="en-US" altLang="en-US" sz="3200" b="1" dirty="0" smtClean="0">
                <a:solidFill>
                  <a:schemeClr val="tx1"/>
                </a:solidFill>
              </a:rPr>
              <a:t> Cont.</a:t>
            </a:r>
            <a:endParaRPr lang="en-US" altLang="en-US" sz="3200" b="1" dirty="0">
              <a:solidFill>
                <a:schemeClr val="tx1"/>
              </a:solidFill>
            </a:endParaRPr>
          </a:p>
        </p:txBody>
      </p:sp>
    </p:spTree>
    <p:extLst>
      <p:ext uri="{BB962C8B-B14F-4D97-AF65-F5344CB8AC3E}">
        <p14:creationId xmlns:p14="http://schemas.microsoft.com/office/powerpoint/2010/main" val="4929856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t>Slide </a:t>
            </a:r>
            <a:fld id="{825FF3E2-E949-4C4C-AB9C-2EE82B1DF989}" type="slidenum">
              <a:rPr lang="en-US" altLang="en-US"/>
              <a:pPr/>
              <a:t>9</a:t>
            </a:fld>
            <a:endParaRPr lang="en-US" altLang="en-US"/>
          </a:p>
        </p:txBody>
      </p:sp>
      <p:sp>
        <p:nvSpPr>
          <p:cNvPr id="4098" name="Rectangle 2"/>
          <p:cNvSpPr>
            <a:spLocks noGrp="1" noChangeArrowheads="1"/>
          </p:cNvSpPr>
          <p:nvPr>
            <p:ph type="title"/>
          </p:nvPr>
        </p:nvSpPr>
        <p:spPr>
          <a:xfrm>
            <a:off x="685800" y="345976"/>
            <a:ext cx="7772400" cy="1066800"/>
          </a:xfrm>
          <a:ln/>
        </p:spPr>
        <p:txBody>
          <a:bodyPr/>
          <a:lstStyle/>
          <a:p>
            <a:r>
              <a:rPr lang="en-US" altLang="en-US" sz="3200" b="1" dirty="0" smtClean="0">
                <a:solidFill>
                  <a:schemeClr val="tx1"/>
                </a:solidFill>
              </a:rPr>
              <a:t>Jump Backwards, Search Forward</a:t>
            </a:r>
            <a:endParaRPr lang="en-US" altLang="en-US" sz="3200" b="1" dirty="0">
              <a:solidFill>
                <a:schemeClr val="tx1"/>
              </a:solidFill>
            </a:endParaRPr>
          </a:p>
        </p:txBody>
      </p:sp>
      <p:sp>
        <p:nvSpPr>
          <p:cNvPr id="10" name="Date Placeholder 1">
            <a:extLst>
              <a:ext uri="{FF2B5EF4-FFF2-40B4-BE49-F238E27FC236}">
                <a16:creationId xmlns:a16="http://schemas.microsoft.com/office/drawing/2014/main" id="{387C0694-B486-415A-99B0-A2C026934C1C}"/>
              </a:ext>
            </a:extLst>
          </p:cNvPr>
          <p:cNvSpPr>
            <a:spLocks noGrp="1"/>
          </p:cNvSpPr>
          <p:nvPr>
            <p:ph type="dt" sz="half" idx="10"/>
          </p:nvPr>
        </p:nvSpPr>
        <p:spPr>
          <a:xfrm>
            <a:off x="685800" y="378281"/>
            <a:ext cx="1600200" cy="215444"/>
          </a:xfrm>
        </p:spPr>
        <p:txBody>
          <a:bodyPr/>
          <a:lstStyle/>
          <a:p>
            <a:r>
              <a:rPr lang="en-US" altLang="en-US" dirty="0" smtClean="0"/>
              <a:t>Nov </a:t>
            </a:r>
            <a:r>
              <a:rPr lang="en-US" altLang="en-US" dirty="0"/>
              <a:t>2021</a:t>
            </a:r>
          </a:p>
        </p:txBody>
      </p:sp>
      <p:sp>
        <p:nvSpPr>
          <p:cNvPr id="13" name="Footer Placeholder 2"/>
          <p:cNvSpPr>
            <a:spLocks noGrp="1"/>
          </p:cNvSpPr>
          <p:nvPr>
            <p:ph type="ftr" sz="quarter" idx="11"/>
          </p:nvPr>
        </p:nvSpPr>
        <p:spPr>
          <a:xfrm>
            <a:off x="5004048" y="6475413"/>
            <a:ext cx="3606552" cy="184666"/>
          </a:xfrm>
        </p:spPr>
        <p:txBody>
          <a:bodyPr/>
          <a:lstStyle/>
          <a:p>
            <a:r>
              <a:rPr lang="en-US" altLang="en-US" dirty="0" smtClean="0"/>
              <a:t>Rani Keren, </a:t>
            </a:r>
            <a:r>
              <a:rPr lang="en-US" altLang="en-US" dirty="0" smtClean="0"/>
              <a:t>Huawei</a:t>
            </a:r>
            <a:endParaRPr lang="en-US" altLang="en-US" dirty="0"/>
          </a:p>
        </p:txBody>
      </p:sp>
      <p:sp>
        <p:nvSpPr>
          <p:cNvPr id="7" name="Content Placeholder 3"/>
          <p:cNvSpPr txBox="1">
            <a:spLocks/>
          </p:cNvSpPr>
          <p:nvPr/>
        </p:nvSpPr>
        <p:spPr bwMode="auto">
          <a:xfrm>
            <a:off x="195528" y="2889292"/>
            <a:ext cx="8431088" cy="3528392"/>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rmAutofit fontScale="25000" lnSpcReduction="20000"/>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355601" lvl="1" indent="-182563">
              <a:lnSpc>
                <a:spcPct val="100000"/>
              </a:lnSpc>
              <a:spcAft>
                <a:spcPts val="700"/>
              </a:spcAft>
              <a:buClrTx/>
              <a:buFont typeface="Arial" pitchFamily="34" charset="0"/>
              <a:buChar char="•"/>
            </a:pPr>
            <a:r>
              <a:rPr lang="en-US" sz="8000" dirty="0" smtClean="0">
                <a:solidFill>
                  <a:schemeClr val="tx1">
                    <a:lumMod val="75000"/>
                    <a:lumOff val="25000"/>
                  </a:schemeClr>
                </a:solidFill>
                <a:latin typeface="+mj-lt"/>
                <a:ea typeface="Arial Unicode MS" pitchFamily="34" charset="-128"/>
                <a:cs typeface="Arial Unicode MS" pitchFamily="34" charset="-128"/>
              </a:rPr>
              <a:t>A typical receiver TOA implementation: JBSF (Jump </a:t>
            </a:r>
            <a:r>
              <a:rPr lang="en-US" sz="8000" dirty="0" smtClean="0">
                <a:solidFill>
                  <a:schemeClr val="tx1">
                    <a:lumMod val="75000"/>
                    <a:lumOff val="25000"/>
                  </a:schemeClr>
                </a:solidFill>
                <a:latin typeface="+mj-lt"/>
                <a:ea typeface="Arial Unicode MS" pitchFamily="34" charset="-128"/>
                <a:cs typeface="Arial Unicode MS" pitchFamily="34" charset="-128"/>
              </a:rPr>
              <a:t>Backwards</a:t>
            </a:r>
            <a:r>
              <a:rPr lang="en-US" sz="8000" dirty="0" smtClean="0">
                <a:solidFill>
                  <a:schemeClr val="tx1">
                    <a:lumMod val="75000"/>
                    <a:lumOff val="25000"/>
                  </a:schemeClr>
                </a:solidFill>
                <a:latin typeface="+mj-lt"/>
                <a:ea typeface="Arial Unicode MS" pitchFamily="34" charset="-128"/>
                <a:cs typeface="Arial Unicode MS" pitchFamily="34" charset="-128"/>
              </a:rPr>
              <a:t>, </a:t>
            </a:r>
            <a:r>
              <a:rPr lang="en-US" sz="8000" dirty="0" smtClean="0">
                <a:solidFill>
                  <a:schemeClr val="tx1">
                    <a:lumMod val="75000"/>
                    <a:lumOff val="25000"/>
                  </a:schemeClr>
                </a:solidFill>
                <a:latin typeface="+mj-lt"/>
                <a:ea typeface="Arial Unicode MS" pitchFamily="34" charset="-128"/>
                <a:cs typeface="Arial Unicode MS" pitchFamily="34" charset="-128"/>
              </a:rPr>
              <a:t>Search </a:t>
            </a:r>
            <a:r>
              <a:rPr lang="en-US" sz="8000" dirty="0">
                <a:solidFill>
                  <a:schemeClr val="tx1">
                    <a:lumMod val="75000"/>
                    <a:lumOff val="25000"/>
                  </a:schemeClr>
                </a:solidFill>
                <a:latin typeface="+mj-lt"/>
                <a:ea typeface="Arial Unicode MS" pitchFamily="34" charset="-128"/>
                <a:cs typeface="Arial Unicode MS" pitchFamily="34" charset="-128"/>
              </a:rPr>
              <a:t>F</a:t>
            </a:r>
            <a:r>
              <a:rPr lang="en-US" sz="8000" dirty="0" smtClean="0">
                <a:solidFill>
                  <a:schemeClr val="tx1">
                    <a:lumMod val="75000"/>
                    <a:lumOff val="25000"/>
                  </a:schemeClr>
                </a:solidFill>
                <a:latin typeface="+mj-lt"/>
                <a:ea typeface="Arial Unicode MS" pitchFamily="34" charset="-128"/>
                <a:cs typeface="Arial Unicode MS" pitchFamily="34" charset="-128"/>
              </a:rPr>
              <a:t>orward</a:t>
            </a:r>
            <a:r>
              <a:rPr lang="en-US" sz="8000" dirty="0" smtClean="0">
                <a:solidFill>
                  <a:schemeClr val="tx1">
                    <a:lumMod val="75000"/>
                    <a:lumOff val="25000"/>
                  </a:schemeClr>
                </a:solidFill>
                <a:latin typeface="+mj-lt"/>
                <a:ea typeface="Arial Unicode MS" pitchFamily="34" charset="-128"/>
                <a:cs typeface="Arial Unicode MS" pitchFamily="34" charset="-128"/>
              </a:rPr>
              <a:t>)</a:t>
            </a:r>
          </a:p>
          <a:p>
            <a:pPr marL="355601" lvl="1" indent="-182563">
              <a:lnSpc>
                <a:spcPct val="100000"/>
              </a:lnSpc>
              <a:spcAft>
                <a:spcPts val="700"/>
              </a:spcAft>
              <a:buClrTx/>
              <a:buFont typeface="Arial" pitchFamily="34" charset="0"/>
              <a:buChar char="•"/>
            </a:pPr>
            <a:r>
              <a:rPr lang="en-US" sz="8000" dirty="0" smtClean="0">
                <a:solidFill>
                  <a:schemeClr val="tx1">
                    <a:lumMod val="75000"/>
                    <a:lumOff val="25000"/>
                  </a:schemeClr>
                </a:solidFill>
                <a:latin typeface="+mj-lt"/>
                <a:ea typeface="Arial Unicode MS" pitchFamily="34" charset="-128"/>
                <a:cs typeface="Arial Unicode MS" pitchFamily="34" charset="-128"/>
              </a:rPr>
              <a:t>From</a:t>
            </a:r>
            <a:r>
              <a:rPr lang="en-US" sz="8000" dirty="0" smtClean="0">
                <a:solidFill>
                  <a:schemeClr val="accent4">
                    <a:lumMod val="75000"/>
                    <a:lumOff val="25000"/>
                  </a:schemeClr>
                </a:solidFill>
                <a:latin typeface="+mj-lt"/>
                <a:ea typeface="Arial Unicode MS" pitchFamily="34" charset="-128"/>
                <a:cs typeface="Arial Unicode MS" pitchFamily="34" charset="-128"/>
              </a:rPr>
              <a:t> the </a:t>
            </a:r>
            <a:r>
              <a:rPr lang="en-US" sz="8000" dirty="0" smtClean="0">
                <a:solidFill>
                  <a:schemeClr val="tx1">
                    <a:lumMod val="75000"/>
                    <a:lumOff val="25000"/>
                  </a:schemeClr>
                </a:solidFill>
                <a:latin typeface="+mj-lt"/>
                <a:ea typeface="Arial Unicode MS" pitchFamily="34" charset="-128"/>
                <a:cs typeface="Arial Unicode MS" pitchFamily="34" charset="-128"/>
              </a:rPr>
              <a:t>global maximum, jump backwards by a </a:t>
            </a:r>
            <a:r>
              <a:rPr lang="en-US" sz="8000" dirty="0" smtClean="0">
                <a:solidFill>
                  <a:schemeClr val="tx1">
                    <a:lumMod val="75000"/>
                    <a:lumOff val="25000"/>
                  </a:schemeClr>
                </a:solidFill>
                <a:latin typeface="+mj-lt"/>
                <a:ea typeface="Arial Unicode MS" pitchFamily="34" charset="-128"/>
                <a:cs typeface="Arial Unicode MS" pitchFamily="34" charset="-128"/>
              </a:rPr>
              <a:t>preconfigured </a:t>
            </a:r>
            <a:r>
              <a:rPr lang="en-US" sz="8000" dirty="0" smtClean="0">
                <a:solidFill>
                  <a:schemeClr val="tx1">
                    <a:lumMod val="75000"/>
                    <a:lumOff val="25000"/>
                  </a:schemeClr>
                </a:solidFill>
                <a:latin typeface="+mj-lt"/>
                <a:ea typeface="Arial Unicode MS" pitchFamily="34" charset="-128"/>
                <a:cs typeface="Arial Unicode MS" pitchFamily="34" charset="-128"/>
              </a:rPr>
              <a:t>duration BTW </a:t>
            </a:r>
            <a:r>
              <a:rPr lang="en-US" sz="8000" dirty="0" smtClean="0">
                <a:solidFill>
                  <a:schemeClr val="tx1">
                    <a:lumMod val="75000"/>
                    <a:lumOff val="25000"/>
                  </a:schemeClr>
                </a:solidFill>
                <a:latin typeface="+mj-lt"/>
                <a:ea typeface="Arial Unicode MS" pitchFamily="34" charset="-128"/>
                <a:cs typeface="Arial Unicode MS" pitchFamily="34" charset="-128"/>
              </a:rPr>
              <a:t>(</a:t>
            </a:r>
            <a:r>
              <a:rPr lang="en-US" sz="8000" dirty="0" smtClean="0">
                <a:solidFill>
                  <a:schemeClr val="accent4">
                    <a:lumMod val="75000"/>
                    <a:lumOff val="25000"/>
                  </a:schemeClr>
                </a:solidFill>
                <a:latin typeface="+mj-lt"/>
                <a:ea typeface="Arial Unicode MS" pitchFamily="34" charset="-128"/>
                <a:cs typeface="Arial Unicode MS" pitchFamily="34" charset="-128"/>
              </a:rPr>
              <a:t>B</a:t>
            </a:r>
            <a:r>
              <a:rPr lang="en-US" sz="8000" dirty="0" smtClean="0">
                <a:solidFill>
                  <a:schemeClr val="tx1">
                    <a:lumMod val="75000"/>
                    <a:lumOff val="25000"/>
                  </a:schemeClr>
                </a:solidFill>
                <a:latin typeface="+mj-lt"/>
                <a:ea typeface="Arial Unicode MS" pitchFamily="34" charset="-128"/>
                <a:cs typeface="Arial Unicode MS" pitchFamily="34" charset="-128"/>
              </a:rPr>
              <a:t>ack-search </a:t>
            </a:r>
            <a:r>
              <a:rPr lang="en-US" sz="8000" dirty="0" smtClean="0">
                <a:solidFill>
                  <a:schemeClr val="accent4">
                    <a:lumMod val="75000"/>
                    <a:lumOff val="25000"/>
                  </a:schemeClr>
                </a:solidFill>
                <a:latin typeface="+mj-lt"/>
                <a:ea typeface="Arial Unicode MS" pitchFamily="34" charset="-128"/>
                <a:cs typeface="Arial Unicode MS" pitchFamily="34" charset="-128"/>
              </a:rPr>
              <a:t>T</a:t>
            </a:r>
            <a:r>
              <a:rPr lang="en-US" sz="8000" dirty="0" smtClean="0">
                <a:solidFill>
                  <a:schemeClr val="tx1">
                    <a:lumMod val="75000"/>
                    <a:lumOff val="25000"/>
                  </a:schemeClr>
                </a:solidFill>
                <a:latin typeface="+mj-lt"/>
                <a:ea typeface="Arial Unicode MS" pitchFamily="34" charset="-128"/>
                <a:cs typeface="Arial Unicode MS" pitchFamily="34" charset="-128"/>
              </a:rPr>
              <a:t>ime </a:t>
            </a:r>
            <a:r>
              <a:rPr lang="en-US" sz="8000" dirty="0" smtClean="0">
                <a:solidFill>
                  <a:schemeClr val="accent4">
                    <a:lumMod val="75000"/>
                    <a:lumOff val="25000"/>
                  </a:schemeClr>
                </a:solidFill>
                <a:latin typeface="+mj-lt"/>
                <a:ea typeface="Arial Unicode MS" pitchFamily="34" charset="-128"/>
                <a:cs typeface="Arial Unicode MS" pitchFamily="34" charset="-128"/>
              </a:rPr>
              <a:t>W</a:t>
            </a:r>
            <a:r>
              <a:rPr lang="en-US" sz="8000" dirty="0" smtClean="0">
                <a:solidFill>
                  <a:schemeClr val="tx1">
                    <a:lumMod val="75000"/>
                    <a:lumOff val="25000"/>
                  </a:schemeClr>
                </a:solidFill>
                <a:latin typeface="+mj-lt"/>
                <a:ea typeface="Arial Unicode MS" pitchFamily="34" charset="-128"/>
                <a:cs typeface="Arial Unicode MS" pitchFamily="34" charset="-128"/>
              </a:rPr>
              <a:t>indow</a:t>
            </a:r>
            <a:r>
              <a:rPr lang="en-US" sz="8000" dirty="0" smtClean="0">
                <a:solidFill>
                  <a:schemeClr val="tx1">
                    <a:lumMod val="75000"/>
                    <a:lumOff val="25000"/>
                  </a:schemeClr>
                </a:solidFill>
                <a:latin typeface="+mj-lt"/>
                <a:ea typeface="Arial Unicode MS" pitchFamily="34" charset="-128"/>
                <a:cs typeface="Arial Unicode MS" pitchFamily="34" charset="-128"/>
              </a:rPr>
              <a:t>) and search </a:t>
            </a:r>
            <a:r>
              <a:rPr lang="en-US" sz="8000" dirty="0">
                <a:solidFill>
                  <a:schemeClr val="tx1">
                    <a:lumMod val="75000"/>
                    <a:lumOff val="25000"/>
                  </a:schemeClr>
                </a:solidFill>
                <a:latin typeface="+mj-lt"/>
                <a:ea typeface="Arial Unicode MS" pitchFamily="34" charset="-128"/>
                <a:cs typeface="Arial Unicode MS" pitchFamily="34" charset="-128"/>
              </a:rPr>
              <a:t>forward </a:t>
            </a:r>
            <a:r>
              <a:rPr lang="en-US" sz="8000" dirty="0" smtClean="0">
                <a:solidFill>
                  <a:schemeClr val="accent4">
                    <a:lumMod val="75000"/>
                    <a:lumOff val="25000"/>
                  </a:schemeClr>
                </a:solidFill>
                <a:latin typeface="+mj-lt"/>
                <a:ea typeface="Arial Unicode MS" pitchFamily="34" charset="-128"/>
                <a:cs typeface="Arial Unicode MS" pitchFamily="34" charset="-128"/>
              </a:rPr>
              <a:t>across the </a:t>
            </a:r>
            <a:r>
              <a:rPr lang="en-US" sz="8000" dirty="0">
                <a:solidFill>
                  <a:schemeClr val="tx1">
                    <a:lumMod val="75000"/>
                    <a:lumOff val="25000"/>
                  </a:schemeClr>
                </a:solidFill>
                <a:latin typeface="+mj-lt"/>
                <a:ea typeface="Arial Unicode MS" pitchFamily="34" charset="-128"/>
                <a:cs typeface="Arial Unicode MS" pitchFamily="34" charset="-128"/>
              </a:rPr>
              <a:t>CIR estimation </a:t>
            </a:r>
            <a:r>
              <a:rPr lang="en-US" sz="8000" dirty="0" smtClean="0">
                <a:solidFill>
                  <a:schemeClr val="tx1">
                    <a:lumMod val="75000"/>
                    <a:lumOff val="25000"/>
                  </a:schemeClr>
                </a:solidFill>
                <a:latin typeface="+mj-lt"/>
                <a:ea typeface="Arial Unicode MS" pitchFamily="34" charset="-128"/>
                <a:cs typeface="Arial Unicode MS" pitchFamily="34" charset="-128"/>
              </a:rPr>
              <a:t>for </a:t>
            </a:r>
            <a:r>
              <a:rPr lang="en-US" sz="8000" dirty="0">
                <a:solidFill>
                  <a:schemeClr val="tx1">
                    <a:lumMod val="75000"/>
                    <a:lumOff val="25000"/>
                  </a:schemeClr>
                </a:solidFill>
                <a:latin typeface="+mj-lt"/>
                <a:ea typeface="Arial Unicode MS" pitchFamily="34" charset="-128"/>
                <a:cs typeface="Arial Unicode MS" pitchFamily="34" charset="-128"/>
              </a:rPr>
              <a:t>the earliest local </a:t>
            </a:r>
            <a:r>
              <a:rPr lang="en-US" sz="8000" dirty="0" smtClean="0">
                <a:solidFill>
                  <a:schemeClr val="tx1">
                    <a:lumMod val="75000"/>
                    <a:lumOff val="25000"/>
                  </a:schemeClr>
                </a:solidFill>
                <a:latin typeface="+mj-lt"/>
                <a:ea typeface="Arial Unicode MS" pitchFamily="34" charset="-128"/>
                <a:cs typeface="Arial Unicode MS" pitchFamily="34" charset="-128"/>
              </a:rPr>
              <a:t>peak above </a:t>
            </a:r>
            <a:r>
              <a:rPr lang="en-US" sz="8000" dirty="0" smtClean="0">
                <a:solidFill>
                  <a:schemeClr val="tx1">
                    <a:lumMod val="75000"/>
                    <a:lumOff val="25000"/>
                  </a:schemeClr>
                </a:solidFill>
                <a:latin typeface="+mj-lt"/>
                <a:ea typeface="Arial Unicode MS" pitchFamily="34" charset="-128"/>
                <a:cs typeface="Arial Unicode MS" pitchFamily="34" charset="-128"/>
              </a:rPr>
              <a:t>an adaptive</a:t>
            </a:r>
            <a:r>
              <a:rPr lang="en-US" sz="8000" dirty="0" smtClean="0">
                <a:solidFill>
                  <a:srgbClr val="FF0000"/>
                </a:solidFill>
                <a:latin typeface="+mj-lt"/>
                <a:ea typeface="Arial Unicode MS" pitchFamily="34" charset="-128"/>
                <a:cs typeface="Arial Unicode MS" pitchFamily="34" charset="-128"/>
              </a:rPr>
              <a:t> </a:t>
            </a:r>
            <a:r>
              <a:rPr lang="en-US" sz="8000" dirty="0" smtClean="0">
                <a:solidFill>
                  <a:schemeClr val="tx1">
                    <a:lumMod val="75000"/>
                    <a:lumOff val="25000"/>
                  </a:schemeClr>
                </a:solidFill>
                <a:latin typeface="+mj-lt"/>
                <a:ea typeface="Arial Unicode MS" pitchFamily="34" charset="-128"/>
                <a:cs typeface="Arial Unicode MS" pitchFamily="34" charset="-128"/>
              </a:rPr>
              <a:t>detection threshold.</a:t>
            </a:r>
          </a:p>
          <a:p>
            <a:pPr marL="355601" lvl="1" indent="-182563">
              <a:lnSpc>
                <a:spcPct val="100000"/>
              </a:lnSpc>
              <a:spcAft>
                <a:spcPts val="700"/>
              </a:spcAft>
              <a:buClrTx/>
              <a:buFont typeface="Arial" pitchFamily="34" charset="0"/>
              <a:buChar char="•"/>
            </a:pPr>
            <a:r>
              <a:rPr lang="en-US" sz="8000" dirty="0">
                <a:solidFill>
                  <a:schemeClr val="tx1">
                    <a:lumMod val="75000"/>
                    <a:lumOff val="25000"/>
                  </a:schemeClr>
                </a:solidFill>
                <a:latin typeface="+mj-lt"/>
                <a:ea typeface="Arial Unicode MS" pitchFamily="34" charset="-128"/>
                <a:cs typeface="Arial Unicode MS" pitchFamily="34" charset="-128"/>
              </a:rPr>
              <a:t>T</a:t>
            </a:r>
            <a:r>
              <a:rPr lang="en-US" sz="8000" dirty="0" smtClean="0">
                <a:solidFill>
                  <a:schemeClr val="tx1">
                    <a:lumMod val="75000"/>
                    <a:lumOff val="25000"/>
                  </a:schemeClr>
                </a:solidFill>
                <a:latin typeface="+mj-lt"/>
                <a:ea typeface="Arial Unicode MS" pitchFamily="34" charset="-128"/>
                <a:cs typeface="Arial Unicode MS" pitchFamily="34" charset="-128"/>
              </a:rPr>
              <a:t>he </a:t>
            </a:r>
            <a:r>
              <a:rPr lang="en-US" sz="8000" dirty="0" smtClean="0">
                <a:solidFill>
                  <a:schemeClr val="tx1">
                    <a:lumMod val="75000"/>
                    <a:lumOff val="25000"/>
                  </a:schemeClr>
                </a:solidFill>
                <a:latin typeface="+mj-lt"/>
                <a:ea typeface="Arial Unicode MS" pitchFamily="34" charset="-128"/>
                <a:cs typeface="Arial Unicode MS" pitchFamily="34" charset="-128"/>
              </a:rPr>
              <a:t>detection threshold </a:t>
            </a:r>
            <a:r>
              <a:rPr lang="en-US" sz="8000" dirty="0" smtClean="0">
                <a:solidFill>
                  <a:schemeClr val="tx1">
                    <a:lumMod val="75000"/>
                    <a:lumOff val="25000"/>
                  </a:schemeClr>
                </a:solidFill>
                <a:latin typeface="+mj-lt"/>
                <a:ea typeface="Arial Unicode MS" pitchFamily="34" charset="-128"/>
                <a:cs typeface="Arial Unicode MS" pitchFamily="34" charset="-128"/>
              </a:rPr>
              <a:t>is set as </a:t>
            </a:r>
            <a:r>
              <a:rPr lang="en-US" sz="8000" dirty="0" smtClean="0">
                <a:solidFill>
                  <a:schemeClr val="tx1">
                    <a:lumMod val="75000"/>
                    <a:lumOff val="25000"/>
                  </a:schemeClr>
                </a:solidFill>
                <a:latin typeface="+mj-lt"/>
                <a:ea typeface="Arial Unicode MS" pitchFamily="34" charset="-128"/>
                <a:cs typeface="Arial Unicode MS" pitchFamily="34" charset="-128"/>
              </a:rPr>
              <a:t>the higher </a:t>
            </a:r>
            <a:r>
              <a:rPr lang="en-US" sz="8000" dirty="0" smtClean="0">
                <a:solidFill>
                  <a:schemeClr val="accent4">
                    <a:lumMod val="75000"/>
                    <a:lumOff val="25000"/>
                  </a:schemeClr>
                </a:solidFill>
                <a:latin typeface="+mj-lt"/>
                <a:ea typeface="Arial Unicode MS" pitchFamily="34" charset="-128"/>
                <a:cs typeface="Arial Unicode MS" pitchFamily="34" charset="-128"/>
              </a:rPr>
              <a:t>of</a:t>
            </a:r>
            <a:r>
              <a:rPr lang="en-US" sz="8000" dirty="0" smtClean="0">
                <a:solidFill>
                  <a:schemeClr val="tx1">
                    <a:lumMod val="75000"/>
                    <a:lumOff val="25000"/>
                  </a:schemeClr>
                </a:solidFill>
                <a:latin typeface="+mj-lt"/>
                <a:ea typeface="Arial Unicode MS" pitchFamily="34" charset="-128"/>
                <a:cs typeface="Arial Unicode MS" pitchFamily="34" charset="-128"/>
              </a:rPr>
              <a:t> </a:t>
            </a:r>
            <a:r>
              <a:rPr lang="en-US" sz="8000" dirty="0" smtClean="0">
                <a:solidFill>
                  <a:schemeClr val="tx1">
                    <a:lumMod val="75000"/>
                    <a:lumOff val="25000"/>
                  </a:schemeClr>
                </a:solidFill>
                <a:latin typeface="+mj-lt"/>
                <a:ea typeface="Arial Unicode MS" pitchFamily="34" charset="-128"/>
                <a:cs typeface="Arial Unicode MS" pitchFamily="34" charset="-128"/>
              </a:rPr>
              <a:t>the following two:</a:t>
            </a:r>
          </a:p>
          <a:p>
            <a:pPr marL="542926" lvl="2" indent="-182563">
              <a:lnSpc>
                <a:spcPct val="100000"/>
              </a:lnSpc>
              <a:spcAft>
                <a:spcPts val="700"/>
              </a:spcAft>
              <a:buClrTx/>
              <a:buFont typeface="Arial" pitchFamily="34" charset="0"/>
              <a:buChar char="•"/>
            </a:pPr>
            <a:r>
              <a:rPr lang="en-US" sz="5600" dirty="0" smtClean="0">
                <a:solidFill>
                  <a:schemeClr val="tx1">
                    <a:lumMod val="75000"/>
                    <a:lumOff val="25000"/>
                  </a:schemeClr>
                </a:solidFill>
                <a:latin typeface="+mj-lt"/>
                <a:ea typeface="Arial Unicode MS" pitchFamily="34" charset="-128"/>
                <a:cs typeface="Arial Unicode MS" pitchFamily="34" charset="-128"/>
              </a:rPr>
              <a:t>MPEP </a:t>
            </a:r>
            <a:r>
              <a:rPr lang="en-US" sz="5600" dirty="0" smtClean="0">
                <a:solidFill>
                  <a:schemeClr val="tx1">
                    <a:lumMod val="75000"/>
                    <a:lumOff val="25000"/>
                  </a:schemeClr>
                </a:solidFill>
                <a:latin typeface="+mj-lt"/>
                <a:ea typeface="Arial Unicode MS" pitchFamily="34" charset="-128"/>
                <a:cs typeface="Arial Unicode MS" pitchFamily="34" charset="-128"/>
              </a:rPr>
              <a:t>(Maximum </a:t>
            </a:r>
            <a:r>
              <a:rPr lang="en-US" sz="5600" dirty="0">
                <a:solidFill>
                  <a:schemeClr val="tx1">
                    <a:lumMod val="75000"/>
                    <a:lumOff val="25000"/>
                  </a:schemeClr>
                </a:solidFill>
                <a:latin typeface="+mj-lt"/>
                <a:ea typeface="Arial Unicode MS" pitchFamily="34" charset="-128"/>
                <a:cs typeface="Arial Unicode MS" pitchFamily="34" charset="-128"/>
              </a:rPr>
              <a:t>P</a:t>
            </a:r>
            <a:r>
              <a:rPr lang="en-US" sz="5600" dirty="0" smtClean="0">
                <a:solidFill>
                  <a:schemeClr val="tx1">
                    <a:lumMod val="75000"/>
                    <a:lumOff val="25000"/>
                  </a:schemeClr>
                </a:solidFill>
                <a:latin typeface="+mj-lt"/>
                <a:ea typeface="Arial Unicode MS" pitchFamily="34" charset="-128"/>
                <a:cs typeface="Arial Unicode MS" pitchFamily="34" charset="-128"/>
              </a:rPr>
              <a:t>eak </a:t>
            </a:r>
            <a:r>
              <a:rPr lang="en-US" sz="5600" dirty="0" smtClean="0">
                <a:solidFill>
                  <a:schemeClr val="tx1">
                    <a:lumMod val="75000"/>
                    <a:lumOff val="25000"/>
                  </a:schemeClr>
                </a:solidFill>
                <a:latin typeface="+mj-lt"/>
                <a:ea typeface="Arial Unicode MS" pitchFamily="34" charset="-128"/>
                <a:cs typeface="Arial Unicode MS" pitchFamily="34" charset="-128"/>
              </a:rPr>
              <a:t>to </a:t>
            </a:r>
            <a:r>
              <a:rPr lang="en-US" sz="5600" dirty="0" smtClean="0">
                <a:solidFill>
                  <a:schemeClr val="tx1">
                    <a:lumMod val="75000"/>
                    <a:lumOff val="25000"/>
                  </a:schemeClr>
                </a:solidFill>
                <a:latin typeface="+mj-lt"/>
                <a:ea typeface="Arial Unicode MS" pitchFamily="34" charset="-128"/>
                <a:cs typeface="Arial Unicode MS" pitchFamily="34" charset="-128"/>
              </a:rPr>
              <a:t>Early </a:t>
            </a:r>
            <a:r>
              <a:rPr lang="en-US" sz="5600" dirty="0">
                <a:solidFill>
                  <a:schemeClr val="tx1">
                    <a:lumMod val="75000"/>
                    <a:lumOff val="25000"/>
                  </a:schemeClr>
                </a:solidFill>
                <a:latin typeface="+mj-lt"/>
                <a:ea typeface="Arial Unicode MS" pitchFamily="34" charset="-128"/>
                <a:cs typeface="Arial Unicode MS" pitchFamily="34" charset="-128"/>
              </a:rPr>
              <a:t>P</a:t>
            </a:r>
            <a:r>
              <a:rPr lang="en-US" sz="5600" dirty="0" smtClean="0">
                <a:solidFill>
                  <a:schemeClr val="tx1">
                    <a:lumMod val="75000"/>
                    <a:lumOff val="25000"/>
                  </a:schemeClr>
                </a:solidFill>
                <a:latin typeface="+mj-lt"/>
                <a:ea typeface="Arial Unicode MS" pitchFamily="34" charset="-128"/>
                <a:cs typeface="Arial Unicode MS" pitchFamily="34" charset="-128"/>
              </a:rPr>
              <a:t>eak </a:t>
            </a:r>
            <a:r>
              <a:rPr lang="en-US" sz="5600" dirty="0" smtClean="0">
                <a:solidFill>
                  <a:schemeClr val="tx1">
                    <a:lumMod val="75000"/>
                    <a:lumOff val="25000"/>
                  </a:schemeClr>
                </a:solidFill>
                <a:latin typeface="+mj-lt"/>
                <a:ea typeface="Arial Unicode MS" pitchFamily="34" charset="-128"/>
                <a:cs typeface="Arial Unicode MS" pitchFamily="34" charset="-128"/>
              </a:rPr>
              <a:t>ratio) </a:t>
            </a:r>
            <a:r>
              <a:rPr lang="en-US" sz="5600" dirty="0" smtClean="0">
                <a:solidFill>
                  <a:schemeClr val="tx1">
                    <a:lumMod val="75000"/>
                    <a:lumOff val="25000"/>
                  </a:schemeClr>
                </a:solidFill>
                <a:latin typeface="+mj-lt"/>
                <a:ea typeface="Arial Unicode MS" pitchFamily="34" charset="-128"/>
                <a:cs typeface="Arial Unicode MS" pitchFamily="34" charset="-128"/>
              </a:rPr>
              <a:t>below global </a:t>
            </a:r>
            <a:r>
              <a:rPr lang="en-US" sz="5600" dirty="0" smtClean="0">
                <a:solidFill>
                  <a:schemeClr val="tx1">
                    <a:lumMod val="75000"/>
                    <a:lumOff val="25000"/>
                  </a:schemeClr>
                </a:solidFill>
                <a:latin typeface="+mj-lt"/>
                <a:ea typeface="Arial Unicode MS" pitchFamily="34" charset="-128"/>
                <a:cs typeface="Arial Unicode MS" pitchFamily="34" charset="-128"/>
              </a:rPr>
              <a:t>maximum (avoid </a:t>
            </a:r>
            <a:r>
              <a:rPr lang="en-US" sz="5600" dirty="0" smtClean="0">
                <a:solidFill>
                  <a:schemeClr val="tx1">
                    <a:lumMod val="75000"/>
                    <a:lumOff val="25000"/>
                  </a:schemeClr>
                </a:solidFill>
                <a:latin typeface="+mj-lt"/>
                <a:ea typeface="Arial Unicode MS" pitchFamily="34" charset="-128"/>
                <a:cs typeface="Arial Unicode MS" pitchFamily="34" charset="-128"/>
              </a:rPr>
              <a:t>precursor</a:t>
            </a:r>
            <a:r>
              <a:rPr lang="en-US" sz="5600" dirty="0" smtClean="0">
                <a:solidFill>
                  <a:schemeClr val="tx1">
                    <a:lumMod val="75000"/>
                    <a:lumOff val="25000"/>
                  </a:schemeClr>
                </a:solidFill>
                <a:latin typeface="+mj-lt"/>
                <a:ea typeface="Arial Unicode MS" pitchFamily="34" charset="-128"/>
                <a:cs typeface="Arial Unicode MS" pitchFamily="34" charset="-128"/>
              </a:rPr>
              <a:t> </a:t>
            </a:r>
            <a:r>
              <a:rPr lang="en-US" sz="5600" dirty="0" smtClean="0">
                <a:solidFill>
                  <a:schemeClr val="tx1">
                    <a:lumMod val="75000"/>
                    <a:lumOff val="25000"/>
                  </a:schemeClr>
                </a:solidFill>
                <a:latin typeface="+mj-lt"/>
                <a:ea typeface="Arial Unicode MS" pitchFamily="34" charset="-128"/>
                <a:cs typeface="Arial Unicode MS" pitchFamily="34" charset="-128"/>
              </a:rPr>
              <a:t>peak detection)</a:t>
            </a:r>
          </a:p>
          <a:p>
            <a:pPr marL="542926" lvl="2" indent="-182563">
              <a:lnSpc>
                <a:spcPct val="100000"/>
              </a:lnSpc>
              <a:spcAft>
                <a:spcPts val="700"/>
              </a:spcAft>
              <a:buClrTx/>
              <a:buFont typeface="Arial" pitchFamily="34" charset="0"/>
              <a:buChar char="•"/>
            </a:pPr>
            <a:r>
              <a:rPr lang="en-US" sz="5600" dirty="0" smtClean="0">
                <a:solidFill>
                  <a:schemeClr val="tx1">
                    <a:lumMod val="75000"/>
                    <a:lumOff val="25000"/>
                  </a:schemeClr>
                </a:solidFill>
                <a:latin typeface="+mj-lt"/>
                <a:ea typeface="Arial Unicode MS" pitchFamily="34" charset="-128"/>
                <a:cs typeface="Arial Unicode MS" pitchFamily="34" charset="-128"/>
              </a:rPr>
              <a:t>PAPR </a:t>
            </a:r>
            <a:r>
              <a:rPr lang="en-US" sz="5600" dirty="0" smtClean="0">
                <a:solidFill>
                  <a:schemeClr val="tx1">
                    <a:lumMod val="75000"/>
                    <a:lumOff val="25000"/>
                  </a:schemeClr>
                </a:solidFill>
                <a:latin typeface="+mj-lt"/>
                <a:ea typeface="Arial Unicode MS" pitchFamily="34" charset="-128"/>
                <a:cs typeface="Arial Unicode MS" pitchFamily="34" charset="-128"/>
              </a:rPr>
              <a:t>(Peak </a:t>
            </a:r>
            <a:r>
              <a:rPr lang="en-US" sz="5600" dirty="0" smtClean="0">
                <a:solidFill>
                  <a:schemeClr val="tx1">
                    <a:lumMod val="75000"/>
                    <a:lumOff val="25000"/>
                  </a:schemeClr>
                </a:solidFill>
                <a:latin typeface="+mj-lt"/>
                <a:ea typeface="Arial Unicode MS" pitchFamily="34" charset="-128"/>
                <a:cs typeface="Arial Unicode MS" pitchFamily="34" charset="-128"/>
              </a:rPr>
              <a:t>to </a:t>
            </a:r>
            <a:r>
              <a:rPr lang="en-US" sz="5600" dirty="0" smtClean="0">
                <a:solidFill>
                  <a:schemeClr val="tx1">
                    <a:lumMod val="75000"/>
                    <a:lumOff val="25000"/>
                  </a:schemeClr>
                </a:solidFill>
                <a:latin typeface="+mj-lt"/>
                <a:ea typeface="Arial Unicode MS" pitchFamily="34" charset="-128"/>
                <a:cs typeface="Arial Unicode MS" pitchFamily="34" charset="-128"/>
              </a:rPr>
              <a:t>Average </a:t>
            </a:r>
            <a:r>
              <a:rPr lang="en-US" sz="5600" dirty="0">
                <a:solidFill>
                  <a:schemeClr val="tx1">
                    <a:lumMod val="75000"/>
                    <a:lumOff val="25000"/>
                  </a:schemeClr>
                </a:solidFill>
                <a:latin typeface="+mj-lt"/>
                <a:ea typeface="Arial Unicode MS" pitchFamily="34" charset="-128"/>
                <a:cs typeface="Arial Unicode MS" pitchFamily="34" charset="-128"/>
              </a:rPr>
              <a:t>P</a:t>
            </a:r>
            <a:r>
              <a:rPr lang="en-US" sz="5600" dirty="0" smtClean="0">
                <a:solidFill>
                  <a:schemeClr val="tx1">
                    <a:lumMod val="75000"/>
                    <a:lumOff val="25000"/>
                  </a:schemeClr>
                </a:solidFill>
                <a:latin typeface="+mj-lt"/>
                <a:ea typeface="Arial Unicode MS" pitchFamily="34" charset="-128"/>
                <a:cs typeface="Arial Unicode MS" pitchFamily="34" charset="-128"/>
              </a:rPr>
              <a:t>ower </a:t>
            </a:r>
            <a:r>
              <a:rPr lang="en-US" sz="5600" dirty="0">
                <a:solidFill>
                  <a:schemeClr val="tx1">
                    <a:lumMod val="75000"/>
                    <a:lumOff val="25000"/>
                  </a:schemeClr>
                </a:solidFill>
                <a:latin typeface="+mj-lt"/>
                <a:ea typeface="Arial Unicode MS" pitchFamily="34" charset="-128"/>
                <a:cs typeface="Arial Unicode MS" pitchFamily="34" charset="-128"/>
              </a:rPr>
              <a:t>R</a:t>
            </a:r>
            <a:r>
              <a:rPr lang="en-US" sz="5600" dirty="0" smtClean="0">
                <a:solidFill>
                  <a:schemeClr val="tx1">
                    <a:lumMod val="75000"/>
                    <a:lumOff val="25000"/>
                  </a:schemeClr>
                </a:solidFill>
                <a:latin typeface="+mj-lt"/>
                <a:ea typeface="Arial Unicode MS" pitchFamily="34" charset="-128"/>
                <a:cs typeface="Arial Unicode MS" pitchFamily="34" charset="-128"/>
              </a:rPr>
              <a:t>atio</a:t>
            </a:r>
            <a:r>
              <a:rPr lang="en-US" sz="5600" dirty="0" smtClean="0">
                <a:solidFill>
                  <a:schemeClr val="tx1">
                    <a:lumMod val="75000"/>
                    <a:lumOff val="25000"/>
                  </a:schemeClr>
                </a:solidFill>
                <a:latin typeface="+mj-lt"/>
                <a:ea typeface="Arial Unicode MS" pitchFamily="34" charset="-128"/>
                <a:cs typeface="Arial Unicode MS" pitchFamily="34" charset="-128"/>
              </a:rPr>
              <a:t>) above noise </a:t>
            </a:r>
            <a:r>
              <a:rPr lang="en-US" sz="5600" dirty="0" smtClean="0">
                <a:solidFill>
                  <a:schemeClr val="tx1">
                    <a:lumMod val="75000"/>
                    <a:lumOff val="25000"/>
                  </a:schemeClr>
                </a:solidFill>
                <a:latin typeface="+mj-lt"/>
                <a:ea typeface="Arial Unicode MS" pitchFamily="34" charset="-128"/>
                <a:cs typeface="Arial Unicode MS" pitchFamily="34" charset="-128"/>
              </a:rPr>
              <a:t>floor </a:t>
            </a:r>
            <a:r>
              <a:rPr lang="en-US" sz="5600" dirty="0">
                <a:solidFill>
                  <a:schemeClr val="tx1">
                    <a:lumMod val="75000"/>
                    <a:lumOff val="25000"/>
                  </a:schemeClr>
                </a:solidFill>
                <a:latin typeface="+mj-lt"/>
                <a:ea typeface="Arial Unicode MS" pitchFamily="34" charset="-128"/>
                <a:cs typeface="Arial Unicode MS" pitchFamily="34" charset="-128"/>
              </a:rPr>
              <a:t>(</a:t>
            </a:r>
            <a:r>
              <a:rPr lang="en-US" sz="5600" dirty="0" smtClean="0">
                <a:solidFill>
                  <a:schemeClr val="tx1">
                    <a:lumMod val="75000"/>
                    <a:lumOff val="25000"/>
                  </a:schemeClr>
                </a:solidFill>
                <a:latin typeface="+mj-lt"/>
                <a:ea typeface="Arial Unicode MS" pitchFamily="34" charset="-128"/>
                <a:cs typeface="Arial Unicode MS" pitchFamily="34" charset="-128"/>
              </a:rPr>
              <a:t>avoid noise peaks detection)</a:t>
            </a:r>
          </a:p>
          <a:p>
            <a:pPr marL="458788" lvl="1" indent="-285750">
              <a:lnSpc>
                <a:spcPct val="100000"/>
              </a:lnSpc>
              <a:spcAft>
                <a:spcPts val="700"/>
              </a:spcAft>
              <a:buClrTx/>
              <a:buFont typeface="Arial" panose="020B0604020202020204" pitchFamily="34" charset="0"/>
              <a:buChar char="•"/>
            </a:pPr>
            <a:r>
              <a:rPr lang="en-US" sz="8000" dirty="0" smtClean="0">
                <a:solidFill>
                  <a:schemeClr val="tx1">
                    <a:lumMod val="75000"/>
                    <a:lumOff val="25000"/>
                  </a:schemeClr>
                </a:solidFill>
                <a:latin typeface="+mj-lt"/>
                <a:ea typeface="Arial Unicode MS" pitchFamily="34" charset="-128"/>
                <a:cs typeface="Arial Unicode MS" pitchFamily="34" charset="-128"/>
              </a:rPr>
              <a:t>Interpolation method can be used for fine tuning the peak location </a:t>
            </a:r>
            <a:r>
              <a:rPr lang="en-US" sz="8000" dirty="0" smtClean="0">
                <a:solidFill>
                  <a:schemeClr val="accent4">
                    <a:lumMod val="75000"/>
                    <a:lumOff val="25000"/>
                  </a:schemeClr>
                </a:solidFill>
                <a:latin typeface="+mj-lt"/>
                <a:ea typeface="Arial Unicode MS" pitchFamily="34" charset="-128"/>
                <a:cs typeface="Arial Unicode MS" pitchFamily="34" charset="-128"/>
              </a:rPr>
              <a:t>beyond </a:t>
            </a:r>
            <a:r>
              <a:rPr lang="en-US" sz="8000" dirty="0" smtClean="0">
                <a:solidFill>
                  <a:schemeClr val="tx1">
                    <a:lumMod val="75000"/>
                    <a:lumOff val="25000"/>
                  </a:schemeClr>
                </a:solidFill>
                <a:latin typeface="+mj-lt"/>
                <a:ea typeface="Arial Unicode MS" pitchFamily="34" charset="-128"/>
                <a:cs typeface="Arial Unicode MS" pitchFamily="34" charset="-128"/>
              </a:rPr>
              <a:t>samples interval precision.</a:t>
            </a:r>
            <a:endParaRPr lang="en-US" sz="8000" dirty="0" smtClean="0">
              <a:solidFill>
                <a:schemeClr val="tx1">
                  <a:lumMod val="75000"/>
                  <a:lumOff val="25000"/>
                </a:schemeClr>
              </a:solidFill>
              <a:latin typeface="+mj-lt"/>
              <a:ea typeface="Arial Unicode MS" pitchFamily="34" charset="-128"/>
              <a:cs typeface="Arial Unicode MS" pitchFamily="34" charset="-128"/>
            </a:endParaRPr>
          </a:p>
          <a:p>
            <a:pPr marL="458788" lvl="1" indent="-285750">
              <a:lnSpc>
                <a:spcPct val="100000"/>
              </a:lnSpc>
              <a:spcAft>
                <a:spcPts val="700"/>
              </a:spcAft>
              <a:buClrTx/>
              <a:buFont typeface="Arial" panose="020B0604020202020204" pitchFamily="34" charset="0"/>
              <a:buChar char="•"/>
            </a:pPr>
            <a:r>
              <a:rPr lang="en-US" sz="8000" dirty="0" smtClean="0">
                <a:solidFill>
                  <a:schemeClr val="tx1">
                    <a:lumMod val="75000"/>
                    <a:lumOff val="25000"/>
                  </a:schemeClr>
                </a:solidFill>
                <a:latin typeface="+mj-lt"/>
                <a:ea typeface="Arial Unicode MS" pitchFamily="34" charset="-128"/>
                <a:cs typeface="Arial Unicode MS" pitchFamily="34" charset="-128"/>
              </a:rPr>
              <a:t>JBSF </a:t>
            </a:r>
            <a:r>
              <a:rPr lang="en-US" sz="8000" dirty="0" smtClean="0">
                <a:solidFill>
                  <a:schemeClr val="tx1">
                    <a:lumMod val="75000"/>
                    <a:lumOff val="25000"/>
                  </a:schemeClr>
                </a:solidFill>
                <a:latin typeface="+mj-lt"/>
                <a:ea typeface="Arial Unicode MS" pitchFamily="34" charset="-128"/>
                <a:cs typeface="Arial Unicode MS" pitchFamily="34" charset="-128"/>
              </a:rPr>
              <a:t>advantages</a:t>
            </a:r>
            <a:r>
              <a:rPr lang="en-US" sz="8000" dirty="0" smtClean="0">
                <a:solidFill>
                  <a:schemeClr val="tx1">
                    <a:lumMod val="75000"/>
                    <a:lumOff val="25000"/>
                  </a:schemeClr>
                </a:solidFill>
                <a:latin typeface="+mj-lt"/>
                <a:ea typeface="Arial Unicode MS" pitchFamily="34" charset="-128"/>
                <a:cs typeface="Arial Unicode MS" pitchFamily="34" charset="-128"/>
              </a:rPr>
              <a:t>: Low complexity, </a:t>
            </a:r>
            <a:r>
              <a:rPr lang="en-US" sz="8000" dirty="0" smtClean="0">
                <a:solidFill>
                  <a:schemeClr val="tx1">
                    <a:lumMod val="75000"/>
                    <a:lumOff val="25000"/>
                  </a:schemeClr>
                </a:solidFill>
                <a:latin typeface="+mj-lt"/>
                <a:ea typeface="Arial Unicode MS" pitchFamily="34" charset="-128"/>
                <a:cs typeface="Arial Unicode MS" pitchFamily="34" charset="-128"/>
              </a:rPr>
              <a:t>low </a:t>
            </a:r>
            <a:r>
              <a:rPr lang="en-US" sz="8000" dirty="0" smtClean="0">
                <a:solidFill>
                  <a:schemeClr val="tx1">
                    <a:lumMod val="75000"/>
                    <a:lumOff val="25000"/>
                  </a:schemeClr>
                </a:solidFill>
                <a:latin typeface="+mj-lt"/>
                <a:ea typeface="Arial Unicode MS" pitchFamily="34" charset="-128"/>
                <a:cs typeface="Arial Unicode MS" pitchFamily="34" charset="-128"/>
              </a:rPr>
              <a:t>sensitivity to noise, </a:t>
            </a:r>
            <a:r>
              <a:rPr lang="en-US" sz="8000" dirty="0" smtClean="0">
                <a:solidFill>
                  <a:schemeClr val="tx1">
                    <a:lumMod val="75000"/>
                    <a:lumOff val="25000"/>
                  </a:schemeClr>
                </a:solidFill>
                <a:latin typeface="+mj-lt"/>
                <a:ea typeface="Arial Unicode MS" pitchFamily="34" charset="-128"/>
                <a:cs typeface="Arial Unicode MS" pitchFamily="34" charset="-128"/>
              </a:rPr>
              <a:t>low </a:t>
            </a:r>
            <a:r>
              <a:rPr lang="en-US" sz="8000" dirty="0" smtClean="0">
                <a:solidFill>
                  <a:schemeClr val="tx1">
                    <a:lumMod val="75000"/>
                    <a:lumOff val="25000"/>
                  </a:schemeClr>
                </a:solidFill>
                <a:latin typeface="+mj-lt"/>
                <a:ea typeface="Arial Unicode MS" pitchFamily="34" charset="-128"/>
                <a:cs typeface="Arial Unicode MS" pitchFamily="34" charset="-128"/>
              </a:rPr>
              <a:t>sensitivity to the total number of channel paths.</a:t>
            </a:r>
          </a:p>
          <a:p>
            <a:pPr marL="458788" lvl="1" indent="-285750">
              <a:lnSpc>
                <a:spcPct val="100000"/>
              </a:lnSpc>
              <a:spcAft>
                <a:spcPts val="700"/>
              </a:spcAft>
              <a:buClrTx/>
              <a:buFont typeface="Arial" panose="020B0604020202020204" pitchFamily="34" charset="0"/>
              <a:buChar char="•"/>
            </a:pPr>
            <a:endParaRPr lang="en-US" sz="16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646113" lvl="2" indent="-285750">
              <a:lnSpc>
                <a:spcPct val="100000"/>
              </a:lnSpc>
              <a:spcAft>
                <a:spcPts val="700"/>
              </a:spcAft>
              <a:buClrTx/>
              <a:buFont typeface="Arial" panose="020B0604020202020204" pitchFamily="34" charset="0"/>
              <a:buChar char="•"/>
            </a:pPr>
            <a:endParaRPr lang="en-US" sz="1400" dirty="0" smtClean="0">
              <a:solidFill>
                <a:schemeClr val="tx1">
                  <a:lumMod val="75000"/>
                  <a:lumOff val="25000"/>
                </a:schemeClr>
              </a:solidFill>
              <a:latin typeface="Arial Unicode MS" pitchFamily="34" charset="-128"/>
              <a:ea typeface="Arial Unicode MS" pitchFamily="34" charset="-128"/>
              <a:cs typeface="Arial Unicode MS" pitchFamily="34" charset="-128"/>
            </a:endParaRPr>
          </a:p>
          <a:p>
            <a:pPr marL="360363" lvl="2" indent="0">
              <a:lnSpc>
                <a:spcPct val="100000"/>
              </a:lnSpc>
              <a:spcAft>
                <a:spcPts val="700"/>
              </a:spcAft>
              <a:buClrTx/>
              <a:buNone/>
            </a:pPr>
            <a:r>
              <a:rPr lang="en-US" sz="1600" dirty="0" smtClean="0">
                <a:solidFill>
                  <a:schemeClr val="tx1">
                    <a:lumMod val="75000"/>
                    <a:lumOff val="25000"/>
                  </a:schemeClr>
                </a:solidFill>
                <a:latin typeface="Arial Unicode MS" pitchFamily="34" charset="-128"/>
                <a:ea typeface="Arial Unicode MS" pitchFamily="34" charset="-128"/>
                <a:cs typeface="Arial Unicode MS" pitchFamily="34" charset="-128"/>
              </a:rPr>
              <a:t> </a:t>
            </a:r>
            <a:endParaRPr lang="en-US" sz="1600" dirty="0">
              <a:solidFill>
                <a:schemeClr val="tx1">
                  <a:lumMod val="75000"/>
                  <a:lumOff val="25000"/>
                </a:schemeClr>
              </a:solidFill>
              <a:latin typeface="Arial Unicode MS" pitchFamily="34" charset="-128"/>
              <a:ea typeface="Arial Unicode MS" pitchFamily="34" charset="-128"/>
              <a:cs typeface="Arial Unicode MS" pitchFamily="34" charset="-128"/>
            </a:endParaRPr>
          </a:p>
        </p:txBody>
      </p:sp>
      <p:pic>
        <p:nvPicPr>
          <p:cNvPr id="8" name="Picture 7"/>
          <p:cNvPicPr>
            <a:picLocks noChangeAspect="1"/>
          </p:cNvPicPr>
          <p:nvPr/>
        </p:nvPicPr>
        <p:blipFill>
          <a:blip r:embed="rId3"/>
          <a:stretch>
            <a:fillRect/>
          </a:stretch>
        </p:blipFill>
        <p:spPr>
          <a:xfrm>
            <a:off x="717858" y="1096179"/>
            <a:ext cx="3892242" cy="1948124"/>
          </a:xfrm>
          <a:prstGeom prst="rect">
            <a:avLst/>
          </a:prstGeom>
        </p:spPr>
      </p:pic>
      <p:pic>
        <p:nvPicPr>
          <p:cNvPr id="9" name="Picture 8"/>
          <p:cNvPicPr>
            <a:picLocks noChangeAspect="1"/>
          </p:cNvPicPr>
          <p:nvPr/>
        </p:nvPicPr>
        <p:blipFill>
          <a:blip r:embed="rId4"/>
          <a:stretch>
            <a:fillRect/>
          </a:stretch>
        </p:blipFill>
        <p:spPr>
          <a:xfrm>
            <a:off x="4642158" y="1170290"/>
            <a:ext cx="814430" cy="1637257"/>
          </a:xfrm>
          <a:prstGeom prst="rect">
            <a:avLst/>
          </a:prstGeom>
        </p:spPr>
      </p:pic>
    </p:spTree>
    <p:extLst>
      <p:ext uri="{BB962C8B-B14F-4D97-AF65-F5344CB8AC3E}">
        <p14:creationId xmlns:p14="http://schemas.microsoft.com/office/powerpoint/2010/main" val="185645058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1372</Words>
  <Application>Microsoft Office PowerPoint</Application>
  <PresentationFormat>On-screen Show (4:3)</PresentationFormat>
  <Paragraphs>252</Paragraphs>
  <Slides>12</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12</vt:i4>
      </vt:variant>
    </vt:vector>
  </HeadingPairs>
  <TitlesOfParts>
    <vt:vector size="20" baseType="lpstr">
      <vt:lpstr>Arial</vt:lpstr>
      <vt:lpstr>Arial Unicode MS</vt:lpstr>
      <vt:lpstr>Calibri</vt:lpstr>
      <vt:lpstr>Times New Roman</vt:lpstr>
      <vt:lpstr>Wingdings</vt:lpstr>
      <vt:lpstr>IEEE-P802_15</vt:lpstr>
      <vt:lpstr>Equation</vt:lpstr>
      <vt:lpstr>Microsoft Equation 3.0</vt:lpstr>
      <vt:lpstr>PowerPoint Presentation</vt:lpstr>
      <vt:lpstr>PowerPoint Presentation</vt:lpstr>
      <vt:lpstr>Introduction</vt:lpstr>
      <vt:lpstr>Earliest Path Detection</vt:lpstr>
      <vt:lpstr>Earliest Path Detection - Cont.</vt:lpstr>
      <vt:lpstr>Earliest Path Detection - Cont.</vt:lpstr>
      <vt:lpstr>Earliest Path Detection - Cont.</vt:lpstr>
      <vt:lpstr>Earliest Path Detection - Cont.</vt:lpstr>
      <vt:lpstr>Jump Backwards, Search Forward</vt:lpstr>
      <vt:lpstr>JBSF TOA: Simulation Results</vt:lpstr>
      <vt:lpstr>PowerPoint Presentation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2021-11-11T16:12:29Z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(3)kURqUmMab+jdcBMle+eSMbOAiiT7RdW+5rGIWoZYOzC/fLgNDst4pAaGeKAo+SqNb5oNLmVC
TPw05SsGHJx7LFe7IPGRpTRKayMiy/USH4QGsE01gbdCYDuhnaVMzHkLNgI3CeDkIVW/HIrW
hDqv4crlZUvQbxH1zO5Izf9qIkJVg2Ihu+kYeJ2sH6hjFsexEThFIV331TE/QqyjOiVOkyh/
PG2YVGroLvHqTCFtVD</vt:lpwstr>
  </property>
  <property fmtid="{D5CDD505-2E9C-101B-9397-08002B2CF9AE}" pid="3" name="_2015_ms_pID_7253431">
    <vt:lpwstr>Veanga5e89tDbUOD9eCBKYoH7MwP1vLcsjyyl1rc9hq9c9mrMJhA3d
sroahci7Tm+zktjbbeZYHygxuABXSoUqUcN2ag7gGZ4ED+SG+uh7vE+fkfNJRGZBt76O2MLS
6cN+4l2sCzekapitP0LvLsyGTlJLTwr/SE2u7Imbwn1Oo7BFAD2LqotPiixt+thfd0s3tNL2
AIz3T1Gdvn4UxrvMlbqCrecArw3UZmRRR0ds</vt:lpwstr>
  </property>
  <property fmtid="{D5CDD505-2E9C-101B-9397-08002B2CF9AE}" pid="4" name="_2015_ms_pID_7253432">
    <vt:lpwstr>cQ==</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1636352241</vt:lpwstr>
  </property>
</Properties>
</file>