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3" r:id="rId2"/>
    <p:sldId id="264" r:id="rId3"/>
    <p:sldId id="282" r:id="rId4"/>
    <p:sldId id="274" r:id="rId5"/>
    <p:sldId id="275" r:id="rId6"/>
    <p:sldId id="276" r:id="rId7"/>
    <p:sldId id="277" r:id="rId8"/>
    <p:sldId id="289" r:id="rId9"/>
    <p:sldId id="359" r:id="rId10"/>
    <p:sldId id="284" r:id="rId11"/>
    <p:sldId id="292" r:id="rId12"/>
    <p:sldId id="304" r:id="rId13"/>
    <p:sldId id="387" r:id="rId14"/>
    <p:sldId id="384" r:id="rId15"/>
    <p:sldId id="402" r:id="rId16"/>
    <p:sldId id="383" r:id="rId17"/>
    <p:sldId id="388" r:id="rId18"/>
    <p:sldId id="401" r:id="rId19"/>
    <p:sldId id="381" r:id="rId20"/>
    <p:sldId id="386" r:id="rId21"/>
    <p:sldId id="311" r:id="rId22"/>
    <p:sldId id="329"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FFFF"/>
    <a:srgbClr val="0000FF"/>
    <a:srgbClr val="FF00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23" autoAdjust="0"/>
    <p:restoredTop sz="94660"/>
  </p:normalViewPr>
  <p:slideViewPr>
    <p:cSldViewPr showGuides="1">
      <p:cViewPr varScale="1">
        <p:scale>
          <a:sx n="68" d="100"/>
          <a:sy n="68" d="100"/>
        </p:scale>
        <p:origin x="1536" y="60"/>
      </p:cViewPr>
      <p:guideLst>
        <p:guide orient="horz" pos="2160"/>
        <p:guide pos="2880"/>
      </p:guideLst>
    </p:cSldViewPr>
  </p:slideViewPr>
  <p:notesTextViewPr>
    <p:cViewPr>
      <p:scale>
        <a:sx n="1" d="1"/>
        <a:sy n="1" d="1"/>
      </p:scale>
      <p:origin x="0" y="0"/>
    </p:cViewPr>
  </p:notesTextViewPr>
  <p:sorterViewPr>
    <p:cViewPr varScale="1">
      <p:scale>
        <a:sx n="1" d="1"/>
        <a:sy n="1" d="1"/>
      </p:scale>
      <p:origin x="0" y="-5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18</a:t>
            </a:fld>
            <a:endParaRPr kumimoji="1" lang="ja-JP" altLang="en-US" dirty="0"/>
          </a:p>
        </p:txBody>
      </p:sp>
    </p:spTree>
    <p:extLst>
      <p:ext uri="{BB962C8B-B14F-4D97-AF65-F5344CB8AC3E}">
        <p14:creationId xmlns:p14="http://schemas.microsoft.com/office/powerpoint/2010/main" val="34326526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21</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&lt;November,2021&gt;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15-21-0551-01-04aa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November Plenary2021 Virtual meeting Opening report]</a:t>
            </a:r>
            <a:r>
              <a:rPr lang="en-US" altLang="ja-JP" sz="1600" dirty="0">
                <a:ea typeface="ＭＳ Ｐゴシック" charset="-128"/>
              </a:rPr>
              <a:t>	</a:t>
            </a:r>
          </a:p>
          <a:p>
            <a:r>
              <a:rPr lang="en-US" altLang="ja-JP" sz="1600" b="1" dirty="0">
                <a:ea typeface="ＭＳ Ｐゴシック" charset="-128"/>
              </a:rPr>
              <a:t>Date Submitted: [08th  November,2021]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November PlenaryTeleconference,2021]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US" altLang="ja-JP"/>
              <a:t>&lt;November,2021&gt;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208912" cy="654968"/>
          </a:xfrm>
        </p:spPr>
        <p:txBody>
          <a:bodyPr/>
          <a:lstStyle/>
          <a:p>
            <a:r>
              <a:rPr lang="en-US" altLang="ja-JP" dirty="0"/>
              <a:t>Proposed agenda</a:t>
            </a:r>
            <a:r>
              <a:rPr kumimoji="1" lang="en-US" altLang="ja-JP" dirty="0"/>
              <a:t> 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10</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Motion for </a:t>
            </a:r>
            <a:r>
              <a:rPr lang="en-US" altLang="ja-JP" dirty="0" err="1"/>
              <a:t>Revcom</a:t>
            </a:r>
            <a:r>
              <a:rPr lang="en-US" altLang="ja-JP" dirty="0"/>
              <a:t> Submission</a:t>
            </a:r>
          </a:p>
          <a:p>
            <a:pPr marL="0" indent="0">
              <a:buNone/>
            </a:pPr>
            <a:endParaRPr lang="en-US" altLang="ja-JP" dirty="0"/>
          </a:p>
          <a:p>
            <a:pPr>
              <a:buFont typeface="Wingdings" panose="05000000000000000000" pitchFamily="2" charset="2"/>
              <a:buChar char="q"/>
            </a:pPr>
            <a:r>
              <a:rPr lang="en-US" altLang="ja-JP" dirty="0"/>
              <a:t>Session1:</a:t>
            </a:r>
            <a:endParaRPr lang="en-US" dirty="0"/>
          </a:p>
          <a:p>
            <a:r>
              <a:rPr lang="en-US" dirty="0"/>
              <a:t>SA Ballot results </a:t>
            </a:r>
          </a:p>
          <a:p>
            <a:r>
              <a:rPr lang="en-US" dirty="0"/>
              <a:t>Next Steps(</a:t>
            </a:r>
            <a:r>
              <a:rPr lang="en-US" dirty="0" err="1"/>
              <a:t>Revcom</a:t>
            </a:r>
            <a:r>
              <a:rPr lang="en-US" dirty="0"/>
              <a:t> Submission)</a:t>
            </a:r>
          </a:p>
          <a:p>
            <a:endParaRPr lang="en-US" dirty="0"/>
          </a:p>
          <a:p>
            <a:pPr>
              <a:buFont typeface="Wingdings" panose="05000000000000000000" pitchFamily="2" charset="2"/>
              <a:buChar char="q"/>
            </a:pPr>
            <a:r>
              <a:rPr lang="en-US" altLang="ja-JP" dirty="0"/>
              <a:t>Session2:</a:t>
            </a:r>
          </a:p>
          <a:p>
            <a:pPr marL="0" indent="0">
              <a:buNone/>
            </a:pPr>
            <a:r>
              <a:rPr lang="en-US" altLang="ja-JP" dirty="0"/>
              <a:t>AOB</a:t>
            </a:r>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US" altLang="ja-JP"/>
              <a:t>&lt;November,2021&gt;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rgbClr val="0000FF"/>
                </a:solidFill>
              </a:rPr>
              <a:t>9th Tuesday EV1(17:00-19:00)</a:t>
            </a:r>
          </a:p>
          <a:p>
            <a:pPr marL="800100" lvl="1" indent="-342900">
              <a:buFont typeface="+mj-lt"/>
              <a:buAutoNum type="arabicPeriod"/>
            </a:pPr>
            <a:r>
              <a:rPr lang="en-US" sz="1200" dirty="0">
                <a:solidFill>
                  <a:srgbClr val="0000FF"/>
                </a:solidFill>
              </a:rPr>
              <a:t>OPEN/Patent Policy</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Approval of the Agenda</a:t>
            </a:r>
          </a:p>
          <a:p>
            <a:pPr marL="800100" lvl="1" indent="-342900">
              <a:buFont typeface="+mj-lt"/>
              <a:buAutoNum type="arabicPeriod"/>
            </a:pPr>
            <a:r>
              <a:rPr lang="en-US" sz="1200" dirty="0">
                <a:solidFill>
                  <a:srgbClr val="0000FF"/>
                </a:solidFill>
              </a:rPr>
              <a:t>Approval of  the last meeting minutes</a:t>
            </a:r>
          </a:p>
          <a:p>
            <a:pPr marL="800100" lvl="1" indent="-342900">
              <a:buFont typeface="+mj-lt"/>
              <a:buAutoNum type="arabicPeriod"/>
            </a:pPr>
            <a:r>
              <a:rPr lang="en-US" altLang="ja-JP" sz="1200" dirty="0">
                <a:solidFill>
                  <a:srgbClr val="0000FF"/>
                </a:solidFill>
              </a:rPr>
              <a:t>SA ballot results</a:t>
            </a:r>
          </a:p>
          <a:p>
            <a:pPr marL="800100" lvl="1" indent="-342900">
              <a:buFont typeface="+mj-lt"/>
              <a:buAutoNum type="arabicPeriod"/>
            </a:pPr>
            <a:r>
              <a:rPr lang="en-US" sz="1200" dirty="0">
                <a:solidFill>
                  <a:srgbClr val="0000FF"/>
                </a:solidFill>
              </a:rPr>
              <a:t>Next steps</a:t>
            </a:r>
          </a:p>
          <a:p>
            <a:pPr marL="800100" lvl="1" indent="-342900">
              <a:buFont typeface="+mj-lt"/>
              <a:buAutoNum type="arabicPeriod"/>
            </a:pPr>
            <a:r>
              <a:rPr lang="en-US" sz="1200" dirty="0">
                <a:solidFill>
                  <a:srgbClr val="0000FF"/>
                </a:solidFill>
              </a:rPr>
              <a:t>TG Motions for </a:t>
            </a:r>
            <a:r>
              <a:rPr lang="en-US" sz="1200" dirty="0" err="1">
                <a:solidFill>
                  <a:srgbClr val="0000FF"/>
                </a:solidFill>
              </a:rPr>
              <a:t>Revcom</a:t>
            </a:r>
            <a:r>
              <a:rPr lang="en-US" sz="1200" dirty="0">
                <a:solidFill>
                  <a:srgbClr val="0000FF"/>
                </a:solidFill>
              </a:rPr>
              <a:t> Submission</a:t>
            </a:r>
          </a:p>
          <a:p>
            <a:pPr marL="800100" lvl="1" indent="-342900">
              <a:buFont typeface="+mj-lt"/>
              <a:buAutoNum type="arabicPeriod"/>
            </a:pPr>
            <a:r>
              <a:rPr lang="en-US" sz="1200" dirty="0">
                <a:solidFill>
                  <a:srgbClr val="0000FF"/>
                </a:solidFill>
              </a:rPr>
              <a:t>Plan for January Interim(# of sessions)</a:t>
            </a:r>
          </a:p>
          <a:p>
            <a:pPr marL="800100" lvl="1" indent="-342900">
              <a:buFont typeface="+mj-lt"/>
              <a:buAutoNum type="arabicPeriod"/>
            </a:pPr>
            <a:r>
              <a:rPr lang="en-US" sz="1200" dirty="0">
                <a:solidFill>
                  <a:srgbClr val="0000FF"/>
                </a:solidFill>
              </a:rPr>
              <a:t>Any other business</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Adjourn TG4aa JRE</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11</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15th Monday EV1(17:00-19:00)</a:t>
            </a:r>
          </a:p>
          <a:p>
            <a:pPr marL="457200" lvl="1" indent="0">
              <a:buNone/>
            </a:pPr>
            <a:r>
              <a:rPr lang="en-US" altLang="ja-JP" sz="1100" kern="0" dirty="0">
                <a:solidFill>
                  <a:srgbClr val="FF0000"/>
                </a:solidFill>
              </a:rPr>
              <a:t>Cancelled</a:t>
            </a:r>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972230" y="4665568"/>
            <a:ext cx="3848242" cy="2000548"/>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a:t>
            </a:r>
            <a:r>
              <a:rPr lang="en-US" sz="1600" i="1" dirty="0"/>
              <a:t>Hiroshi Harada(Kyoto University)</a:t>
            </a:r>
          </a:p>
          <a:p>
            <a:pPr marL="0" indent="0">
              <a:buNone/>
            </a:pPr>
            <a:r>
              <a:rPr lang="en-US" sz="1600" dirty="0"/>
              <a:t>Second: </a:t>
            </a:r>
            <a:r>
              <a:rPr lang="en-US" sz="1600" i="1" dirty="0"/>
              <a:t>Phil Beecher(Wi-SUN Alliance)</a:t>
            </a:r>
          </a:p>
          <a:p>
            <a:pPr marL="0" indent="0">
              <a:buNone/>
            </a:pPr>
            <a:r>
              <a:rPr lang="en-US" sz="1600" dirty="0"/>
              <a:t>There is no discussion or objections.</a:t>
            </a:r>
          </a:p>
          <a:p>
            <a:pPr marL="0" indent="0">
              <a:buNone/>
            </a:pPr>
            <a:r>
              <a:rPr lang="en-US" sz="1600" dirty="0"/>
              <a:t>Agenda is approved  unanimous consent.</a:t>
            </a:r>
          </a:p>
          <a:p>
            <a:pPr marL="0" indent="0">
              <a:buNone/>
            </a:pPr>
            <a:endParaRPr lang="en-US" dirty="0"/>
          </a:p>
          <a:p>
            <a:endParaRPr lang="en-US" sz="1600" dirty="0"/>
          </a:p>
          <a:p>
            <a:endParaRPr lang="en-001" sz="1600" dirty="0"/>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&lt;November,2021&gt;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[September Interim]</a:t>
            </a:r>
            <a:br>
              <a:rPr lang="en-US" sz="2000" dirty="0"/>
            </a:br>
            <a:r>
              <a:rPr lang="en-US" sz="2000" dirty="0"/>
              <a:t>July 16/20</a:t>
            </a:r>
            <a:r>
              <a:rPr lang="en-US" sz="2000" baseline="30000" dirty="0"/>
              <a:t>th</a:t>
            </a:r>
            <a:r>
              <a:rPr lang="en-US" sz="2000" dirty="0"/>
              <a:t> : 15-21-0517-00-04aa</a:t>
            </a:r>
            <a:br>
              <a:rPr lang="en-US" sz="2000" dirty="0"/>
            </a:b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US" altLang="ja-JP"/>
              <a:t>&lt;November,2021&gt;</a:t>
            </a:r>
            <a:endParaRPr lang="en-US" altLang="ja-JP" dirty="0"/>
          </a:p>
        </p:txBody>
      </p:sp>
      <p:sp>
        <p:nvSpPr>
          <p:cNvPr id="10" name="テキスト ボックス 9">
            <a:extLst>
              <a:ext uri="{FF2B5EF4-FFF2-40B4-BE49-F238E27FC236}">
                <a16:creationId xmlns:a16="http://schemas.microsoft.com/office/drawing/2014/main" id="{78D7DC73-93D3-4E07-86BB-5B0819A75EF6}"/>
              </a:ext>
            </a:extLst>
          </p:cNvPr>
          <p:cNvSpPr txBox="1"/>
          <p:nvPr/>
        </p:nvSpPr>
        <p:spPr>
          <a:xfrm>
            <a:off x="4972230" y="4665568"/>
            <a:ext cx="3848242" cy="2246769"/>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a:t>
            </a:r>
            <a:r>
              <a:rPr lang="en-US" sz="1600" i="1" dirty="0"/>
              <a:t>Hiroshi Harada(Kyoto University)</a:t>
            </a:r>
          </a:p>
          <a:p>
            <a:pPr marL="0" indent="0">
              <a:buNone/>
            </a:pPr>
            <a:r>
              <a:rPr lang="en-US" sz="1600" dirty="0"/>
              <a:t>Second: </a:t>
            </a:r>
            <a:r>
              <a:rPr lang="en-US" sz="1600" i="1" dirty="0"/>
              <a:t>Phil Beecher(Wi-SUN Alliance)</a:t>
            </a:r>
          </a:p>
          <a:p>
            <a:pPr marL="0" indent="0">
              <a:buNone/>
            </a:pPr>
            <a:r>
              <a:rPr lang="en-US" sz="1600" dirty="0"/>
              <a:t>There is no discussion or objections.</a:t>
            </a:r>
          </a:p>
          <a:p>
            <a:pPr marL="0" indent="0">
              <a:buNone/>
            </a:pPr>
            <a:r>
              <a:rPr lang="en-US" sz="1600" dirty="0"/>
              <a:t>Last meeting minutes is approved  unanimous consent.</a:t>
            </a:r>
          </a:p>
          <a:p>
            <a:pPr marL="0" indent="0">
              <a:buNone/>
            </a:pPr>
            <a:endParaRPr lang="en-US" dirty="0"/>
          </a:p>
          <a:p>
            <a:endParaRPr lang="en-US" sz="1600" dirty="0"/>
          </a:p>
          <a:p>
            <a:endParaRPr lang="en-001" sz="1600" dirty="0"/>
          </a:p>
        </p:txBody>
      </p:sp>
    </p:spTree>
    <p:extLst>
      <p:ext uri="{BB962C8B-B14F-4D97-AF65-F5344CB8AC3E}">
        <p14:creationId xmlns:p14="http://schemas.microsoft.com/office/powerpoint/2010/main" val="3325626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SA ballot results</a:t>
            </a:r>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13</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&lt;November,2021&gt;</a:t>
            </a:r>
            <a:endParaRPr lang="en-US" altLang="ja-JP" dirty="0"/>
          </a:p>
        </p:txBody>
      </p:sp>
      <p:graphicFrame>
        <p:nvGraphicFramePr>
          <p:cNvPr id="8" name="Table 6">
            <a:extLst>
              <a:ext uri="{FF2B5EF4-FFF2-40B4-BE49-F238E27FC236}">
                <a16:creationId xmlns:a16="http://schemas.microsoft.com/office/drawing/2014/main" id="{64E28E22-65C5-4839-A9EF-5FAF2793867A}"/>
              </a:ext>
            </a:extLst>
          </p:cNvPr>
          <p:cNvGraphicFramePr>
            <a:graphicFrameLocks noGrp="1"/>
          </p:cNvGraphicFramePr>
          <p:nvPr>
            <p:extLst>
              <p:ext uri="{D42A27DB-BD31-4B8C-83A1-F6EECF244321}">
                <p14:modId xmlns:p14="http://schemas.microsoft.com/office/powerpoint/2010/main" val="1399374177"/>
              </p:ext>
            </p:extLst>
          </p:nvPr>
        </p:nvGraphicFramePr>
        <p:xfrm>
          <a:off x="322537" y="1749927"/>
          <a:ext cx="8436394" cy="3800832"/>
        </p:xfrm>
        <a:graphic>
          <a:graphicData uri="http://schemas.openxmlformats.org/drawingml/2006/table">
            <a:tbl>
              <a:tblPr firstRow="1" bandRow="1">
                <a:tableStyleId>{ED083AE6-46FA-4A59-8FB0-9F97EB10719F}</a:tableStyleId>
              </a:tblPr>
              <a:tblGrid>
                <a:gridCol w="646430">
                  <a:extLst>
                    <a:ext uri="{9D8B030D-6E8A-4147-A177-3AD203B41FA5}">
                      <a16:colId xmlns:a16="http://schemas.microsoft.com/office/drawing/2014/main" val="20000"/>
                    </a:ext>
                  </a:extLst>
                </a:gridCol>
                <a:gridCol w="699031">
                  <a:extLst>
                    <a:ext uri="{9D8B030D-6E8A-4147-A177-3AD203B41FA5}">
                      <a16:colId xmlns:a16="http://schemas.microsoft.com/office/drawing/2014/main" val="20001"/>
                    </a:ext>
                  </a:extLst>
                </a:gridCol>
                <a:gridCol w="1909142">
                  <a:extLst>
                    <a:ext uri="{9D8B030D-6E8A-4147-A177-3AD203B41FA5}">
                      <a16:colId xmlns:a16="http://schemas.microsoft.com/office/drawing/2014/main" val="20002"/>
                    </a:ext>
                  </a:extLst>
                </a:gridCol>
                <a:gridCol w="1342407">
                  <a:extLst>
                    <a:ext uri="{9D8B030D-6E8A-4147-A177-3AD203B41FA5}">
                      <a16:colId xmlns:a16="http://schemas.microsoft.com/office/drawing/2014/main" val="20003"/>
                    </a:ext>
                  </a:extLst>
                </a:gridCol>
                <a:gridCol w="406162">
                  <a:extLst>
                    <a:ext uri="{9D8B030D-6E8A-4147-A177-3AD203B41FA5}">
                      <a16:colId xmlns:a16="http://schemas.microsoft.com/office/drawing/2014/main" val="20004"/>
                    </a:ext>
                  </a:extLst>
                </a:gridCol>
                <a:gridCol w="509032">
                  <a:extLst>
                    <a:ext uri="{9D8B030D-6E8A-4147-A177-3AD203B41FA5}">
                      <a16:colId xmlns:a16="http://schemas.microsoft.com/office/drawing/2014/main" val="20005"/>
                    </a:ext>
                  </a:extLst>
                </a:gridCol>
                <a:gridCol w="381774">
                  <a:extLst>
                    <a:ext uri="{9D8B030D-6E8A-4147-A177-3AD203B41FA5}">
                      <a16:colId xmlns:a16="http://schemas.microsoft.com/office/drawing/2014/main" val="20006"/>
                    </a:ext>
                  </a:extLst>
                </a:gridCol>
                <a:gridCol w="379030">
                  <a:extLst>
                    <a:ext uri="{9D8B030D-6E8A-4147-A177-3AD203B41FA5}">
                      <a16:colId xmlns:a16="http://schemas.microsoft.com/office/drawing/2014/main" val="20007"/>
                    </a:ext>
                  </a:extLst>
                </a:gridCol>
                <a:gridCol w="381774">
                  <a:extLst>
                    <a:ext uri="{9D8B030D-6E8A-4147-A177-3AD203B41FA5}">
                      <a16:colId xmlns:a16="http://schemas.microsoft.com/office/drawing/2014/main" val="20008"/>
                    </a:ext>
                  </a:extLst>
                </a:gridCol>
                <a:gridCol w="445403">
                  <a:extLst>
                    <a:ext uri="{9D8B030D-6E8A-4147-A177-3AD203B41FA5}">
                      <a16:colId xmlns:a16="http://schemas.microsoft.com/office/drawing/2014/main" val="20009"/>
                    </a:ext>
                  </a:extLst>
                </a:gridCol>
                <a:gridCol w="445403">
                  <a:extLst>
                    <a:ext uri="{9D8B030D-6E8A-4147-A177-3AD203B41FA5}">
                      <a16:colId xmlns:a16="http://schemas.microsoft.com/office/drawing/2014/main" val="20010"/>
                    </a:ext>
                  </a:extLst>
                </a:gridCol>
                <a:gridCol w="445403">
                  <a:extLst>
                    <a:ext uri="{9D8B030D-6E8A-4147-A177-3AD203B41FA5}">
                      <a16:colId xmlns:a16="http://schemas.microsoft.com/office/drawing/2014/main" val="20011"/>
                    </a:ext>
                  </a:extLst>
                </a:gridCol>
                <a:gridCol w="445403">
                  <a:extLst>
                    <a:ext uri="{9D8B030D-6E8A-4147-A177-3AD203B41FA5}">
                      <a16:colId xmlns:a16="http://schemas.microsoft.com/office/drawing/2014/main" val="2898396015"/>
                    </a:ext>
                  </a:extLst>
                </a:gridCol>
              </a:tblGrid>
              <a:tr h="96619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Type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mn-lt"/>
                          <a:ea typeface="Times New Roman" pitchFamily="18" charset="0"/>
                          <a:cs typeface="Arial" charset="0"/>
                        </a:rPr>
                        <a:t>%Approve</a:t>
                      </a:r>
                      <a:endParaRPr kumimoji="0" lang="en-GB" sz="1200" b="1" i="0" u="none" strike="noStrike" cap="none" normalizeH="0" baseline="0" dirty="0">
                        <a:ln>
                          <a:noFill/>
                        </a:ln>
                        <a:solidFill>
                          <a:schemeClr val="tx1"/>
                        </a:solidFill>
                        <a:effectLst/>
                        <a:latin typeface="+mn-lt"/>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mn-lt"/>
                          <a:ea typeface="Times New Roman" pitchFamily="18" charset="0"/>
                          <a:cs typeface="Arial" charset="0"/>
                        </a:rPr>
                        <a:t>Comments</a:t>
                      </a:r>
                    </a:p>
                  </a:txBody>
                  <a:tcPr vert="eaVert" anchor="ctr" horzOverflow="overflow"/>
                </a:tc>
                <a:extLst>
                  <a:ext uri="{0D108BD9-81ED-4DB2-BD59-A6C34878D82A}">
                    <a16:rowId xmlns:a16="http://schemas.microsoft.com/office/drawing/2014/main" val="10000"/>
                  </a:ext>
                </a:extLst>
              </a:tr>
              <a:tr h="491294">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Initial</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14-September-2021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IEEE Standards Association Ballot for IEEE P802.15.4aa/D08</a:t>
                      </a:r>
                      <a:endParaRPr lang="en-US" sz="1400" dirty="0">
                        <a:solidFill>
                          <a:schemeClr val="tx1"/>
                        </a:solidFill>
                        <a:latin typeface="Arial" panose="020B0604020202020204" pitchFamily="34" charset="0"/>
                        <a:cs typeface="Arial" panose="020B0604020202020204" pitchFamily="34" charset="0"/>
                      </a:endParaRP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SA Initial Ballot</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71</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55</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77</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53</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98</a:t>
                      </a:r>
                    </a:p>
                  </a:txBody>
                  <a:tcP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5</a:t>
                      </a:r>
                    </a:p>
                  </a:txBody>
                  <a:tcPr/>
                </a:tc>
                <a:extLst>
                  <a:ext uri="{0D108BD9-81ED-4DB2-BD59-A6C34878D82A}">
                    <a16:rowId xmlns:a16="http://schemas.microsoft.com/office/drawing/2014/main" val="10001"/>
                  </a:ext>
                </a:extLst>
              </a:tr>
              <a:tr h="491294">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Recirculation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October-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IEEE Standards Association Ballot for IEEE P802.15.4aa/D09</a:t>
                      </a:r>
                      <a:endParaRPr lang="en-US" sz="1400" dirty="0">
                        <a:solidFill>
                          <a:schemeClr val="tx1"/>
                        </a:solidFill>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SA Recirculation1 Ballot</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71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61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85</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60</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0</a:t>
                      </a:r>
                    </a:p>
                  </a:txBody>
                  <a:tcPr anchor="ct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100</a:t>
                      </a:r>
                    </a:p>
                  </a:txBody>
                  <a:tcPr anchor="ct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4</a:t>
                      </a:r>
                    </a:p>
                  </a:txBody>
                  <a:tcPr anchor="ctr"/>
                </a:tc>
                <a:extLst>
                  <a:ext uri="{0D108BD9-81ED-4DB2-BD59-A6C34878D82A}">
                    <a16:rowId xmlns:a16="http://schemas.microsoft.com/office/drawing/2014/main" val="1154968509"/>
                  </a:ext>
                </a:extLst>
              </a:tr>
              <a:tr h="491294">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2</a:t>
                      </a:r>
                      <a:r>
                        <a:rPr kumimoji="0" lang="en-US" sz="1400" b="0" i="0" u="none" strike="noStrike" kern="1200" cap="none" normalizeH="0" baseline="30000" dirty="0">
                          <a:ln>
                            <a:noFill/>
                          </a:ln>
                          <a:solidFill>
                            <a:schemeClr val="tx1"/>
                          </a:solidFill>
                          <a:effectLst/>
                          <a:latin typeface="Arial" charset="0"/>
                          <a:ea typeface="Times New Roman" pitchFamily="18" charset="0"/>
                          <a:cs typeface="Arial" charset="0"/>
                        </a:rPr>
                        <a:t>nd</a:t>
                      </a:r>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Recirculation</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28 October-2021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IEEE Standards Association Ballot for IEEE P802.15.4aa/D10</a:t>
                      </a:r>
                      <a:endParaRPr lang="en-US" sz="1400" dirty="0">
                        <a:solidFill>
                          <a:schemeClr val="tx1"/>
                        </a:solidFill>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SA 2</a:t>
                      </a:r>
                      <a:r>
                        <a:rPr kumimoji="0" lang="en-US" sz="1400" b="0" i="0" u="none" strike="noStrike" kern="1200" cap="none" normalizeH="0" baseline="30000" dirty="0">
                          <a:ln>
                            <a:noFill/>
                          </a:ln>
                          <a:solidFill>
                            <a:schemeClr val="tx1"/>
                          </a:solidFill>
                          <a:effectLst/>
                          <a:latin typeface="Arial" charset="0"/>
                          <a:ea typeface="Times New Roman" pitchFamily="18" charset="0"/>
                          <a:cs typeface="Arial" charset="0"/>
                        </a:rPr>
                        <a:t>nd</a:t>
                      </a: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 Recirculation Ballot</a:t>
                      </a:r>
                    </a:p>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71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62</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87</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61</a:t>
                      </a:r>
                    </a:p>
                  </a:txBody>
                  <a:tcPr anchor="ct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0</a:t>
                      </a:r>
                    </a:p>
                  </a:txBody>
                  <a:tcPr anchor="ct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100</a:t>
                      </a:r>
                    </a:p>
                  </a:txBody>
                  <a:tcPr anchor="ct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0</a:t>
                      </a:r>
                    </a:p>
                  </a:txBody>
                  <a:tcPr anchor="ctr"/>
                </a:tc>
                <a:extLst>
                  <a:ext uri="{0D108BD9-81ED-4DB2-BD59-A6C34878D82A}">
                    <a16:rowId xmlns:a16="http://schemas.microsoft.com/office/drawing/2014/main" val="2587236257"/>
                  </a:ext>
                </a:extLst>
              </a:tr>
            </a:tbl>
          </a:graphicData>
        </a:graphic>
      </p:graphicFrame>
      <p:sp>
        <p:nvSpPr>
          <p:cNvPr id="10" name="テキスト ボックス 9">
            <a:extLst>
              <a:ext uri="{FF2B5EF4-FFF2-40B4-BE49-F238E27FC236}">
                <a16:creationId xmlns:a16="http://schemas.microsoft.com/office/drawing/2014/main" id="{344F03FC-A653-4633-BB52-A7E1E9210EBE}"/>
              </a:ext>
            </a:extLst>
          </p:cNvPr>
          <p:cNvSpPr txBox="1"/>
          <p:nvPr/>
        </p:nvSpPr>
        <p:spPr>
          <a:xfrm>
            <a:off x="337977" y="5550759"/>
            <a:ext cx="8386422" cy="954107"/>
          </a:xfrm>
          <a:prstGeom prst="rect">
            <a:avLst/>
          </a:prstGeom>
          <a:noFill/>
        </p:spPr>
        <p:txBody>
          <a:bodyPr wrap="square" rtlCol="0">
            <a:spAutoFit/>
          </a:bodyPr>
          <a:lstStyle/>
          <a:p>
            <a:r>
              <a:rPr lang="en-US" sz="2800" dirty="0">
                <a:latin typeface="+mn-lt"/>
              </a:rPr>
              <a:t>SA Ballot for P802.15.4aa/D10 was quorate , and passed.</a:t>
            </a:r>
          </a:p>
        </p:txBody>
      </p:sp>
    </p:spTree>
    <p:extLst>
      <p:ext uri="{BB962C8B-B14F-4D97-AF65-F5344CB8AC3E}">
        <p14:creationId xmlns:p14="http://schemas.microsoft.com/office/powerpoint/2010/main" val="36071486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504053"/>
          </a:xfrm>
        </p:spPr>
        <p:txBody>
          <a:bodyPr/>
          <a:lstStyle/>
          <a:p>
            <a:r>
              <a:rPr lang="en-US" dirty="0"/>
              <a:t>Next steps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&lt;November,2021&gt;</a:t>
            </a:r>
            <a:endParaRPr lang="en-US" altLang="ja-JP" dirty="0"/>
          </a:p>
        </p:txBody>
      </p:sp>
      <p:pic>
        <p:nvPicPr>
          <p:cNvPr id="5" name="図 4">
            <a:extLst>
              <a:ext uri="{FF2B5EF4-FFF2-40B4-BE49-F238E27FC236}">
                <a16:creationId xmlns:a16="http://schemas.microsoft.com/office/drawing/2014/main" id="{3AA7E418-AE4C-434B-9664-29936CF4D05E}"/>
              </a:ext>
            </a:extLst>
          </p:cNvPr>
          <p:cNvPicPr>
            <a:picLocks noChangeAspect="1"/>
          </p:cNvPicPr>
          <p:nvPr/>
        </p:nvPicPr>
        <p:blipFill>
          <a:blip r:embed="rId2"/>
          <a:stretch>
            <a:fillRect/>
          </a:stretch>
        </p:blipFill>
        <p:spPr>
          <a:xfrm>
            <a:off x="0" y="1772815"/>
            <a:ext cx="4479449" cy="3384377"/>
          </a:xfrm>
          <a:prstGeom prst="rect">
            <a:avLst/>
          </a:prstGeom>
        </p:spPr>
      </p:pic>
      <p:pic>
        <p:nvPicPr>
          <p:cNvPr id="6" name="図 5">
            <a:extLst>
              <a:ext uri="{FF2B5EF4-FFF2-40B4-BE49-F238E27FC236}">
                <a16:creationId xmlns:a16="http://schemas.microsoft.com/office/drawing/2014/main" id="{C725E4AB-E4CB-44A1-854C-08140916FF44}"/>
              </a:ext>
            </a:extLst>
          </p:cNvPr>
          <p:cNvPicPr>
            <a:picLocks noChangeAspect="1"/>
          </p:cNvPicPr>
          <p:nvPr/>
        </p:nvPicPr>
        <p:blipFill>
          <a:blip r:embed="rId3"/>
          <a:stretch>
            <a:fillRect/>
          </a:stretch>
        </p:blipFill>
        <p:spPr>
          <a:xfrm>
            <a:off x="4479449" y="1700809"/>
            <a:ext cx="4601257" cy="3456384"/>
          </a:xfrm>
          <a:prstGeom prst="rect">
            <a:avLst/>
          </a:prstGeom>
        </p:spPr>
      </p:pic>
      <p:cxnSp>
        <p:nvCxnSpPr>
          <p:cNvPr id="10" name="直線コネクタ 9">
            <a:extLst>
              <a:ext uri="{FF2B5EF4-FFF2-40B4-BE49-F238E27FC236}">
                <a16:creationId xmlns:a16="http://schemas.microsoft.com/office/drawing/2014/main" id="{F4062B2C-A2D3-43E2-B31D-8CB0BFDB3EC1}"/>
              </a:ext>
            </a:extLst>
          </p:cNvPr>
          <p:cNvCxnSpPr/>
          <p:nvPr/>
        </p:nvCxnSpPr>
        <p:spPr bwMode="auto">
          <a:xfrm>
            <a:off x="2339752" y="4797152"/>
            <a:ext cx="2232248"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ADE44277-2ACF-43B6-A420-EEEF48C2FCB7}"/>
              </a:ext>
            </a:extLst>
          </p:cNvPr>
          <p:cNvCxnSpPr/>
          <p:nvPr/>
        </p:nvCxnSpPr>
        <p:spPr bwMode="auto">
          <a:xfrm flipV="1">
            <a:off x="4572000" y="2366635"/>
            <a:ext cx="0" cy="243051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D2B2CCFE-4B8D-431B-828C-B57F2D8439E3}"/>
              </a:ext>
            </a:extLst>
          </p:cNvPr>
          <p:cNvCxnSpPr/>
          <p:nvPr/>
        </p:nvCxnSpPr>
        <p:spPr bwMode="auto">
          <a:xfrm>
            <a:off x="4566638" y="2371398"/>
            <a:ext cx="648072"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a:extLst>
              <a:ext uri="{FF2B5EF4-FFF2-40B4-BE49-F238E27FC236}">
                <a16:creationId xmlns:a16="http://schemas.microsoft.com/office/drawing/2014/main" id="{C2822DF3-FEFA-4EBF-A05D-B0C64933BDF5}"/>
              </a:ext>
            </a:extLst>
          </p:cNvPr>
          <p:cNvSpPr/>
          <p:nvPr/>
        </p:nvSpPr>
        <p:spPr bwMode="auto">
          <a:xfrm>
            <a:off x="0" y="1700808"/>
            <a:ext cx="9080704"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571D9F72-DAD1-4EFF-AE46-14EE8C9ED5E7}"/>
              </a:ext>
            </a:extLst>
          </p:cNvPr>
          <p:cNvSpPr/>
          <p:nvPr/>
        </p:nvSpPr>
        <p:spPr bwMode="auto">
          <a:xfrm flipH="1">
            <a:off x="4211961"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EB6962B0-A87F-454E-A81E-DF068477242D}"/>
              </a:ext>
            </a:extLst>
          </p:cNvPr>
          <p:cNvSpPr/>
          <p:nvPr/>
        </p:nvSpPr>
        <p:spPr bwMode="auto">
          <a:xfrm flipH="1">
            <a:off x="8825154"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20" name="グラフィックス 19" descr="走る">
            <a:extLst>
              <a:ext uri="{FF2B5EF4-FFF2-40B4-BE49-F238E27FC236}">
                <a16:creationId xmlns:a16="http://schemas.microsoft.com/office/drawing/2014/main" id="{2D466788-1694-454E-8A23-D2FF88A9C2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668344" y="1844170"/>
            <a:ext cx="544415" cy="544415"/>
          </a:xfrm>
          <a:prstGeom prst="rect">
            <a:avLst/>
          </a:prstGeom>
        </p:spPr>
      </p:pic>
      <p:sp>
        <p:nvSpPr>
          <p:cNvPr id="22" name="テキスト ボックス 21">
            <a:extLst>
              <a:ext uri="{FF2B5EF4-FFF2-40B4-BE49-F238E27FC236}">
                <a16:creationId xmlns:a16="http://schemas.microsoft.com/office/drawing/2014/main" id="{D9DDD1E3-5A78-4698-AB48-66132FCA6D0B}"/>
              </a:ext>
            </a:extLst>
          </p:cNvPr>
          <p:cNvSpPr txBox="1"/>
          <p:nvPr/>
        </p:nvSpPr>
        <p:spPr>
          <a:xfrm>
            <a:off x="7534142" y="1634315"/>
            <a:ext cx="1091751" cy="276999"/>
          </a:xfrm>
          <a:prstGeom prst="rect">
            <a:avLst/>
          </a:prstGeom>
          <a:noFill/>
        </p:spPr>
        <p:txBody>
          <a:bodyPr wrap="square" rtlCol="0">
            <a:spAutoFit/>
          </a:bodyPr>
          <a:lstStyle/>
          <a:p>
            <a:r>
              <a:rPr lang="en-US" dirty="0"/>
              <a:t>We are here!</a:t>
            </a:r>
          </a:p>
        </p:txBody>
      </p:sp>
    </p:spTree>
    <p:extLst>
      <p:ext uri="{BB962C8B-B14F-4D97-AF65-F5344CB8AC3E}">
        <p14:creationId xmlns:p14="http://schemas.microsoft.com/office/powerpoint/2010/main" val="2247296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E3151F-138A-4E67-B1E3-831AD4C8FEB5}"/>
              </a:ext>
            </a:extLst>
          </p:cNvPr>
          <p:cNvSpPr>
            <a:spLocks noGrp="1"/>
          </p:cNvSpPr>
          <p:nvPr>
            <p:ph type="title"/>
          </p:nvPr>
        </p:nvSpPr>
        <p:spPr/>
        <p:txBody>
          <a:bodyPr/>
          <a:lstStyle/>
          <a:p>
            <a:r>
              <a:rPr lang="en-US" dirty="0"/>
              <a:t>Submission for </a:t>
            </a:r>
            <a:r>
              <a:rPr lang="en-US" dirty="0" err="1"/>
              <a:t>Revcom</a:t>
            </a:r>
            <a:endParaRPr lang="en-US" dirty="0"/>
          </a:p>
        </p:txBody>
      </p:sp>
      <p:sp>
        <p:nvSpPr>
          <p:cNvPr id="4" name="スライド番号プレースホルダー 3">
            <a:extLst>
              <a:ext uri="{FF2B5EF4-FFF2-40B4-BE49-F238E27FC236}">
                <a16:creationId xmlns:a16="http://schemas.microsoft.com/office/drawing/2014/main" id="{52B352CC-94C6-44D4-AA72-AC7D07CD244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15</a:t>
            </a:fld>
            <a:endParaRPr lang="en-US" altLang="ja-JP"/>
          </a:p>
        </p:txBody>
      </p:sp>
      <p:sp>
        <p:nvSpPr>
          <p:cNvPr id="5" name="フッター プレースホルダー 4">
            <a:extLst>
              <a:ext uri="{FF2B5EF4-FFF2-40B4-BE49-F238E27FC236}">
                <a16:creationId xmlns:a16="http://schemas.microsoft.com/office/drawing/2014/main" id="{07540D05-043F-4D08-BC6E-2954DB965527}"/>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0C5537B6-3AF1-4177-BA4E-1D95D7DF48C0}"/>
              </a:ext>
            </a:extLst>
          </p:cNvPr>
          <p:cNvSpPr>
            <a:spLocks noGrp="1"/>
          </p:cNvSpPr>
          <p:nvPr>
            <p:ph type="dt" sz="half" idx="2"/>
          </p:nvPr>
        </p:nvSpPr>
        <p:spPr/>
        <p:txBody>
          <a:bodyPr/>
          <a:lstStyle/>
          <a:p>
            <a:r>
              <a:rPr lang="en-US" altLang="ja-JP"/>
              <a:t>&lt;November,2021&gt;</a:t>
            </a:r>
            <a:endParaRPr lang="en-US" altLang="ja-JP" dirty="0"/>
          </a:p>
        </p:txBody>
      </p:sp>
      <p:pic>
        <p:nvPicPr>
          <p:cNvPr id="7" name="図 6">
            <a:extLst>
              <a:ext uri="{FF2B5EF4-FFF2-40B4-BE49-F238E27FC236}">
                <a16:creationId xmlns:a16="http://schemas.microsoft.com/office/drawing/2014/main" id="{3481C085-F447-4617-9AA0-345450FDDD57}"/>
              </a:ext>
            </a:extLst>
          </p:cNvPr>
          <p:cNvPicPr>
            <a:picLocks noChangeAspect="1"/>
          </p:cNvPicPr>
          <p:nvPr/>
        </p:nvPicPr>
        <p:blipFill>
          <a:blip r:embed="rId2"/>
          <a:stretch>
            <a:fillRect/>
          </a:stretch>
        </p:blipFill>
        <p:spPr>
          <a:xfrm>
            <a:off x="295275" y="1776412"/>
            <a:ext cx="8553450" cy="3305175"/>
          </a:xfrm>
          <a:prstGeom prst="rect">
            <a:avLst/>
          </a:prstGeom>
        </p:spPr>
      </p:pic>
    </p:spTree>
    <p:extLst>
      <p:ext uri="{BB962C8B-B14F-4D97-AF65-F5344CB8AC3E}">
        <p14:creationId xmlns:p14="http://schemas.microsoft.com/office/powerpoint/2010/main" val="1838474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16</a:t>
            </a:fld>
            <a:endParaRPr lang="en-US" altLang="ja-JP"/>
          </a:p>
        </p:txBody>
      </p:sp>
      <p:sp>
        <p:nvSpPr>
          <p:cNvPr id="3" name="日付プレースホルダー 2">
            <a:extLst>
              <a:ext uri="{FF2B5EF4-FFF2-40B4-BE49-F238E27FC236}">
                <a16:creationId xmlns:a16="http://schemas.microsoft.com/office/drawing/2014/main" id="{4264A223-C6CE-4895-A1A1-B4755BDC66F6}"/>
              </a:ext>
            </a:extLst>
          </p:cNvPr>
          <p:cNvSpPr>
            <a:spLocks noGrp="1"/>
          </p:cNvSpPr>
          <p:nvPr>
            <p:ph type="dt" sz="half" idx="2"/>
          </p:nvPr>
        </p:nvSpPr>
        <p:spPr/>
        <p:txBody>
          <a:bodyPr/>
          <a:lstStyle/>
          <a:p>
            <a:r>
              <a:rPr lang="en-US" altLang="ja-JP"/>
              <a:t>&lt;November,2021&gt;</a:t>
            </a:r>
            <a:endParaRPr lang="en-US" altLang="ja-JP" dirty="0"/>
          </a:p>
        </p:txBody>
      </p:sp>
      <p:sp>
        <p:nvSpPr>
          <p:cNvPr id="7" name="テキスト ボックス 6">
            <a:extLst>
              <a:ext uri="{FF2B5EF4-FFF2-40B4-BE49-F238E27FC236}">
                <a16:creationId xmlns:a16="http://schemas.microsoft.com/office/drawing/2014/main" id="{1BCF4A5E-F0CF-44AE-9133-F8C73A946687}"/>
              </a:ext>
            </a:extLst>
          </p:cNvPr>
          <p:cNvSpPr txBox="1"/>
          <p:nvPr/>
        </p:nvSpPr>
        <p:spPr>
          <a:xfrm>
            <a:off x="438566" y="2924944"/>
            <a:ext cx="8453914" cy="1754326"/>
          </a:xfrm>
          <a:prstGeom prst="rect">
            <a:avLst/>
          </a:prstGeom>
          <a:noFill/>
        </p:spPr>
        <p:txBody>
          <a:bodyPr wrap="square" rtlCol="0">
            <a:spAutoFit/>
          </a:bodyPr>
          <a:lstStyle/>
          <a:p>
            <a:r>
              <a:rPr lang="en-US" sz="3600" dirty="0"/>
              <a:t>TG Motion for </a:t>
            </a:r>
            <a:r>
              <a:rPr lang="en-US" sz="3600" dirty="0" err="1"/>
              <a:t>Revcom</a:t>
            </a:r>
            <a:r>
              <a:rPr lang="en-US" sz="3600" dirty="0"/>
              <a:t> Submission(15-21-0552-01-04aa)</a:t>
            </a:r>
          </a:p>
          <a:p>
            <a:endParaRPr lang="en-US" sz="3600" dirty="0"/>
          </a:p>
        </p:txBody>
      </p:sp>
    </p:spTree>
    <p:extLst>
      <p:ext uri="{BB962C8B-B14F-4D97-AF65-F5344CB8AC3E}">
        <p14:creationId xmlns:p14="http://schemas.microsoft.com/office/powerpoint/2010/main" val="2337425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6BFF4108-8686-4EE8-B4B2-F9A8B81C12F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17</a:t>
            </a:fld>
            <a:endParaRPr lang="en-US" altLang="ja-JP"/>
          </a:p>
        </p:txBody>
      </p:sp>
      <p:sp>
        <p:nvSpPr>
          <p:cNvPr id="5" name="フッター プレースホルダー 4">
            <a:extLst>
              <a:ext uri="{FF2B5EF4-FFF2-40B4-BE49-F238E27FC236}">
                <a16:creationId xmlns:a16="http://schemas.microsoft.com/office/drawing/2014/main" id="{27F611A1-9B47-4089-89FC-7B2BE52B5632}"/>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F15E1E79-7B14-4950-B744-782D0D368A66}"/>
              </a:ext>
            </a:extLst>
          </p:cNvPr>
          <p:cNvSpPr>
            <a:spLocks noGrp="1"/>
          </p:cNvSpPr>
          <p:nvPr>
            <p:ph type="dt" sz="half" idx="2"/>
          </p:nvPr>
        </p:nvSpPr>
        <p:spPr/>
        <p:txBody>
          <a:bodyPr/>
          <a:lstStyle/>
          <a:p>
            <a:r>
              <a:rPr lang="en-US" altLang="ja-JP"/>
              <a:t>&lt;November,2021&gt;</a:t>
            </a:r>
            <a:endParaRPr lang="en-US" altLang="ja-JP" dirty="0"/>
          </a:p>
        </p:txBody>
      </p:sp>
      <p:sp>
        <p:nvSpPr>
          <p:cNvPr id="7" name="Title 1">
            <a:extLst>
              <a:ext uri="{FF2B5EF4-FFF2-40B4-BE49-F238E27FC236}">
                <a16:creationId xmlns:a16="http://schemas.microsoft.com/office/drawing/2014/main" id="{B1CEA4E0-67AA-482F-836F-8BBAA2137627}"/>
              </a:ext>
            </a:extLst>
          </p:cNvPr>
          <p:cNvSpPr>
            <a:spLocks noGrp="1"/>
          </p:cNvSpPr>
          <p:nvPr>
            <p:ph type="title"/>
          </p:nvPr>
        </p:nvSpPr>
        <p:spPr>
          <a:xfrm>
            <a:off x="914401" y="685801"/>
            <a:ext cx="7257999" cy="1065213"/>
          </a:xfrm>
        </p:spPr>
        <p:txBody>
          <a:bodyPr/>
          <a:lstStyle/>
          <a:p>
            <a:r>
              <a:rPr lang="en-US" dirty="0"/>
              <a:t>TG15.4aa Timeline</a:t>
            </a:r>
          </a:p>
        </p:txBody>
      </p:sp>
      <p:graphicFrame>
        <p:nvGraphicFramePr>
          <p:cNvPr id="8" name="Table 5">
            <a:extLst>
              <a:ext uri="{FF2B5EF4-FFF2-40B4-BE49-F238E27FC236}">
                <a16:creationId xmlns:a16="http://schemas.microsoft.com/office/drawing/2014/main" id="{DF200072-AE8D-4346-BD03-750817B914CD}"/>
              </a:ext>
            </a:extLst>
          </p:cNvPr>
          <p:cNvGraphicFramePr>
            <a:graphicFrameLocks noGrp="1"/>
          </p:cNvGraphicFramePr>
          <p:nvPr>
            <p:extLst>
              <p:ext uri="{D42A27DB-BD31-4B8C-83A1-F6EECF244321}">
                <p14:modId xmlns:p14="http://schemas.microsoft.com/office/powerpoint/2010/main" val="1244036641"/>
              </p:ext>
            </p:extLst>
          </p:nvPr>
        </p:nvGraphicFramePr>
        <p:xfrm>
          <a:off x="107504" y="1556792"/>
          <a:ext cx="8712967" cy="4531360"/>
        </p:xfrm>
        <a:graphic>
          <a:graphicData uri="http://schemas.openxmlformats.org/drawingml/2006/table">
            <a:tbl>
              <a:tblPr firstRow="1" bandRow="1">
                <a:tableStyleId>{00A15C55-8517-42AA-B614-E9B94910E393}</a:tableStyleId>
              </a:tblPr>
              <a:tblGrid>
                <a:gridCol w="2184363">
                  <a:extLst>
                    <a:ext uri="{9D8B030D-6E8A-4147-A177-3AD203B41FA5}">
                      <a16:colId xmlns:a16="http://schemas.microsoft.com/office/drawing/2014/main" val="503046018"/>
                    </a:ext>
                  </a:extLst>
                </a:gridCol>
                <a:gridCol w="1972664">
                  <a:extLst>
                    <a:ext uri="{9D8B030D-6E8A-4147-A177-3AD203B41FA5}">
                      <a16:colId xmlns:a16="http://schemas.microsoft.com/office/drawing/2014/main" val="571804262"/>
                    </a:ext>
                  </a:extLst>
                </a:gridCol>
                <a:gridCol w="2264182">
                  <a:extLst>
                    <a:ext uri="{9D8B030D-6E8A-4147-A177-3AD203B41FA5}">
                      <a16:colId xmlns:a16="http://schemas.microsoft.com/office/drawing/2014/main" val="2957723909"/>
                    </a:ext>
                  </a:extLst>
                </a:gridCol>
                <a:gridCol w="2291758">
                  <a:extLst>
                    <a:ext uri="{9D8B030D-6E8A-4147-A177-3AD203B41FA5}">
                      <a16:colId xmlns:a16="http://schemas.microsoft.com/office/drawing/2014/main" val="2208329121"/>
                    </a:ext>
                  </a:extLst>
                </a:gridCol>
              </a:tblGrid>
              <a:tr h="370840">
                <a:tc>
                  <a:txBody>
                    <a:bodyPr/>
                    <a:lstStyle/>
                    <a:p>
                      <a:pPr algn="ctr"/>
                      <a:endParaRPr lang="en-US" sz="1600" dirty="0"/>
                    </a:p>
                  </a:txBody>
                  <a:tcPr/>
                </a:tc>
                <a:tc>
                  <a:txBody>
                    <a:bodyPr/>
                    <a:lstStyle/>
                    <a:p>
                      <a:pPr algn="ctr"/>
                      <a:r>
                        <a:rPr lang="en-US" sz="1600" dirty="0"/>
                        <a:t>Open</a:t>
                      </a:r>
                    </a:p>
                  </a:txBody>
                  <a:tcPr/>
                </a:tc>
                <a:tc>
                  <a:txBody>
                    <a:bodyPr/>
                    <a:lstStyle/>
                    <a:p>
                      <a:pPr algn="ctr"/>
                      <a:r>
                        <a:rPr lang="en-US" sz="1600" dirty="0"/>
                        <a:t>Close</a:t>
                      </a:r>
                    </a:p>
                  </a:txBody>
                  <a:tcPr/>
                </a:tc>
                <a:tc>
                  <a:txBody>
                    <a:bodyPr/>
                    <a:lstStyle/>
                    <a:p>
                      <a:pPr algn="ctr"/>
                      <a:r>
                        <a:rPr lang="en-US" sz="1600" dirty="0"/>
                        <a:t>Status</a:t>
                      </a:r>
                    </a:p>
                  </a:txBody>
                  <a:tcPr/>
                </a:tc>
                <a:extLst>
                  <a:ext uri="{0D108BD9-81ED-4DB2-BD59-A6C34878D82A}">
                    <a16:rowId xmlns:a16="http://schemas.microsoft.com/office/drawing/2014/main" val="2921654569"/>
                  </a:ext>
                </a:extLst>
              </a:tr>
              <a:tr h="370840">
                <a:tc>
                  <a:txBody>
                    <a:bodyPr/>
                    <a:lstStyle/>
                    <a:p>
                      <a:r>
                        <a:rPr lang="en-US" sz="1600" dirty="0"/>
                        <a:t>First SA Ballot</a:t>
                      </a:r>
                    </a:p>
                  </a:txBody>
                  <a:tcPr/>
                </a:tc>
                <a:tc>
                  <a:txBody>
                    <a:bodyPr/>
                    <a:lstStyle/>
                    <a:p>
                      <a:r>
                        <a:rPr lang="en-US" sz="1600" dirty="0"/>
                        <a:t>15</a:t>
                      </a:r>
                      <a:r>
                        <a:rPr lang="en-US" sz="1600" baseline="30000" dirty="0"/>
                        <a:t>th</a:t>
                      </a:r>
                      <a:r>
                        <a:rPr lang="en-US" sz="1600" dirty="0"/>
                        <a:t> August,2021</a:t>
                      </a:r>
                    </a:p>
                  </a:txBody>
                  <a:tcPr/>
                </a:tc>
                <a:tc>
                  <a:txBody>
                    <a:bodyPr/>
                    <a:lstStyle/>
                    <a:p>
                      <a:r>
                        <a:rPr lang="en-US" sz="1600" dirty="0"/>
                        <a:t>14</a:t>
                      </a:r>
                      <a:r>
                        <a:rPr lang="en-US" sz="1600" baseline="30000" dirty="0"/>
                        <a:t>th</a:t>
                      </a:r>
                      <a:r>
                        <a:rPr lang="en-US" sz="1600" dirty="0"/>
                        <a:t> September,2021</a:t>
                      </a:r>
                    </a:p>
                  </a:txBody>
                  <a:tcPr/>
                </a:tc>
                <a:tc>
                  <a:txBody>
                    <a:bodyPr/>
                    <a:lstStyle/>
                    <a:p>
                      <a:r>
                        <a:rPr lang="en-US" sz="1600" dirty="0"/>
                        <a:t>Done</a:t>
                      </a:r>
                    </a:p>
                  </a:txBody>
                  <a:tcPr/>
                </a:tc>
                <a:extLst>
                  <a:ext uri="{0D108BD9-81ED-4DB2-BD59-A6C34878D82A}">
                    <a16:rowId xmlns:a16="http://schemas.microsoft.com/office/drawing/2014/main" val="3962704897"/>
                  </a:ext>
                </a:extLst>
              </a:tr>
              <a:tr h="370840">
                <a:tc>
                  <a:txBody>
                    <a:bodyPr/>
                    <a:lstStyle/>
                    <a:p>
                      <a:r>
                        <a:rPr lang="en-US" sz="1600" dirty="0"/>
                        <a:t>Second SA Ballot</a:t>
                      </a:r>
                    </a:p>
                  </a:txBody>
                  <a:tcPr/>
                </a:tc>
                <a:tc>
                  <a:txBody>
                    <a:bodyPr/>
                    <a:lstStyle/>
                    <a:p>
                      <a:r>
                        <a:rPr lang="en-US" sz="1600" dirty="0"/>
                        <a:t>1</a:t>
                      </a:r>
                      <a:r>
                        <a:rPr lang="en-US" sz="1600" baseline="30000" dirty="0"/>
                        <a:t>st</a:t>
                      </a:r>
                      <a:r>
                        <a:rPr lang="en-US" sz="1600" dirty="0"/>
                        <a:t> October,2021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15</a:t>
                      </a:r>
                      <a:r>
                        <a:rPr lang="en-US" sz="1600" baseline="30000" dirty="0"/>
                        <a:t>th</a:t>
                      </a:r>
                      <a:r>
                        <a:rPr lang="en-US" sz="1600" dirty="0"/>
                        <a:t> October,2021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Done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2427733451"/>
                  </a:ext>
                </a:extLst>
              </a:tr>
              <a:tr h="370840">
                <a:tc>
                  <a:txBody>
                    <a:bodyPr/>
                    <a:lstStyle/>
                    <a:p>
                      <a:r>
                        <a:rPr lang="en-US" sz="1600" dirty="0"/>
                        <a:t>Third SA Ballot</a:t>
                      </a:r>
                    </a:p>
                  </a:txBody>
                  <a:tcPr/>
                </a:tc>
                <a:tc>
                  <a:txBody>
                    <a:bodyPr/>
                    <a:lstStyle/>
                    <a:p>
                      <a:r>
                        <a:rPr lang="en-US" sz="1600" dirty="0"/>
                        <a:t>19</a:t>
                      </a:r>
                      <a:r>
                        <a:rPr lang="en-US" sz="1600" baseline="30000" dirty="0"/>
                        <a:t>th</a:t>
                      </a:r>
                      <a:r>
                        <a:rPr lang="en-US" sz="1600" dirty="0"/>
                        <a:t> October,2021</a:t>
                      </a:r>
                    </a:p>
                  </a:txBody>
                  <a:tcPr/>
                </a:tc>
                <a:tc>
                  <a:txBody>
                    <a:bodyPr/>
                    <a:lstStyle/>
                    <a:p>
                      <a:r>
                        <a:rPr lang="en-US" sz="1600" dirty="0"/>
                        <a:t>28</a:t>
                      </a:r>
                      <a:r>
                        <a:rPr lang="en-US" sz="1600" baseline="30000" dirty="0"/>
                        <a:t>th</a:t>
                      </a:r>
                      <a:r>
                        <a:rPr lang="en-US" sz="1600" dirty="0"/>
                        <a:t> October,2021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Done</a:t>
                      </a:r>
                    </a:p>
                  </a:txBody>
                  <a:tcPr/>
                </a:tc>
                <a:extLst>
                  <a:ext uri="{0D108BD9-81ED-4DB2-BD59-A6C34878D82A}">
                    <a16:rowId xmlns:a16="http://schemas.microsoft.com/office/drawing/2014/main" val="1211832182"/>
                  </a:ext>
                </a:extLst>
              </a:tr>
              <a:tr h="370840">
                <a:tc>
                  <a:txBody>
                    <a:bodyPr/>
                    <a:lstStyle/>
                    <a:p>
                      <a:r>
                        <a:rPr lang="en-US" sz="1600" dirty="0"/>
                        <a:t>WG ballot to EC for </a:t>
                      </a:r>
                      <a:r>
                        <a:rPr lang="en-US" sz="1600" dirty="0" err="1"/>
                        <a:t>Revcom</a:t>
                      </a:r>
                      <a:r>
                        <a:rPr lang="en-US" sz="1600" dirty="0"/>
                        <a:t> Submission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17</a:t>
                      </a:r>
                      <a:r>
                        <a:rPr lang="en-US" sz="1600" baseline="30000" dirty="0"/>
                        <a:t>th</a:t>
                      </a:r>
                      <a:r>
                        <a:rPr lang="en-US" sz="1600" dirty="0"/>
                        <a:t> November,2021</a:t>
                      </a:r>
                    </a:p>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534703448"/>
                  </a:ext>
                </a:extLst>
              </a:tr>
              <a:tr h="370840">
                <a:tc>
                  <a:txBody>
                    <a:bodyPr/>
                    <a:lstStyle/>
                    <a:p>
                      <a:r>
                        <a:rPr lang="en-US" sz="1600" dirty="0"/>
                        <a:t>EC to </a:t>
                      </a:r>
                      <a:r>
                        <a:rPr lang="en-US" sz="1600" dirty="0" err="1"/>
                        <a:t>RevCom</a:t>
                      </a:r>
                      <a:endParaRPr lang="en-US" sz="1600" dirty="0"/>
                    </a:p>
                  </a:txBody>
                  <a:tcPr/>
                </a:tc>
                <a:tc>
                  <a:txBody>
                    <a:bodyPr/>
                    <a:lstStyle/>
                    <a:p>
                      <a:r>
                        <a:rPr lang="en-US" sz="1600" dirty="0"/>
                        <a:t>19</a:t>
                      </a:r>
                      <a:r>
                        <a:rPr lang="en-US" sz="1600" baseline="30000" dirty="0"/>
                        <a:t>th</a:t>
                      </a:r>
                      <a:r>
                        <a:rPr lang="en-US" sz="1600" dirty="0"/>
                        <a:t> November,2021</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96449969"/>
                  </a:ext>
                </a:extLst>
              </a:tr>
              <a:tr h="370840">
                <a:tc>
                  <a:txBody>
                    <a:bodyPr/>
                    <a:lstStyle/>
                    <a:p>
                      <a:r>
                        <a:rPr lang="en-US" sz="1600" dirty="0" err="1"/>
                        <a:t>RevCom</a:t>
                      </a:r>
                      <a:r>
                        <a:rPr lang="en-US" sz="1600" dirty="0"/>
                        <a:t> Submission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16 Dec 2021    </a:t>
                      </a:r>
                      <a:r>
                        <a:rPr lang="en-US" sz="1600" dirty="0" err="1"/>
                        <a:t>RevCom</a:t>
                      </a:r>
                      <a:r>
                        <a:rPr lang="en-US" sz="1600" dirty="0"/>
                        <a:t> Submission Deadline</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986071468"/>
                  </a:ext>
                </a:extLst>
              </a:tr>
              <a:tr h="370840">
                <a:tc>
                  <a:txBody>
                    <a:bodyPr/>
                    <a:lstStyle/>
                    <a:p>
                      <a:r>
                        <a:rPr lang="en-US" sz="1600" dirty="0" err="1"/>
                        <a:t>RevCom</a:t>
                      </a:r>
                      <a:r>
                        <a:rPr lang="en-US" sz="1600" dirty="0"/>
                        <a:t> to SB</a:t>
                      </a:r>
                    </a:p>
                  </a:txBody>
                  <a:tcPr/>
                </a:tc>
                <a:tc>
                  <a:txBody>
                    <a:bodyPr/>
                    <a:lstStyle/>
                    <a:p>
                      <a:r>
                        <a:rPr lang="en-US" sz="1600" dirty="0"/>
                        <a:t>January,2022</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173524616"/>
                  </a:ext>
                </a:extLst>
              </a:tr>
            </a:tbl>
          </a:graphicData>
        </a:graphic>
      </p:graphicFrame>
    </p:spTree>
    <p:extLst>
      <p:ext uri="{BB962C8B-B14F-4D97-AF65-F5344CB8AC3E}">
        <p14:creationId xmlns:p14="http://schemas.microsoft.com/office/powerpoint/2010/main" val="2935087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18</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Plan for January Interim</a:t>
            </a:r>
            <a:endParaRPr kumimoji="1" lang="ja-JP" altLang="en-US" b="1" dirty="0"/>
          </a:p>
        </p:txBody>
      </p:sp>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&lt;November,2021&gt;</a:t>
            </a:r>
            <a:endParaRPr lang="en-US" altLang="ja-JP" dirty="0"/>
          </a:p>
        </p:txBody>
      </p:sp>
      <p:sp>
        <p:nvSpPr>
          <p:cNvPr id="9" name="テキスト ボックス 8">
            <a:extLst>
              <a:ext uri="{FF2B5EF4-FFF2-40B4-BE49-F238E27FC236}">
                <a16:creationId xmlns:a16="http://schemas.microsoft.com/office/drawing/2014/main" id="{A957004C-0403-4A63-AC22-B6488CC9BF69}"/>
              </a:ext>
            </a:extLst>
          </p:cNvPr>
          <p:cNvSpPr txBox="1"/>
          <p:nvPr/>
        </p:nvSpPr>
        <p:spPr>
          <a:xfrm>
            <a:off x="899592" y="1893302"/>
            <a:ext cx="7344816" cy="1015663"/>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 There are no topics to be discussed so far.</a:t>
            </a:r>
          </a:p>
          <a:p>
            <a:r>
              <a:rPr lang="en-US" sz="2000" dirty="0">
                <a:latin typeface="Meiryo UI" panose="020B0604030504040204" pitchFamily="50" charset="-128"/>
                <a:ea typeface="Meiryo UI" panose="020B0604030504040204" pitchFamily="50" charset="-128"/>
              </a:rPr>
              <a:t>	 One slot will be planned.</a:t>
            </a:r>
          </a:p>
          <a:p>
            <a:pPr marL="342900" indent="-342900">
              <a:buFont typeface="Arial" panose="020B0604020202020204" pitchFamily="34" charset="0"/>
              <a:buChar char="•"/>
            </a:pPr>
            <a:endParaRPr lang="en-US" sz="2000" dirty="0">
              <a:latin typeface="Meiryo UI" panose="020B0604030504040204" pitchFamily="50" charset="-128"/>
              <a:ea typeface="Meiryo UI" panose="020B0604030504040204" pitchFamily="50" charset="-128"/>
            </a:endParaRPr>
          </a:p>
        </p:txBody>
      </p:sp>
      <p:graphicFrame>
        <p:nvGraphicFramePr>
          <p:cNvPr id="7" name="コンテンツ プレースホルダー 8">
            <a:extLst>
              <a:ext uri="{FF2B5EF4-FFF2-40B4-BE49-F238E27FC236}">
                <a16:creationId xmlns:a16="http://schemas.microsoft.com/office/drawing/2014/main" id="{553240F1-12C7-44FB-8047-AEDAF9C118BE}"/>
              </a:ext>
            </a:extLst>
          </p:cNvPr>
          <p:cNvGraphicFramePr>
            <a:graphicFrameLocks noGrp="1"/>
          </p:cNvGraphicFramePr>
          <p:nvPr>
            <p:ph idx="1"/>
            <p:extLst>
              <p:ext uri="{D42A27DB-BD31-4B8C-83A1-F6EECF244321}">
                <p14:modId xmlns:p14="http://schemas.microsoft.com/office/powerpoint/2010/main" val="3356462292"/>
              </p:ext>
            </p:extLst>
          </p:nvPr>
        </p:nvGraphicFramePr>
        <p:xfrm>
          <a:off x="257674" y="3063241"/>
          <a:ext cx="8352926" cy="204216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400" dirty="0"/>
                    </a:p>
                  </a:txBody>
                  <a:tcPr/>
                </a:tc>
                <a:tc>
                  <a:txBody>
                    <a:bodyPr/>
                    <a:lstStyle/>
                    <a:p>
                      <a:pPr algn="ctr"/>
                      <a:r>
                        <a:rPr kumimoji="1" lang="en-US" altLang="ja-JP" sz="1400" dirty="0"/>
                        <a:t>Monday</a:t>
                      </a:r>
                    </a:p>
                    <a:p>
                      <a:pPr algn="ctr"/>
                      <a:r>
                        <a:rPr kumimoji="1" lang="en-US" altLang="ja-JP" sz="1400" baseline="30000" dirty="0" err="1"/>
                        <a:t>th</a:t>
                      </a:r>
                      <a:r>
                        <a:rPr kumimoji="1" lang="en-US" altLang="ja-JP" sz="1400" dirty="0"/>
                        <a:t> January</a:t>
                      </a:r>
                      <a:endParaRPr kumimoji="1" lang="ja-JP" altLang="en-US" sz="1400" dirty="0"/>
                    </a:p>
                  </a:txBody>
                  <a:tcPr anchor="ctr"/>
                </a:tc>
                <a:tc>
                  <a:txBody>
                    <a:bodyPr/>
                    <a:lstStyle/>
                    <a:p>
                      <a:pPr algn="ctr"/>
                      <a:r>
                        <a:rPr kumimoji="1" lang="en-US" altLang="ja-JP" sz="1400" dirty="0"/>
                        <a:t>Tuesday </a:t>
                      </a:r>
                      <a:r>
                        <a:rPr kumimoji="1" lang="en-US" altLang="ja-JP" sz="1400" baseline="30000" dirty="0" err="1"/>
                        <a:t>th</a:t>
                      </a:r>
                      <a:r>
                        <a:rPr kumimoji="1" lang="en-US" altLang="ja-JP" sz="1400" dirty="0"/>
                        <a:t> January</a:t>
                      </a:r>
                      <a:endParaRPr kumimoji="1" lang="ja-JP" altLang="en-US" sz="1400" dirty="0"/>
                    </a:p>
                  </a:txBody>
                  <a:tcPr anchor="ctr"/>
                </a:tc>
                <a:tc>
                  <a:txBody>
                    <a:bodyPr/>
                    <a:lstStyle/>
                    <a:p>
                      <a:pPr algn="ctr"/>
                      <a:r>
                        <a:rPr kumimoji="1" lang="en-US" altLang="ja-JP" sz="1400" dirty="0"/>
                        <a:t>Wednesday</a:t>
                      </a:r>
                    </a:p>
                    <a:p>
                      <a:pPr algn="ctr"/>
                      <a:r>
                        <a:rPr kumimoji="1" lang="en-US" altLang="ja-JP" sz="1400" baseline="30000" dirty="0" err="1"/>
                        <a:t>th</a:t>
                      </a:r>
                      <a:r>
                        <a:rPr kumimoji="1" lang="en-US" altLang="ja-JP" sz="1400" dirty="0"/>
                        <a:t> January</a:t>
                      </a:r>
                      <a:endParaRPr kumimoji="1" lang="ja-JP" altLang="en-US" sz="1400" dirty="0"/>
                    </a:p>
                  </a:txBody>
                  <a:tcPr anchor="ctr"/>
                </a:tc>
                <a:tc>
                  <a:txBody>
                    <a:bodyPr/>
                    <a:lstStyle/>
                    <a:p>
                      <a:pPr algn="ctr"/>
                      <a:r>
                        <a:rPr kumimoji="1" lang="en-US" altLang="ja-JP" sz="1400" dirty="0"/>
                        <a:t>Thursday</a:t>
                      </a:r>
                    </a:p>
                    <a:p>
                      <a:pPr algn="ctr"/>
                      <a:r>
                        <a:rPr kumimoji="1" lang="en-US" altLang="ja-JP" sz="1400" baseline="30000" dirty="0" err="1"/>
                        <a:t>th</a:t>
                      </a:r>
                      <a:r>
                        <a:rPr kumimoji="1" lang="en-US" altLang="ja-JP" sz="1400" dirty="0"/>
                        <a:t> January</a:t>
                      </a:r>
                      <a:endParaRPr kumimoji="1" lang="ja-JP" altLang="en-US" sz="1400" dirty="0"/>
                    </a:p>
                  </a:txBody>
                  <a:tcPr anchor="ctr"/>
                </a:tc>
                <a:tc>
                  <a:txBody>
                    <a:bodyPr/>
                    <a:lstStyle/>
                    <a:p>
                      <a:pPr algn="ctr"/>
                      <a:r>
                        <a:rPr kumimoji="1" lang="en-US" altLang="ja-JP" sz="1400" dirty="0"/>
                        <a:t>Friday</a:t>
                      </a:r>
                    </a:p>
                    <a:p>
                      <a:pPr algn="ctr"/>
                      <a:r>
                        <a:rPr kumimoji="1" lang="en-US" altLang="ja-JP" sz="1400" baseline="30000" dirty="0" err="1"/>
                        <a:t>th</a:t>
                      </a:r>
                      <a:r>
                        <a:rPr kumimoji="1" lang="en-US" altLang="ja-JP" sz="1400" dirty="0"/>
                        <a:t> January</a:t>
                      </a:r>
                      <a:endParaRPr kumimoji="1" lang="ja-JP" altLang="en-US" sz="1400" dirty="0"/>
                    </a:p>
                  </a:txBody>
                  <a:tcPr anchor="ctr"/>
                </a:tc>
                <a:extLst>
                  <a:ext uri="{0D108BD9-81ED-4DB2-BD59-A6C34878D82A}">
                    <a16:rowId xmlns:a16="http://schemas.microsoft.com/office/drawing/2014/main" val="10000"/>
                  </a:ext>
                </a:extLst>
              </a:tr>
              <a:tr h="172819">
                <a:tc>
                  <a:txBody>
                    <a:bodyPr/>
                    <a:lstStyle/>
                    <a:p>
                      <a:pPr algn="ctr"/>
                      <a:r>
                        <a:rPr kumimoji="1" lang="en-US" altLang="ja-JP" sz="1400" dirty="0"/>
                        <a:t>AM1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Opening</a:t>
                      </a:r>
                      <a:endParaRPr kumimoji="1" lang="en-US" altLang="ja-JP"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400" dirty="0"/>
                        <a:t>AM2</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400" dirty="0"/>
                        <a:t>PM1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400" dirty="0"/>
                        <a:t>PM2</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ja-JP" altLang="en-US"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400" dirty="0"/>
                        <a:t>EV1</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u="none" dirty="0"/>
                        <a:t>TG4aa-JRE</a:t>
                      </a:r>
                      <a:endParaRPr kumimoji="1" lang="en-US" altLang="ja-JP" sz="1400" u="none" dirty="0">
                        <a:solidFill>
                          <a:schemeClr val="tx1"/>
                        </a:solidFill>
                      </a:endParaRPr>
                    </a:p>
                  </a:txBody>
                  <a:tcPr anchor="ctr">
                    <a:solidFill>
                      <a:srgbClr val="FFFF00"/>
                    </a:solidFill>
                  </a:tcPr>
                </a:tc>
                <a:tc>
                  <a:txBody>
                    <a:bodyPr/>
                    <a:lstStyle/>
                    <a:p>
                      <a:pPr algn="ct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672305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Discuss next step</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19</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&lt;November,2021&gt;</a:t>
            </a:r>
            <a:endParaRPr lang="en-US" altLang="ja-JP" dirty="0"/>
          </a:p>
        </p:txBody>
      </p:sp>
    </p:spTree>
    <p:extLst>
      <p:ext uri="{BB962C8B-B14F-4D97-AF65-F5344CB8AC3E}">
        <p14:creationId xmlns:p14="http://schemas.microsoft.com/office/powerpoint/2010/main" val="1814527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November Plenary</a:t>
            </a:r>
            <a:br>
              <a:rPr lang="en-US" altLang="ja-JP" dirty="0"/>
            </a:br>
            <a:r>
              <a:rPr lang="en-US" altLang="ja-JP" dirty="0"/>
              <a:t>Virtual Meeting </a:t>
            </a:r>
            <a:br>
              <a:rPr lang="en-US" altLang="ja-JP" dirty="0"/>
            </a:br>
            <a:r>
              <a:rPr lang="en-US" altLang="ja-JP" dirty="0"/>
              <a:t>Opening report </a:t>
            </a:r>
            <a:br>
              <a:rPr lang="en-US" altLang="ja-JP" dirty="0"/>
            </a:br>
            <a:r>
              <a:rPr lang="en-US" altLang="ja-JP" dirty="0"/>
              <a:t>on</a:t>
            </a:r>
            <a:br>
              <a:rPr lang="en-US" altLang="ja-JP" dirty="0"/>
            </a:br>
            <a:r>
              <a:rPr lang="en-US" altLang="ja-JP" dirty="0"/>
              <a:t>November 9th/15th,2021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US" altLang="ja-JP"/>
              <a:t>&lt;November,2021&gt;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20</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US" altLang="ja-JP"/>
              <a:t>&lt;November,2021&gt;</a:t>
            </a:r>
            <a:endParaRPr lang="en-US" altLang="ja-JP" dirty="0"/>
          </a:p>
        </p:txBody>
      </p:sp>
    </p:spTree>
    <p:extLst>
      <p:ext uri="{BB962C8B-B14F-4D97-AF65-F5344CB8AC3E}">
        <p14:creationId xmlns:p14="http://schemas.microsoft.com/office/powerpoint/2010/main" val="38141892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&lt;November,2021&gt;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22</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US" altLang="ja-JP"/>
              <a:t>&lt;November,2021&gt;</a:t>
            </a:r>
            <a:endParaRPr lang="en-US" altLang="ja-JP" dirty="0"/>
          </a:p>
        </p:txBody>
      </p:sp>
      <p:sp>
        <p:nvSpPr>
          <p:cNvPr id="8" name="タイトル 6">
            <a:extLst>
              <a:ext uri="{FF2B5EF4-FFF2-40B4-BE49-F238E27FC236}">
                <a16:creationId xmlns:a16="http://schemas.microsoft.com/office/drawing/2014/main" id="{407F07C7-D017-4B45-8BF7-6D92F189C806}"/>
              </a:ext>
            </a:extLst>
          </p:cNvPr>
          <p:cNvSpPr>
            <a:spLocks noGrp="1"/>
          </p:cNvSpPr>
          <p:nvPr>
            <p:ph type="ctrTitle"/>
          </p:nvPr>
        </p:nvSpPr>
        <p:spPr>
          <a:xfrm>
            <a:off x="685800" y="2130425"/>
            <a:ext cx="7772400" cy="1470025"/>
          </a:xfrm>
        </p:spPr>
        <p:txBody>
          <a:bodyPr/>
          <a:lstStyle/>
          <a:p>
            <a:r>
              <a:rPr lang="en-US" dirty="0"/>
              <a:t>Adjourn TG4aa</a:t>
            </a:r>
            <a:br>
              <a:rPr lang="en-US" dirty="0"/>
            </a:br>
            <a:endParaRPr lang="en-001" dirty="0"/>
          </a:p>
        </p:txBody>
      </p:sp>
      <p:sp>
        <p:nvSpPr>
          <p:cNvPr id="10" name="テキスト ボックス 9">
            <a:extLst>
              <a:ext uri="{FF2B5EF4-FFF2-40B4-BE49-F238E27FC236}">
                <a16:creationId xmlns:a16="http://schemas.microsoft.com/office/drawing/2014/main" id="{086C1DBF-96FC-48C7-B6A6-66DAF013A912}"/>
              </a:ext>
            </a:extLst>
          </p:cNvPr>
          <p:cNvSpPr txBox="1"/>
          <p:nvPr/>
        </p:nvSpPr>
        <p:spPr>
          <a:xfrm>
            <a:off x="1116372" y="5013176"/>
            <a:ext cx="5903900" cy="1200329"/>
          </a:xfrm>
          <a:prstGeom prst="rect">
            <a:avLst/>
          </a:prstGeom>
          <a:solidFill>
            <a:schemeClr val="bg1"/>
          </a:solidFill>
        </p:spPr>
        <p:txBody>
          <a:bodyPr wrap="square" rtlCol="0">
            <a:spAutoFit/>
          </a:bodyPr>
          <a:lstStyle/>
          <a:p>
            <a:r>
              <a:rPr lang="en-US" sz="1800" dirty="0"/>
              <a:t>Moved :</a:t>
            </a:r>
            <a:r>
              <a:rPr lang="en-US" sz="1800" i="1" kern="0" dirty="0"/>
              <a:t>Don Sturek(ITRON)</a:t>
            </a:r>
            <a:endParaRPr lang="en-US" sz="1800" dirty="0"/>
          </a:p>
          <a:p>
            <a:pPr marL="0" indent="0">
              <a:buNone/>
            </a:pPr>
            <a:r>
              <a:rPr lang="en-US" sz="1800" dirty="0"/>
              <a:t>Second </a:t>
            </a:r>
            <a:r>
              <a:rPr lang="en-US" sz="1800" i="1" dirty="0"/>
              <a:t>: Phil Beecher(Wi-SUN Alliance)</a:t>
            </a:r>
          </a:p>
          <a:p>
            <a:pPr marL="0" indent="0">
              <a:buNone/>
            </a:pPr>
            <a:r>
              <a:rPr lang="en-US" sz="1800" dirty="0"/>
              <a:t> There is no discussion or objections. Adjourn is approved  unanimous consent.</a:t>
            </a:r>
          </a:p>
        </p:txBody>
      </p:sp>
    </p:spTree>
    <p:extLst>
      <p:ext uri="{BB962C8B-B14F-4D97-AF65-F5344CB8AC3E}">
        <p14:creationId xmlns:p14="http://schemas.microsoft.com/office/powerpoint/2010/main" val="1558374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US" altLang="ja-JP"/>
              <a:t>&lt;November,2021&gt;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US" altLang="ja-JP"/>
              <a:t>&lt;November,2021&gt;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US" altLang="ja-JP"/>
              <a:t>&lt;November,2021&gt;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US" altLang="ja-JP"/>
              <a:t>&lt;November,2021&gt;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US" altLang="ja-JP"/>
              <a:t>&lt;November,2021&gt;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&lt;November,2021&gt;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Attendance will be counted session based. Each session gives you 6% of attendance.</a:t>
            </a:r>
          </a:p>
          <a:p>
            <a:r>
              <a:rPr lang="en-US" sz="1400" dirty="0">
                <a:solidFill>
                  <a:srgbClr val="FF0000"/>
                </a:solidFill>
              </a:rPr>
              <a:t>In order to get voting right, you need to get at least 12 sessions.</a:t>
            </a:r>
            <a:endParaRPr lang="en-001" sz="1400" dirty="0">
              <a:solidFill>
                <a:srgbClr val="FF0000"/>
              </a:solidFill>
            </a:endParaRP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November Plenary</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1823706672"/>
              </p:ext>
            </p:extLst>
          </p:nvPr>
        </p:nvGraphicFramePr>
        <p:xfrm>
          <a:off x="395537" y="1762706"/>
          <a:ext cx="8352926" cy="204216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400" dirty="0"/>
                    </a:p>
                  </a:txBody>
                  <a:tcPr/>
                </a:tc>
                <a:tc>
                  <a:txBody>
                    <a:bodyPr/>
                    <a:lstStyle/>
                    <a:p>
                      <a:pPr algn="ctr"/>
                      <a:r>
                        <a:rPr kumimoji="1" lang="en-US" altLang="ja-JP" sz="1400" dirty="0"/>
                        <a:t>Monday</a:t>
                      </a:r>
                    </a:p>
                    <a:p>
                      <a:pPr algn="ctr"/>
                      <a:r>
                        <a:rPr kumimoji="1" lang="en-US" altLang="ja-JP" sz="1400" dirty="0"/>
                        <a:t>8</a:t>
                      </a:r>
                      <a:r>
                        <a:rPr kumimoji="1" lang="en-US" altLang="ja-JP" sz="1400" baseline="30000" dirty="0"/>
                        <a:t>th</a:t>
                      </a:r>
                      <a:r>
                        <a:rPr kumimoji="1" lang="en-US" altLang="ja-JP" sz="1400" dirty="0"/>
                        <a:t> November</a:t>
                      </a:r>
                      <a:endParaRPr kumimoji="1" lang="ja-JP" altLang="en-US" sz="1400" dirty="0"/>
                    </a:p>
                  </a:txBody>
                  <a:tcPr anchor="ctr"/>
                </a:tc>
                <a:tc>
                  <a:txBody>
                    <a:bodyPr/>
                    <a:lstStyle/>
                    <a:p>
                      <a:pPr algn="ctr"/>
                      <a:r>
                        <a:rPr kumimoji="1" lang="en-US" altLang="ja-JP" sz="1400" dirty="0"/>
                        <a:t>Tuesday 9</a:t>
                      </a:r>
                      <a:r>
                        <a:rPr kumimoji="1" lang="en-US" altLang="ja-JP" sz="1400" baseline="30000" dirty="0"/>
                        <a:t>th</a:t>
                      </a:r>
                      <a:r>
                        <a:rPr kumimoji="1" lang="en-US" altLang="ja-JP" sz="1400" dirty="0"/>
                        <a:t> November</a:t>
                      </a:r>
                      <a:endParaRPr kumimoji="1" lang="ja-JP" altLang="en-US" sz="1400" dirty="0"/>
                    </a:p>
                  </a:txBody>
                  <a:tcPr anchor="ctr"/>
                </a:tc>
                <a:tc>
                  <a:txBody>
                    <a:bodyPr/>
                    <a:lstStyle/>
                    <a:p>
                      <a:pPr algn="ctr"/>
                      <a:r>
                        <a:rPr kumimoji="1" lang="en-US" altLang="ja-JP" sz="1400" dirty="0"/>
                        <a:t>Wednesday</a:t>
                      </a:r>
                    </a:p>
                    <a:p>
                      <a:pPr algn="ctr"/>
                      <a:r>
                        <a:rPr kumimoji="1" lang="en-US" altLang="ja-JP" sz="1400" dirty="0"/>
                        <a:t>10</a:t>
                      </a:r>
                      <a:r>
                        <a:rPr kumimoji="1" lang="en-US" altLang="ja-JP" sz="1400" baseline="30000" dirty="0"/>
                        <a:t>th</a:t>
                      </a:r>
                      <a:r>
                        <a:rPr kumimoji="1" lang="en-US" altLang="ja-JP" sz="1400" dirty="0"/>
                        <a:t> November</a:t>
                      </a:r>
                      <a:endParaRPr kumimoji="1" lang="ja-JP" altLang="en-US" sz="1400" dirty="0"/>
                    </a:p>
                  </a:txBody>
                  <a:tcPr anchor="ctr"/>
                </a:tc>
                <a:tc>
                  <a:txBody>
                    <a:bodyPr/>
                    <a:lstStyle/>
                    <a:p>
                      <a:pPr algn="ctr"/>
                      <a:r>
                        <a:rPr kumimoji="1" lang="en-US" altLang="ja-JP" sz="1400" dirty="0"/>
                        <a:t>Thursday</a:t>
                      </a:r>
                    </a:p>
                    <a:p>
                      <a:pPr algn="ctr"/>
                      <a:r>
                        <a:rPr kumimoji="1" lang="en-US" altLang="ja-JP" sz="1400" dirty="0"/>
                        <a:t>11</a:t>
                      </a:r>
                      <a:r>
                        <a:rPr kumimoji="1" lang="en-US" altLang="ja-JP" sz="1400" baseline="30000" dirty="0"/>
                        <a:t>th</a:t>
                      </a:r>
                      <a:r>
                        <a:rPr kumimoji="1" lang="en-US" altLang="ja-JP" sz="1400" dirty="0"/>
                        <a:t> November</a:t>
                      </a:r>
                      <a:endParaRPr kumimoji="1" lang="ja-JP" altLang="en-US" sz="1400" dirty="0"/>
                    </a:p>
                  </a:txBody>
                  <a:tcPr anchor="ctr"/>
                </a:tc>
                <a:tc>
                  <a:txBody>
                    <a:bodyPr/>
                    <a:lstStyle/>
                    <a:p>
                      <a:pPr algn="ctr"/>
                      <a:r>
                        <a:rPr kumimoji="1" lang="en-US" altLang="ja-JP" sz="1400" dirty="0"/>
                        <a:t>Friday</a:t>
                      </a:r>
                    </a:p>
                    <a:p>
                      <a:pPr algn="ctr"/>
                      <a:r>
                        <a:rPr kumimoji="1" lang="en-US" altLang="ja-JP" sz="1400" dirty="0"/>
                        <a:t>12</a:t>
                      </a:r>
                      <a:r>
                        <a:rPr kumimoji="1" lang="en-US" altLang="ja-JP" sz="1400" baseline="30000" dirty="0"/>
                        <a:t>th</a:t>
                      </a:r>
                      <a:r>
                        <a:rPr kumimoji="1" lang="en-US" altLang="ja-JP" sz="1400" dirty="0"/>
                        <a:t> November</a:t>
                      </a:r>
                      <a:endParaRPr kumimoji="1" lang="ja-JP" altLang="en-US" sz="1400" dirty="0"/>
                    </a:p>
                  </a:txBody>
                  <a:tcPr anchor="ctr"/>
                </a:tc>
                <a:extLst>
                  <a:ext uri="{0D108BD9-81ED-4DB2-BD59-A6C34878D82A}">
                    <a16:rowId xmlns:a16="http://schemas.microsoft.com/office/drawing/2014/main" val="10000"/>
                  </a:ext>
                </a:extLst>
              </a:tr>
              <a:tr h="172819">
                <a:tc>
                  <a:txBody>
                    <a:bodyPr/>
                    <a:lstStyle/>
                    <a:p>
                      <a:pPr algn="ctr"/>
                      <a:r>
                        <a:rPr kumimoji="1" lang="en-US" altLang="ja-JP" sz="1400" dirty="0"/>
                        <a:t>AM1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Opening</a:t>
                      </a:r>
                      <a:endParaRPr kumimoji="1" lang="en-US" altLang="ja-JP"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400" dirty="0"/>
                        <a:t>AM2</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400" dirty="0"/>
                        <a:t>PM1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400" dirty="0"/>
                        <a:t>PM2</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ja-JP" altLang="en-US"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400" dirty="0"/>
                        <a:t>EV1</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u="none" dirty="0"/>
                        <a:t>TG4aa-JRE</a:t>
                      </a:r>
                      <a:endParaRPr kumimoji="1" lang="en-US" altLang="ja-JP" sz="1400" u="none" dirty="0">
                        <a:solidFill>
                          <a:schemeClr val="tx1"/>
                        </a:solidFill>
                      </a:endParaRPr>
                    </a:p>
                  </a:txBody>
                  <a:tcPr anchor="ctr">
                    <a:solidFill>
                      <a:srgbClr val="FFFF00"/>
                    </a:solidFill>
                  </a:tcPr>
                </a:tc>
                <a:tc>
                  <a:txBody>
                    <a:bodyPr/>
                    <a:lstStyle/>
                    <a:p>
                      <a:pPr algn="ct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1029289122"/>
              </p:ext>
            </p:extLst>
          </p:nvPr>
        </p:nvGraphicFramePr>
        <p:xfrm>
          <a:off x="395537" y="3905699"/>
          <a:ext cx="8352926" cy="246888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400" dirty="0"/>
                    </a:p>
                  </a:txBody>
                  <a:tcPr/>
                </a:tc>
                <a:tc>
                  <a:txBody>
                    <a:bodyPr/>
                    <a:lstStyle/>
                    <a:p>
                      <a:pPr algn="ctr"/>
                      <a:r>
                        <a:rPr kumimoji="1" lang="en-US" altLang="ja-JP" sz="1400" dirty="0"/>
                        <a:t>Monday</a:t>
                      </a:r>
                    </a:p>
                    <a:p>
                      <a:pPr algn="ctr"/>
                      <a:r>
                        <a:rPr kumimoji="1" lang="en-US" altLang="ja-JP" sz="1400" dirty="0"/>
                        <a:t>15</a:t>
                      </a:r>
                      <a:r>
                        <a:rPr kumimoji="1" lang="en-US" altLang="ja-JP" sz="1400" baseline="30000" dirty="0"/>
                        <a:t>th</a:t>
                      </a:r>
                      <a:r>
                        <a:rPr kumimoji="1" lang="en-US" altLang="ja-JP" sz="1400" dirty="0"/>
                        <a:t> November</a:t>
                      </a:r>
                      <a:endParaRPr kumimoji="1" lang="ja-JP" altLang="en-US" sz="1400" dirty="0"/>
                    </a:p>
                  </a:txBody>
                  <a:tcPr anchor="ctr"/>
                </a:tc>
                <a:tc>
                  <a:txBody>
                    <a:bodyPr/>
                    <a:lstStyle/>
                    <a:p>
                      <a:pPr algn="ctr"/>
                      <a:r>
                        <a:rPr kumimoji="1" lang="en-US" altLang="ja-JP" sz="1400" dirty="0"/>
                        <a:t>Tuesday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16</a:t>
                      </a:r>
                      <a:r>
                        <a:rPr kumimoji="1" lang="en-US" altLang="ja-JP" sz="1400" baseline="30000" dirty="0"/>
                        <a:t>th</a:t>
                      </a:r>
                      <a:r>
                        <a:rPr kumimoji="1" lang="en-US" altLang="ja-JP" sz="1400" dirty="0"/>
                        <a:t> 8</a:t>
                      </a:r>
                      <a:r>
                        <a:rPr kumimoji="1" lang="en-US" altLang="ja-JP" sz="1400" baseline="30000" dirty="0"/>
                        <a:t>th</a:t>
                      </a:r>
                      <a:r>
                        <a:rPr kumimoji="1" lang="en-US" altLang="ja-JP" sz="1400" dirty="0"/>
                        <a:t> November</a:t>
                      </a:r>
                      <a:endParaRPr kumimoji="1" lang="ja-JP" altLang="en-US" sz="1400" dirty="0"/>
                    </a:p>
                  </a:txBody>
                  <a:tcPr anchor="ctr"/>
                </a:tc>
                <a:tc>
                  <a:txBody>
                    <a:bodyPr/>
                    <a:lstStyle/>
                    <a:p>
                      <a:pPr algn="ctr"/>
                      <a:r>
                        <a:rPr kumimoji="1" lang="en-US" altLang="ja-JP" sz="1400" dirty="0"/>
                        <a:t>Wednesday</a:t>
                      </a:r>
                    </a:p>
                    <a:p>
                      <a:pPr algn="ctr"/>
                      <a:r>
                        <a:rPr kumimoji="1" lang="en-US" altLang="ja-JP" sz="1400" dirty="0"/>
                        <a:t>17</a:t>
                      </a:r>
                      <a:r>
                        <a:rPr kumimoji="1" lang="en-US" altLang="ja-JP" sz="1400" baseline="30000" dirty="0"/>
                        <a:t>th</a:t>
                      </a:r>
                      <a:r>
                        <a:rPr kumimoji="1" lang="en-US" altLang="ja-JP" sz="1400" dirty="0"/>
                        <a:t> November</a:t>
                      </a:r>
                      <a:endParaRPr kumimoji="1" lang="ja-JP" altLang="en-US" sz="1400" dirty="0"/>
                    </a:p>
                  </a:txBody>
                  <a:tcPr anchor="ctr"/>
                </a:tc>
                <a:tc>
                  <a:txBody>
                    <a:bodyPr/>
                    <a:lstStyle/>
                    <a:p>
                      <a:pPr algn="ctr"/>
                      <a:r>
                        <a:rPr kumimoji="1" lang="en-US" altLang="ja-JP" sz="1400" dirty="0"/>
                        <a:t>Thursday</a:t>
                      </a:r>
                    </a:p>
                    <a:p>
                      <a:pPr algn="ctr"/>
                      <a:r>
                        <a:rPr kumimoji="1" lang="en-US" altLang="ja-JP" sz="1400" dirty="0"/>
                        <a:t>18</a:t>
                      </a:r>
                      <a:r>
                        <a:rPr kumimoji="1" lang="en-US" altLang="ja-JP" sz="1400" baseline="30000" dirty="0"/>
                        <a:t>th</a:t>
                      </a:r>
                      <a:r>
                        <a:rPr kumimoji="1" lang="en-US" altLang="ja-JP" sz="1400" dirty="0"/>
                        <a:t> November</a:t>
                      </a:r>
                      <a:endParaRPr kumimoji="1" lang="ja-JP" altLang="en-US" sz="1400" dirty="0"/>
                    </a:p>
                  </a:txBody>
                  <a:tcPr anchor="ctr"/>
                </a:tc>
                <a:tc>
                  <a:txBody>
                    <a:bodyPr/>
                    <a:lstStyle/>
                    <a:p>
                      <a:pPr algn="ctr"/>
                      <a:r>
                        <a:rPr kumimoji="1" lang="en-US" altLang="ja-JP" sz="1400" dirty="0"/>
                        <a:t>Friday</a:t>
                      </a:r>
                    </a:p>
                    <a:p>
                      <a:pPr algn="ctr"/>
                      <a:r>
                        <a:rPr kumimoji="1" lang="en-US" altLang="ja-JP" sz="1400" dirty="0"/>
                        <a:t>19</a:t>
                      </a:r>
                      <a:r>
                        <a:rPr kumimoji="1" lang="en-US" altLang="ja-JP" sz="1400" baseline="30000" dirty="0"/>
                        <a:t>th</a:t>
                      </a:r>
                      <a:r>
                        <a:rPr kumimoji="1" lang="en-US" altLang="ja-JP" sz="1400" dirty="0"/>
                        <a:t> November</a:t>
                      </a:r>
                      <a:endParaRPr kumimoji="1" lang="ja-JP" altLang="en-US" sz="1400" dirty="0"/>
                    </a:p>
                  </a:txBody>
                  <a:tcPr anchor="ctr"/>
                </a:tc>
                <a:extLst>
                  <a:ext uri="{0D108BD9-81ED-4DB2-BD59-A6C34878D82A}">
                    <a16:rowId xmlns:a16="http://schemas.microsoft.com/office/drawing/2014/main" val="10000"/>
                  </a:ext>
                </a:extLst>
              </a:tr>
              <a:tr h="172819">
                <a:tc>
                  <a:txBody>
                    <a:bodyPr/>
                    <a:lstStyle/>
                    <a:p>
                      <a:pPr algn="ctr"/>
                      <a:r>
                        <a:rPr kumimoji="1" lang="en-US" altLang="ja-JP" sz="1400" dirty="0"/>
                        <a:t>AM1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Closing</a:t>
                      </a: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400" dirty="0"/>
                        <a:t>AM2</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400" dirty="0"/>
                        <a:t>PM1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400" dirty="0"/>
                        <a:t>PM2</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400" dirty="0"/>
                        <a:t>EV1</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u="none" dirty="0"/>
                        <a:t>TG4aa-JRE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u="none" dirty="0">
                          <a:solidFill>
                            <a:schemeClr val="tx1"/>
                          </a:solidFill>
                        </a:rPr>
                        <a:t>(Cancelled)</a:t>
                      </a: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&lt;November,2021&gt;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6531</TotalTime>
  <Words>1486</Words>
  <Application>Microsoft Office PowerPoint</Application>
  <PresentationFormat>画面に合わせる (4:3)</PresentationFormat>
  <Paragraphs>341</Paragraphs>
  <Slides>22</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22</vt:i4>
      </vt:variant>
    </vt:vector>
  </HeadingPairs>
  <TitlesOfParts>
    <vt:vector size="29"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November Plenary Virtual Meeting  Opening report  on November 9th/15th,2021</vt:lpstr>
      <vt:lpstr>Administrative Items</vt:lpstr>
      <vt:lpstr>Participants have a duty to inform the IEEE</vt:lpstr>
      <vt:lpstr>Ways to inform IEEE</vt:lpstr>
      <vt:lpstr>Other guidelines for IEEE WG meetings</vt:lpstr>
      <vt:lpstr>Patent-related information</vt:lpstr>
      <vt:lpstr>Attendance</vt:lpstr>
      <vt:lpstr>TG4aa JRE sessions in November Plenary</vt:lpstr>
      <vt:lpstr>Proposed agenda for TG4aa meetings</vt:lpstr>
      <vt:lpstr>Agenda items for the weeks</vt:lpstr>
      <vt:lpstr>Approval of  the last meeting minutes [September Interim] July 16/20th : 15-21-0517-00-04aa  </vt:lpstr>
      <vt:lpstr>SA ballot results</vt:lpstr>
      <vt:lpstr>Next steps</vt:lpstr>
      <vt:lpstr>Submission for Revcom</vt:lpstr>
      <vt:lpstr>TG Motion</vt:lpstr>
      <vt:lpstr>TG15.4aa Timeline</vt:lpstr>
      <vt:lpstr>Plan for January Interim</vt:lpstr>
      <vt:lpstr>Discuss next step</vt:lpstr>
      <vt:lpstr>Any other business?</vt:lpstr>
      <vt:lpstr>Attendance recap</vt:lpstr>
      <vt:lpstr>Adjourn TG4aa </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455</cp:revision>
  <cp:lastPrinted>1998-02-10T13:28:06Z</cp:lastPrinted>
  <dcterms:created xsi:type="dcterms:W3CDTF">2020-02-10T05:27:43Z</dcterms:created>
  <dcterms:modified xsi:type="dcterms:W3CDTF">2021-11-09T23:05:50Z</dcterms:modified>
</cp:coreProperties>
</file>