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363" r:id="rId2"/>
    <p:sldId id="322" r:id="rId3"/>
    <p:sldId id="365" r:id="rId4"/>
    <p:sldId id="304" r:id="rId5"/>
    <p:sldId id="317" r:id="rId6"/>
    <p:sldId id="302" r:id="rId7"/>
    <p:sldId id="312" r:id="rId8"/>
    <p:sldId id="318" r:id="rId9"/>
    <p:sldId id="361" r:id="rId10"/>
    <p:sldId id="326" r:id="rId11"/>
    <p:sldId id="368" r:id="rId12"/>
    <p:sldId id="330" r:id="rId13"/>
    <p:sldId id="336" r:id="rId14"/>
    <p:sldId id="367" r:id="rId15"/>
    <p:sldId id="298" r:id="rId16"/>
    <p:sldId id="366" r:id="rId17"/>
    <p:sldId id="296"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25" d="100"/>
          <a:sy n="125" d="100"/>
        </p:scale>
        <p:origin x="1560"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15-21-0542-01-04ab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538-01-04ab-tg-15-4ab-agenda-nov-2021.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ipr/copyright-materials.html" TargetMode="External"/><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faqs/copyrights/index.html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498-02-04ab-sg15-4ab-sept-interim-mtg-mins.docx" TargetMode="External"/><Relationship Id="rId2" Type="http://schemas.openxmlformats.org/officeDocument/2006/relationships/hyperlink" Target="https://mentor.ieee.org/802.15/dcn/21/15-21-0518-01-04ab-15-4ab-september-interim-closing-report.ppt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527-01-04ab-tg15-4ab-conf-call-mins-sept-to-nov-2021.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2,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promote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F6664-5DE2-4821-BE90-58E2370685C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A262CC0C-8BE5-4206-808E-9A1272FFCF6C}"/>
              </a:ext>
            </a:extLst>
          </p:cNvPr>
          <p:cNvSpPr>
            <a:spLocks noGrp="1"/>
          </p:cNvSpPr>
          <p:nvPr>
            <p:ph idx="1"/>
          </p:nvPr>
        </p:nvSpPr>
        <p:spPr/>
        <p:txBody>
          <a:bodyPr/>
          <a:lstStyle/>
          <a:p>
            <a:r>
              <a:rPr lang="en-US" dirty="0"/>
              <a:t>Are you in favor of having an optional non-BCC scheme (e.g. LDPC, Turbo) introduced in 802.15.4ab</a:t>
            </a:r>
          </a:p>
          <a:p>
            <a:r>
              <a:rPr lang="en-US" dirty="0"/>
              <a:t>21 yes</a:t>
            </a:r>
          </a:p>
          <a:p>
            <a:r>
              <a:rPr lang="en-US" dirty="0"/>
              <a:t>0 No</a:t>
            </a:r>
          </a:p>
          <a:p>
            <a:r>
              <a:rPr lang="en-US" dirty="0"/>
              <a:t>3 Abstain</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27D8FD5-0470-4EF9-87FD-93083E23738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3985818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70000" lnSpcReduction="20000"/>
          </a:bodyPr>
          <a:lstStyle/>
          <a:p>
            <a:pPr marL="0" indent="0">
              <a:defRPr/>
            </a:pPr>
            <a:r>
              <a:rPr lang="en-US" dirty="0"/>
              <a:t>Proposal:</a:t>
            </a:r>
          </a:p>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October 5th</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13</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364088" y="2125662"/>
          <a:ext cx="3277582" cy="3751610"/>
        </p:xfrm>
        <a:graphic>
          <a:graphicData uri="http://schemas.openxmlformats.org/drawingml/2006/table">
            <a:tbl>
              <a:tblPr firstRow="1" bandRow="1">
                <a:tableStyleId>{5C22544A-7EE6-4342-B048-85BDC9FD1C3A}</a:tableStyleId>
              </a:tblPr>
              <a:tblGrid>
                <a:gridCol w="1656983">
                  <a:extLst>
                    <a:ext uri="{9D8B030D-6E8A-4147-A177-3AD203B41FA5}">
                      <a16:colId xmlns:a16="http://schemas.microsoft.com/office/drawing/2014/main" val="20000"/>
                    </a:ext>
                  </a:extLst>
                </a:gridCol>
                <a:gridCol w="1620599">
                  <a:extLst>
                    <a:ext uri="{9D8B030D-6E8A-4147-A177-3AD203B41FA5}">
                      <a16:colId xmlns:a16="http://schemas.microsoft.com/office/drawing/2014/main" val="20001"/>
                    </a:ext>
                  </a:extLst>
                </a:gridCol>
              </a:tblGrid>
              <a:tr h="37516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[Sept Interim]</a:t>
                      </a:r>
                    </a:p>
                  </a:txBody>
                  <a:tcPr marL="91420" marR="91420" marT="45700" marB="45700"/>
                </a:tc>
                <a:extLst>
                  <a:ext uri="{0D108BD9-81ED-4DB2-BD59-A6C34878D82A}">
                    <a16:rowId xmlns:a16="http://schemas.microsoft.com/office/drawing/2014/main" val="10001"/>
                  </a:ext>
                </a:extLst>
              </a:tr>
              <a:tr h="37516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5161">
                <a:tc>
                  <a:txBody>
                    <a:bodyPr/>
                    <a:lstStyle/>
                    <a:p>
                      <a:r>
                        <a:rPr lang="en-US" sz="1800" dirty="0">
                          <a:solidFill>
                            <a:schemeClr val="tx1"/>
                          </a:solidFill>
                        </a:rPr>
                        <a:t>October 5</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5161">
                <a:tc>
                  <a:txBody>
                    <a:bodyPr/>
                    <a:lstStyle/>
                    <a:p>
                      <a:r>
                        <a:rPr lang="en-US" sz="1800" dirty="0">
                          <a:solidFill>
                            <a:schemeClr val="tx1"/>
                          </a:solidFill>
                        </a:rPr>
                        <a:t>October 19</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November 2</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November 9: </a:t>
                      </a:r>
                    </a:p>
                  </a:txBody>
                  <a:tcPr marL="91420" marR="91420" marT="45700" marB="45700"/>
                </a:tc>
                <a:tc>
                  <a:txBody>
                    <a:bodyPr/>
                    <a:lstStyle/>
                    <a:p>
                      <a:r>
                        <a:rPr lang="en-US" sz="1800" b="1" dirty="0">
                          <a:solidFill>
                            <a:srgbClr val="C00000"/>
                          </a:solidFill>
                        </a:rPr>
                        <a:t>Nov Plenary</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499992" y="5445224"/>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499992" y="4509120"/>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49024-8E8E-48D7-921C-98E8EA0CC7F0}"/>
              </a:ext>
            </a:extLst>
          </p:cNvPr>
          <p:cNvSpPr>
            <a:spLocks noGrp="1"/>
          </p:cNvSpPr>
          <p:nvPr>
            <p:ph type="title"/>
          </p:nvPr>
        </p:nvSpPr>
        <p:spPr/>
        <p:txBody>
          <a:bodyPr/>
          <a:lstStyle/>
          <a:p>
            <a:r>
              <a:rPr lang="en-US" dirty="0"/>
              <a:t>November Schedule</a:t>
            </a:r>
          </a:p>
        </p:txBody>
      </p:sp>
      <p:sp>
        <p:nvSpPr>
          <p:cNvPr id="3" name="Content Placeholder 2">
            <a:extLst>
              <a:ext uri="{FF2B5EF4-FFF2-40B4-BE49-F238E27FC236}">
                <a16:creationId xmlns:a16="http://schemas.microsoft.com/office/drawing/2014/main" id="{AAC42AEB-14C5-44AE-B8B3-0E16149E20F4}"/>
              </a:ext>
            </a:extLst>
          </p:cNvPr>
          <p:cNvSpPr>
            <a:spLocks noGrp="1"/>
          </p:cNvSpPr>
          <p:nvPr>
            <p:ph idx="1"/>
          </p:nvPr>
        </p:nvSpPr>
        <p:spPr>
          <a:xfrm>
            <a:off x="767977" y="1371601"/>
            <a:ext cx="7764463" cy="977279"/>
          </a:xfrm>
        </p:spPr>
        <p:txBody>
          <a:bodyPr>
            <a:normAutofit fontScale="92500" lnSpcReduction="20000"/>
          </a:bodyPr>
          <a:lstStyle/>
          <a:p>
            <a:pPr algn="ctr"/>
            <a:r>
              <a:rPr lang="en-US" dirty="0"/>
              <a:t>Agenda:</a:t>
            </a:r>
          </a:p>
          <a:p>
            <a:pPr algn="ctr"/>
            <a:r>
              <a:rPr lang="en-US"/>
              <a:t> </a:t>
            </a:r>
            <a:r>
              <a:rPr lang="en-US">
                <a:hlinkClick r:id="rId2"/>
              </a:rPr>
              <a:t>15-21-0538-01</a:t>
            </a:r>
            <a:endParaRPr lang="en-US" dirty="0"/>
          </a:p>
          <a:p>
            <a:pPr algn="ctr"/>
            <a:endParaRPr lang="en-US" dirty="0"/>
          </a:p>
          <a:p>
            <a:pPr algn="ctr"/>
            <a:endParaRPr lang="en-US" dirty="0"/>
          </a:p>
        </p:txBody>
      </p:sp>
      <p:sp>
        <p:nvSpPr>
          <p:cNvPr id="4" name="Slide Number Placeholder 3">
            <a:extLst>
              <a:ext uri="{FF2B5EF4-FFF2-40B4-BE49-F238E27FC236}">
                <a16:creationId xmlns:a16="http://schemas.microsoft.com/office/drawing/2014/main" id="{E937749C-83A6-4CC5-8878-48DDDB3C53B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graphicFrame>
        <p:nvGraphicFramePr>
          <p:cNvPr id="6" name="Table 5">
            <a:extLst>
              <a:ext uri="{FF2B5EF4-FFF2-40B4-BE49-F238E27FC236}">
                <a16:creationId xmlns:a16="http://schemas.microsoft.com/office/drawing/2014/main" id="{4FDFAC46-4151-4DCA-AB23-033E6F930629}"/>
              </a:ext>
            </a:extLst>
          </p:cNvPr>
          <p:cNvGraphicFramePr>
            <a:graphicFrameLocks noGrp="1"/>
          </p:cNvGraphicFramePr>
          <p:nvPr>
            <p:extLst>
              <p:ext uri="{D42A27DB-BD31-4B8C-83A1-F6EECF244321}">
                <p14:modId xmlns:p14="http://schemas.microsoft.com/office/powerpoint/2010/main" val="2591493857"/>
              </p:ext>
            </p:extLst>
          </p:nvPr>
        </p:nvGraphicFramePr>
        <p:xfrm>
          <a:off x="768355" y="3023746"/>
          <a:ext cx="7764453" cy="2925534"/>
        </p:xfrm>
        <a:graphic>
          <a:graphicData uri="http://schemas.openxmlformats.org/drawingml/2006/table">
            <a:tbl>
              <a:tblPr/>
              <a:tblGrid>
                <a:gridCol w="373291">
                  <a:extLst>
                    <a:ext uri="{9D8B030D-6E8A-4147-A177-3AD203B41FA5}">
                      <a16:colId xmlns:a16="http://schemas.microsoft.com/office/drawing/2014/main" val="2196140397"/>
                    </a:ext>
                  </a:extLst>
                </a:gridCol>
                <a:gridCol w="373291">
                  <a:extLst>
                    <a:ext uri="{9D8B030D-6E8A-4147-A177-3AD203B41FA5}">
                      <a16:colId xmlns:a16="http://schemas.microsoft.com/office/drawing/2014/main" val="2858294245"/>
                    </a:ext>
                  </a:extLst>
                </a:gridCol>
                <a:gridCol w="373291">
                  <a:extLst>
                    <a:ext uri="{9D8B030D-6E8A-4147-A177-3AD203B41FA5}">
                      <a16:colId xmlns:a16="http://schemas.microsoft.com/office/drawing/2014/main" val="254722639"/>
                    </a:ext>
                  </a:extLst>
                </a:gridCol>
                <a:gridCol w="373291">
                  <a:extLst>
                    <a:ext uri="{9D8B030D-6E8A-4147-A177-3AD203B41FA5}">
                      <a16:colId xmlns:a16="http://schemas.microsoft.com/office/drawing/2014/main" val="3782251114"/>
                    </a:ext>
                  </a:extLst>
                </a:gridCol>
                <a:gridCol w="373291">
                  <a:extLst>
                    <a:ext uri="{9D8B030D-6E8A-4147-A177-3AD203B41FA5}">
                      <a16:colId xmlns:a16="http://schemas.microsoft.com/office/drawing/2014/main" val="1243570027"/>
                    </a:ext>
                  </a:extLst>
                </a:gridCol>
                <a:gridCol w="373291">
                  <a:extLst>
                    <a:ext uri="{9D8B030D-6E8A-4147-A177-3AD203B41FA5}">
                      <a16:colId xmlns:a16="http://schemas.microsoft.com/office/drawing/2014/main" val="676100743"/>
                    </a:ext>
                  </a:extLst>
                </a:gridCol>
                <a:gridCol w="373291">
                  <a:extLst>
                    <a:ext uri="{9D8B030D-6E8A-4147-A177-3AD203B41FA5}">
                      <a16:colId xmlns:a16="http://schemas.microsoft.com/office/drawing/2014/main" val="95675732"/>
                    </a:ext>
                  </a:extLst>
                </a:gridCol>
                <a:gridCol w="373291">
                  <a:extLst>
                    <a:ext uri="{9D8B030D-6E8A-4147-A177-3AD203B41FA5}">
                      <a16:colId xmlns:a16="http://schemas.microsoft.com/office/drawing/2014/main" val="3924048697"/>
                    </a:ext>
                  </a:extLst>
                </a:gridCol>
                <a:gridCol w="373291">
                  <a:extLst>
                    <a:ext uri="{9D8B030D-6E8A-4147-A177-3AD203B41FA5}">
                      <a16:colId xmlns:a16="http://schemas.microsoft.com/office/drawing/2014/main" val="3719577822"/>
                    </a:ext>
                  </a:extLst>
                </a:gridCol>
                <a:gridCol w="298633">
                  <a:extLst>
                    <a:ext uri="{9D8B030D-6E8A-4147-A177-3AD203B41FA5}">
                      <a16:colId xmlns:a16="http://schemas.microsoft.com/office/drawing/2014/main" val="83788822"/>
                    </a:ext>
                  </a:extLst>
                </a:gridCol>
                <a:gridCol w="373291">
                  <a:extLst>
                    <a:ext uri="{9D8B030D-6E8A-4147-A177-3AD203B41FA5}">
                      <a16:colId xmlns:a16="http://schemas.microsoft.com/office/drawing/2014/main" val="760268204"/>
                    </a:ext>
                  </a:extLst>
                </a:gridCol>
                <a:gridCol w="373291">
                  <a:extLst>
                    <a:ext uri="{9D8B030D-6E8A-4147-A177-3AD203B41FA5}">
                      <a16:colId xmlns:a16="http://schemas.microsoft.com/office/drawing/2014/main" val="1541040633"/>
                    </a:ext>
                  </a:extLst>
                </a:gridCol>
                <a:gridCol w="373291">
                  <a:extLst>
                    <a:ext uri="{9D8B030D-6E8A-4147-A177-3AD203B41FA5}">
                      <a16:colId xmlns:a16="http://schemas.microsoft.com/office/drawing/2014/main" val="3679972152"/>
                    </a:ext>
                  </a:extLst>
                </a:gridCol>
                <a:gridCol w="373291">
                  <a:extLst>
                    <a:ext uri="{9D8B030D-6E8A-4147-A177-3AD203B41FA5}">
                      <a16:colId xmlns:a16="http://schemas.microsoft.com/office/drawing/2014/main" val="858559963"/>
                    </a:ext>
                  </a:extLst>
                </a:gridCol>
                <a:gridCol w="373291">
                  <a:extLst>
                    <a:ext uri="{9D8B030D-6E8A-4147-A177-3AD203B41FA5}">
                      <a16:colId xmlns:a16="http://schemas.microsoft.com/office/drawing/2014/main" val="3173435423"/>
                    </a:ext>
                  </a:extLst>
                </a:gridCol>
                <a:gridCol w="373291">
                  <a:extLst>
                    <a:ext uri="{9D8B030D-6E8A-4147-A177-3AD203B41FA5}">
                      <a16:colId xmlns:a16="http://schemas.microsoft.com/office/drawing/2014/main" val="3887171262"/>
                    </a:ext>
                  </a:extLst>
                </a:gridCol>
                <a:gridCol w="373291">
                  <a:extLst>
                    <a:ext uri="{9D8B030D-6E8A-4147-A177-3AD203B41FA5}">
                      <a16:colId xmlns:a16="http://schemas.microsoft.com/office/drawing/2014/main" val="3126450123"/>
                    </a:ext>
                  </a:extLst>
                </a:gridCol>
                <a:gridCol w="373291">
                  <a:extLst>
                    <a:ext uri="{9D8B030D-6E8A-4147-A177-3AD203B41FA5}">
                      <a16:colId xmlns:a16="http://schemas.microsoft.com/office/drawing/2014/main" val="1294960639"/>
                    </a:ext>
                  </a:extLst>
                </a:gridCol>
                <a:gridCol w="373291">
                  <a:extLst>
                    <a:ext uri="{9D8B030D-6E8A-4147-A177-3AD203B41FA5}">
                      <a16:colId xmlns:a16="http://schemas.microsoft.com/office/drawing/2014/main" val="3232191234"/>
                    </a:ext>
                  </a:extLst>
                </a:gridCol>
                <a:gridCol w="373291">
                  <a:extLst>
                    <a:ext uri="{9D8B030D-6E8A-4147-A177-3AD203B41FA5}">
                      <a16:colId xmlns:a16="http://schemas.microsoft.com/office/drawing/2014/main" val="2437375505"/>
                    </a:ext>
                  </a:extLst>
                </a:gridCol>
                <a:gridCol w="373291">
                  <a:extLst>
                    <a:ext uri="{9D8B030D-6E8A-4147-A177-3AD203B41FA5}">
                      <a16:colId xmlns:a16="http://schemas.microsoft.com/office/drawing/2014/main" val="3346246776"/>
                    </a:ext>
                  </a:extLst>
                </a:gridCol>
              </a:tblGrid>
              <a:tr h="226463">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Wednesday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Friday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Thursday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dirty="0">
                          <a:effectLst/>
                          <a:latin typeface="Arial" panose="020B0604020202020204" pitchFamily="34" charset="0"/>
                        </a:rPr>
                        <a:t>Friday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Sunday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6032709"/>
                  </a:ext>
                </a:extLst>
              </a:tr>
              <a:tr h="120164">
                <a:tc>
                  <a:txBody>
                    <a:bodyPr/>
                    <a:lstStyle/>
                    <a:p>
                      <a:pPr algn="r" fontAlgn="b"/>
                      <a:r>
                        <a:rPr lang="en-US" sz="700" b="1" i="0" u="none" strike="noStrike">
                          <a:effectLst/>
                          <a:latin typeface="Arial" panose="020B0604020202020204" pitchFamily="34" charset="0"/>
                        </a:rPr>
                        <a:t>EST</a:t>
                      </a:r>
                    </a:p>
                  </a:txBody>
                  <a:tcPr marL="4622" marR="4622" marT="46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PST</a:t>
                      </a:r>
                    </a:p>
                  </a:txBody>
                  <a:tcPr marL="4622" marR="4622" marT="46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3-Nov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5-Nov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9-Nov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10-Nov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11-Nov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12-Nov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UTC</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14-Nov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15-Nov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16-Nov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17-Nov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JST</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97536"/>
                  </a:ext>
                </a:extLst>
              </a:tr>
              <a:tr h="120164">
                <a:tc>
                  <a:txBody>
                    <a:bodyPr/>
                    <a:lstStyle/>
                    <a:p>
                      <a:pPr algn="r" fontAlgn="b"/>
                      <a:r>
                        <a:rPr lang="en-US" sz="700" b="1" i="0" u="none" strike="noStrike">
                          <a:effectLst/>
                          <a:latin typeface="Arial" panose="020B0604020202020204" pitchFamily="34" charset="0"/>
                        </a:rPr>
                        <a:t>5:00</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75567366"/>
                  </a:ext>
                </a:extLst>
              </a:tr>
              <a:tr h="120164">
                <a:tc>
                  <a:txBody>
                    <a:bodyPr/>
                    <a:lstStyle/>
                    <a:p>
                      <a:pPr algn="r" fontAlgn="b"/>
                      <a:r>
                        <a:rPr lang="en-US" sz="700" b="1" i="0" u="none" strike="noStrike">
                          <a:effectLst/>
                          <a:latin typeface="Arial" panose="020B0604020202020204" pitchFamily="34" charset="0"/>
                        </a:rPr>
                        <a:t>6:00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6233550"/>
                  </a:ext>
                </a:extLst>
              </a:tr>
              <a:tr h="120164">
                <a:tc>
                  <a:txBody>
                    <a:bodyPr/>
                    <a:lstStyle/>
                    <a:p>
                      <a:pPr algn="r" fontAlgn="b"/>
                      <a:r>
                        <a:rPr lang="en-US" sz="700" b="1" i="0" u="none" strike="noStrike">
                          <a:effectLst/>
                          <a:latin typeface="Arial" panose="020B0604020202020204" pitchFamily="34" charset="0"/>
                        </a:rPr>
                        <a:t>7:00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35368724"/>
                  </a:ext>
                </a:extLst>
              </a:tr>
              <a:tr h="120164">
                <a:tc>
                  <a:txBody>
                    <a:bodyPr/>
                    <a:lstStyle/>
                    <a:p>
                      <a:pPr algn="r" fontAlgn="b"/>
                      <a:r>
                        <a:rPr lang="en-US" sz="700" b="1" i="0" u="none" strike="noStrike">
                          <a:effectLst/>
                          <a:latin typeface="Arial" panose="020B0604020202020204" pitchFamily="34" charset="0"/>
                        </a:rPr>
                        <a:t>8:00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22:00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74544247"/>
                  </a:ext>
                </a:extLst>
              </a:tr>
              <a:tr h="120164">
                <a:tc>
                  <a:txBody>
                    <a:bodyPr/>
                    <a:lstStyle/>
                    <a:p>
                      <a:pPr algn="r" fontAlgn="b"/>
                      <a:r>
                        <a:rPr lang="en-US" sz="700" b="1" i="0" u="none" strike="noStrike">
                          <a:effectLst/>
                          <a:latin typeface="Arial" panose="020B0604020202020204" pitchFamily="34" charset="0"/>
                        </a:rPr>
                        <a:t>9:00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TG7a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TG13</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3ma/THz</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14:00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TG7a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SG3ma</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TG13</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Closing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9998588"/>
                  </a:ext>
                </a:extLst>
              </a:tr>
              <a:tr h="217220">
                <a:tc>
                  <a:txBody>
                    <a:bodyPr/>
                    <a:lstStyle/>
                    <a:p>
                      <a:pPr algn="r" fontAlgn="b"/>
                      <a:r>
                        <a:rPr lang="en-US" sz="700" b="1" i="0" u="none" strike="noStrike">
                          <a:effectLst/>
                          <a:latin typeface="Arial" panose="020B0604020202020204" pitchFamily="34" charset="0"/>
                        </a:rPr>
                        <a:t>10:00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a:solidFill>
                            <a:srgbClr val="0000FF"/>
                          </a:solidFill>
                          <a:effectLst/>
                          <a:latin typeface="Calibri" panose="020F0502020204030204" pitchFamily="34" charset="0"/>
                        </a:rPr>
                        <a:t>802.15 CAC</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15:00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700" b="1" i="0" u="none" strike="noStrike">
                          <a:effectLst/>
                          <a:latin typeface="Arial" panose="020B0604020202020204" pitchFamily="34" charset="0"/>
                        </a:rPr>
                        <a:t>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4201692350"/>
                  </a:ext>
                </a:extLst>
              </a:tr>
              <a:tr h="121320">
                <a:tc>
                  <a:txBody>
                    <a:bodyPr/>
                    <a:lstStyle/>
                    <a:p>
                      <a:pPr algn="r" fontAlgn="b"/>
                      <a:r>
                        <a:rPr lang="en-US" sz="700" b="1" i="0" u="none" strike="noStrike">
                          <a:effectLst/>
                          <a:latin typeface="Arial" panose="020B0604020202020204" pitchFamily="34" charset="0"/>
                        </a:rPr>
                        <a:t>11:00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none" strike="noStrike">
                          <a:effectLst/>
                          <a:latin typeface="Arial" panose="020B0604020202020204" pitchFamily="34" charset="0"/>
                        </a:rPr>
                        <a:t>SC Maint</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WNG</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TG15</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AM2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TG15</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16:00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6a/4ab/14</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1" i="0" u="none" strike="noStrike">
                          <a:effectLst/>
                          <a:latin typeface="Arial" panose="020B0604020202020204" pitchFamily="34" charset="0"/>
                        </a:rPr>
                        <a:t>TG13</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none" strike="noStrike">
                          <a:effectLst/>
                          <a:latin typeface="Arial" panose="020B0604020202020204" pitchFamily="34" charset="0"/>
                        </a:rPr>
                        <a:t>SC IETF</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395409060"/>
                  </a:ext>
                </a:extLst>
              </a:tr>
              <a:tr h="216065">
                <a:tc>
                  <a:txBody>
                    <a:bodyPr/>
                    <a:lstStyle/>
                    <a:p>
                      <a:pPr algn="r" fontAlgn="b"/>
                      <a:r>
                        <a:rPr lang="en-US" sz="700" b="1" i="0" u="none" strike="noStrike">
                          <a:effectLst/>
                          <a:latin typeface="Arial" panose="020B0604020202020204" pitchFamily="34" charset="0"/>
                        </a:rPr>
                        <a:t>12:00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17:00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694609821"/>
                  </a:ext>
                </a:extLst>
              </a:tr>
              <a:tr h="120164">
                <a:tc>
                  <a:txBody>
                    <a:bodyPr/>
                    <a:lstStyle/>
                    <a:p>
                      <a:pPr algn="r" fontAlgn="b"/>
                      <a:r>
                        <a:rPr lang="en-US" sz="700" b="1" i="0" u="none" strike="noStrike">
                          <a:effectLst/>
                          <a:latin typeface="Arial" panose="020B0604020202020204" pitchFamily="34" charset="0"/>
                        </a:rPr>
                        <a:t>13:00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TG15</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TG13</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14/15/4ab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18:00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TG4cor1</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TG16t</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60710371"/>
                  </a:ext>
                </a:extLst>
              </a:tr>
              <a:tr h="217220">
                <a:tc>
                  <a:txBody>
                    <a:bodyPr/>
                    <a:lstStyle/>
                    <a:p>
                      <a:pPr algn="r" fontAlgn="b"/>
                      <a:r>
                        <a:rPr lang="en-US" sz="700" b="1" i="0" u="none" strike="noStrike">
                          <a:effectLst/>
                          <a:latin typeface="Arial" panose="020B0604020202020204" pitchFamily="34" charset="0"/>
                        </a:rPr>
                        <a:t>14:00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19:00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417826360"/>
                  </a:ext>
                </a:extLst>
              </a:tr>
              <a:tr h="120164">
                <a:tc>
                  <a:txBody>
                    <a:bodyPr/>
                    <a:lstStyle/>
                    <a:p>
                      <a:pPr algn="r" fontAlgn="b"/>
                      <a:r>
                        <a:rPr lang="en-US" sz="700" b="1" i="0" u="none" strike="noStrike">
                          <a:effectLst/>
                          <a:latin typeface="Arial" panose="020B0604020202020204" pitchFamily="34" charset="0"/>
                        </a:rPr>
                        <a:t>15:00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TG16t</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TG14</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dirty="0">
                          <a:effectLst/>
                          <a:latin typeface="Arial" panose="020B0604020202020204" pitchFamily="34" charset="0"/>
                        </a:rPr>
                        <a:t>TG14</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5:00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541805245"/>
                  </a:ext>
                </a:extLst>
              </a:tr>
              <a:tr h="120164">
                <a:tc>
                  <a:txBody>
                    <a:bodyPr/>
                    <a:lstStyle/>
                    <a:p>
                      <a:pPr algn="r" fontAlgn="b"/>
                      <a:r>
                        <a:rPr lang="en-US" sz="700" b="1" i="0" u="none" strike="noStrike">
                          <a:effectLst/>
                          <a:latin typeface="Arial" panose="020B0604020202020204" pitchFamily="34" charset="0"/>
                        </a:rPr>
                        <a:t>16:00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6:00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300421424"/>
                  </a:ext>
                </a:extLst>
              </a:tr>
              <a:tr h="120164">
                <a:tc>
                  <a:txBody>
                    <a:bodyPr/>
                    <a:lstStyle/>
                    <a:p>
                      <a:pPr algn="r" fontAlgn="b"/>
                      <a:r>
                        <a:rPr lang="en-US" sz="700" b="1" i="0" u="none" strike="noStrike">
                          <a:effectLst/>
                          <a:latin typeface="Arial" panose="020B0604020202020204" pitchFamily="34" charset="0"/>
                        </a:rPr>
                        <a:t>17:00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TG4cor1</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7:00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197321025"/>
                  </a:ext>
                </a:extLst>
              </a:tr>
              <a:tr h="120164">
                <a:tc>
                  <a:txBody>
                    <a:bodyPr/>
                    <a:lstStyle/>
                    <a:p>
                      <a:pPr algn="r" fontAlgn="b"/>
                      <a:r>
                        <a:rPr lang="en-US" sz="700" b="1" i="0" u="none" strike="noStrike">
                          <a:effectLst/>
                          <a:latin typeface="Arial" panose="020B0604020202020204" pitchFamily="34" charset="0"/>
                        </a:rPr>
                        <a:t>18:00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8:00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08377698"/>
                  </a:ext>
                </a:extLst>
              </a:tr>
              <a:tr h="120164">
                <a:tc>
                  <a:txBody>
                    <a:bodyPr/>
                    <a:lstStyle/>
                    <a:p>
                      <a:pPr algn="r" fontAlgn="b"/>
                      <a:r>
                        <a:rPr lang="en-US" sz="700" b="1" i="0" u="none" strike="noStrike">
                          <a:effectLst/>
                          <a:latin typeface="Arial" panose="020B0604020202020204" pitchFamily="34" charset="0"/>
                        </a:rPr>
                        <a:t>19:00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TG7a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TG7a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779168347"/>
                  </a:ext>
                </a:extLst>
              </a:tr>
              <a:tr h="120164">
                <a:tc>
                  <a:txBody>
                    <a:bodyPr/>
                    <a:lstStyle/>
                    <a:p>
                      <a:pPr algn="r" fontAlgn="b"/>
                      <a:r>
                        <a:rPr lang="en-US" sz="700" b="1" i="0" u="none" strike="noStrike">
                          <a:effectLst/>
                          <a:latin typeface="Arial" panose="020B0604020202020204" pitchFamily="34" charset="0"/>
                        </a:rPr>
                        <a:t>20:00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474944488"/>
                  </a:ext>
                </a:extLst>
              </a:tr>
              <a:tr h="120164">
                <a:tc>
                  <a:txBody>
                    <a:bodyPr/>
                    <a:lstStyle/>
                    <a:p>
                      <a:pPr algn="r" fontAlgn="b"/>
                      <a:r>
                        <a:rPr lang="en-US" sz="700" b="1" i="0" u="none" strike="noStrike">
                          <a:effectLst/>
                          <a:latin typeface="Arial" panose="020B0604020202020204" pitchFamily="34" charset="0"/>
                        </a:rPr>
                        <a:t>21:00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805139435"/>
                  </a:ext>
                </a:extLst>
              </a:tr>
              <a:tr h="120164">
                <a:tc>
                  <a:txBody>
                    <a:bodyPr/>
                    <a:lstStyle/>
                    <a:p>
                      <a:pPr algn="r" fontAlgn="b"/>
                      <a:r>
                        <a:rPr lang="en-US" sz="700" b="1" i="0" u="none" strike="noStrike">
                          <a:effectLst/>
                          <a:latin typeface="Arial" panose="020B0604020202020204" pitchFamily="34" charset="0"/>
                        </a:rPr>
                        <a:t>22:00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932999562"/>
                  </a:ext>
                </a:extLst>
              </a:tr>
              <a:tr h="124786">
                <a:tc>
                  <a:txBody>
                    <a:bodyPr/>
                    <a:lstStyle/>
                    <a:p>
                      <a:pPr algn="r" fontAlgn="b"/>
                      <a:r>
                        <a:rPr lang="en-US" sz="700" b="1" i="0" u="none" strike="noStrike">
                          <a:effectLst/>
                          <a:latin typeface="Arial" panose="020B0604020202020204" pitchFamily="34" charset="0"/>
                        </a:rPr>
                        <a:t>23:00</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dirty="0">
                          <a:effectLst/>
                          <a:latin typeface="Arial" panose="020B0604020202020204" pitchFamily="34" charset="0"/>
                        </a:rPr>
                        <a:t>13:00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extLst>
                  <a:ext uri="{0D108BD9-81ED-4DB2-BD59-A6C34878D82A}">
                    <a16:rowId xmlns:a16="http://schemas.microsoft.com/office/drawing/2014/main" val="4095909514"/>
                  </a:ext>
                </a:extLst>
              </a:tr>
            </a:tbl>
          </a:graphicData>
        </a:graphic>
      </p:graphicFrame>
    </p:spTree>
    <p:extLst>
      <p:ext uri="{BB962C8B-B14F-4D97-AF65-F5344CB8AC3E}">
        <p14:creationId xmlns:p14="http://schemas.microsoft.com/office/powerpoint/2010/main" val="3344771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758B-09CB-417F-BFC8-D15330942CE3}"/>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id="{E8234D37-825F-4953-94C9-14E26B2BED53}"/>
              </a:ext>
            </a:extLst>
          </p:cNvPr>
          <p:cNvSpPr>
            <a:spLocks noGrp="1"/>
          </p:cNvSpPr>
          <p:nvPr>
            <p:ph idx="1"/>
          </p:nvPr>
        </p:nvSpPr>
        <p:spPr/>
        <p:txBody>
          <a:bodyPr>
            <a:normAutofit fontScale="92500" lnSpcReduction="20000"/>
          </a:bodyPr>
          <a:lstStyle/>
          <a:p>
            <a:pPr algn="ctr"/>
            <a:r>
              <a:rPr lang="en-US" dirty="0">
                <a:solidFill>
                  <a:schemeClr val="tx1"/>
                </a:solidFill>
              </a:rPr>
              <a:t>Reminder: Registration (and fee) is required to attend any meetings in the November plenary</a:t>
            </a:r>
          </a:p>
          <a:p>
            <a:pPr algn="ctr"/>
            <a:endParaRPr lang="en-US" sz="1600" i="1" dirty="0">
              <a:solidFill>
                <a:schemeClr val="tx1"/>
              </a:solidFill>
            </a:endParaRPr>
          </a:p>
          <a:p>
            <a:pPr algn="ctr"/>
            <a:r>
              <a:rPr lang="en-US" sz="1600" i="1" dirty="0">
                <a:solidFill>
                  <a:schemeClr val="tx1"/>
                </a:solidFill>
              </a:rPr>
              <a:t>Also was required for September: If you attended a meeting during the September Interim and were not registered, please contact the 802.15 WG Treasurer</a:t>
            </a:r>
          </a:p>
          <a:p>
            <a:pPr algn="ctr"/>
            <a:endParaRPr lang="en-US" sz="1600" i="1" dirty="0">
              <a:solidFill>
                <a:schemeClr val="tx1"/>
              </a:solidFill>
            </a:endParaRPr>
          </a:p>
          <a:p>
            <a:pPr algn="ctr"/>
            <a:r>
              <a:rPr lang="en-US" sz="2100" b="1" dirty="0">
                <a:solidFill>
                  <a:schemeClr val="accent1">
                    <a:lumMod val="50000"/>
                  </a:schemeClr>
                </a:solidFill>
              </a:rPr>
              <a:t>Standard Registration: </a:t>
            </a:r>
          </a:p>
          <a:p>
            <a:pPr algn="ctr"/>
            <a:r>
              <a:rPr lang="en-US" sz="2100" b="1" dirty="0">
                <a:solidFill>
                  <a:schemeClr val="accent1">
                    <a:lumMod val="50000"/>
                  </a:schemeClr>
                </a:solidFill>
              </a:rPr>
              <a:t>Until Friday 11:59 PM UTC November 5, 2021</a:t>
            </a:r>
          </a:p>
          <a:p>
            <a:pPr algn="ctr"/>
            <a:r>
              <a:rPr lang="en-US" sz="2100" b="1" dirty="0">
                <a:solidFill>
                  <a:schemeClr val="accent1">
                    <a:lumMod val="50000"/>
                  </a:schemeClr>
                </a:solidFill>
              </a:rPr>
              <a:t>$US 75.00 for all attendees</a:t>
            </a:r>
          </a:p>
          <a:p>
            <a:pPr algn="ctr"/>
            <a:endParaRPr lang="en-US" sz="2100" b="1" dirty="0">
              <a:solidFill>
                <a:schemeClr val="accent1">
                  <a:lumMod val="50000"/>
                </a:schemeClr>
              </a:solidFill>
            </a:endParaRPr>
          </a:p>
          <a:p>
            <a:pPr algn="ctr"/>
            <a:r>
              <a:rPr lang="en-US" sz="2100" b="1" dirty="0">
                <a:solidFill>
                  <a:schemeClr val="accent1">
                    <a:lumMod val="50000"/>
                  </a:schemeClr>
                </a:solidFill>
              </a:rPr>
              <a:t>Late Registration: </a:t>
            </a:r>
          </a:p>
          <a:p>
            <a:pPr algn="ctr"/>
            <a:r>
              <a:rPr lang="en-US" sz="2100" b="1" dirty="0">
                <a:solidFill>
                  <a:schemeClr val="accent1">
                    <a:lumMod val="50000"/>
                  </a:schemeClr>
                </a:solidFill>
              </a:rPr>
              <a:t>After 11:59 PM UTC Friday 11:59 PM UTC November 5, 2021</a:t>
            </a:r>
          </a:p>
          <a:p>
            <a:pPr marL="0" indent="0" algn="ctr"/>
            <a:r>
              <a:rPr lang="en-US" sz="2100" b="1" dirty="0">
                <a:solidFill>
                  <a:schemeClr val="accent1">
                    <a:lumMod val="50000"/>
                  </a:schemeClr>
                </a:solidFill>
              </a:rPr>
              <a:t>$US 125.00 for all attendees</a:t>
            </a:r>
          </a:p>
          <a:p>
            <a:pPr marL="0" indent="0" algn="ctr"/>
            <a:endParaRPr lang="en-US" sz="2100" b="1" dirty="0">
              <a:solidFill>
                <a:schemeClr val="accent1">
                  <a:lumMod val="50000"/>
                </a:schemeClr>
              </a:solidFill>
            </a:endParaRPr>
          </a:p>
        </p:txBody>
      </p:sp>
      <p:sp>
        <p:nvSpPr>
          <p:cNvPr id="4" name="Slide Number Placeholder 3">
            <a:extLst>
              <a:ext uri="{FF2B5EF4-FFF2-40B4-BE49-F238E27FC236}">
                <a16:creationId xmlns:a16="http://schemas.microsoft.com/office/drawing/2014/main" id="{A3CBEE94-15AF-4063-9AD0-9E2F9E14F09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Tree>
    <p:extLst>
      <p:ext uri="{BB962C8B-B14F-4D97-AF65-F5344CB8AC3E}">
        <p14:creationId xmlns:p14="http://schemas.microsoft.com/office/powerpoint/2010/main" val="2605536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17</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November 2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6"/>
              </a:rPr>
              <a:t>https://standards.ieee.org/content/dam/ieee-standards/stand</a:t>
            </a:r>
          </a:p>
          <a:p>
            <a:pPr>
              <a:defRPr/>
            </a:pPr>
            <a:r>
              <a:rPr lang="en-US" dirty="0">
                <a:hlinkClick r:id="rId7"/>
              </a:rPr>
              <a:t>https://standards.ieee.org/faqs/copyrights/index.htmlards/web/documents/other/ieee-sa-copyright-policy-2019.pdf</a:t>
            </a:r>
            <a:endParaRPr lang="en-US" dirty="0"/>
          </a:p>
          <a:p>
            <a:pPr>
              <a:defRPr/>
            </a:pPr>
            <a:r>
              <a:rPr lang="en-US" dirty="0">
                <a:hlinkClick r:id="rId8"/>
              </a:rPr>
              <a:t>https://standards.ieee.org/ipr/copyright-materials.html</a:t>
            </a:r>
            <a:endParaRPr lang="en-US" dirty="0"/>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t>
            </a:r>
          </a:p>
          <a:p>
            <a:pPr marL="514350" indent="-514350">
              <a:buFont typeface="Arial" panose="020B0604020202020204" pitchFamily="34" charset="0"/>
              <a:buAutoNum type="arabicPeriod"/>
            </a:pPr>
            <a:r>
              <a:rPr lang="en-US" altLang="en-US" dirty="0"/>
              <a:t>Technical contributions</a:t>
            </a:r>
          </a:p>
          <a:p>
            <a:pPr marL="914400" lvl="1" indent="-514350">
              <a:buFont typeface="+mj-lt"/>
              <a:buAutoNum type="alphaLcPeriod"/>
            </a:pPr>
            <a:r>
              <a:rPr lang="en-US" altLang="en-US" dirty="0"/>
              <a:t>Follow-up on advance coding for Data Communications </a:t>
            </a:r>
          </a:p>
          <a:p>
            <a:pPr marL="914400" lvl="1" indent="-514350">
              <a:buFont typeface="+mj-lt"/>
              <a:buAutoNum type="alphaLcPeriod"/>
            </a:pPr>
            <a:r>
              <a:rPr lang="en-US" altLang="en-US" dirty="0"/>
              <a:t>Further discussion on DL-TDOA presentation</a:t>
            </a:r>
          </a:p>
          <a:p>
            <a:pPr marL="514350" indent="-514350">
              <a:buFont typeface="+mj-lt"/>
              <a:buAutoNum type="arabicPeriod"/>
            </a:pPr>
            <a:r>
              <a:rPr lang="en-US" altLang="en-US" dirty="0"/>
              <a:t>Review for November meeting</a:t>
            </a:r>
          </a:p>
          <a:p>
            <a:pPr marL="914400" lvl="1" indent="-514350">
              <a:buFont typeface="+mj-lt"/>
              <a:buAutoNum type="alphaLcPeriod"/>
            </a:pPr>
            <a:r>
              <a:rPr lang="en-US" altLang="en-US" dirty="0"/>
              <a:t>Review proposed agenda</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no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4724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Review and Status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77500" lnSpcReduction="20000"/>
          </a:bodyPr>
          <a:lstStyle/>
          <a:p>
            <a:pPr marL="457200" indent="-457200">
              <a:buFont typeface="Arial" panose="020B0604020202020204" pitchFamily="34" charset="0"/>
              <a:buChar char="•"/>
            </a:pPr>
            <a:r>
              <a:rPr lang="en-US" dirty="0"/>
              <a:t>September Closing Report:</a:t>
            </a:r>
          </a:p>
          <a:p>
            <a:pPr marL="857250" lvl="1" indent="-457200">
              <a:buFont typeface="Arial" panose="020B0604020202020204" pitchFamily="34" charset="0"/>
              <a:buChar char="•"/>
            </a:pPr>
            <a:r>
              <a:rPr lang="en-US" dirty="0">
                <a:hlinkClick r:id="rId2"/>
              </a:rPr>
              <a:t>https://mentor.ieee.org/802.15/dcn/21/15-21-0518-01-04ab-15-4ab-september-interim-closing-report.pptx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September meeting minutes</a:t>
            </a:r>
          </a:p>
          <a:p>
            <a:pPr marL="857250" lvl="1" indent="-457200">
              <a:buFont typeface="Arial" panose="020B0604020202020204" pitchFamily="34" charset="0"/>
              <a:buChar char="•"/>
            </a:pPr>
            <a:r>
              <a:rPr lang="en-US" dirty="0">
                <a:hlinkClick r:id="rId3"/>
              </a:rPr>
              <a:t>https://mentor.ieee.org/802.15/dcn/21/15-21-0498-02-04ab-sg15-4ab-sept-interim-mtg-mins.docx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Conference call minutes</a:t>
            </a:r>
          </a:p>
          <a:p>
            <a:pPr marL="857250" lvl="1" indent="-457200">
              <a:buFont typeface="Arial" panose="020B0604020202020204" pitchFamily="34" charset="0"/>
              <a:buChar char="•"/>
            </a:pPr>
            <a:r>
              <a:rPr lang="en-US" dirty="0">
                <a:hlinkClick r:id="rId4"/>
              </a:rPr>
              <a:t>https://mentor.ieee.org/802.15/dcn/21/15-21-0527-01-04ab-tg15-4ab-conf-call-mins-sept-to-nov-2021.docx</a:t>
            </a:r>
            <a:endParaRPr lang="en-US" dirty="0"/>
          </a:p>
          <a:p>
            <a:pPr marL="457200"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5639238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33382</TotalTime>
  <Words>1415</Words>
  <Application>Microsoft Office PowerPoint</Application>
  <PresentationFormat>On-screen Show (4:3)</PresentationFormat>
  <Paragraphs>487</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Open Sans</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Review and Status</vt:lpstr>
      <vt:lpstr>Technical Contributions</vt:lpstr>
      <vt:lpstr>Straw Poll #2</vt:lpstr>
      <vt:lpstr>Next Steps</vt:lpstr>
      <vt:lpstr>Teleconference Schedule Discussion</vt:lpstr>
      <vt:lpstr>November Schedule</vt:lpstr>
      <vt:lpstr>Other Business</vt:lpstr>
      <vt:lpstr>Reminder</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196</cp:revision>
  <cp:lastPrinted>2000-03-07T00:55:37Z</cp:lastPrinted>
  <dcterms:created xsi:type="dcterms:W3CDTF">2016-01-17T22:48:36Z</dcterms:created>
  <dcterms:modified xsi:type="dcterms:W3CDTF">2021-11-02T15:03:07Z</dcterms:modified>
  <cp:category/>
</cp:coreProperties>
</file>