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8"/>
  </p:notesMasterIdLst>
  <p:sldIdLst>
    <p:sldId id="363" r:id="rId2"/>
    <p:sldId id="322" r:id="rId3"/>
    <p:sldId id="365" r:id="rId4"/>
    <p:sldId id="304" r:id="rId5"/>
    <p:sldId id="317" r:id="rId6"/>
    <p:sldId id="302" r:id="rId7"/>
    <p:sldId id="312" r:id="rId8"/>
    <p:sldId id="318" r:id="rId9"/>
    <p:sldId id="361" r:id="rId10"/>
    <p:sldId id="326" r:id="rId11"/>
    <p:sldId id="330" r:id="rId12"/>
    <p:sldId id="336" r:id="rId13"/>
    <p:sldId id="367" r:id="rId14"/>
    <p:sldId id="298" r:id="rId15"/>
    <p:sldId id="366" r:id="rId16"/>
    <p:sldId id="296" r:id="rId17"/>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125" d="100"/>
          <a:sy n="125" d="100"/>
        </p:scale>
        <p:origin x="835" y="7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15-21-0542-00-04ab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Nov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5/dcn/21/15-21-0538-00-04ab-tg-15-4ab-agenda-nov-2021.xls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standards.ieee.org/ipr/copyright-materials.html" TargetMode="External"/><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faqs/copyrights/index.html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content/dam/ieee-standards/standards/web/documents/other/ieee-sa-copyright-policy-2019.pdf"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5/dcn/21/15-21-0498-02-04ab-sg15-4ab-sept-interim-mtg-mins.docx" TargetMode="External"/><Relationship Id="rId2" Type="http://schemas.openxmlformats.org/officeDocument/2006/relationships/hyperlink" Target="https://mentor.ieee.org/802.15/dcn/21/15-21-0518-01-04ab-15-4ab-september-interim-closing-report.pptx" TargetMode="External"/><Relationship Id="rId1" Type="http://schemas.openxmlformats.org/officeDocument/2006/relationships/slideLayout" Target="../slideLayouts/slideLayout2.xml"/><Relationship Id="rId4" Type="http://schemas.openxmlformats.org/officeDocument/2006/relationships/hyperlink" Target="https://mentor.ieee.org/802.15/dcn/21/15-21-0527-01-04ab-tg15-4ab-conf-call-mins-sept-to-nov-2021.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251520" y="762000"/>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 15.4ab Agenda and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November 2,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Teleconference (WebEx) 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Emulate organization, encourage participation and promote progress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Contributions</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2233612" y="1844824"/>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p:txBody>
          <a:bodyPr/>
          <a:lstStyle/>
          <a:p>
            <a:r>
              <a:rPr lang="en-US" dirty="0"/>
              <a:t>Next Steps</a:t>
            </a:r>
          </a:p>
        </p:txBody>
      </p:sp>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2594769" y="2415381"/>
            <a:ext cx="3810000" cy="2857500"/>
          </a:xfrm>
        </p:spPr>
      </p:pic>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Tree>
    <p:extLst>
      <p:ext uri="{BB962C8B-B14F-4D97-AF65-F5344CB8AC3E}">
        <p14:creationId xmlns:p14="http://schemas.microsoft.com/office/powerpoint/2010/main" val="282584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normAutofit fontScale="90000"/>
          </a:bodyPr>
          <a:lstStyle/>
          <a:p>
            <a:r>
              <a:rPr lang="en-US" altLang="en-US" dirty="0"/>
              <a:t>Teleconference Schedule Discussion</a:t>
            </a:r>
          </a:p>
        </p:txBody>
      </p:sp>
      <p:sp>
        <p:nvSpPr>
          <p:cNvPr id="3" name="Content Placeholder 2">
            <a:extLst>
              <a:ext uri="{FF2B5EF4-FFF2-40B4-BE49-F238E27FC236}">
                <a16:creationId xmlns:a16="http://schemas.microsoft.com/office/drawing/2014/main" id="{B085FB89-06B0-42E9-82E5-BCFC16ED4869}"/>
              </a:ext>
            </a:extLst>
          </p:cNvPr>
          <p:cNvSpPr>
            <a:spLocks noGrp="1"/>
          </p:cNvSpPr>
          <p:nvPr>
            <p:ph idx="1"/>
          </p:nvPr>
        </p:nvSpPr>
        <p:spPr>
          <a:xfrm>
            <a:off x="395535" y="2125663"/>
            <a:ext cx="4824537" cy="2293489"/>
          </a:xfrm>
        </p:spPr>
        <p:txBody>
          <a:bodyPr>
            <a:normAutofit fontScale="70000" lnSpcReduction="20000"/>
          </a:bodyPr>
          <a:lstStyle/>
          <a:p>
            <a:pPr marL="0" indent="0">
              <a:defRPr/>
            </a:pPr>
            <a:r>
              <a:rPr lang="en-US" dirty="0"/>
              <a:t>Proposal:</a:t>
            </a:r>
          </a:p>
          <a:p>
            <a:pPr marL="0" indent="0">
              <a:defRPr/>
            </a:pPr>
            <a:r>
              <a:rPr lang="en-US" dirty="0"/>
              <a:t>Frequency: Bi-weekly </a:t>
            </a:r>
          </a:p>
          <a:p>
            <a:pPr marL="0" indent="0">
              <a:defRPr/>
            </a:pPr>
            <a:r>
              <a:rPr lang="en-US" dirty="0"/>
              <a:t>Phase: Tuesday  </a:t>
            </a:r>
          </a:p>
          <a:p>
            <a:pPr marL="0" indent="0">
              <a:defRPr/>
            </a:pPr>
            <a:r>
              <a:rPr lang="en-US" dirty="0"/>
              <a:t>Time: 10:00 ET (07:00 PT)</a:t>
            </a:r>
          </a:p>
          <a:p>
            <a:pPr marL="0" indent="0">
              <a:defRPr/>
            </a:pPr>
            <a:r>
              <a:rPr lang="en-US" dirty="0"/>
              <a:t>Offset: First call October 5th</a:t>
            </a:r>
          </a:p>
          <a:p>
            <a:pPr marL="0" indent="0">
              <a:defRPr/>
            </a:pPr>
            <a:r>
              <a:rPr lang="en-US" dirty="0"/>
              <a:t>Duration: 	1 hour.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12</a:t>
            </a:fld>
            <a:endParaRPr lang="en-US" altLang="en-US">
              <a:solidFill>
                <a:schemeClr val="tx1"/>
              </a:solidFill>
            </a:endParaRPr>
          </a:p>
        </p:txBody>
      </p:sp>
      <p:graphicFrame>
        <p:nvGraphicFramePr>
          <p:cNvPr id="5" name="Table 5">
            <a:extLst>
              <a:ext uri="{FF2B5EF4-FFF2-40B4-BE49-F238E27FC236}">
                <a16:creationId xmlns:a16="http://schemas.microsoft.com/office/drawing/2014/main" id="{3C8F09A3-0A70-41B9-ACF3-D4B027AD72E3}"/>
              </a:ext>
            </a:extLst>
          </p:cNvPr>
          <p:cNvGraphicFramePr>
            <a:graphicFrameLocks noGrp="1"/>
          </p:cNvGraphicFramePr>
          <p:nvPr/>
        </p:nvGraphicFramePr>
        <p:xfrm>
          <a:off x="5364088" y="2125662"/>
          <a:ext cx="3277582" cy="3751610"/>
        </p:xfrm>
        <a:graphic>
          <a:graphicData uri="http://schemas.openxmlformats.org/drawingml/2006/table">
            <a:tbl>
              <a:tblPr firstRow="1" bandRow="1">
                <a:tableStyleId>{5C22544A-7EE6-4342-B048-85BDC9FD1C3A}</a:tableStyleId>
              </a:tblPr>
              <a:tblGrid>
                <a:gridCol w="1656983">
                  <a:extLst>
                    <a:ext uri="{9D8B030D-6E8A-4147-A177-3AD203B41FA5}">
                      <a16:colId xmlns:a16="http://schemas.microsoft.com/office/drawing/2014/main" val="20000"/>
                    </a:ext>
                  </a:extLst>
                </a:gridCol>
                <a:gridCol w="1620599">
                  <a:extLst>
                    <a:ext uri="{9D8B030D-6E8A-4147-A177-3AD203B41FA5}">
                      <a16:colId xmlns:a16="http://schemas.microsoft.com/office/drawing/2014/main" val="20001"/>
                    </a:ext>
                  </a:extLst>
                </a:gridCol>
              </a:tblGrid>
              <a:tr h="375161">
                <a:tc>
                  <a:txBody>
                    <a:bodyPr/>
                    <a:lstStyle/>
                    <a:p>
                      <a:r>
                        <a:rPr lang="en-US" sz="1800" dirty="0"/>
                        <a:t>Week</a:t>
                      </a:r>
                    </a:p>
                  </a:txBody>
                  <a:tcPr marL="91420" marR="91420" marT="45700" marB="45700"/>
                </a:tc>
                <a:tc>
                  <a:txBody>
                    <a:bodyPr/>
                    <a:lstStyle/>
                    <a:p>
                      <a:r>
                        <a:rPr lang="en-US" sz="1800" dirty="0"/>
                        <a:t>Time (ET)</a:t>
                      </a:r>
                    </a:p>
                  </a:txBody>
                  <a:tcPr marL="91420" marR="91420" marT="45700" marB="45700"/>
                </a:tc>
                <a:extLst>
                  <a:ext uri="{0D108BD9-81ED-4DB2-BD59-A6C34878D82A}">
                    <a16:rowId xmlns:a16="http://schemas.microsoft.com/office/drawing/2014/main" val="10000"/>
                  </a:ext>
                </a:extLst>
              </a:tr>
              <a:tr h="37516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Now:</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[Sept Interim]</a:t>
                      </a:r>
                    </a:p>
                  </a:txBody>
                  <a:tcPr marL="91420" marR="91420" marT="45700" marB="45700"/>
                </a:tc>
                <a:extLst>
                  <a:ext uri="{0D108BD9-81ED-4DB2-BD59-A6C34878D82A}">
                    <a16:rowId xmlns:a16="http://schemas.microsoft.com/office/drawing/2014/main" val="10001"/>
                  </a:ext>
                </a:extLst>
              </a:tr>
              <a:tr h="375161">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2"/>
                  </a:ext>
                </a:extLst>
              </a:tr>
              <a:tr h="375161">
                <a:tc>
                  <a:txBody>
                    <a:bodyPr/>
                    <a:lstStyle/>
                    <a:p>
                      <a:r>
                        <a:rPr lang="en-US" sz="1800" dirty="0">
                          <a:solidFill>
                            <a:schemeClr val="tx1"/>
                          </a:solidFill>
                        </a:rPr>
                        <a:t>October 5</a:t>
                      </a:r>
                    </a:p>
                  </a:txBody>
                  <a:tcPr marL="91420" marR="91420" marT="45700" marB="45700"/>
                </a:tc>
                <a:tc>
                  <a:txBody>
                    <a:bodyPr/>
                    <a:lstStyle/>
                    <a:p>
                      <a:r>
                        <a:rPr lang="en-US" sz="1800" dirty="0"/>
                        <a:t>10:00 ET</a:t>
                      </a:r>
                    </a:p>
                  </a:txBody>
                  <a:tcPr marL="91420" marR="91420" marT="45700" marB="45700"/>
                </a:tc>
                <a:extLst>
                  <a:ext uri="{0D108BD9-81ED-4DB2-BD59-A6C34878D82A}">
                    <a16:rowId xmlns:a16="http://schemas.microsoft.com/office/drawing/2014/main" val="10003"/>
                  </a:ext>
                </a:extLst>
              </a:tr>
              <a:tr h="375161">
                <a:tc>
                  <a:txBody>
                    <a:bodyPr/>
                    <a:lstStyle/>
                    <a:p>
                      <a:endParaRPr lang="en-US" sz="1800" dirty="0">
                        <a:solidFill>
                          <a:schemeClr val="tx1"/>
                        </a:solidFill>
                      </a:endParaRP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972486093"/>
                  </a:ext>
                </a:extLst>
              </a:tr>
              <a:tr h="375161">
                <a:tc>
                  <a:txBody>
                    <a:bodyPr/>
                    <a:lstStyle/>
                    <a:p>
                      <a:r>
                        <a:rPr lang="en-US" sz="1800" dirty="0">
                          <a:solidFill>
                            <a:schemeClr val="tx1"/>
                          </a:solidFill>
                        </a:rPr>
                        <a:t>October 19</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10:00 ET</a:t>
                      </a:r>
                    </a:p>
                  </a:txBody>
                  <a:tcPr marL="91420" marR="91420" marT="45700" marB="45700"/>
                </a:tc>
                <a:extLst>
                  <a:ext uri="{0D108BD9-81ED-4DB2-BD59-A6C34878D82A}">
                    <a16:rowId xmlns:a16="http://schemas.microsoft.com/office/drawing/2014/main" val="107150580"/>
                  </a:ext>
                </a:extLst>
              </a:tr>
              <a:tr h="375161">
                <a:tc>
                  <a:txBody>
                    <a:bodyPr/>
                    <a:lstStyle/>
                    <a:p>
                      <a:endParaRPr lang="en-US" sz="1800" dirty="0">
                        <a:solidFill>
                          <a:schemeClr val="tx1"/>
                        </a:solidFill>
                      </a:endParaRP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4127578813"/>
                  </a:ext>
                </a:extLst>
              </a:tr>
              <a:tr h="37516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November 2</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10:00 ET</a:t>
                      </a:r>
                    </a:p>
                  </a:txBody>
                  <a:tcPr marL="91420" marR="91420" marT="45700" marB="45700"/>
                </a:tc>
                <a:extLst>
                  <a:ext uri="{0D108BD9-81ED-4DB2-BD59-A6C34878D82A}">
                    <a16:rowId xmlns:a16="http://schemas.microsoft.com/office/drawing/2014/main" val="3886067334"/>
                  </a:ext>
                </a:extLst>
              </a:tr>
              <a:tr h="37516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19788747"/>
                  </a:ext>
                </a:extLst>
              </a:tr>
              <a:tr h="37516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dirty="0">
                          <a:solidFill>
                            <a:srgbClr val="C00000"/>
                          </a:solidFill>
                        </a:rPr>
                        <a:t>November 9: </a:t>
                      </a:r>
                    </a:p>
                  </a:txBody>
                  <a:tcPr marL="91420" marR="91420" marT="45700" marB="45700"/>
                </a:tc>
                <a:tc>
                  <a:txBody>
                    <a:bodyPr/>
                    <a:lstStyle/>
                    <a:p>
                      <a:r>
                        <a:rPr lang="en-US" sz="1800" b="1" dirty="0">
                          <a:solidFill>
                            <a:srgbClr val="C00000"/>
                          </a:solidFill>
                        </a:rPr>
                        <a:t>Nov Plenary</a:t>
                      </a:r>
                    </a:p>
                  </a:txBody>
                  <a:tcPr marL="91420" marR="91420" marT="45700" marB="45700"/>
                </a:tc>
                <a:extLst>
                  <a:ext uri="{0D108BD9-81ED-4DB2-BD59-A6C34878D82A}">
                    <a16:rowId xmlns:a16="http://schemas.microsoft.com/office/drawing/2014/main" val="1644665315"/>
                  </a:ext>
                </a:extLst>
              </a:tr>
            </a:tbl>
          </a:graphicData>
        </a:graphic>
      </p:graphicFrame>
      <p:sp>
        <p:nvSpPr>
          <p:cNvPr id="2" name="Arrow: Right 1">
            <a:extLst>
              <a:ext uri="{FF2B5EF4-FFF2-40B4-BE49-F238E27FC236}">
                <a16:creationId xmlns:a16="http://schemas.microsoft.com/office/drawing/2014/main" id="{E964B7C9-85AC-4877-B153-E76884D15BD3}"/>
              </a:ext>
            </a:extLst>
          </p:cNvPr>
          <p:cNvSpPr/>
          <p:nvPr/>
        </p:nvSpPr>
        <p:spPr bwMode="auto">
          <a:xfrm>
            <a:off x="4499992" y="5445224"/>
            <a:ext cx="864096" cy="576064"/>
          </a:xfrm>
          <a:prstGeom prst="rightArrow">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200" b="1" i="0" u="none" strike="noStrike" cap="none" normalizeH="0" baseline="0" dirty="0">
                <a:ln>
                  <a:noFill/>
                </a:ln>
                <a:solidFill>
                  <a:srgbClr val="C00000"/>
                </a:solidFill>
                <a:effectLst/>
                <a:latin typeface="Times New Roman" charset="0"/>
                <a:ea typeface="ＭＳ Ｐゴシック" charset="0"/>
                <a:cs typeface="ＭＳ Ｐゴシック" charset="0"/>
              </a:rPr>
              <a:t>NEXT</a:t>
            </a:r>
          </a:p>
        </p:txBody>
      </p:sp>
      <p:sp>
        <p:nvSpPr>
          <p:cNvPr id="7" name="Arrow: Right 6">
            <a:extLst>
              <a:ext uri="{FF2B5EF4-FFF2-40B4-BE49-F238E27FC236}">
                <a16:creationId xmlns:a16="http://schemas.microsoft.com/office/drawing/2014/main" id="{A37A012C-B51A-4A3F-BFCC-9901199B525B}"/>
              </a:ext>
            </a:extLst>
          </p:cNvPr>
          <p:cNvSpPr/>
          <p:nvPr/>
        </p:nvSpPr>
        <p:spPr bwMode="auto">
          <a:xfrm>
            <a:off x="4499992" y="4509120"/>
            <a:ext cx="867518" cy="871289"/>
          </a:xfrm>
          <a:prstGeom prst="rightArrow">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b="1" dirty="0">
                <a:solidFill>
                  <a:schemeClr val="accent2">
                    <a:lumMod val="75000"/>
                  </a:schemeClr>
                </a:solidFill>
                <a:latin typeface="Times New Roman" charset="0"/>
                <a:ea typeface="ＭＳ Ｐゴシック" charset="0"/>
                <a:cs typeface="ＭＳ Ｐゴシック" charset="0"/>
              </a:rPr>
              <a:t>We are Here</a:t>
            </a:r>
            <a:endParaRPr kumimoji="0" lang="en-US" sz="1200" b="1" i="0" u="none" strike="noStrike" cap="none" normalizeH="0" baseline="0" dirty="0">
              <a:ln>
                <a:noFill/>
              </a:ln>
              <a:solidFill>
                <a:schemeClr val="accent2">
                  <a:lumMod val="75000"/>
                </a:schemeClr>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029469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49024-8E8E-48D7-921C-98E8EA0CC7F0}"/>
              </a:ext>
            </a:extLst>
          </p:cNvPr>
          <p:cNvSpPr>
            <a:spLocks noGrp="1"/>
          </p:cNvSpPr>
          <p:nvPr>
            <p:ph type="title"/>
          </p:nvPr>
        </p:nvSpPr>
        <p:spPr/>
        <p:txBody>
          <a:bodyPr/>
          <a:lstStyle/>
          <a:p>
            <a:r>
              <a:rPr lang="en-US" dirty="0"/>
              <a:t>November Schedule</a:t>
            </a:r>
          </a:p>
        </p:txBody>
      </p:sp>
      <p:sp>
        <p:nvSpPr>
          <p:cNvPr id="3" name="Content Placeholder 2">
            <a:extLst>
              <a:ext uri="{FF2B5EF4-FFF2-40B4-BE49-F238E27FC236}">
                <a16:creationId xmlns:a16="http://schemas.microsoft.com/office/drawing/2014/main" id="{AAC42AEB-14C5-44AE-B8B3-0E16149E20F4}"/>
              </a:ext>
            </a:extLst>
          </p:cNvPr>
          <p:cNvSpPr>
            <a:spLocks noGrp="1"/>
          </p:cNvSpPr>
          <p:nvPr>
            <p:ph idx="1"/>
          </p:nvPr>
        </p:nvSpPr>
        <p:spPr>
          <a:xfrm>
            <a:off x="767977" y="1371601"/>
            <a:ext cx="7764463" cy="977279"/>
          </a:xfrm>
        </p:spPr>
        <p:txBody>
          <a:bodyPr>
            <a:normAutofit fontScale="92500" lnSpcReduction="20000"/>
          </a:bodyPr>
          <a:lstStyle/>
          <a:p>
            <a:pPr algn="ctr"/>
            <a:r>
              <a:rPr lang="en-US" dirty="0"/>
              <a:t>Agenda:</a:t>
            </a:r>
          </a:p>
          <a:p>
            <a:pPr algn="ctr"/>
            <a:r>
              <a:rPr lang="en-US" dirty="0"/>
              <a:t> </a:t>
            </a:r>
            <a:r>
              <a:rPr lang="en-US" dirty="0">
                <a:hlinkClick r:id="rId2"/>
              </a:rPr>
              <a:t>15-21-0538-00</a:t>
            </a:r>
            <a:endParaRPr lang="en-US" dirty="0"/>
          </a:p>
          <a:p>
            <a:pPr algn="ctr"/>
            <a:endParaRPr lang="en-US" dirty="0"/>
          </a:p>
          <a:p>
            <a:pPr algn="ctr"/>
            <a:endParaRPr lang="en-US" dirty="0"/>
          </a:p>
        </p:txBody>
      </p:sp>
      <p:sp>
        <p:nvSpPr>
          <p:cNvPr id="4" name="Slide Number Placeholder 3">
            <a:extLst>
              <a:ext uri="{FF2B5EF4-FFF2-40B4-BE49-F238E27FC236}">
                <a16:creationId xmlns:a16="http://schemas.microsoft.com/office/drawing/2014/main" id="{E937749C-83A6-4CC5-8878-48DDDB3C53B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graphicFrame>
        <p:nvGraphicFramePr>
          <p:cNvPr id="6" name="Table 5">
            <a:extLst>
              <a:ext uri="{FF2B5EF4-FFF2-40B4-BE49-F238E27FC236}">
                <a16:creationId xmlns:a16="http://schemas.microsoft.com/office/drawing/2014/main" id="{4FDFAC46-4151-4DCA-AB23-033E6F930629}"/>
              </a:ext>
            </a:extLst>
          </p:cNvPr>
          <p:cNvGraphicFramePr>
            <a:graphicFrameLocks noGrp="1"/>
          </p:cNvGraphicFramePr>
          <p:nvPr>
            <p:extLst>
              <p:ext uri="{D42A27DB-BD31-4B8C-83A1-F6EECF244321}">
                <p14:modId xmlns:p14="http://schemas.microsoft.com/office/powerpoint/2010/main" val="2591493857"/>
              </p:ext>
            </p:extLst>
          </p:nvPr>
        </p:nvGraphicFramePr>
        <p:xfrm>
          <a:off x="768355" y="3023746"/>
          <a:ext cx="7764453" cy="2925534"/>
        </p:xfrm>
        <a:graphic>
          <a:graphicData uri="http://schemas.openxmlformats.org/drawingml/2006/table">
            <a:tbl>
              <a:tblPr/>
              <a:tblGrid>
                <a:gridCol w="373291">
                  <a:extLst>
                    <a:ext uri="{9D8B030D-6E8A-4147-A177-3AD203B41FA5}">
                      <a16:colId xmlns:a16="http://schemas.microsoft.com/office/drawing/2014/main" val="2196140397"/>
                    </a:ext>
                  </a:extLst>
                </a:gridCol>
                <a:gridCol w="373291">
                  <a:extLst>
                    <a:ext uri="{9D8B030D-6E8A-4147-A177-3AD203B41FA5}">
                      <a16:colId xmlns:a16="http://schemas.microsoft.com/office/drawing/2014/main" val="2858294245"/>
                    </a:ext>
                  </a:extLst>
                </a:gridCol>
                <a:gridCol w="373291">
                  <a:extLst>
                    <a:ext uri="{9D8B030D-6E8A-4147-A177-3AD203B41FA5}">
                      <a16:colId xmlns:a16="http://schemas.microsoft.com/office/drawing/2014/main" val="254722639"/>
                    </a:ext>
                  </a:extLst>
                </a:gridCol>
                <a:gridCol w="373291">
                  <a:extLst>
                    <a:ext uri="{9D8B030D-6E8A-4147-A177-3AD203B41FA5}">
                      <a16:colId xmlns:a16="http://schemas.microsoft.com/office/drawing/2014/main" val="3782251114"/>
                    </a:ext>
                  </a:extLst>
                </a:gridCol>
                <a:gridCol w="373291">
                  <a:extLst>
                    <a:ext uri="{9D8B030D-6E8A-4147-A177-3AD203B41FA5}">
                      <a16:colId xmlns:a16="http://schemas.microsoft.com/office/drawing/2014/main" val="1243570027"/>
                    </a:ext>
                  </a:extLst>
                </a:gridCol>
                <a:gridCol w="373291">
                  <a:extLst>
                    <a:ext uri="{9D8B030D-6E8A-4147-A177-3AD203B41FA5}">
                      <a16:colId xmlns:a16="http://schemas.microsoft.com/office/drawing/2014/main" val="676100743"/>
                    </a:ext>
                  </a:extLst>
                </a:gridCol>
                <a:gridCol w="373291">
                  <a:extLst>
                    <a:ext uri="{9D8B030D-6E8A-4147-A177-3AD203B41FA5}">
                      <a16:colId xmlns:a16="http://schemas.microsoft.com/office/drawing/2014/main" val="95675732"/>
                    </a:ext>
                  </a:extLst>
                </a:gridCol>
                <a:gridCol w="373291">
                  <a:extLst>
                    <a:ext uri="{9D8B030D-6E8A-4147-A177-3AD203B41FA5}">
                      <a16:colId xmlns:a16="http://schemas.microsoft.com/office/drawing/2014/main" val="3924048697"/>
                    </a:ext>
                  </a:extLst>
                </a:gridCol>
                <a:gridCol w="373291">
                  <a:extLst>
                    <a:ext uri="{9D8B030D-6E8A-4147-A177-3AD203B41FA5}">
                      <a16:colId xmlns:a16="http://schemas.microsoft.com/office/drawing/2014/main" val="3719577822"/>
                    </a:ext>
                  </a:extLst>
                </a:gridCol>
                <a:gridCol w="298633">
                  <a:extLst>
                    <a:ext uri="{9D8B030D-6E8A-4147-A177-3AD203B41FA5}">
                      <a16:colId xmlns:a16="http://schemas.microsoft.com/office/drawing/2014/main" val="83788822"/>
                    </a:ext>
                  </a:extLst>
                </a:gridCol>
                <a:gridCol w="373291">
                  <a:extLst>
                    <a:ext uri="{9D8B030D-6E8A-4147-A177-3AD203B41FA5}">
                      <a16:colId xmlns:a16="http://schemas.microsoft.com/office/drawing/2014/main" val="760268204"/>
                    </a:ext>
                  </a:extLst>
                </a:gridCol>
                <a:gridCol w="373291">
                  <a:extLst>
                    <a:ext uri="{9D8B030D-6E8A-4147-A177-3AD203B41FA5}">
                      <a16:colId xmlns:a16="http://schemas.microsoft.com/office/drawing/2014/main" val="1541040633"/>
                    </a:ext>
                  </a:extLst>
                </a:gridCol>
                <a:gridCol w="373291">
                  <a:extLst>
                    <a:ext uri="{9D8B030D-6E8A-4147-A177-3AD203B41FA5}">
                      <a16:colId xmlns:a16="http://schemas.microsoft.com/office/drawing/2014/main" val="3679972152"/>
                    </a:ext>
                  </a:extLst>
                </a:gridCol>
                <a:gridCol w="373291">
                  <a:extLst>
                    <a:ext uri="{9D8B030D-6E8A-4147-A177-3AD203B41FA5}">
                      <a16:colId xmlns:a16="http://schemas.microsoft.com/office/drawing/2014/main" val="858559963"/>
                    </a:ext>
                  </a:extLst>
                </a:gridCol>
                <a:gridCol w="373291">
                  <a:extLst>
                    <a:ext uri="{9D8B030D-6E8A-4147-A177-3AD203B41FA5}">
                      <a16:colId xmlns:a16="http://schemas.microsoft.com/office/drawing/2014/main" val="3173435423"/>
                    </a:ext>
                  </a:extLst>
                </a:gridCol>
                <a:gridCol w="373291">
                  <a:extLst>
                    <a:ext uri="{9D8B030D-6E8A-4147-A177-3AD203B41FA5}">
                      <a16:colId xmlns:a16="http://schemas.microsoft.com/office/drawing/2014/main" val="3887171262"/>
                    </a:ext>
                  </a:extLst>
                </a:gridCol>
                <a:gridCol w="373291">
                  <a:extLst>
                    <a:ext uri="{9D8B030D-6E8A-4147-A177-3AD203B41FA5}">
                      <a16:colId xmlns:a16="http://schemas.microsoft.com/office/drawing/2014/main" val="3126450123"/>
                    </a:ext>
                  </a:extLst>
                </a:gridCol>
                <a:gridCol w="373291">
                  <a:extLst>
                    <a:ext uri="{9D8B030D-6E8A-4147-A177-3AD203B41FA5}">
                      <a16:colId xmlns:a16="http://schemas.microsoft.com/office/drawing/2014/main" val="1294960639"/>
                    </a:ext>
                  </a:extLst>
                </a:gridCol>
                <a:gridCol w="373291">
                  <a:extLst>
                    <a:ext uri="{9D8B030D-6E8A-4147-A177-3AD203B41FA5}">
                      <a16:colId xmlns:a16="http://schemas.microsoft.com/office/drawing/2014/main" val="3232191234"/>
                    </a:ext>
                  </a:extLst>
                </a:gridCol>
                <a:gridCol w="373291">
                  <a:extLst>
                    <a:ext uri="{9D8B030D-6E8A-4147-A177-3AD203B41FA5}">
                      <a16:colId xmlns:a16="http://schemas.microsoft.com/office/drawing/2014/main" val="2437375505"/>
                    </a:ext>
                  </a:extLst>
                </a:gridCol>
                <a:gridCol w="373291">
                  <a:extLst>
                    <a:ext uri="{9D8B030D-6E8A-4147-A177-3AD203B41FA5}">
                      <a16:colId xmlns:a16="http://schemas.microsoft.com/office/drawing/2014/main" val="3346246776"/>
                    </a:ext>
                  </a:extLst>
                </a:gridCol>
              </a:tblGrid>
              <a:tr h="226463">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a:effectLst/>
                          <a:latin typeface="Arial" panose="020B0604020202020204" pitchFamily="34" charset="0"/>
                        </a:rPr>
                        <a:t>Wednesday</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a:effectLst/>
                          <a:latin typeface="Arial" panose="020B0604020202020204" pitchFamily="34" charset="0"/>
                        </a:rPr>
                        <a:t>Friday</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700" b="1" i="0" u="none" strike="noStrike">
                          <a:effectLst/>
                          <a:latin typeface="Arial" panose="020B0604020202020204" pitchFamily="34" charset="0"/>
                        </a:rPr>
                        <a:t>Tuesday</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Wednesday</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Thursday</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dirty="0">
                          <a:effectLst/>
                          <a:latin typeface="Arial" panose="020B0604020202020204" pitchFamily="34" charset="0"/>
                        </a:rPr>
                        <a:t>Friday</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a:effectLst/>
                          <a:latin typeface="Arial" panose="020B0604020202020204" pitchFamily="34" charset="0"/>
                        </a:rPr>
                        <a:t>Sunday</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700" b="1" i="0" u="none" strike="noStrike">
                          <a:effectLst/>
                          <a:latin typeface="Arial" panose="020B0604020202020204" pitchFamily="34" charset="0"/>
                        </a:rPr>
                        <a:t>Monday</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Tuesday</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 Wednesday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46032709"/>
                  </a:ext>
                </a:extLst>
              </a:tr>
              <a:tr h="120164">
                <a:tc>
                  <a:txBody>
                    <a:bodyPr/>
                    <a:lstStyle/>
                    <a:p>
                      <a:pPr algn="r" fontAlgn="b"/>
                      <a:r>
                        <a:rPr lang="en-US" sz="700" b="1" i="0" u="none" strike="noStrike">
                          <a:effectLst/>
                          <a:latin typeface="Arial" panose="020B0604020202020204" pitchFamily="34" charset="0"/>
                        </a:rPr>
                        <a:t>EST</a:t>
                      </a:r>
                    </a:p>
                  </a:txBody>
                  <a:tcPr marL="4622" marR="4622" marT="46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PST</a:t>
                      </a:r>
                    </a:p>
                  </a:txBody>
                  <a:tcPr marL="4622" marR="4622" marT="46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3-Nov</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5-Nov</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700" b="1" i="0" u="none" strike="noStrike">
                          <a:effectLst/>
                          <a:latin typeface="Arial" panose="020B0604020202020204" pitchFamily="34" charset="0"/>
                        </a:rPr>
                        <a:t>9-Nov</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10-Nov</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11-Nov</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12-Nov</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700" b="1" i="0" u="none" strike="noStrike">
                          <a:effectLst/>
                          <a:latin typeface="Arial" panose="020B0604020202020204" pitchFamily="34" charset="0"/>
                        </a:rPr>
                        <a:t>UTC</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14-Nov</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700" b="1" i="0" u="none" strike="noStrike">
                          <a:effectLst/>
                          <a:latin typeface="Arial" panose="020B0604020202020204" pitchFamily="34" charset="0"/>
                        </a:rPr>
                        <a:t>15-Nov</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16-Nov</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17-Nov</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700" b="1" i="0" u="none" strike="noStrike">
                          <a:effectLst/>
                          <a:latin typeface="Arial" panose="020B0604020202020204" pitchFamily="34" charset="0"/>
                        </a:rPr>
                        <a:t>JST</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497536"/>
                  </a:ext>
                </a:extLst>
              </a:tr>
              <a:tr h="120164">
                <a:tc>
                  <a:txBody>
                    <a:bodyPr/>
                    <a:lstStyle/>
                    <a:p>
                      <a:pPr algn="r" fontAlgn="b"/>
                      <a:r>
                        <a:rPr lang="en-US" sz="700" b="1" i="0" u="none" strike="noStrike">
                          <a:effectLst/>
                          <a:latin typeface="Arial" panose="020B0604020202020204" pitchFamily="34" charset="0"/>
                        </a:rPr>
                        <a:t>5:00</a:t>
                      </a:r>
                    </a:p>
                  </a:txBody>
                  <a:tcPr marL="4622" marR="4622" marT="4622"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700" b="1" i="0" u="none" strike="noStrike">
                          <a:effectLst/>
                          <a:latin typeface="Arial" panose="020B0604020202020204" pitchFamily="34" charset="0"/>
                        </a:rPr>
                        <a:t>2:00</a:t>
                      </a:r>
                    </a:p>
                  </a:txBody>
                  <a:tcPr marL="4622" marR="4622" marT="4622"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700" b="1" i="0" u="none" strike="noStrike">
                          <a:effectLst/>
                          <a:latin typeface="Arial" panose="020B0604020202020204" pitchFamily="34" charset="0"/>
                        </a:rPr>
                        <a:t>10:00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700" b="1" i="0" u="none" strike="noStrike">
                          <a:effectLst/>
                          <a:latin typeface="Arial" panose="020B0604020202020204" pitchFamily="34" charset="0"/>
                        </a:rPr>
                        <a:t>19:00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675567366"/>
                  </a:ext>
                </a:extLst>
              </a:tr>
              <a:tr h="120164">
                <a:tc>
                  <a:txBody>
                    <a:bodyPr/>
                    <a:lstStyle/>
                    <a:p>
                      <a:pPr algn="r" fontAlgn="b"/>
                      <a:r>
                        <a:rPr lang="en-US" sz="700" b="1" i="0" u="none" strike="noStrike">
                          <a:effectLst/>
                          <a:latin typeface="Arial" panose="020B0604020202020204" pitchFamily="34" charset="0"/>
                        </a:rPr>
                        <a:t>6:00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3:00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700" b="1" i="0" u="none" strike="noStrike">
                          <a:effectLst/>
                          <a:latin typeface="Arial" panose="020B0604020202020204" pitchFamily="34" charset="0"/>
                        </a:rPr>
                        <a:t>11:00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20:00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36233550"/>
                  </a:ext>
                </a:extLst>
              </a:tr>
              <a:tr h="120164">
                <a:tc>
                  <a:txBody>
                    <a:bodyPr/>
                    <a:lstStyle/>
                    <a:p>
                      <a:pPr algn="r" fontAlgn="b"/>
                      <a:r>
                        <a:rPr lang="en-US" sz="700" b="1" i="0" u="none" strike="noStrike">
                          <a:effectLst/>
                          <a:latin typeface="Arial" panose="020B0604020202020204" pitchFamily="34" charset="0"/>
                        </a:rPr>
                        <a:t>7:00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4:00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0" i="0" u="none" strike="noStrike">
                          <a:effectLst/>
                          <a:latin typeface="Arial" panose="020B0604020202020204" pitchFamily="34" charset="0"/>
                        </a:rPr>
                        <a:t>AM0</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AM0</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AM0</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AM0</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AM0</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AM0</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12:00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0" i="0" u="none" strike="noStrike">
                          <a:effectLst/>
                          <a:latin typeface="Arial" panose="020B0604020202020204" pitchFamily="34" charset="0"/>
                        </a:rPr>
                        <a:t>AM0</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AM0</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AM0</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AM0</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21:00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35368724"/>
                  </a:ext>
                </a:extLst>
              </a:tr>
              <a:tr h="120164">
                <a:tc>
                  <a:txBody>
                    <a:bodyPr/>
                    <a:lstStyle/>
                    <a:p>
                      <a:pPr algn="r" fontAlgn="b"/>
                      <a:r>
                        <a:rPr lang="en-US" sz="700" b="1" i="0" u="none" strike="noStrike">
                          <a:effectLst/>
                          <a:latin typeface="Arial" panose="020B0604020202020204" pitchFamily="34" charset="0"/>
                        </a:rPr>
                        <a:t>8:00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5:00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13:00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700" b="1" i="0" u="none" strike="noStrike">
                          <a:effectLst/>
                          <a:latin typeface="Arial" panose="020B0604020202020204" pitchFamily="34" charset="0"/>
                        </a:rPr>
                        <a:t>22:00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74544247"/>
                  </a:ext>
                </a:extLst>
              </a:tr>
              <a:tr h="120164">
                <a:tc>
                  <a:txBody>
                    <a:bodyPr/>
                    <a:lstStyle/>
                    <a:p>
                      <a:pPr algn="r" fontAlgn="b"/>
                      <a:r>
                        <a:rPr lang="en-US" sz="700" b="1" i="0" u="none" strike="noStrike">
                          <a:effectLst/>
                          <a:latin typeface="Arial" panose="020B0604020202020204" pitchFamily="34" charset="0"/>
                        </a:rPr>
                        <a:t>9:00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6:00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gridSpan="2">
                  <a:txBody>
                    <a:bodyPr/>
                    <a:lstStyle/>
                    <a:p>
                      <a:pPr algn="ctr" fontAlgn="ctr"/>
                      <a:r>
                        <a:rPr lang="en-US" sz="700" b="1" i="0" u="sng" strike="noStrike">
                          <a:solidFill>
                            <a:srgbClr val="000000"/>
                          </a:solidFill>
                          <a:effectLst/>
                          <a:latin typeface="Arial" panose="020B0604020202020204" pitchFamily="34" charset="0"/>
                        </a:rPr>
                        <a:t>WG Opening</a:t>
                      </a:r>
                      <a:br>
                        <a:rPr lang="en-US" sz="700" b="1" i="0" u="sng" strike="noStrike">
                          <a:solidFill>
                            <a:srgbClr val="000000"/>
                          </a:solidFill>
                          <a:effectLst/>
                          <a:latin typeface="Arial" panose="020B0604020202020204" pitchFamily="34" charset="0"/>
                        </a:rPr>
                      </a:br>
                      <a:r>
                        <a:rPr lang="en-US" sz="700" b="1" i="0" u="sng" strike="noStrike">
                          <a:solidFill>
                            <a:srgbClr val="000000"/>
                          </a:solidFill>
                          <a:effectLst/>
                          <a:latin typeface="Arial" panose="020B0604020202020204" pitchFamily="34" charset="0"/>
                        </a:rPr>
                        <a:t>Meeting</a:t>
                      </a:r>
                    </a:p>
                  </a:txBody>
                  <a:tcPr marL="4622" marR="4622" marT="4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700" b="1" i="0" u="none" strike="noStrike">
                          <a:effectLst/>
                          <a:latin typeface="Arial" panose="020B0604020202020204" pitchFamily="34" charset="0"/>
                        </a:rPr>
                        <a:t>TG7a</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TG6a</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TG13</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TG6a</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1" i="0" u="none" strike="noStrike">
                          <a:effectLst/>
                          <a:latin typeface="Arial" panose="020B0604020202020204" pitchFamily="34" charset="0"/>
                        </a:rPr>
                        <a:t>Joint</a:t>
                      </a:r>
                      <a:br>
                        <a:rPr lang="en-US" sz="700" b="1" i="0" u="none" strike="noStrike">
                          <a:effectLst/>
                          <a:latin typeface="Arial" panose="020B0604020202020204" pitchFamily="34" charset="0"/>
                        </a:rPr>
                      </a:br>
                      <a:r>
                        <a:rPr lang="en-US" sz="700" b="1" i="0" u="none" strike="noStrike">
                          <a:effectLst/>
                          <a:latin typeface="Arial" panose="020B0604020202020204" pitchFamily="34" charset="0"/>
                        </a:rPr>
                        <a:t>3ma/THz</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700" b="1" i="0" u="none" strike="noStrike">
                          <a:effectLst/>
                          <a:latin typeface="Arial" panose="020B0604020202020204" pitchFamily="34" charset="0"/>
                        </a:rPr>
                        <a:t>14:00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TG7a</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SG3ma</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TG13</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TG6a</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700" b="1" i="0" u="sng" strike="noStrike">
                          <a:solidFill>
                            <a:srgbClr val="000000"/>
                          </a:solidFill>
                          <a:effectLst/>
                          <a:latin typeface="Arial" panose="020B0604020202020204" pitchFamily="34" charset="0"/>
                        </a:rPr>
                        <a:t>WG Closing</a:t>
                      </a:r>
                      <a:br>
                        <a:rPr lang="en-US" sz="700" b="1" i="0" u="sng" strike="noStrike">
                          <a:solidFill>
                            <a:srgbClr val="000000"/>
                          </a:solidFill>
                          <a:effectLst/>
                          <a:latin typeface="Arial" panose="020B0604020202020204" pitchFamily="34" charset="0"/>
                        </a:rPr>
                      </a:br>
                      <a:r>
                        <a:rPr lang="en-US" sz="700" b="1" i="0" u="sng" strike="noStrike">
                          <a:solidFill>
                            <a:srgbClr val="000000"/>
                          </a:solidFill>
                          <a:effectLst/>
                          <a:latin typeface="Arial" panose="020B0604020202020204" pitchFamily="34" charset="0"/>
                        </a:rPr>
                        <a:t>Meeting</a:t>
                      </a:r>
                    </a:p>
                  </a:txBody>
                  <a:tcPr marL="4622" marR="4622" marT="4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a:txBody>
                    <a:bodyPr/>
                    <a:lstStyle/>
                    <a:p>
                      <a:pPr algn="r" fontAlgn="b"/>
                      <a:r>
                        <a:rPr lang="en-US" sz="700" b="1" i="0" u="none" strike="noStrike">
                          <a:effectLst/>
                          <a:latin typeface="Arial" panose="020B0604020202020204" pitchFamily="34" charset="0"/>
                        </a:rPr>
                        <a:t>23:00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69998588"/>
                  </a:ext>
                </a:extLst>
              </a:tr>
              <a:tr h="217220">
                <a:tc>
                  <a:txBody>
                    <a:bodyPr/>
                    <a:lstStyle/>
                    <a:p>
                      <a:pPr algn="r" fontAlgn="b"/>
                      <a:r>
                        <a:rPr lang="en-US" sz="700" b="1" i="0" u="none" strike="noStrike">
                          <a:effectLst/>
                          <a:latin typeface="Arial" panose="020B0604020202020204" pitchFamily="34" charset="0"/>
                        </a:rPr>
                        <a:t>10:00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7:00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700" b="1" i="0" u="none" strike="noStrike">
                          <a:solidFill>
                            <a:srgbClr val="0000FF"/>
                          </a:solidFill>
                          <a:effectLst/>
                          <a:latin typeface="Calibri" panose="020F0502020204030204" pitchFamily="34" charset="0"/>
                        </a:rPr>
                        <a:t>802.15 CAC</a:t>
                      </a:r>
                    </a:p>
                  </a:txBody>
                  <a:tcPr marL="4622" marR="4622" marT="4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15:00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r" fontAlgn="b"/>
                      <a:r>
                        <a:rPr lang="en-US" sz="700" b="1" i="0" u="none" strike="noStrike">
                          <a:effectLst/>
                          <a:latin typeface="Arial" panose="020B0604020202020204" pitchFamily="34" charset="0"/>
                        </a:rPr>
                        <a:t>0:00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4201692350"/>
                  </a:ext>
                </a:extLst>
              </a:tr>
              <a:tr h="121320">
                <a:tc>
                  <a:txBody>
                    <a:bodyPr/>
                    <a:lstStyle/>
                    <a:p>
                      <a:pPr algn="r" fontAlgn="b"/>
                      <a:r>
                        <a:rPr lang="en-US" sz="700" b="1" i="0" u="none" strike="noStrike">
                          <a:effectLst/>
                          <a:latin typeface="Arial" panose="020B0604020202020204" pitchFamily="34" charset="0"/>
                        </a:rPr>
                        <a:t>11:00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8:00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gridSpan="2">
                  <a:txBody>
                    <a:bodyPr/>
                    <a:lstStyle/>
                    <a:p>
                      <a:pPr algn="ctr" fontAlgn="ctr"/>
                      <a:r>
                        <a:rPr lang="en-US" sz="700" b="1" i="0" u="none" strike="noStrike">
                          <a:effectLst/>
                          <a:latin typeface="Arial" panose="020B0604020202020204" pitchFamily="34" charset="0"/>
                        </a:rPr>
                        <a:t>SC Maint</a:t>
                      </a:r>
                    </a:p>
                  </a:txBody>
                  <a:tcPr marL="4622" marR="4622" marT="4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700" b="1" i="0" u="none" strike="noStrike">
                          <a:effectLst/>
                          <a:latin typeface="Arial" panose="020B0604020202020204" pitchFamily="34" charset="0"/>
                        </a:rPr>
                        <a:t>SC WNG</a:t>
                      </a:r>
                    </a:p>
                  </a:txBody>
                  <a:tcPr marL="4622" marR="4622" marT="4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700" b="1" i="0" u="none" strike="noStrike">
                          <a:effectLst/>
                          <a:latin typeface="Arial" panose="020B0604020202020204" pitchFamily="34" charset="0"/>
                        </a:rPr>
                        <a:t>TG15</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0" i="0" u="none" strike="noStrike">
                          <a:effectLst/>
                          <a:latin typeface="Arial" panose="020B0604020202020204" pitchFamily="34" charset="0"/>
                        </a:rPr>
                        <a:t>AM2</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TG15</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AM2</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16:00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Joint</a:t>
                      </a:r>
                      <a:br>
                        <a:rPr lang="en-US" sz="700" b="1" i="0" u="none" strike="noStrike">
                          <a:effectLst/>
                          <a:latin typeface="Arial" panose="020B0604020202020204" pitchFamily="34" charset="0"/>
                        </a:rPr>
                      </a:br>
                      <a:r>
                        <a:rPr lang="en-US" sz="700" b="1" i="0" u="none" strike="noStrike">
                          <a:effectLst/>
                          <a:latin typeface="Arial" panose="020B0604020202020204" pitchFamily="34" charset="0"/>
                        </a:rPr>
                        <a:t>6a/4ab/14</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ctr" fontAlgn="ctr"/>
                      <a:r>
                        <a:rPr lang="en-US" sz="700" b="1" i="0" u="none" strike="noStrike">
                          <a:effectLst/>
                          <a:latin typeface="Arial" panose="020B0604020202020204" pitchFamily="34" charset="0"/>
                        </a:rPr>
                        <a:t>TG13</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700" b="1" i="0" u="none" strike="noStrike">
                          <a:effectLst/>
                          <a:latin typeface="Arial" panose="020B0604020202020204" pitchFamily="34" charset="0"/>
                        </a:rPr>
                        <a:t>SC IETF</a:t>
                      </a:r>
                    </a:p>
                  </a:txBody>
                  <a:tcPr marL="4622" marR="4622" marT="4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700" b="1" i="0" u="none" strike="noStrike">
                          <a:effectLst/>
                          <a:latin typeface="Arial" panose="020B0604020202020204" pitchFamily="34" charset="0"/>
                        </a:rPr>
                        <a:t>1:00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2395409060"/>
                  </a:ext>
                </a:extLst>
              </a:tr>
              <a:tr h="216065">
                <a:tc>
                  <a:txBody>
                    <a:bodyPr/>
                    <a:lstStyle/>
                    <a:p>
                      <a:pPr algn="r" fontAlgn="b"/>
                      <a:r>
                        <a:rPr lang="en-US" sz="700" b="1" i="0" u="none" strike="noStrike">
                          <a:effectLst/>
                          <a:latin typeface="Arial" panose="020B0604020202020204" pitchFamily="34" charset="0"/>
                        </a:rPr>
                        <a:t>12:00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9:00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17:00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2:00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2694609821"/>
                  </a:ext>
                </a:extLst>
              </a:tr>
              <a:tr h="120164">
                <a:tc>
                  <a:txBody>
                    <a:bodyPr/>
                    <a:lstStyle/>
                    <a:p>
                      <a:pPr algn="r" fontAlgn="b"/>
                      <a:r>
                        <a:rPr lang="en-US" sz="700" b="1" i="0" u="none" strike="noStrike">
                          <a:effectLst/>
                          <a:latin typeface="Arial" panose="020B0604020202020204" pitchFamily="34" charset="0"/>
                        </a:rPr>
                        <a:t>13:00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10:00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TG15</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0" i="0" u="none" strike="noStrike">
                          <a:effectLst/>
                          <a:latin typeface="Arial" panose="020B0604020202020204" pitchFamily="34" charset="0"/>
                        </a:rPr>
                        <a:t>PM1</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TG13</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0" i="0" u="none" strike="noStrike">
                          <a:effectLst/>
                          <a:latin typeface="Arial" panose="020B0604020202020204" pitchFamily="34" charset="0"/>
                        </a:rPr>
                        <a:t>PM1</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Joint</a:t>
                      </a:r>
                      <a:br>
                        <a:rPr lang="en-US" sz="700" b="1" i="0" u="none" strike="noStrike">
                          <a:effectLst/>
                          <a:latin typeface="Arial" panose="020B0604020202020204" pitchFamily="34" charset="0"/>
                        </a:rPr>
                      </a:br>
                      <a:r>
                        <a:rPr lang="en-US" sz="700" b="1" i="0" u="none" strike="noStrike">
                          <a:effectLst/>
                          <a:latin typeface="Arial" panose="020B0604020202020204" pitchFamily="34" charset="0"/>
                        </a:rPr>
                        <a:t>14/15/4ab</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ctr" fontAlgn="ctr"/>
                      <a:r>
                        <a:rPr lang="en-US" sz="700" b="0" i="0" u="none" strike="noStrike">
                          <a:effectLst/>
                          <a:latin typeface="Arial" panose="020B0604020202020204" pitchFamily="34" charset="0"/>
                        </a:rPr>
                        <a:t>PM1</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PM1</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18:00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TG4cor1</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0" i="0" u="none" strike="noStrike">
                          <a:effectLst/>
                          <a:latin typeface="Arial" panose="020B0604020202020204" pitchFamily="34" charset="0"/>
                        </a:rPr>
                        <a:t>PM1</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TG16t</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0" i="0" u="none" strike="noStrike">
                          <a:effectLst/>
                          <a:latin typeface="Arial" panose="020B0604020202020204" pitchFamily="34" charset="0"/>
                        </a:rPr>
                        <a:t>PM1</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3:00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260710371"/>
                  </a:ext>
                </a:extLst>
              </a:tr>
              <a:tr h="217220">
                <a:tc>
                  <a:txBody>
                    <a:bodyPr/>
                    <a:lstStyle/>
                    <a:p>
                      <a:pPr algn="r" fontAlgn="b"/>
                      <a:r>
                        <a:rPr lang="en-US" sz="700" b="1" i="0" u="none" strike="noStrike">
                          <a:effectLst/>
                          <a:latin typeface="Arial" panose="020B0604020202020204" pitchFamily="34" charset="0"/>
                        </a:rPr>
                        <a:t>14:00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11:00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19:00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4:00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1417826360"/>
                  </a:ext>
                </a:extLst>
              </a:tr>
              <a:tr h="120164">
                <a:tc>
                  <a:txBody>
                    <a:bodyPr/>
                    <a:lstStyle/>
                    <a:p>
                      <a:pPr algn="r" fontAlgn="b"/>
                      <a:r>
                        <a:rPr lang="en-US" sz="700" b="1" i="0" u="none" strike="noStrike">
                          <a:effectLst/>
                          <a:latin typeface="Arial" panose="020B0604020202020204" pitchFamily="34" charset="0"/>
                        </a:rPr>
                        <a:t>15:00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12:00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TG16t</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PM2</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PM2</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PM2</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TG14</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PM2</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PM2</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PM2</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20:00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TG14</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PM2</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TG14</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PM2</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5:00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3541805245"/>
                  </a:ext>
                </a:extLst>
              </a:tr>
              <a:tr h="120164">
                <a:tc>
                  <a:txBody>
                    <a:bodyPr/>
                    <a:lstStyle/>
                    <a:p>
                      <a:pPr algn="r" fontAlgn="b"/>
                      <a:r>
                        <a:rPr lang="en-US" sz="700" b="1" i="0" u="none" strike="noStrike">
                          <a:effectLst/>
                          <a:latin typeface="Arial" panose="020B0604020202020204" pitchFamily="34" charset="0"/>
                        </a:rPr>
                        <a:t>16:00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13:00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21:00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6:00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1300421424"/>
                  </a:ext>
                </a:extLst>
              </a:tr>
              <a:tr h="120164">
                <a:tc>
                  <a:txBody>
                    <a:bodyPr/>
                    <a:lstStyle/>
                    <a:p>
                      <a:pPr algn="r" fontAlgn="b"/>
                      <a:r>
                        <a:rPr lang="en-US" sz="700" b="1" i="0" u="none" strike="noStrike">
                          <a:effectLst/>
                          <a:latin typeface="Arial" panose="020B0604020202020204" pitchFamily="34" charset="0"/>
                        </a:rPr>
                        <a:t>17:00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14:00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TG4aa</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EV1</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TG4cor1</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EV1</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EV1</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EV1</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EV1</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22:00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TG4aa</a:t>
                      </a:r>
                    </a:p>
                  </a:txBody>
                  <a:tcPr marL="4622" marR="4622" marT="4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622" marR="4622" marT="4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1" i="0" u="none" strike="noStrike">
                          <a:effectLst/>
                          <a:latin typeface="Arial" panose="020B0604020202020204" pitchFamily="34" charset="0"/>
                        </a:rPr>
                        <a:t>TG4cor1</a:t>
                      </a:r>
                    </a:p>
                  </a:txBody>
                  <a:tcPr marL="4622" marR="4622" marT="4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635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7:00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1197321025"/>
                  </a:ext>
                </a:extLst>
              </a:tr>
              <a:tr h="120164">
                <a:tc>
                  <a:txBody>
                    <a:bodyPr/>
                    <a:lstStyle/>
                    <a:p>
                      <a:pPr algn="r" fontAlgn="b"/>
                      <a:r>
                        <a:rPr lang="en-US" sz="700" b="1" i="0" u="none" strike="noStrike">
                          <a:effectLst/>
                          <a:latin typeface="Arial" panose="020B0604020202020204" pitchFamily="34" charset="0"/>
                        </a:rPr>
                        <a:t>18:00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15:00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23:00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622" marR="4622" marT="4622" marB="0" anchor="b">
                    <a:lnL w="635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8:00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208377698"/>
                  </a:ext>
                </a:extLst>
              </a:tr>
              <a:tr h="120164">
                <a:tc>
                  <a:txBody>
                    <a:bodyPr/>
                    <a:lstStyle/>
                    <a:p>
                      <a:pPr algn="r" fontAlgn="b"/>
                      <a:r>
                        <a:rPr lang="en-US" sz="700" b="1" i="0" u="none" strike="noStrike">
                          <a:effectLst/>
                          <a:latin typeface="Arial" panose="020B0604020202020204" pitchFamily="34" charset="0"/>
                        </a:rPr>
                        <a:t>19:00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16:00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0" i="0" u="none" strike="noStrike">
                          <a:effectLst/>
                          <a:latin typeface="Arial" panose="020B0604020202020204" pitchFamily="34" charset="0"/>
                        </a:rPr>
                        <a:t>EV2</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TG7a</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EV2</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0:00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0" i="0" u="none" strike="noStrike">
                          <a:effectLst/>
                          <a:latin typeface="Arial" panose="020B0604020202020204" pitchFamily="34" charset="0"/>
                        </a:rPr>
                        <a:t>EV2</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TG7a</a:t>
                      </a:r>
                    </a:p>
                  </a:txBody>
                  <a:tcPr marL="4622" marR="4622" marT="462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EV2</a:t>
                      </a:r>
                    </a:p>
                  </a:txBody>
                  <a:tcPr marL="4622" marR="4622" marT="462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9:00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779168347"/>
                  </a:ext>
                </a:extLst>
              </a:tr>
              <a:tr h="120164">
                <a:tc>
                  <a:txBody>
                    <a:bodyPr/>
                    <a:lstStyle/>
                    <a:p>
                      <a:pPr algn="r" fontAlgn="b"/>
                      <a:r>
                        <a:rPr lang="en-US" sz="700" b="1" i="0" u="none" strike="noStrike">
                          <a:effectLst/>
                          <a:latin typeface="Arial" panose="020B0604020202020204" pitchFamily="34" charset="0"/>
                        </a:rPr>
                        <a:t>20:00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17:00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1:00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10:00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2474944488"/>
                  </a:ext>
                </a:extLst>
              </a:tr>
              <a:tr h="120164">
                <a:tc>
                  <a:txBody>
                    <a:bodyPr/>
                    <a:lstStyle/>
                    <a:p>
                      <a:pPr algn="r" fontAlgn="b"/>
                      <a:r>
                        <a:rPr lang="en-US" sz="700" b="1" i="0" u="none" strike="noStrike">
                          <a:effectLst/>
                          <a:latin typeface="Arial" panose="020B0604020202020204" pitchFamily="34" charset="0"/>
                        </a:rPr>
                        <a:t>21:00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18:00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dirty="0">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700" b="1" i="0" u="none" strike="noStrike">
                          <a:effectLst/>
                          <a:latin typeface="Arial" panose="020B0604020202020204" pitchFamily="34" charset="0"/>
                        </a:rPr>
                        <a:t>2:00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11:00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2805139435"/>
                  </a:ext>
                </a:extLst>
              </a:tr>
              <a:tr h="120164">
                <a:tc>
                  <a:txBody>
                    <a:bodyPr/>
                    <a:lstStyle/>
                    <a:p>
                      <a:pPr algn="r" fontAlgn="b"/>
                      <a:r>
                        <a:rPr lang="en-US" sz="700" b="1" i="0" u="none" strike="noStrike">
                          <a:effectLst/>
                          <a:latin typeface="Arial" panose="020B0604020202020204" pitchFamily="34" charset="0"/>
                        </a:rPr>
                        <a:t>22:00</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19:00</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dirty="0">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3:00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12:00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2932999562"/>
                  </a:ext>
                </a:extLst>
              </a:tr>
              <a:tr h="124786">
                <a:tc>
                  <a:txBody>
                    <a:bodyPr/>
                    <a:lstStyle/>
                    <a:p>
                      <a:pPr algn="r" fontAlgn="b"/>
                      <a:r>
                        <a:rPr lang="en-US" sz="700" b="1" i="0" u="none" strike="noStrike">
                          <a:effectLst/>
                          <a:latin typeface="Arial" panose="020B0604020202020204" pitchFamily="34" charset="0"/>
                        </a:rPr>
                        <a:t>23:00</a:t>
                      </a:r>
                    </a:p>
                  </a:txBody>
                  <a:tcPr marL="4622" marR="4622" marT="4622"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20:00</a:t>
                      </a:r>
                    </a:p>
                  </a:txBody>
                  <a:tcPr marL="4622" marR="4622" marT="4622"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1"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dirty="0">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700" b="1" i="0" u="none" strike="noStrike">
                          <a:effectLst/>
                          <a:latin typeface="Arial" panose="020B0604020202020204" pitchFamily="34" charset="0"/>
                        </a:rPr>
                        <a:t>4:00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C0DA"/>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622" marR="4622" marT="4622"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700" b="1" i="0" u="none" strike="noStrike" dirty="0">
                          <a:effectLst/>
                          <a:latin typeface="Arial" panose="020B0604020202020204" pitchFamily="34" charset="0"/>
                        </a:rPr>
                        <a:t>13:00</a:t>
                      </a:r>
                    </a:p>
                  </a:txBody>
                  <a:tcPr marL="4622" marR="4622" marT="462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C0DA"/>
                    </a:solidFill>
                  </a:tcPr>
                </a:tc>
                <a:extLst>
                  <a:ext uri="{0D108BD9-81ED-4DB2-BD59-A6C34878D82A}">
                    <a16:rowId xmlns:a16="http://schemas.microsoft.com/office/drawing/2014/main" val="4095909514"/>
                  </a:ext>
                </a:extLst>
              </a:tr>
            </a:tbl>
          </a:graphicData>
        </a:graphic>
      </p:graphicFrame>
    </p:spTree>
    <p:extLst>
      <p:ext uri="{BB962C8B-B14F-4D97-AF65-F5344CB8AC3E}">
        <p14:creationId xmlns:p14="http://schemas.microsoft.com/office/powerpoint/2010/main" val="3344771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p:txBody>
          <a:bodyPr/>
          <a:lstStyle/>
          <a:p>
            <a:r>
              <a:rPr lang="en-US" altLang="en-US"/>
              <a:t>Other Business</a:t>
            </a:r>
          </a:p>
        </p:txBody>
      </p:sp>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9FBF73A8-93AA-4AC4-843B-13C47A4D16E4}" type="slidenum">
              <a:rPr lang="en-US" altLang="en-US" smtClean="0">
                <a:solidFill>
                  <a:schemeClr val="tx1"/>
                </a:solidFill>
              </a:rPr>
              <a:pPr/>
              <a:t>14</a:t>
            </a:fld>
            <a:endParaRPr lang="en-US" altLang="en-US">
              <a:solidFill>
                <a:schemeClr val="tx1"/>
              </a:solidFill>
            </a:endParaRPr>
          </a:p>
        </p:txBody>
      </p:sp>
      <p:pic>
        <p:nvPicPr>
          <p:cNvPr id="5" name="Picture 4">
            <a:extLst>
              <a:ext uri="{FF2B5EF4-FFF2-40B4-BE49-F238E27FC236}">
                <a16:creationId xmlns:a16="http://schemas.microsoft.com/office/drawing/2014/main" id="{E79358EE-C794-41AD-9D7D-E8BC91C56A33}"/>
              </a:ext>
            </a:extLst>
          </p:cNvPr>
          <p:cNvPicPr>
            <a:picLocks noChangeAspect="1"/>
          </p:cNvPicPr>
          <p:nvPr/>
        </p:nvPicPr>
        <p:blipFill>
          <a:blip r:embed="rId2"/>
          <a:stretch>
            <a:fillRect/>
          </a:stretch>
        </p:blipFill>
        <p:spPr>
          <a:xfrm>
            <a:off x="1619250" y="1766887"/>
            <a:ext cx="5905500" cy="332422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9758B-09CB-417F-BFC8-D15330942CE3}"/>
              </a:ext>
            </a:extLst>
          </p:cNvPr>
          <p:cNvSpPr>
            <a:spLocks noGrp="1"/>
          </p:cNvSpPr>
          <p:nvPr>
            <p:ph type="title"/>
          </p:nvPr>
        </p:nvSpPr>
        <p:spPr/>
        <p:txBody>
          <a:bodyPr/>
          <a:lstStyle/>
          <a:p>
            <a:r>
              <a:rPr lang="en-US" dirty="0"/>
              <a:t>Reminder</a:t>
            </a:r>
          </a:p>
        </p:txBody>
      </p:sp>
      <p:sp>
        <p:nvSpPr>
          <p:cNvPr id="3" name="Content Placeholder 2">
            <a:extLst>
              <a:ext uri="{FF2B5EF4-FFF2-40B4-BE49-F238E27FC236}">
                <a16:creationId xmlns:a16="http://schemas.microsoft.com/office/drawing/2014/main" id="{E8234D37-825F-4953-94C9-14E26B2BED53}"/>
              </a:ext>
            </a:extLst>
          </p:cNvPr>
          <p:cNvSpPr>
            <a:spLocks noGrp="1"/>
          </p:cNvSpPr>
          <p:nvPr>
            <p:ph idx="1"/>
          </p:nvPr>
        </p:nvSpPr>
        <p:spPr/>
        <p:txBody>
          <a:bodyPr>
            <a:normAutofit fontScale="92500" lnSpcReduction="20000"/>
          </a:bodyPr>
          <a:lstStyle/>
          <a:p>
            <a:pPr algn="ctr"/>
            <a:r>
              <a:rPr lang="en-US" dirty="0">
                <a:solidFill>
                  <a:schemeClr val="tx1"/>
                </a:solidFill>
              </a:rPr>
              <a:t>Reminder: Registration (and fee) is required to attend any meetings in the November plenary</a:t>
            </a:r>
          </a:p>
          <a:p>
            <a:pPr algn="ctr"/>
            <a:endParaRPr lang="en-US" sz="1600" i="1" dirty="0">
              <a:solidFill>
                <a:schemeClr val="tx1"/>
              </a:solidFill>
            </a:endParaRPr>
          </a:p>
          <a:p>
            <a:pPr algn="ctr"/>
            <a:r>
              <a:rPr lang="en-US" sz="1600" i="1" dirty="0">
                <a:solidFill>
                  <a:schemeClr val="tx1"/>
                </a:solidFill>
              </a:rPr>
              <a:t>Also was required for September: If you attended a meeting during the September Interim and were not registered, please contact the 802.15 WG Treasurer</a:t>
            </a:r>
          </a:p>
          <a:p>
            <a:pPr algn="ctr"/>
            <a:endParaRPr lang="en-US" sz="1600" i="1" dirty="0">
              <a:solidFill>
                <a:schemeClr val="tx1"/>
              </a:solidFill>
            </a:endParaRPr>
          </a:p>
          <a:p>
            <a:pPr algn="ctr"/>
            <a:r>
              <a:rPr lang="en-US" sz="2100" b="1" dirty="0">
                <a:solidFill>
                  <a:schemeClr val="accent1">
                    <a:lumMod val="50000"/>
                  </a:schemeClr>
                </a:solidFill>
              </a:rPr>
              <a:t>Standard Registration: </a:t>
            </a:r>
          </a:p>
          <a:p>
            <a:pPr algn="ctr"/>
            <a:r>
              <a:rPr lang="en-US" sz="2100" b="1" dirty="0">
                <a:solidFill>
                  <a:schemeClr val="accent1">
                    <a:lumMod val="50000"/>
                  </a:schemeClr>
                </a:solidFill>
              </a:rPr>
              <a:t>Until Friday 11:59 PM UTC November 5, 2021</a:t>
            </a:r>
          </a:p>
          <a:p>
            <a:pPr algn="ctr"/>
            <a:r>
              <a:rPr lang="en-US" sz="2100" b="1" dirty="0">
                <a:solidFill>
                  <a:schemeClr val="accent1">
                    <a:lumMod val="50000"/>
                  </a:schemeClr>
                </a:solidFill>
              </a:rPr>
              <a:t>$US 75.00 for all attendees</a:t>
            </a:r>
          </a:p>
          <a:p>
            <a:pPr algn="ctr"/>
            <a:endParaRPr lang="en-US" sz="2100" b="1" dirty="0">
              <a:solidFill>
                <a:schemeClr val="accent1">
                  <a:lumMod val="50000"/>
                </a:schemeClr>
              </a:solidFill>
            </a:endParaRPr>
          </a:p>
          <a:p>
            <a:pPr algn="ctr"/>
            <a:r>
              <a:rPr lang="en-US" sz="2100" b="1" dirty="0">
                <a:solidFill>
                  <a:schemeClr val="accent1">
                    <a:lumMod val="50000"/>
                  </a:schemeClr>
                </a:solidFill>
              </a:rPr>
              <a:t>Late Registration: </a:t>
            </a:r>
          </a:p>
          <a:p>
            <a:pPr algn="ctr"/>
            <a:r>
              <a:rPr lang="en-US" sz="2100" b="1" dirty="0">
                <a:solidFill>
                  <a:schemeClr val="accent1">
                    <a:lumMod val="50000"/>
                  </a:schemeClr>
                </a:solidFill>
              </a:rPr>
              <a:t>After 11:59 PM UTC Friday 11:59 PM UTC November 5, 2021</a:t>
            </a:r>
          </a:p>
          <a:p>
            <a:pPr marL="0" indent="0" algn="ctr"/>
            <a:r>
              <a:rPr lang="en-US" sz="2100" b="1" dirty="0">
                <a:solidFill>
                  <a:schemeClr val="accent1">
                    <a:lumMod val="50000"/>
                  </a:schemeClr>
                </a:solidFill>
              </a:rPr>
              <a:t>$US 125.00 for all attendees</a:t>
            </a:r>
          </a:p>
          <a:p>
            <a:pPr marL="0" indent="0" algn="ctr"/>
            <a:endParaRPr lang="en-US" sz="2100" b="1" dirty="0">
              <a:solidFill>
                <a:schemeClr val="accent1">
                  <a:lumMod val="50000"/>
                </a:schemeClr>
              </a:solidFill>
            </a:endParaRPr>
          </a:p>
        </p:txBody>
      </p:sp>
      <p:sp>
        <p:nvSpPr>
          <p:cNvPr id="4" name="Slide Number Placeholder 3">
            <a:extLst>
              <a:ext uri="{FF2B5EF4-FFF2-40B4-BE49-F238E27FC236}">
                <a16:creationId xmlns:a16="http://schemas.microsoft.com/office/drawing/2014/main" id="{A3CBEE94-15AF-4063-9AD0-9E2F9E14F090}"/>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15</a:t>
            </a:fld>
            <a:endParaRPr lang="en-US" altLang="en-US"/>
          </a:p>
        </p:txBody>
      </p:sp>
    </p:spTree>
    <p:extLst>
      <p:ext uri="{BB962C8B-B14F-4D97-AF65-F5344CB8AC3E}">
        <p14:creationId xmlns:p14="http://schemas.microsoft.com/office/powerpoint/2010/main" val="2605536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16</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463031"/>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Teleconference / Virtual Meeting</a:t>
            </a:r>
          </a:p>
          <a:p>
            <a:r>
              <a:rPr lang="en-US" dirty="0"/>
              <a:t>November 2 2021</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2</a:t>
            </a:fld>
            <a:endParaRPr lang="en-US" altLang="en-US"/>
          </a:p>
        </p:txBody>
      </p:sp>
    </p:spTree>
    <p:extLst>
      <p:ext uri="{BB962C8B-B14F-4D97-AF65-F5344CB8AC3E}">
        <p14:creationId xmlns:p14="http://schemas.microsoft.com/office/powerpoint/2010/main" val="1190557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t>Formal motions: WG voters</a:t>
            </a:r>
          </a:p>
          <a:p>
            <a:pPr marL="857250" lvl="1" indent="-457200">
              <a:buFont typeface="Arial" panose="020B0604020202020204" pitchFamily="34" charset="0"/>
              <a:buChar char="•"/>
            </a:pPr>
            <a:r>
              <a:rPr lang="en-US" dirty="0"/>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4</a:t>
            </a:fld>
            <a:endParaRPr lang="en-US" altLang="en-US">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6"/>
              </a:rPr>
              <a:t>https://standards.ieee.org/content/dam/ieee-standards/stand</a:t>
            </a:r>
          </a:p>
          <a:p>
            <a:pPr>
              <a:defRPr/>
            </a:pPr>
            <a:r>
              <a:rPr lang="en-US" dirty="0">
                <a:hlinkClick r:id="rId7"/>
              </a:rPr>
              <a:t>https://standards.ieee.org/faqs/copyrights/index.htmlards/web/documents/other/ieee-sa-copyright-policy-2019.pdf</a:t>
            </a:r>
            <a:endParaRPr lang="en-US" dirty="0"/>
          </a:p>
          <a:p>
            <a:pPr>
              <a:defRPr/>
            </a:pPr>
            <a:r>
              <a:rPr lang="en-US" dirty="0">
                <a:hlinkClick r:id="rId8"/>
              </a:rPr>
              <a:t>https://standards.ieee.org/ipr/copyright-materials.html</a:t>
            </a:r>
            <a:endParaRPr lang="en-US" dirty="0"/>
          </a:p>
          <a:p>
            <a:pPr>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
        <p:nvSpPr>
          <p:cNvPr id="6" name="Date Placeholder 5"/>
          <p:cNvSpPr>
            <a:spLocks noGrp="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a:t>January 2021</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Recap </a:t>
            </a:r>
          </a:p>
          <a:p>
            <a:pPr marL="514350" indent="-514350">
              <a:buFont typeface="Arial" panose="020B0604020202020204" pitchFamily="34" charset="0"/>
              <a:buAutoNum type="arabicPeriod"/>
            </a:pPr>
            <a:r>
              <a:rPr lang="en-US" altLang="en-US" dirty="0"/>
              <a:t>Technical contributions</a:t>
            </a:r>
          </a:p>
          <a:p>
            <a:pPr marL="914400" lvl="1" indent="-514350">
              <a:buFont typeface="+mj-lt"/>
              <a:buAutoNum type="alphaLcPeriod"/>
            </a:pPr>
            <a:r>
              <a:rPr lang="en-US" altLang="en-US" dirty="0"/>
              <a:t>Follow-up on preamble codes for Data Communications </a:t>
            </a:r>
          </a:p>
          <a:p>
            <a:pPr marL="514350" indent="-514350">
              <a:buFont typeface="+mj-lt"/>
              <a:buAutoNum type="arabicPeriod"/>
            </a:pPr>
            <a:r>
              <a:rPr lang="en-US" altLang="en-US" dirty="0"/>
              <a:t>Review for November meeting</a:t>
            </a:r>
          </a:p>
          <a:p>
            <a:pPr marL="914400" lvl="1" indent="-514350">
              <a:buFont typeface="+mj-lt"/>
              <a:buAutoNum type="alphaLcPeriod"/>
            </a:pPr>
            <a:r>
              <a:rPr lang="en-US" altLang="en-US" dirty="0"/>
              <a:t>Review proposed agenda</a:t>
            </a:r>
          </a:p>
          <a:p>
            <a:pPr marL="514350" indent="-514350">
              <a:buFont typeface="Arial" panose="020B0604020202020204" pitchFamily="34" charset="0"/>
              <a:buAutoNum type="arabicPeriod"/>
            </a:pPr>
            <a:r>
              <a:rPr lang="en-US" altLang="en-US" dirty="0"/>
              <a:t>Any other Business</a:t>
            </a:r>
          </a:p>
          <a:p>
            <a:pPr marL="514350" indent="-514350">
              <a:buFont typeface="Arial" panose="020B0604020202020204" pitchFamily="34" charset="0"/>
              <a:buAutoNum type="arabicPeriod"/>
            </a:pPr>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6</a:t>
            </a:fld>
            <a:endParaRPr lang="en-US" altLang="en-US">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722313" y="1772816"/>
            <a:ext cx="7772400" cy="1362075"/>
          </a:xfrm>
        </p:spPr>
        <p:txBody>
          <a:bodyPr/>
          <a:lstStyle/>
          <a:p>
            <a:pPr algn="ctr"/>
            <a:r>
              <a:rPr lang="en-US" dirty="0"/>
              <a:t>Recap</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3850218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DEC2C8-AE1F-4ACD-A9E1-167666D186EF}"/>
              </a:ext>
            </a:extLst>
          </p:cNvPr>
          <p:cNvSpPr>
            <a:spLocks noGrp="1"/>
          </p:cNvSpPr>
          <p:nvPr>
            <p:ph type="title"/>
          </p:nvPr>
        </p:nvSpPr>
        <p:spPr/>
        <p:txBody>
          <a:bodyPr>
            <a:noAutofit/>
          </a:bodyPr>
          <a:lstStyle/>
          <a:p>
            <a:r>
              <a:rPr lang="en-US" sz="1800" b="1" i="0" u="none" strike="noStrike" baseline="0" dirty="0">
                <a:latin typeface="Verdana-Bold"/>
              </a:rPr>
              <a:t>5.2.b Scope of the project (As approved):</a:t>
            </a:r>
            <a:br>
              <a:rPr lang="en-US" sz="1800" b="1" i="0" u="none" strike="noStrike" baseline="0" dirty="0">
                <a:latin typeface="Verdana-Bold"/>
              </a:rPr>
            </a:br>
            <a:endParaRPr lang="en-US" sz="1800" dirty="0"/>
          </a:p>
        </p:txBody>
      </p:sp>
      <p:sp>
        <p:nvSpPr>
          <p:cNvPr id="6" name="Content Placeholder 5">
            <a:extLst>
              <a:ext uri="{FF2B5EF4-FFF2-40B4-BE49-F238E27FC236}">
                <a16:creationId xmlns:a16="http://schemas.microsoft.com/office/drawing/2014/main" id="{CD4A1A27-E529-4E42-AE00-A342ED4ACEAA}"/>
              </a:ext>
            </a:extLst>
          </p:cNvPr>
          <p:cNvSpPr>
            <a:spLocks noGrp="1"/>
          </p:cNvSpPr>
          <p:nvPr>
            <p:ph idx="1"/>
          </p:nvPr>
        </p:nvSpPr>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endParaRPr lang="en-US" dirty="0"/>
          </a:p>
        </p:txBody>
      </p:sp>
      <p:sp>
        <p:nvSpPr>
          <p:cNvPr id="4" name="Slide Number Placeholder 3">
            <a:extLst>
              <a:ext uri="{FF2B5EF4-FFF2-40B4-BE49-F238E27FC236}">
                <a16:creationId xmlns:a16="http://schemas.microsoft.com/office/drawing/2014/main" id="{579E62A7-BDD7-4576-9A22-B561BFC83710}"/>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8</a:t>
            </a:fld>
            <a:endParaRPr lang="en-US" altLang="en-US"/>
          </a:p>
        </p:txBody>
      </p:sp>
      <p:sp>
        <p:nvSpPr>
          <p:cNvPr id="2" name="TextBox 1">
            <a:extLst>
              <a:ext uri="{FF2B5EF4-FFF2-40B4-BE49-F238E27FC236}">
                <a16:creationId xmlns:a16="http://schemas.microsoft.com/office/drawing/2014/main" id="{5A9992AB-5999-4630-A14F-C65F495945D2}"/>
              </a:ext>
            </a:extLst>
          </p:cNvPr>
          <p:cNvSpPr txBox="1"/>
          <p:nvPr/>
        </p:nvSpPr>
        <p:spPr>
          <a:xfrm>
            <a:off x="899592" y="6165304"/>
            <a:ext cx="7476431" cy="276999"/>
          </a:xfrm>
          <a:prstGeom prst="rect">
            <a:avLst/>
          </a:prstGeom>
          <a:noFill/>
        </p:spPr>
        <p:txBody>
          <a:bodyPr wrap="square" rtlCol="0">
            <a:spAutoFit/>
          </a:bodyPr>
          <a:lstStyle/>
          <a:p>
            <a:pPr algn="ctr"/>
            <a:r>
              <a:rPr lang="en-US" dirty="0">
                <a:solidFill>
                  <a:schemeClr val="tx1"/>
                </a:solidFill>
                <a:hlinkClick r:id="rId2"/>
              </a:rPr>
              <a:t>https://development.standards.ieee.org/myproject-web/app#viewpar/9081</a:t>
            </a:r>
            <a:endParaRPr lang="en-US" dirty="0">
              <a:solidFill>
                <a:schemeClr val="tx1"/>
              </a:solidFill>
            </a:endParaRPr>
          </a:p>
        </p:txBody>
      </p:sp>
    </p:spTree>
    <p:extLst>
      <p:ext uri="{BB962C8B-B14F-4D97-AF65-F5344CB8AC3E}">
        <p14:creationId xmlns:p14="http://schemas.microsoft.com/office/powerpoint/2010/main" val="3247249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2D6A2-422B-4623-A880-7F4548ECEBF8}"/>
              </a:ext>
            </a:extLst>
          </p:cNvPr>
          <p:cNvSpPr>
            <a:spLocks noGrp="1"/>
          </p:cNvSpPr>
          <p:nvPr>
            <p:ph type="title"/>
          </p:nvPr>
        </p:nvSpPr>
        <p:spPr/>
        <p:txBody>
          <a:bodyPr/>
          <a:lstStyle/>
          <a:p>
            <a:r>
              <a:rPr lang="en-US" dirty="0"/>
              <a:t>Review and Status</a:t>
            </a:r>
          </a:p>
        </p:txBody>
      </p:sp>
      <p:sp>
        <p:nvSpPr>
          <p:cNvPr id="3" name="Content Placeholder 2">
            <a:extLst>
              <a:ext uri="{FF2B5EF4-FFF2-40B4-BE49-F238E27FC236}">
                <a16:creationId xmlns:a16="http://schemas.microsoft.com/office/drawing/2014/main" id="{3A23C805-42AA-4D7E-9FD4-AB810E14C6A7}"/>
              </a:ext>
            </a:extLst>
          </p:cNvPr>
          <p:cNvSpPr>
            <a:spLocks noGrp="1"/>
          </p:cNvSpPr>
          <p:nvPr>
            <p:ph idx="1"/>
          </p:nvPr>
        </p:nvSpPr>
        <p:spPr>
          <a:xfrm>
            <a:off x="767977" y="1844824"/>
            <a:ext cx="7764463" cy="4395639"/>
          </a:xfrm>
        </p:spPr>
        <p:txBody>
          <a:bodyPr>
            <a:normAutofit fontScale="77500" lnSpcReduction="20000"/>
          </a:bodyPr>
          <a:lstStyle/>
          <a:p>
            <a:pPr marL="457200" indent="-457200">
              <a:buFont typeface="Arial" panose="020B0604020202020204" pitchFamily="34" charset="0"/>
              <a:buChar char="•"/>
            </a:pPr>
            <a:r>
              <a:rPr lang="en-US" dirty="0"/>
              <a:t>September Closing Report:</a:t>
            </a:r>
          </a:p>
          <a:p>
            <a:pPr marL="857250" lvl="1" indent="-457200">
              <a:buFont typeface="Arial" panose="020B0604020202020204" pitchFamily="34" charset="0"/>
              <a:buChar char="•"/>
            </a:pPr>
            <a:r>
              <a:rPr lang="en-US" dirty="0">
                <a:hlinkClick r:id="rId2"/>
              </a:rPr>
              <a:t>https://mentor.ieee.org/802.15/dcn/21/15-21-0518-01-04ab-15-4ab-september-interim-closing-report.pptx</a:t>
            </a:r>
            <a:endParaRPr lang="en-US" dirty="0"/>
          </a:p>
          <a:p>
            <a:pPr marL="857250" lvl="1"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September meeting minutes</a:t>
            </a:r>
          </a:p>
          <a:p>
            <a:pPr marL="857250" lvl="1" indent="-457200">
              <a:buFont typeface="Arial" panose="020B0604020202020204" pitchFamily="34" charset="0"/>
              <a:buChar char="•"/>
            </a:pPr>
            <a:r>
              <a:rPr lang="en-US" dirty="0">
                <a:hlinkClick r:id="rId3"/>
              </a:rPr>
              <a:t>https://mentor.ieee.org/802.15/dcn/21/15-21-0498-02-04ab-sg15-4ab-sept-interim-mtg-mins.docx</a:t>
            </a:r>
            <a:endParaRPr lang="en-US" dirty="0"/>
          </a:p>
          <a:p>
            <a:pPr marL="857250" lvl="1"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Conference call minutes</a:t>
            </a:r>
          </a:p>
          <a:p>
            <a:pPr marL="857250" lvl="1" indent="-457200">
              <a:buFont typeface="Arial" panose="020B0604020202020204" pitchFamily="34" charset="0"/>
              <a:buChar char="•"/>
            </a:pPr>
            <a:r>
              <a:rPr lang="en-US" dirty="0">
                <a:hlinkClick r:id="rId4"/>
              </a:rPr>
              <a:t>https://mentor.ieee.org/802.15/dcn/21/15-21-0527-01-04ab-tg15-4ab-conf-call-mins-sept-to-nov-2021.docx</a:t>
            </a:r>
            <a:endParaRPr lang="en-US" dirty="0"/>
          </a:p>
          <a:p>
            <a:pPr marL="457200" indent="-457200">
              <a:buFont typeface="Arial" panose="020B0604020202020204" pitchFamily="34" charset="0"/>
              <a:buChar char="•"/>
            </a:pPr>
            <a:endParaRPr lang="en-US" dirty="0"/>
          </a:p>
          <a:p>
            <a:pPr marL="857250" lvl="1"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82D64BE4-B6F3-46DD-A825-8B94E7F3097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spTree>
    <p:extLst>
      <p:ext uri="{BB962C8B-B14F-4D97-AF65-F5344CB8AC3E}">
        <p14:creationId xmlns:p14="http://schemas.microsoft.com/office/powerpoint/2010/main" val="256392382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33323</TotalTime>
  <Words>1376</Words>
  <Application>Microsoft Office PowerPoint</Application>
  <PresentationFormat>On-screen Show (4:3)</PresentationFormat>
  <Paragraphs>480</Paragraphs>
  <Slides>16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Open Sans</vt:lpstr>
      <vt:lpstr>Times New Roman</vt:lpstr>
      <vt:lpstr>Verdana-Bold</vt:lpstr>
      <vt:lpstr>Office Theme</vt:lpstr>
      <vt:lpstr>PowerPoint Presentation</vt:lpstr>
      <vt:lpstr>Task Group 15.4ab Next Generation UWB Amendment</vt:lpstr>
      <vt:lpstr>Task Group Rules</vt:lpstr>
      <vt:lpstr>IEEE-SA Patent, Copyright, and Participation Policies</vt:lpstr>
      <vt:lpstr>IEEE 802 Ground Rules</vt:lpstr>
      <vt:lpstr>Proposed Agenda</vt:lpstr>
      <vt:lpstr>Recap</vt:lpstr>
      <vt:lpstr>5.2.b Scope of the project (As approved): </vt:lpstr>
      <vt:lpstr>Review and Status</vt:lpstr>
      <vt:lpstr>Technical Contributions</vt:lpstr>
      <vt:lpstr>Next Steps</vt:lpstr>
      <vt:lpstr>Teleconference Schedule Discussion</vt:lpstr>
      <vt:lpstr>November Schedule</vt:lpstr>
      <vt:lpstr>Other Business</vt:lpstr>
      <vt:lpstr>Reminder</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194</cp:revision>
  <cp:lastPrinted>2000-03-07T00:55:37Z</cp:lastPrinted>
  <dcterms:created xsi:type="dcterms:W3CDTF">2016-01-17T22:48:36Z</dcterms:created>
  <dcterms:modified xsi:type="dcterms:W3CDTF">2021-11-02T02:12:37Z</dcterms:modified>
  <cp:category/>
</cp:coreProperties>
</file>