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7" r:id="rId2"/>
    <p:sldId id="330" r:id="rId3"/>
    <p:sldId id="329" r:id="rId4"/>
    <p:sldId id="324" r:id="rId5"/>
    <p:sldId id="332" r:id="rId6"/>
    <p:sldId id="333" r:id="rId7"/>
    <p:sldId id="334" r:id="rId8"/>
    <p:sldId id="331" r:id="rId9"/>
    <p:sldId id="328" r:id="rId10"/>
    <p:sldId id="325" r:id="rId11"/>
    <p:sldId id="335" r:id="rId12"/>
    <p:sldId id="326" r:id="rId13"/>
    <p:sldId id="327" r:id="rId1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6"/>
    <p:restoredTop sz="94676" autoAdjust="0"/>
  </p:normalViewPr>
  <p:slideViewPr>
    <p:cSldViewPr>
      <p:cViewPr varScale="1">
        <p:scale>
          <a:sx n="122" d="100"/>
          <a:sy n="122" d="100"/>
        </p:scale>
        <p:origin x="108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429000" y="93663"/>
            <a:ext cx="27844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doc.: IEEE 802.15-01/468r0</a:t>
            </a:r>
          </a:p>
        </p:txBody>
      </p:sp>
      <p:sp>
        <p:nvSpPr>
          <p:cNvPr id="12291" name="Rectangle 3"/>
          <p:cNvSpPr>
            <a:spLocks noGrp="1" noChangeArrowheads="1"/>
          </p:cNvSpPr>
          <p:nvPr>
            <p:ph type="dt" sz="quarter" idx="1"/>
          </p:nvPr>
        </p:nvSpPr>
        <p:spPr>
          <a:xfrm>
            <a:off x="646113" y="93663"/>
            <a:ext cx="2708275" cy="212725"/>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November 2001</a:t>
            </a:r>
          </a:p>
        </p:txBody>
      </p:sp>
      <p:sp>
        <p:nvSpPr>
          <p:cNvPr id="12292" name="Rectangle 6"/>
          <p:cNvSpPr>
            <a:spLocks noGrp="1" noChangeArrowheads="1"/>
          </p:cNvSpPr>
          <p:nvPr>
            <p:ph type="ftr" sz="quarter" idx="4"/>
          </p:nvPr>
        </p:nvSpPr>
        <p:spPr>
          <a:xfrm>
            <a:off x="3730625" y="8853488"/>
            <a:ext cx="2482850"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450850" defTabSz="920750">
              <a:defRPr sz="3200">
                <a:solidFill>
                  <a:schemeClr val="tx1"/>
                </a:solidFill>
                <a:latin typeface="Times New Roman" charset="0"/>
                <a:ea typeface="ＭＳ Ｐゴシック" charset="0"/>
              </a:defRPr>
            </a:lvl5pPr>
            <a:lvl6pPr marL="90805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136525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182245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227965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lvl="4">
              <a:defRPr/>
            </a:pPr>
            <a:r>
              <a:rPr lang="en-US" sz="1200"/>
              <a:t>Robert F. Heile</a:t>
            </a:r>
          </a:p>
        </p:txBody>
      </p:sp>
      <p:sp>
        <p:nvSpPr>
          <p:cNvPr id="12293" name="Rectangle 7"/>
          <p:cNvSpPr>
            <a:spLocks noGrp="1" noChangeArrowheads="1"/>
          </p:cNvSpPr>
          <p:nvPr>
            <p:ph type="sldNum" sz="quarter" idx="5"/>
          </p:nvPr>
        </p:nvSpPr>
        <p:spPr>
          <a:xfrm>
            <a:off x="2901950" y="8853488"/>
            <a:ext cx="792163" cy="182562"/>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pitchFamily="18" charset="0"/>
                <a:ea typeface="ＭＳ Ｐゴシック" pitchFamily="34" charset="-128"/>
              </a:defRPr>
            </a:lvl1pPr>
            <a:lvl2pPr marL="742950" indent="-285750" defTabSz="920750">
              <a:defRPr sz="3200">
                <a:solidFill>
                  <a:schemeClr val="tx1"/>
                </a:solidFill>
                <a:latin typeface="Times New Roman" pitchFamily="18" charset="0"/>
                <a:ea typeface="ＭＳ Ｐゴシック" pitchFamily="34" charset="-128"/>
              </a:defRPr>
            </a:lvl2pPr>
            <a:lvl3pPr marL="1143000" indent="-228600" defTabSz="920750">
              <a:defRPr sz="3200">
                <a:solidFill>
                  <a:schemeClr val="tx1"/>
                </a:solidFill>
                <a:latin typeface="Times New Roman" pitchFamily="18" charset="0"/>
                <a:ea typeface="ＭＳ Ｐゴシック" pitchFamily="34" charset="-128"/>
              </a:defRPr>
            </a:lvl3pPr>
            <a:lvl4pPr marL="1600200" indent="-228600" defTabSz="920750">
              <a:defRPr sz="3200">
                <a:solidFill>
                  <a:schemeClr val="tx1"/>
                </a:solidFill>
                <a:latin typeface="Times New Roman" pitchFamily="18" charset="0"/>
                <a:ea typeface="ＭＳ Ｐゴシック" pitchFamily="34" charset="-128"/>
              </a:defRPr>
            </a:lvl4pPr>
            <a:lvl5pPr marL="2057400" indent="-228600" defTabSz="920750">
              <a:defRPr sz="3200">
                <a:solidFill>
                  <a:schemeClr val="tx1"/>
                </a:solidFill>
                <a:latin typeface="Times New Roman" pitchFamily="18" charset="0"/>
                <a:ea typeface="ＭＳ Ｐゴシック" pitchFamily="34" charset="-128"/>
              </a:defRPr>
            </a:lvl5pPr>
            <a:lvl6pPr marL="25146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Page </a:t>
            </a:r>
            <a:fld id="{EE0C0662-F9B9-478B-8A57-20DF80B6F5C6}" type="slidenum">
              <a:rPr lang="en-US" sz="1200" smtClean="0"/>
              <a:pPr>
                <a:defRPr/>
              </a:pPr>
              <a:t>1</a:t>
            </a:fld>
            <a:endParaRPr lang="en-US" sz="1200"/>
          </a:p>
        </p:txBody>
      </p:sp>
      <p:sp>
        <p:nvSpPr>
          <p:cNvPr id="12294" name="Rectangle 2"/>
          <p:cNvSpPr>
            <a:spLocks noGrp="1" noRot="1" noChangeAspect="1" noChangeArrowheads="1" noTextEdit="1"/>
          </p:cNvSpPr>
          <p:nvPr>
            <p:ph type="sldImg"/>
          </p:nvPr>
        </p:nvSpPr>
        <p:spPr>
          <a:xfrm>
            <a:off x="1150938" y="690563"/>
            <a:ext cx="4556125" cy="3417887"/>
          </a:xfrm>
          <a:prstGeom prst="rect">
            <a:avLst/>
          </a:prstGeom>
          <a:ln/>
        </p:spPr>
      </p:sp>
      <p:sp>
        <p:nvSpPr>
          <p:cNvPr id="12295" name="Rectangle 3"/>
          <p:cNvSpPr>
            <a:spLocks noGrp="1" noChangeArrowheads="1"/>
          </p:cNvSpPr>
          <p:nvPr>
            <p:ph type="body" idx="1"/>
          </p:nvPr>
        </p:nvSpPr>
        <p:spPr>
          <a:xfrm>
            <a:off x="914400" y="4343400"/>
            <a:ext cx="5029200" cy="4114800"/>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CFEA75F-DDDB-4807-BB22-CFC3AF708561}" type="slidenum">
              <a:rPr lang="en-US"/>
              <a:pPr>
                <a:defRPr/>
              </a:pPr>
              <a:t>‹#›</a:t>
            </a:fld>
            <a:endParaRPr lang="en-US"/>
          </a:p>
        </p:txBody>
      </p:sp>
    </p:spTree>
    <p:extLst>
      <p:ext uri="{BB962C8B-B14F-4D97-AF65-F5344CB8AC3E}">
        <p14:creationId xmlns:p14="http://schemas.microsoft.com/office/powerpoint/2010/main" val="174752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4888F65-30C7-45E4-ADB2-373BA617E4B3}" type="slidenum">
              <a:rPr lang="en-US"/>
              <a:pPr>
                <a:defRPr/>
              </a:pPr>
              <a:t>‹#›</a:t>
            </a:fld>
            <a:endParaRPr lang="en-US"/>
          </a:p>
        </p:txBody>
      </p:sp>
    </p:spTree>
    <p:extLst>
      <p:ext uri="{BB962C8B-B14F-4D97-AF65-F5344CB8AC3E}">
        <p14:creationId xmlns:p14="http://schemas.microsoft.com/office/powerpoint/2010/main" val="187942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C34FE32-2179-4AE6-B159-97E60C6EF786}" type="slidenum">
              <a:rPr lang="en-US"/>
              <a:pPr>
                <a:defRPr/>
              </a:pPr>
              <a:t>‹#›</a:t>
            </a:fld>
            <a:endParaRPr lang="en-US"/>
          </a:p>
        </p:txBody>
      </p:sp>
    </p:spTree>
    <p:extLst>
      <p:ext uri="{BB962C8B-B14F-4D97-AF65-F5344CB8AC3E}">
        <p14:creationId xmlns:p14="http://schemas.microsoft.com/office/powerpoint/2010/main" val="233797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0F26D4D-007A-4A26-8C44-99A858FCE800}" type="slidenum">
              <a:rPr lang="en-US"/>
              <a:pPr>
                <a:defRPr/>
              </a:pPr>
              <a:t>‹#›</a:t>
            </a:fld>
            <a:endParaRPr lang="en-US"/>
          </a:p>
        </p:txBody>
      </p:sp>
      <p:sp>
        <p:nvSpPr>
          <p:cNvPr id="7" name="TextBox 6">
            <a:extLst>
              <a:ext uri="{FF2B5EF4-FFF2-40B4-BE49-F238E27FC236}">
                <a16:creationId xmlns:a16="http://schemas.microsoft.com/office/drawing/2014/main" id="{D50CAB72-8F15-D843-AA41-EFA0E70C6CAB}"/>
              </a:ext>
            </a:extLst>
          </p:cNvPr>
          <p:cNvSpPr txBox="1"/>
          <p:nvPr userDrawn="1"/>
        </p:nvSpPr>
        <p:spPr>
          <a:xfrm>
            <a:off x="7748337" y="510139"/>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6826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TextBox 6">
            <a:extLst>
              <a:ext uri="{FF2B5EF4-FFF2-40B4-BE49-F238E27FC236}">
                <a16:creationId xmlns:a16="http://schemas.microsoft.com/office/drawing/2014/main" id="{50787FC4-A0D3-1144-B2C6-1BD70095C7F6}"/>
              </a:ext>
            </a:extLst>
          </p:cNvPr>
          <p:cNvSpPr txBox="1"/>
          <p:nvPr userDrawn="1"/>
        </p:nvSpPr>
        <p:spPr>
          <a:xfrm>
            <a:off x="7257448" y="442762"/>
            <a:ext cx="184731" cy="584775"/>
          </a:xfrm>
          <a:prstGeom prst="rect">
            <a:avLst/>
          </a:prstGeom>
          <a:noFill/>
        </p:spPr>
        <p:txBody>
          <a:bodyPr wrap="none" rtlCol="0">
            <a:spAutoFit/>
          </a:bodyPr>
          <a:lstStyle/>
          <a:p>
            <a:endParaRPr lang="en-US" dirty="0"/>
          </a:p>
        </p:txBody>
      </p:sp>
      <p:sp>
        <p:nvSpPr>
          <p:cNvPr id="11" name="Date Placeholder 10">
            <a:extLst>
              <a:ext uri="{FF2B5EF4-FFF2-40B4-BE49-F238E27FC236}">
                <a16:creationId xmlns:a16="http://schemas.microsoft.com/office/drawing/2014/main" id="{C755C689-618A-C54C-B613-0555B1F3115B}"/>
              </a:ext>
            </a:extLst>
          </p:cNvPr>
          <p:cNvSpPr>
            <a:spLocks noGrp="1"/>
          </p:cNvSpPr>
          <p:nvPr>
            <p:ph type="dt" sz="half" idx="10"/>
          </p:nvPr>
        </p:nvSpPr>
        <p:spPr/>
        <p:txBody>
          <a:bodyPr/>
          <a:lstStyle/>
          <a:p>
            <a:pPr>
              <a:defRPr/>
            </a:pPr>
            <a:r>
              <a:rPr lang="en-US"/>
              <a:t>Nov 2021</a:t>
            </a:r>
            <a:endParaRPr lang="en-US" dirty="0"/>
          </a:p>
        </p:txBody>
      </p:sp>
      <p:sp>
        <p:nvSpPr>
          <p:cNvPr id="12" name="Footer Placeholder 11">
            <a:extLst>
              <a:ext uri="{FF2B5EF4-FFF2-40B4-BE49-F238E27FC236}">
                <a16:creationId xmlns:a16="http://schemas.microsoft.com/office/drawing/2014/main" id="{99E7EBEA-F214-0640-ADC1-7874D49D0958}"/>
              </a:ext>
            </a:extLst>
          </p:cNvPr>
          <p:cNvSpPr>
            <a:spLocks noGrp="1"/>
          </p:cNvSpPr>
          <p:nvPr>
            <p:ph type="ftr" sz="quarter" idx="11"/>
          </p:nvPr>
        </p:nvSpPr>
        <p:spPr/>
        <p:txBody>
          <a:bodyPr/>
          <a:lstStyle/>
          <a:p>
            <a:pPr>
              <a:defRPr/>
            </a:pPr>
            <a:r>
              <a:rPr lang="en-US"/>
              <a:t>Pat Kinney, Kinney Consulting</a:t>
            </a:r>
            <a:endParaRPr lang="en-US" dirty="0"/>
          </a:p>
        </p:txBody>
      </p:sp>
      <p:sp>
        <p:nvSpPr>
          <p:cNvPr id="13" name="Slide Number Placeholder 12">
            <a:extLst>
              <a:ext uri="{FF2B5EF4-FFF2-40B4-BE49-F238E27FC236}">
                <a16:creationId xmlns:a16="http://schemas.microsoft.com/office/drawing/2014/main" id="{9AE93A0F-42E5-1F48-A079-051ABD98EAD6}"/>
              </a:ext>
            </a:extLst>
          </p:cNvPr>
          <p:cNvSpPr>
            <a:spLocks noGrp="1"/>
          </p:cNvSpPr>
          <p:nvPr>
            <p:ph type="sldNum" sz="quarter" idx="12"/>
          </p:nvPr>
        </p:nvSpPr>
        <p:spPr/>
        <p:txBody>
          <a:bodyPr/>
          <a:lstStyle/>
          <a:p>
            <a:pPr>
              <a:defRPr/>
            </a:pPr>
            <a:r>
              <a:rPr lang="en-US"/>
              <a:t>Slide </a:t>
            </a:r>
            <a:fld id="{B0E774AB-328E-4169-BDA4-F9A4CFC1ECF4}" type="slidenum">
              <a:rPr lang="en-US" smtClean="0"/>
              <a:pPr>
                <a:defRPr/>
              </a:pPr>
              <a:t>‹#›</a:t>
            </a:fld>
            <a:endParaRPr lang="en-US"/>
          </a:p>
        </p:txBody>
      </p:sp>
      <p:sp>
        <p:nvSpPr>
          <p:cNvPr id="14" name="TextBox 13">
            <a:extLst>
              <a:ext uri="{FF2B5EF4-FFF2-40B4-BE49-F238E27FC236}">
                <a16:creationId xmlns:a16="http://schemas.microsoft.com/office/drawing/2014/main" id="{9C26D748-6CAC-C442-ADBC-DFD62151BC83}"/>
              </a:ext>
            </a:extLst>
          </p:cNvPr>
          <p:cNvSpPr txBox="1"/>
          <p:nvPr userDrawn="1"/>
        </p:nvSpPr>
        <p:spPr>
          <a:xfrm>
            <a:off x="6391175" y="510139"/>
            <a:ext cx="184731" cy="584775"/>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6854970F-4BA2-7547-903A-5293FD791A83}"/>
              </a:ext>
            </a:extLst>
          </p:cNvPr>
          <p:cNvSpPr txBox="1"/>
          <p:nvPr userDrawn="1"/>
        </p:nvSpPr>
        <p:spPr>
          <a:xfrm>
            <a:off x="7074568" y="452387"/>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746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9D4E047-4CF0-4231-ACDB-977B50BB4E48}" type="slidenum">
              <a:rPr lang="en-US"/>
              <a:pPr>
                <a:defRPr/>
              </a:pPr>
              <a:t>‹#›</a:t>
            </a:fld>
            <a:endParaRPr lang="en-US"/>
          </a:p>
        </p:txBody>
      </p:sp>
      <p:sp>
        <p:nvSpPr>
          <p:cNvPr id="8" name="TextBox 7">
            <a:extLst>
              <a:ext uri="{FF2B5EF4-FFF2-40B4-BE49-F238E27FC236}">
                <a16:creationId xmlns:a16="http://schemas.microsoft.com/office/drawing/2014/main" id="{D3A80D1E-C2AF-C141-AE34-18F4F1F8B7A7}"/>
              </a:ext>
            </a:extLst>
          </p:cNvPr>
          <p:cNvSpPr txBox="1"/>
          <p:nvPr userDrawn="1"/>
        </p:nvSpPr>
        <p:spPr>
          <a:xfrm>
            <a:off x="7642459" y="442762"/>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1842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28FB14D6-79FE-4386-8F9D-635E31575E99}" type="slidenum">
              <a:rPr lang="en-US"/>
              <a:pPr>
                <a:defRPr/>
              </a:pPr>
              <a:t>‹#›</a:t>
            </a:fld>
            <a:endParaRPr lang="en-US"/>
          </a:p>
        </p:txBody>
      </p:sp>
      <p:sp>
        <p:nvSpPr>
          <p:cNvPr id="10" name="TextBox 9">
            <a:extLst>
              <a:ext uri="{FF2B5EF4-FFF2-40B4-BE49-F238E27FC236}">
                <a16:creationId xmlns:a16="http://schemas.microsoft.com/office/drawing/2014/main" id="{5EF652F6-EE97-274D-ACB1-53862E0FC213}"/>
              </a:ext>
            </a:extLst>
          </p:cNvPr>
          <p:cNvSpPr txBox="1"/>
          <p:nvPr userDrawn="1"/>
        </p:nvSpPr>
        <p:spPr>
          <a:xfrm>
            <a:off x="7382577" y="519764"/>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747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CD831EE-E1D4-4342-A1DB-C47C4AE14B77}" type="slidenum">
              <a:rPr lang="en-US"/>
              <a:pPr>
                <a:defRPr/>
              </a:pPr>
              <a:t>‹#›</a:t>
            </a:fld>
            <a:endParaRPr lang="en-US"/>
          </a:p>
        </p:txBody>
      </p:sp>
    </p:spTree>
    <p:extLst>
      <p:ext uri="{BB962C8B-B14F-4D97-AF65-F5344CB8AC3E}">
        <p14:creationId xmlns:p14="http://schemas.microsoft.com/office/powerpoint/2010/main" val="7742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1C2B8106-88DD-4C4A-A317-11679D01BABD}" type="slidenum">
              <a:rPr lang="en-US"/>
              <a:pPr>
                <a:defRPr/>
              </a:pPr>
              <a:t>‹#›</a:t>
            </a:fld>
            <a:endParaRPr lang="en-US"/>
          </a:p>
        </p:txBody>
      </p:sp>
    </p:spTree>
    <p:extLst>
      <p:ext uri="{BB962C8B-B14F-4D97-AF65-F5344CB8AC3E}">
        <p14:creationId xmlns:p14="http://schemas.microsoft.com/office/powerpoint/2010/main" val="80051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648EC5E-7993-4F45-B829-BA842556D369}" type="slidenum">
              <a:rPr lang="en-US"/>
              <a:pPr>
                <a:defRPr/>
              </a:pPr>
              <a:t>‹#›</a:t>
            </a:fld>
            <a:endParaRPr lang="en-US"/>
          </a:p>
        </p:txBody>
      </p:sp>
    </p:spTree>
    <p:extLst>
      <p:ext uri="{BB962C8B-B14F-4D97-AF65-F5344CB8AC3E}">
        <p14:creationId xmlns:p14="http://schemas.microsoft.com/office/powerpoint/2010/main" val="8743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1D84AEE-76A1-4B43-A7D3-D5C2BA303CD8}" type="slidenum">
              <a:rPr lang="en-US"/>
              <a:pPr>
                <a:defRPr/>
              </a:pPr>
              <a:t>‹#›</a:t>
            </a:fld>
            <a:endParaRPr lang="en-US"/>
          </a:p>
        </p:txBody>
      </p:sp>
    </p:spTree>
    <p:extLst>
      <p:ext uri="{BB962C8B-B14F-4D97-AF65-F5344CB8AC3E}">
        <p14:creationId xmlns:p14="http://schemas.microsoft.com/office/powerpoint/2010/main" val="120513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atin typeface="Times New Roman" pitchFamily="18" charset="0"/>
                <a:ea typeface="+mn-ea"/>
              </a:defRPr>
            </a:lvl1pPr>
          </a:lstStyle>
          <a:p>
            <a:pPr>
              <a:defRPr/>
            </a:pPr>
            <a:r>
              <a:rPr lang="en-US"/>
              <a:t>Nov 2021</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latin typeface="Times New Roman" pitchFamily="18" charset="0"/>
                <a:ea typeface="+mn-ea"/>
              </a:defRPr>
            </a:lvl1pPr>
          </a:lstStyle>
          <a:p>
            <a:pPr>
              <a:defRPr/>
            </a:pPr>
            <a:r>
              <a:rPr lang="en-US" dirty="0"/>
              <a:t>Pat Kinney, Kinney Consulting</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802.15-21-0540-00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6.xml"/><Relationship Id="rId16" Type="http://schemas.openxmlformats.org/officeDocument/2006/relationships/image" Target="../media/image2.emf"/><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package" Target="../embeddings/Microsoft_Excel_Worksheet.xlsx"/><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hyperlink" Target="http://www.ieee802.org/1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2051" name="Footer Placeholder 4"/>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2052"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627F407B-0F5B-4356-A289-7C03657D6C5A}" type="slidenum">
              <a:rPr lang="en-US" sz="1200" smtClean="0"/>
              <a:pPr>
                <a:defRPr/>
              </a:pPr>
              <a:t>1</a:t>
            </a:fld>
            <a:endParaRPr lang="en-US" sz="1200"/>
          </a:p>
        </p:txBody>
      </p:sp>
      <p:sp>
        <p:nvSpPr>
          <p:cNvPr id="2053" name="Rectangle 2"/>
          <p:cNvSpPr>
            <a:spLocks noGrp="1" noChangeArrowheads="1"/>
          </p:cNvSpPr>
          <p:nvPr>
            <p:ph type="ctrTitle"/>
          </p:nvPr>
        </p:nvSpPr>
        <p:spPr>
          <a:xfrm>
            <a:off x="828890" y="2349586"/>
            <a:ext cx="7772400" cy="1143000"/>
          </a:xfrm>
        </p:spPr>
        <p:txBody>
          <a:bodyPr/>
          <a:lstStyle/>
          <a:p>
            <a:pPr>
              <a:defRPr/>
            </a:pPr>
            <a:br>
              <a:rPr lang="en-US" dirty="0"/>
            </a:br>
            <a:r>
              <a:rPr lang="en-US" dirty="0"/>
              <a:t>134th Session of meetings of the IEEE 802.15 Working Group for Wireless Specialty Networks</a:t>
            </a:r>
          </a:p>
        </p:txBody>
      </p:sp>
      <p:sp>
        <p:nvSpPr>
          <p:cNvPr id="2054" name="Rectangle 3"/>
          <p:cNvSpPr>
            <a:spLocks noGrp="1" noChangeArrowheads="1"/>
          </p:cNvSpPr>
          <p:nvPr>
            <p:ph type="subTitle" idx="1"/>
          </p:nvPr>
        </p:nvSpPr>
        <p:spPr>
          <a:xfrm>
            <a:off x="914400" y="3809999"/>
            <a:ext cx="7467600" cy="2665413"/>
          </a:xfrm>
        </p:spPr>
        <p:txBody>
          <a:bodyPr/>
          <a:lstStyle/>
          <a:p>
            <a:pPr>
              <a:lnSpc>
                <a:spcPct val="70000"/>
              </a:lnSpc>
              <a:defRPr/>
            </a:pPr>
            <a:endParaRPr lang="en-US" sz="2400" b="1" dirty="0">
              <a:latin typeface="Times New Roman" charset="0"/>
            </a:endParaRPr>
          </a:p>
          <a:p>
            <a:pPr>
              <a:lnSpc>
                <a:spcPct val="70000"/>
              </a:lnSpc>
              <a:defRPr/>
            </a:pPr>
            <a:r>
              <a:rPr lang="en-US" sz="3600"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400" b="1" dirty="0">
                <a:latin typeface="Times New Roman" charset="0"/>
              </a:rPr>
              <a:t>Nov 9 - 17, 2021</a:t>
            </a:r>
          </a:p>
          <a:p>
            <a:pPr eaLnBrk="1" fontAlgn="b" hangingPunct="1">
              <a:defRPr/>
            </a:pPr>
            <a:r>
              <a:rPr lang="en-US" b="1" dirty="0"/>
              <a:t>Held Virtually via Webex </a:t>
            </a:r>
            <a:br>
              <a:rPr lang="en-US" b="1" dirty="0"/>
            </a:br>
            <a:r>
              <a:rPr lang="en-US" b="1" dirty="0"/>
              <a:t>(</a:t>
            </a:r>
            <a:r>
              <a:rPr lang="en-US" sz="2400" b="1" dirty="0"/>
              <a:t>all times in ET</a:t>
            </a:r>
            <a:r>
              <a:rPr lang="en-US" b="1" dirty="0"/>
              <a:t>)</a:t>
            </a:r>
            <a:endParaRPr lang="en-US" sz="2400" b="1" dirty="0"/>
          </a:p>
        </p:txBody>
      </p:sp>
      <p:pic>
        <p:nvPicPr>
          <p:cNvPr id="2055" name="Picture 8"/>
          <p:cNvPicPr>
            <a:picLocks noChangeAspect="1" noChangeArrowheads="1"/>
          </p:cNvPicPr>
          <p:nvPr/>
        </p:nvPicPr>
        <p:blipFill>
          <a:blip r:embed="rId3"/>
          <a:srcRect/>
          <a:stretch>
            <a:fillRect/>
          </a:stretch>
        </p:blipFill>
        <p:spPr bwMode="auto">
          <a:xfrm>
            <a:off x="314166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752408-F466-D34E-A85A-D1076C8B4A4C}"/>
              </a:ext>
            </a:extLst>
          </p:cNvPr>
          <p:cNvSpPr txBox="1"/>
          <p:nvPr/>
        </p:nvSpPr>
        <p:spPr>
          <a:xfrm>
            <a:off x="7169285" y="515566"/>
            <a:ext cx="184731" cy="584775"/>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1F766E7-1F40-D342-B0DC-4A8CA76334F2}"/>
              </a:ext>
            </a:extLst>
          </p:cNvPr>
          <p:cNvSpPr txBox="1"/>
          <p:nvPr/>
        </p:nvSpPr>
        <p:spPr>
          <a:xfrm>
            <a:off x="7811311" y="379379"/>
            <a:ext cx="184731" cy="584775"/>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512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512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760DFE03-2914-4784-B9E1-2A9209C57472}" type="slidenum">
              <a:rPr lang="en-US" sz="1200" smtClean="0"/>
              <a:pPr>
                <a:defRPr/>
              </a:pPr>
              <a:t>10</a:t>
            </a:fld>
            <a:endParaRPr lang="en-US" sz="1200"/>
          </a:p>
        </p:txBody>
      </p:sp>
      <p:sp>
        <p:nvSpPr>
          <p:cNvPr id="5125" name="Rectangle 4"/>
          <p:cNvSpPr>
            <a:spLocks noGrp="1" noChangeArrowheads="1"/>
          </p:cNvSpPr>
          <p:nvPr>
            <p:ph type="title"/>
          </p:nvPr>
        </p:nvSpPr>
        <p:spPr>
          <a:xfrm>
            <a:off x="685800" y="524133"/>
            <a:ext cx="7772400" cy="701675"/>
          </a:xfrm>
        </p:spPr>
        <p:txBody>
          <a:bodyPr/>
          <a:lstStyle/>
          <a:p>
            <a:pPr>
              <a:defRPr/>
            </a:pPr>
            <a:r>
              <a:rPr lang="en-US" sz="3200" dirty="0"/>
              <a:t>Session Objectives Nov 9 - 17, 2021</a:t>
            </a:r>
          </a:p>
        </p:txBody>
      </p:sp>
      <p:sp>
        <p:nvSpPr>
          <p:cNvPr id="5126" name="Rectangle 3"/>
          <p:cNvSpPr>
            <a:spLocks noGrp="1" noChangeArrowheads="1"/>
          </p:cNvSpPr>
          <p:nvPr>
            <p:ph type="body" sz="half" idx="1"/>
          </p:nvPr>
        </p:nvSpPr>
        <p:spPr>
          <a:xfrm>
            <a:off x="259774" y="1316737"/>
            <a:ext cx="8863149" cy="5275897"/>
          </a:xfrm>
        </p:spPr>
        <p:txBody>
          <a:bodyPr/>
          <a:lstStyle/>
          <a:p>
            <a:pPr marL="0" indent="0" fontAlgn="b">
              <a:lnSpc>
                <a:spcPct val="80000"/>
              </a:lnSpc>
              <a:buFontTx/>
              <a:buNone/>
              <a:defRPr/>
            </a:pPr>
            <a:r>
              <a:rPr lang="en-US" sz="2800" dirty="0">
                <a:latin typeface="Arial Rounded MT Bold" pitchFamily="34" charset="0"/>
                <a:ea typeface="ＭＳ Ｐゴシック" pitchFamily="34" charset="-128"/>
                <a:cs typeface="Times New Roman" pitchFamily="18" charset="0"/>
              </a:rPr>
              <a:t>TASK GROUP 13 – (MG-OWC) (3 meeting slots)</a:t>
            </a:r>
          </a:p>
          <a:p>
            <a:pPr marL="742950" lvl="2" indent="-400050" fontAlgn="b">
              <a:spcBef>
                <a:spcPct val="0"/>
              </a:spcBef>
              <a:spcAft>
                <a:spcPts val="300"/>
              </a:spcAft>
              <a:buFontTx/>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SA Ballot comment resolution</a:t>
            </a:r>
          </a:p>
          <a:p>
            <a:pPr marL="742950" lvl="2" indent="-400050" fontAlgn="b">
              <a:spcBef>
                <a:spcPct val="0"/>
              </a:spcBef>
              <a:spcAft>
                <a:spcPts val="300"/>
              </a:spcAft>
              <a:buFontTx/>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Update draft for recirculation</a:t>
            </a:r>
            <a:endParaRPr lang="en-US" sz="2400" dirty="0">
              <a:latin typeface="Arial Rounded MT Bold" pitchFamily="34" charset="0"/>
              <a:cs typeface="Times New Roman" pitchFamily="18" charset="0"/>
            </a:endParaRPr>
          </a:p>
          <a:p>
            <a:pPr marL="0" indent="0" fontAlgn="b">
              <a:lnSpc>
                <a:spcPct val="80000"/>
              </a:lnSpc>
              <a:buFontTx/>
              <a:buNone/>
              <a:defRPr/>
            </a:pPr>
            <a:endParaRPr lang="en-US" sz="2800" dirty="0">
              <a:latin typeface="Arial Rounded MT Bold" pitchFamily="34" charset="0"/>
              <a:cs typeface="Times New Roman" pitchFamily="18" charset="0"/>
            </a:endParaRPr>
          </a:p>
          <a:p>
            <a:pPr marL="0" indent="0" fontAlgn="b">
              <a:lnSpc>
                <a:spcPct val="80000"/>
              </a:lnSpc>
              <a:buFontTx/>
              <a:buNone/>
              <a:defRPr/>
            </a:pPr>
            <a:r>
              <a:rPr lang="en-US" sz="2800" dirty="0">
                <a:latin typeface="Arial Rounded MT Bold" pitchFamily="34" charset="0"/>
                <a:cs typeface="Times New Roman" pitchFamily="18" charset="0"/>
              </a:rPr>
              <a:t>TASK GROUP 16t (SC-OS) (2 meeting slots)</a:t>
            </a:r>
          </a:p>
          <a:p>
            <a:pPr marL="803275" indent="-454025" fontAlgn="b">
              <a:lnSpc>
                <a:spcPct val="80000"/>
              </a:lnSpc>
              <a:buFont typeface="+mj-lt"/>
              <a:buAutoNum type="arabicPeriod"/>
              <a:defRPr/>
            </a:pPr>
            <a:r>
              <a:rPr lang="en-US" sz="2200" dirty="0">
                <a:solidFill>
                  <a:srgbClr val="000000"/>
                </a:solidFill>
                <a:latin typeface="Arial Rounded MT Bold" pitchFamily="34" charset="0"/>
                <a:cs typeface="Arial" pitchFamily="34" charset="0"/>
              </a:rPr>
              <a:t>Continue improvements to Use Cases</a:t>
            </a:r>
          </a:p>
          <a:p>
            <a:pPr marL="803275" indent="-454025" fontAlgn="b">
              <a:lnSpc>
                <a:spcPct val="80000"/>
              </a:lnSpc>
              <a:buFont typeface="+mj-lt"/>
              <a:buAutoNum type="arabicPeriod"/>
              <a:defRPr/>
            </a:pPr>
            <a:r>
              <a:rPr lang="en-US" sz="2200" dirty="0">
                <a:solidFill>
                  <a:srgbClr val="000000"/>
                </a:solidFill>
                <a:latin typeface="Arial Rounded MT Bold" pitchFamily="34" charset="0"/>
                <a:cs typeface="Arial" pitchFamily="34" charset="0"/>
              </a:rPr>
              <a:t>Update SRD with new graph</a:t>
            </a:r>
          </a:p>
          <a:p>
            <a:pPr marL="803275" indent="-454025" fontAlgn="b">
              <a:lnSpc>
                <a:spcPct val="80000"/>
              </a:lnSpc>
              <a:buFont typeface="+mj-lt"/>
              <a:buAutoNum type="arabicPeriod"/>
              <a:defRPr/>
            </a:pPr>
            <a:r>
              <a:rPr lang="en-US" sz="2200" dirty="0">
                <a:solidFill>
                  <a:srgbClr val="000000"/>
                </a:solidFill>
                <a:latin typeface="Arial Rounded MT Bold" pitchFamily="34" charset="0"/>
                <a:cs typeface="Arial" pitchFamily="34" charset="0"/>
              </a:rPr>
              <a:t>Contributions and review for SDD  (Latest revision is 802.15-21-306r2)</a:t>
            </a:r>
          </a:p>
          <a:p>
            <a:pPr marL="0" indent="0" fontAlgn="b">
              <a:lnSpc>
                <a:spcPct val="80000"/>
              </a:lnSpc>
              <a:buNone/>
              <a:defRPr/>
            </a:pPr>
            <a:endParaRPr lang="en-US" sz="2400" dirty="0">
              <a:solidFill>
                <a:srgbClr val="000000"/>
              </a:solidFill>
              <a:latin typeface="Arial Rounded MT Bold" pitchFamily="34" charset="0"/>
              <a:cs typeface="Arial" pitchFamily="34" charset="0"/>
            </a:endParaRPr>
          </a:p>
        </p:txBody>
      </p:sp>
    </p:spTree>
    <p:extLst>
      <p:ext uri="{BB962C8B-B14F-4D97-AF65-F5344CB8AC3E}">
        <p14:creationId xmlns:p14="http://schemas.microsoft.com/office/powerpoint/2010/main" val="171257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512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512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760DFE03-2914-4784-B9E1-2A9209C57472}" type="slidenum">
              <a:rPr lang="en-US" sz="1200" smtClean="0"/>
              <a:pPr>
                <a:defRPr/>
              </a:pPr>
              <a:t>11</a:t>
            </a:fld>
            <a:endParaRPr lang="en-US" sz="1200"/>
          </a:p>
        </p:txBody>
      </p:sp>
      <p:sp>
        <p:nvSpPr>
          <p:cNvPr id="5125" name="Rectangle 4"/>
          <p:cNvSpPr>
            <a:spLocks noGrp="1" noChangeArrowheads="1"/>
          </p:cNvSpPr>
          <p:nvPr>
            <p:ph type="title"/>
          </p:nvPr>
        </p:nvSpPr>
        <p:spPr>
          <a:xfrm>
            <a:off x="685800" y="524133"/>
            <a:ext cx="7772400" cy="701675"/>
          </a:xfrm>
        </p:spPr>
        <p:txBody>
          <a:bodyPr/>
          <a:lstStyle/>
          <a:p>
            <a:pPr>
              <a:defRPr/>
            </a:pPr>
            <a:r>
              <a:rPr lang="en-US" sz="3200" dirty="0"/>
              <a:t>Session Objectives Nov 9 - 17, 2021</a:t>
            </a:r>
          </a:p>
        </p:txBody>
      </p:sp>
      <p:sp>
        <p:nvSpPr>
          <p:cNvPr id="5126" name="Rectangle 3"/>
          <p:cNvSpPr>
            <a:spLocks noGrp="1" noChangeArrowheads="1"/>
          </p:cNvSpPr>
          <p:nvPr>
            <p:ph type="body" sz="half" idx="1"/>
          </p:nvPr>
        </p:nvSpPr>
        <p:spPr>
          <a:xfrm>
            <a:off x="140425" y="1447799"/>
            <a:ext cx="8863149" cy="4886067"/>
          </a:xfrm>
        </p:spPr>
        <p:txBody>
          <a:bodyPr/>
          <a:lstStyle/>
          <a:p>
            <a:pPr marL="61913" indent="0" fontAlgn="b">
              <a:lnSpc>
                <a:spcPct val="80000"/>
              </a:lnSpc>
              <a:buNone/>
              <a:defRPr/>
            </a:pPr>
            <a:r>
              <a:rPr lang="en-US" sz="2800" dirty="0">
                <a:latin typeface="Arial Rounded MT Bold" pitchFamily="34" charset="0"/>
                <a:ea typeface="ＭＳ Ｐゴシック" pitchFamily="34" charset="-128"/>
                <a:cs typeface="Times New Roman" pitchFamily="18" charset="0"/>
              </a:rPr>
              <a:t>Task Group 14 (UWB-AHN) (5 meeting slots)</a:t>
            </a:r>
          </a:p>
          <a:p>
            <a:pPr marL="800100" indent="-457200" fontAlgn="b">
              <a:lnSpc>
                <a:spcPct val="80000"/>
              </a:lnSpc>
              <a:buFont typeface="+mj-lt"/>
              <a:buAutoNum type="arabicPeriod"/>
              <a:defRPr/>
            </a:pPr>
            <a:r>
              <a:rPr lang="en-US" sz="2400" dirty="0">
                <a:solidFill>
                  <a:srgbClr val="000000"/>
                </a:solidFill>
                <a:latin typeface="Arial Rounded MT Bold" pitchFamily="34" charset="0"/>
                <a:ea typeface="ＭＳ Ｐゴシック" pitchFamily="34" charset="-128"/>
                <a:cs typeface="Arial" pitchFamily="34" charset="0"/>
              </a:rPr>
              <a:t>First official meeting as a TG</a:t>
            </a:r>
          </a:p>
          <a:p>
            <a:pPr marL="800100" indent="-457200" fontAlgn="b">
              <a:lnSpc>
                <a:spcPct val="80000"/>
              </a:lnSpc>
              <a:buFont typeface="+mj-lt"/>
              <a:buAutoNum type="arabicPeriod"/>
              <a:defRPr/>
            </a:pPr>
            <a:r>
              <a:rPr lang="en-US" sz="2400" dirty="0">
                <a:solidFill>
                  <a:srgbClr val="000000"/>
                </a:solidFill>
                <a:latin typeface="Arial Rounded MT Bold" pitchFamily="34" charset="0"/>
                <a:ea typeface="ＭＳ Ｐゴシック" pitchFamily="34" charset="-128"/>
                <a:cs typeface="Arial" pitchFamily="34" charset="0"/>
              </a:rPr>
              <a:t>Affirm TG chair</a:t>
            </a:r>
          </a:p>
          <a:p>
            <a:pPr marL="800100" indent="-457200" fontAlgn="b">
              <a:lnSpc>
                <a:spcPct val="80000"/>
              </a:lnSpc>
              <a:buFont typeface="+mj-lt"/>
              <a:buAutoNum type="arabicPeriod"/>
              <a:defRPr/>
            </a:pPr>
            <a:r>
              <a:rPr lang="en-US" sz="2400" dirty="0">
                <a:solidFill>
                  <a:srgbClr val="000000"/>
                </a:solidFill>
                <a:latin typeface="Arial Rounded MT Bold" pitchFamily="34" charset="0"/>
                <a:ea typeface="ＭＳ Ｐゴシック" pitchFamily="34" charset="-128"/>
                <a:cs typeface="Arial" pitchFamily="34" charset="0"/>
              </a:rPr>
              <a:t>Continue with next steps</a:t>
            </a:r>
          </a:p>
          <a:p>
            <a:pPr marL="61913" indent="0" fontAlgn="b">
              <a:lnSpc>
                <a:spcPct val="80000"/>
              </a:lnSpc>
              <a:buNone/>
              <a:defRPr/>
            </a:pPr>
            <a:r>
              <a:rPr lang="en-US" sz="2800" dirty="0">
                <a:latin typeface="Arial Rounded MT Bold" pitchFamily="34" charset="0"/>
                <a:cs typeface="Times New Roman" pitchFamily="18" charset="0"/>
              </a:rPr>
              <a:t>Task Group 15 (NB-AHN) (3 meeting slots)</a:t>
            </a:r>
          </a:p>
          <a:p>
            <a:pPr marL="863600" indent="-520700"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First official meeting as a TG</a:t>
            </a:r>
          </a:p>
          <a:p>
            <a:pPr marL="863600" indent="-520700"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Affirm TG chair</a:t>
            </a:r>
          </a:p>
          <a:p>
            <a:pPr marL="863600" indent="-520700"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Review PICS template and work on content</a:t>
            </a:r>
          </a:p>
          <a:p>
            <a:pPr marL="863600" indent="-520700" fontAlgn="b">
              <a:lnSpc>
                <a:spcPct val="80000"/>
              </a:lnSpc>
              <a:buFont typeface="+mj-lt"/>
              <a:buAutoNum type="arabicPeriod"/>
              <a:defRPr/>
            </a:pPr>
            <a:endParaRPr lang="en-US" sz="2400" dirty="0">
              <a:solidFill>
                <a:srgbClr val="000000"/>
              </a:solidFill>
              <a:latin typeface="Arial Rounded MT Bold" pitchFamily="34" charset="0"/>
              <a:cs typeface="Arial" pitchFamily="34" charset="0"/>
            </a:endParaRPr>
          </a:p>
          <a:p>
            <a:pPr marL="0" indent="0" fontAlgn="b">
              <a:lnSpc>
                <a:spcPct val="80000"/>
              </a:lnSpc>
              <a:buNone/>
              <a:defRPr/>
            </a:pPr>
            <a:r>
              <a:rPr lang="en-US" sz="2800" dirty="0">
                <a:solidFill>
                  <a:srgbClr val="000000"/>
                </a:solidFill>
                <a:latin typeface="Arial Rounded MT Bold" pitchFamily="34" charset="0"/>
                <a:cs typeface="Arial" pitchFamily="34" charset="0"/>
              </a:rPr>
              <a:t>Study Group 15.3ma (Revision) (2 meeting slots)</a:t>
            </a:r>
          </a:p>
          <a:p>
            <a:pPr marL="857250" lvl="1" indent="-457200" fontAlgn="b">
              <a:lnSpc>
                <a:spcPct val="80000"/>
              </a:lnSpc>
              <a:buFont typeface="+mj-lt"/>
              <a:buAutoNum type="arabicPeriod"/>
              <a:defRPr/>
            </a:pPr>
            <a:r>
              <a:rPr lang="en-US" sz="2400" dirty="0">
                <a:solidFill>
                  <a:srgbClr val="000000"/>
                </a:solidFill>
                <a:latin typeface="Arial Rounded MT Bold" pitchFamily="34" charset="0"/>
                <a:cs typeface="Arial" pitchFamily="34" charset="0"/>
              </a:rPr>
              <a:t>SG15.3ma PAR/CSD comment review and comment resolution</a:t>
            </a:r>
          </a:p>
          <a:p>
            <a:pPr marL="123825" indent="0" fontAlgn="b">
              <a:lnSpc>
                <a:spcPct val="80000"/>
              </a:lnSpc>
              <a:buNone/>
              <a:defRPr/>
            </a:pPr>
            <a:endParaRPr lang="en-US" sz="2400" dirty="0">
              <a:solidFill>
                <a:srgbClr val="000000"/>
              </a:solidFill>
              <a:latin typeface="Arial Rounded MT Bold" pitchFamily="34" charset="0"/>
              <a:cs typeface="Arial" pitchFamily="34" charset="0"/>
            </a:endParaRPr>
          </a:p>
        </p:txBody>
      </p:sp>
    </p:spTree>
    <p:extLst>
      <p:ext uri="{BB962C8B-B14F-4D97-AF65-F5344CB8AC3E}">
        <p14:creationId xmlns:p14="http://schemas.microsoft.com/office/powerpoint/2010/main" val="19042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5"/>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7171" name="Footer Placeholder 6"/>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7172" name="Slide Number Placeholder 7"/>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5A265F72-EDBC-4F1B-B408-4167E90A375A}" type="slidenum">
              <a:rPr lang="en-US" sz="1200" smtClean="0"/>
              <a:pPr>
                <a:defRPr/>
              </a:pPr>
              <a:t>12</a:t>
            </a:fld>
            <a:endParaRPr lang="en-US" sz="1200"/>
          </a:p>
        </p:txBody>
      </p:sp>
      <p:sp>
        <p:nvSpPr>
          <p:cNvPr id="7173" name="Rectangle 2"/>
          <p:cNvSpPr>
            <a:spLocks noGrp="1" noChangeArrowheads="1"/>
          </p:cNvSpPr>
          <p:nvPr>
            <p:ph type="title"/>
          </p:nvPr>
        </p:nvSpPr>
        <p:spPr>
          <a:xfrm>
            <a:off x="674077" y="570279"/>
            <a:ext cx="7772400" cy="509589"/>
          </a:xfrm>
        </p:spPr>
        <p:txBody>
          <a:bodyPr/>
          <a:lstStyle/>
          <a:p>
            <a:pPr>
              <a:defRPr/>
            </a:pPr>
            <a:r>
              <a:rPr lang="en-US" sz="3200" dirty="0"/>
              <a:t>Session Objectives Nov 9 - 17, 2021</a:t>
            </a:r>
          </a:p>
        </p:txBody>
      </p:sp>
      <p:sp>
        <p:nvSpPr>
          <p:cNvPr id="7174" name="Rectangle 4"/>
          <p:cNvSpPr>
            <a:spLocks noChangeArrowheads="1"/>
          </p:cNvSpPr>
          <p:nvPr/>
        </p:nvSpPr>
        <p:spPr bwMode="auto">
          <a:xfrm>
            <a:off x="990600" y="1752600"/>
            <a:ext cx="769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990600" lvl="1" indent="-533400" fontAlgn="b">
              <a:spcBef>
                <a:spcPct val="20000"/>
              </a:spcBef>
              <a:buFontTx/>
              <a:buAutoNum type="arabicPeriod"/>
              <a:defRPr/>
            </a:pPr>
            <a:endParaRPr lang="en-US" sz="2400">
              <a:solidFill>
                <a:srgbClr val="000000"/>
              </a:solidFill>
              <a:latin typeface="Arial Rounded MT Bold" charset="0"/>
              <a:ea typeface="ＭＳ Ｐゴシック" charset="0"/>
              <a:cs typeface="Arial" charset="0"/>
            </a:endParaRPr>
          </a:p>
          <a:p>
            <a:pPr marL="609600" indent="-609600" fontAlgn="b">
              <a:spcBef>
                <a:spcPct val="20000"/>
              </a:spcBef>
              <a:defRPr/>
            </a:pPr>
            <a:endParaRPr lang="en-US" sz="2400">
              <a:latin typeface="Arial Rounded MT Bold" charset="0"/>
              <a:ea typeface="ＭＳ Ｐゴシック" charset="0"/>
              <a:cs typeface="Arial" charset="0"/>
            </a:endParaRPr>
          </a:p>
        </p:txBody>
      </p:sp>
      <p:sp>
        <p:nvSpPr>
          <p:cNvPr id="2" name="Text Placeholder 1"/>
          <p:cNvSpPr>
            <a:spLocks noGrp="1"/>
          </p:cNvSpPr>
          <p:nvPr>
            <p:ph type="body" sz="half" idx="1"/>
          </p:nvPr>
        </p:nvSpPr>
        <p:spPr>
          <a:xfrm>
            <a:off x="266700" y="1079868"/>
            <a:ext cx="8610599" cy="4331125"/>
          </a:xfrm>
        </p:spPr>
        <p:txBody>
          <a:bodyPr/>
          <a:lstStyle/>
          <a:p>
            <a:pPr marL="9525" indent="0" fontAlgn="b">
              <a:spcBef>
                <a:spcPts val="0"/>
              </a:spcBef>
              <a:spcAft>
                <a:spcPts val="0"/>
              </a:spcAft>
              <a:buFontTx/>
              <a:buNone/>
              <a:defRPr/>
            </a:pPr>
            <a:r>
              <a:rPr lang="en-US" sz="2400" dirty="0">
                <a:solidFill>
                  <a:srgbClr val="000000"/>
                </a:solidFill>
                <a:latin typeface="Arial Rounded MT Bold" pitchFamily="34" charset="0"/>
                <a:cs typeface="Arial" charset="0"/>
              </a:rPr>
              <a:t>SC THz </a:t>
            </a:r>
            <a:r>
              <a:rPr lang="en-US" sz="2000" dirty="0">
                <a:solidFill>
                  <a:srgbClr val="000000"/>
                </a:solidFill>
                <a:latin typeface="Arial Rounded MT Bold" pitchFamily="34" charset="0"/>
                <a:cs typeface="Arial" charset="0"/>
              </a:rPr>
              <a:t>(1 meeting slot)</a:t>
            </a:r>
          </a:p>
          <a:p>
            <a:pPr marL="862013" indent="-455613" fontAlgn="b">
              <a:spcBef>
                <a:spcPts val="0"/>
              </a:spcBef>
              <a:spcAft>
                <a:spcPts val="600"/>
              </a:spcAft>
              <a:buFont typeface="+mj-lt"/>
              <a:buAutoNum type="arabicPeriod"/>
              <a:defRPr/>
            </a:pPr>
            <a:r>
              <a:rPr lang="en-US" sz="2000" dirty="0">
                <a:solidFill>
                  <a:srgbClr val="000000"/>
                </a:solidFill>
                <a:latin typeface="Arial Rounded MT Bold" pitchFamily="34" charset="0"/>
                <a:cs typeface="Arial" charset="0"/>
              </a:rPr>
              <a:t>Discussing next steps</a:t>
            </a:r>
          </a:p>
          <a:p>
            <a:pPr marL="9525" indent="0" fontAlgn="b">
              <a:spcBef>
                <a:spcPts val="0"/>
              </a:spcBef>
              <a:spcAft>
                <a:spcPts val="600"/>
              </a:spcAft>
              <a:buNone/>
              <a:defRPr/>
            </a:pPr>
            <a:r>
              <a:rPr lang="en-US" sz="2400" dirty="0">
                <a:solidFill>
                  <a:srgbClr val="000000"/>
                </a:solidFill>
                <a:latin typeface="Arial Rounded MT Bold" pitchFamily="34" charset="0"/>
                <a:cs typeface="Arial" charset="0"/>
              </a:rPr>
              <a:t>SC MAINTENANCE</a:t>
            </a:r>
            <a:r>
              <a:rPr lang="en-US" sz="2400" dirty="0">
                <a:solidFill>
                  <a:srgbClr val="000000"/>
                </a:solidFill>
                <a:latin typeface="Arial Rounded MT Bold" pitchFamily="34" charset="0"/>
                <a:ea typeface="ＭＳ Ｐゴシック" pitchFamily="34" charset="-128"/>
                <a:cs typeface="Arial" pitchFamily="34" charset="0"/>
              </a:rPr>
              <a:t> (1 meeting slot)</a:t>
            </a:r>
          </a:p>
          <a:p>
            <a:pPr marL="803275" indent="-41275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Review any change requests with existing Standards </a:t>
            </a:r>
          </a:p>
          <a:p>
            <a:pPr marL="803275" indent="-41275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Review any change requests for the Operations Manual</a:t>
            </a:r>
          </a:p>
          <a:p>
            <a:pPr marL="9525" indent="0" fontAlgn="b">
              <a:spcBef>
                <a:spcPts val="600"/>
              </a:spcBef>
              <a:spcAft>
                <a:spcPts val="0"/>
              </a:spcAft>
              <a:buNone/>
              <a:defRPr/>
            </a:pPr>
            <a:r>
              <a:rPr lang="en-US" sz="2400" dirty="0">
                <a:solidFill>
                  <a:srgbClr val="000000"/>
                </a:solidFill>
                <a:latin typeface="Arial Rounded MT Bold" pitchFamily="34" charset="0"/>
                <a:cs typeface="Arial" charset="0"/>
              </a:rPr>
              <a:t>SC IETF (1 meeting slot)</a:t>
            </a:r>
          </a:p>
          <a:p>
            <a:pPr marL="847725" indent="-457200" fontAlgn="b">
              <a:spcBef>
                <a:spcPts val="0"/>
              </a:spcBef>
              <a:spcAft>
                <a:spcPts val="600"/>
              </a:spcAft>
              <a:buFont typeface="+mj-lt"/>
              <a:buAutoNum type="arabicPeriod"/>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r>
              <a:rPr lang="en-US" sz="2400" dirty="0">
                <a:solidFill>
                  <a:srgbClr val="000000"/>
                </a:solidFill>
                <a:latin typeface="Arial Rounded MT Bold" pitchFamily="34" charset="0"/>
                <a:cs typeface="Arial" charset="0"/>
              </a:rPr>
              <a:t>SC WNG (1 meeting slot)</a:t>
            </a:r>
          </a:p>
          <a:p>
            <a:pPr marL="866775" indent="-444500" fontAlgn="b">
              <a:spcBef>
                <a:spcPts val="0"/>
              </a:spcBef>
              <a:spcAft>
                <a:spcPts val="0"/>
              </a:spcAft>
              <a:buFont typeface="+mj-lt"/>
              <a:buAutoNum type="arabicPeriod"/>
              <a:defRPr/>
            </a:pPr>
            <a:r>
              <a:rPr lang="en-US" sz="2000" dirty="0">
                <a:solidFill>
                  <a:srgbClr val="000000"/>
                </a:solidFill>
                <a:latin typeface="Arial Rounded MT Bold" pitchFamily="34" charset="0"/>
                <a:cs typeface="Arial" charset="0"/>
              </a:rPr>
              <a:t>Presentations</a:t>
            </a:r>
          </a:p>
        </p:txBody>
      </p:sp>
    </p:spTree>
    <p:extLst>
      <p:ext uri="{BB962C8B-B14F-4D97-AF65-F5344CB8AC3E}">
        <p14:creationId xmlns:p14="http://schemas.microsoft.com/office/powerpoint/2010/main" val="49738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9219" name="Footer Placeholder 3"/>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9220" name="Slide Number Placeholder 4"/>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598D81A8-676D-4B71-81B0-5919593A92F0}" type="slidenum">
              <a:rPr lang="en-US" sz="1200" smtClean="0"/>
              <a:pPr>
                <a:defRPr/>
              </a:pPr>
              <a:t>13</a:t>
            </a:fld>
            <a:endParaRPr lang="en-US" sz="1200"/>
          </a:p>
        </p:txBody>
      </p:sp>
      <p:pic>
        <p:nvPicPr>
          <p:cNvPr id="1025" name="Picture 1" descr="page1image3863846096">
            <a:extLst>
              <a:ext uri="{FF2B5EF4-FFF2-40B4-BE49-F238E27FC236}">
                <a16:creationId xmlns:a16="http://schemas.microsoft.com/office/drawing/2014/main" id="{50135784-D432-5E4B-88A6-6FE7FA505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3863846384">
            <a:extLst>
              <a:ext uri="{FF2B5EF4-FFF2-40B4-BE49-F238E27FC236}">
                <a16:creationId xmlns:a16="http://schemas.microsoft.com/office/drawing/2014/main" id="{BFB4C29F-1BAD-2C4F-8656-1A2441DC36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3863846672">
            <a:extLst>
              <a:ext uri="{FF2B5EF4-FFF2-40B4-BE49-F238E27FC236}">
                <a16:creationId xmlns:a16="http://schemas.microsoft.com/office/drawing/2014/main" id="{679BF1C9-785B-5C4D-B63B-2E2F88D01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3863846960">
            <a:extLst>
              <a:ext uri="{FF2B5EF4-FFF2-40B4-BE49-F238E27FC236}">
                <a16:creationId xmlns:a16="http://schemas.microsoft.com/office/drawing/2014/main" id="{E01ABA73-41B2-3045-87E3-632FA68507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3863847536">
            <a:extLst>
              <a:ext uri="{FF2B5EF4-FFF2-40B4-BE49-F238E27FC236}">
                <a16:creationId xmlns:a16="http://schemas.microsoft.com/office/drawing/2014/main" id="{47E1BD8E-39A2-6045-B6F6-B01E3CF755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3863847824">
            <a:extLst>
              <a:ext uri="{FF2B5EF4-FFF2-40B4-BE49-F238E27FC236}">
                <a16:creationId xmlns:a16="http://schemas.microsoft.com/office/drawing/2014/main" id="{C9D6A975-6560-5C42-97B8-662C084D0A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3863849824">
            <a:extLst>
              <a:ext uri="{FF2B5EF4-FFF2-40B4-BE49-F238E27FC236}">
                <a16:creationId xmlns:a16="http://schemas.microsoft.com/office/drawing/2014/main" id="{7C0B70F2-E7F2-854C-8660-309F0CF56C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3863850112">
            <a:extLst>
              <a:ext uri="{FF2B5EF4-FFF2-40B4-BE49-F238E27FC236}">
                <a16:creationId xmlns:a16="http://schemas.microsoft.com/office/drawing/2014/main" id="{A373C41C-3B70-7841-8389-796BCD117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image3863851488">
            <a:extLst>
              <a:ext uri="{FF2B5EF4-FFF2-40B4-BE49-F238E27FC236}">
                <a16:creationId xmlns:a16="http://schemas.microsoft.com/office/drawing/2014/main" id="{425949A1-7D22-6A4C-A46D-9A6AADA931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1image3863851680">
            <a:extLst>
              <a:ext uri="{FF2B5EF4-FFF2-40B4-BE49-F238E27FC236}">
                <a16:creationId xmlns:a16="http://schemas.microsoft.com/office/drawing/2014/main" id="{AD7D0471-5FD8-454F-AD54-975DA1BB1E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1image3863857632">
            <a:extLst>
              <a:ext uri="{FF2B5EF4-FFF2-40B4-BE49-F238E27FC236}">
                <a16:creationId xmlns:a16="http://schemas.microsoft.com/office/drawing/2014/main" id="{423DEA9A-8D42-FB4F-9D25-99A89FF6ED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image3863854960">
            <a:extLst>
              <a:ext uri="{FF2B5EF4-FFF2-40B4-BE49-F238E27FC236}">
                <a16:creationId xmlns:a16="http://schemas.microsoft.com/office/drawing/2014/main" id="{B0C69B89-FCAE-6D42-A577-A6336003A9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page1image3863938416">
            <a:extLst>
              <a:ext uri="{FF2B5EF4-FFF2-40B4-BE49-F238E27FC236}">
                <a16:creationId xmlns:a16="http://schemas.microsoft.com/office/drawing/2014/main" id="{D60D3E30-48F2-024A-A60F-B459DE31B1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1image3863938704">
            <a:extLst>
              <a:ext uri="{FF2B5EF4-FFF2-40B4-BE49-F238E27FC236}">
                <a16:creationId xmlns:a16="http://schemas.microsoft.com/office/drawing/2014/main" id="{44CE156B-9265-7A40-955F-5F7624BA47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page1image3863940928">
            <a:extLst>
              <a:ext uri="{FF2B5EF4-FFF2-40B4-BE49-F238E27FC236}">
                <a16:creationId xmlns:a16="http://schemas.microsoft.com/office/drawing/2014/main" id="{95D25D1D-EF3E-F446-9364-2E30996C2B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ge1image3863941120">
            <a:extLst>
              <a:ext uri="{FF2B5EF4-FFF2-40B4-BE49-F238E27FC236}">
                <a16:creationId xmlns:a16="http://schemas.microsoft.com/office/drawing/2014/main" id="{0B0D7638-342F-FC47-800A-B9E0249BB5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1image3863846096">
            <a:extLst>
              <a:ext uri="{FF2B5EF4-FFF2-40B4-BE49-F238E27FC236}">
                <a16:creationId xmlns:a16="http://schemas.microsoft.com/office/drawing/2014/main" id="{2E5C0BF4-7CD6-8740-BECB-7FEA84C59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age1image3863846384">
            <a:extLst>
              <a:ext uri="{FF2B5EF4-FFF2-40B4-BE49-F238E27FC236}">
                <a16:creationId xmlns:a16="http://schemas.microsoft.com/office/drawing/2014/main" id="{6C820EC3-99B2-C041-8E2E-AD011E9C8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page1image3863846672">
            <a:extLst>
              <a:ext uri="{FF2B5EF4-FFF2-40B4-BE49-F238E27FC236}">
                <a16:creationId xmlns:a16="http://schemas.microsoft.com/office/drawing/2014/main" id="{19D0F79F-18E0-1E4C-B59C-34AF239A4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age1image3863846960">
            <a:extLst>
              <a:ext uri="{FF2B5EF4-FFF2-40B4-BE49-F238E27FC236}">
                <a16:creationId xmlns:a16="http://schemas.microsoft.com/office/drawing/2014/main" id="{C92EEEF9-EEB8-2548-8ED6-EACF5AB4F7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age1image3863847536">
            <a:extLst>
              <a:ext uri="{FF2B5EF4-FFF2-40B4-BE49-F238E27FC236}">
                <a16:creationId xmlns:a16="http://schemas.microsoft.com/office/drawing/2014/main" id="{092E2637-DE89-DA45-8D4C-B059DC9E48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page1image3863847824">
            <a:extLst>
              <a:ext uri="{FF2B5EF4-FFF2-40B4-BE49-F238E27FC236}">
                <a16:creationId xmlns:a16="http://schemas.microsoft.com/office/drawing/2014/main" id="{1F32ABED-BEF6-5F45-A3A8-CA6B4A35D5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age1image3863849824">
            <a:extLst>
              <a:ext uri="{FF2B5EF4-FFF2-40B4-BE49-F238E27FC236}">
                <a16:creationId xmlns:a16="http://schemas.microsoft.com/office/drawing/2014/main" id="{0727C076-53EF-EA4F-9383-FC0EEE4BEA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page1image3863850112">
            <a:extLst>
              <a:ext uri="{FF2B5EF4-FFF2-40B4-BE49-F238E27FC236}">
                <a16:creationId xmlns:a16="http://schemas.microsoft.com/office/drawing/2014/main" id="{0C44C571-2CAC-C34E-840A-BFF6A3E257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1image3863851488">
            <a:extLst>
              <a:ext uri="{FF2B5EF4-FFF2-40B4-BE49-F238E27FC236}">
                <a16:creationId xmlns:a16="http://schemas.microsoft.com/office/drawing/2014/main" id="{CA88100F-34F8-1C4E-A0AA-0857E54BC7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page1image3863851680">
            <a:extLst>
              <a:ext uri="{FF2B5EF4-FFF2-40B4-BE49-F238E27FC236}">
                <a16:creationId xmlns:a16="http://schemas.microsoft.com/office/drawing/2014/main" id="{537A97D8-41D9-3940-AD50-6CF21E8209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ge1image3863857632">
            <a:extLst>
              <a:ext uri="{FF2B5EF4-FFF2-40B4-BE49-F238E27FC236}">
                <a16:creationId xmlns:a16="http://schemas.microsoft.com/office/drawing/2014/main" id="{6E6C0F21-030C-A84F-BCD8-9AF5DAE5F1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page1image3863854960">
            <a:extLst>
              <a:ext uri="{FF2B5EF4-FFF2-40B4-BE49-F238E27FC236}">
                <a16:creationId xmlns:a16="http://schemas.microsoft.com/office/drawing/2014/main" id="{92359B67-7D9C-9B46-8E07-9ABE1FEE09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1image3863938416">
            <a:extLst>
              <a:ext uri="{FF2B5EF4-FFF2-40B4-BE49-F238E27FC236}">
                <a16:creationId xmlns:a16="http://schemas.microsoft.com/office/drawing/2014/main" id="{AD2D3308-1424-4340-BBCA-CF3BA0DBE7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page1image3863938704">
            <a:extLst>
              <a:ext uri="{FF2B5EF4-FFF2-40B4-BE49-F238E27FC236}">
                <a16:creationId xmlns:a16="http://schemas.microsoft.com/office/drawing/2014/main" id="{428B13F0-34BA-044E-A495-023E2C2927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page1image3863940928">
            <a:extLst>
              <a:ext uri="{FF2B5EF4-FFF2-40B4-BE49-F238E27FC236}">
                <a16:creationId xmlns:a16="http://schemas.microsoft.com/office/drawing/2014/main" id="{A13F3793-AE37-8240-9BEF-EB3A617E3E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1image3863941120">
            <a:extLst>
              <a:ext uri="{FF2B5EF4-FFF2-40B4-BE49-F238E27FC236}">
                <a16:creationId xmlns:a16="http://schemas.microsoft.com/office/drawing/2014/main" id="{651C5019-BB00-B245-9526-FBE4AD06E2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1image19817280">
            <a:extLst>
              <a:ext uri="{FF2B5EF4-FFF2-40B4-BE49-F238E27FC236}">
                <a16:creationId xmlns:a16="http://schemas.microsoft.com/office/drawing/2014/main" id="{7DB3FB02-534C-7547-9E00-798D2465C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1image19817088">
            <a:extLst>
              <a:ext uri="{FF2B5EF4-FFF2-40B4-BE49-F238E27FC236}">
                <a16:creationId xmlns:a16="http://schemas.microsoft.com/office/drawing/2014/main" id="{01812A94-647C-1F49-951D-EB4E1740F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1image19821504">
            <a:extLst>
              <a:ext uri="{FF2B5EF4-FFF2-40B4-BE49-F238E27FC236}">
                <a16:creationId xmlns:a16="http://schemas.microsoft.com/office/drawing/2014/main" id="{AFBEAB71-F6F8-6846-8AA3-2D08127D4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1image19817664">
            <a:extLst>
              <a:ext uri="{FF2B5EF4-FFF2-40B4-BE49-F238E27FC236}">
                <a16:creationId xmlns:a16="http://schemas.microsoft.com/office/drawing/2014/main" id="{1C768F2E-59B1-E54D-ADCC-817100A5E0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1image19819584">
            <a:extLst>
              <a:ext uri="{FF2B5EF4-FFF2-40B4-BE49-F238E27FC236}">
                <a16:creationId xmlns:a16="http://schemas.microsoft.com/office/drawing/2014/main" id="{2B0A156E-ABDA-2845-A818-A73C2223DF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1image19819008">
            <a:extLst>
              <a:ext uri="{FF2B5EF4-FFF2-40B4-BE49-F238E27FC236}">
                <a16:creationId xmlns:a16="http://schemas.microsoft.com/office/drawing/2014/main" id="{5A98829A-C0BE-6F43-B666-19DED16249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1image19819200">
            <a:extLst>
              <a:ext uri="{FF2B5EF4-FFF2-40B4-BE49-F238E27FC236}">
                <a16:creationId xmlns:a16="http://schemas.microsoft.com/office/drawing/2014/main" id="{38AB63BB-2546-D341-ABD0-0EC27B4905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1image19819392">
            <a:extLst>
              <a:ext uri="{FF2B5EF4-FFF2-40B4-BE49-F238E27FC236}">
                <a16:creationId xmlns:a16="http://schemas.microsoft.com/office/drawing/2014/main" id="{B1272BE3-5A3E-7744-8178-4D805C1A07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1image19819776">
            <a:extLst>
              <a:ext uri="{FF2B5EF4-FFF2-40B4-BE49-F238E27FC236}">
                <a16:creationId xmlns:a16="http://schemas.microsoft.com/office/drawing/2014/main" id="{1F8272EC-89AC-144E-A1A7-9943E1252E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1image19819968">
            <a:extLst>
              <a:ext uri="{FF2B5EF4-FFF2-40B4-BE49-F238E27FC236}">
                <a16:creationId xmlns:a16="http://schemas.microsoft.com/office/drawing/2014/main" id="{CAC993BF-5E1E-C847-8B36-01356E0F77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page1image19820928">
            <a:extLst>
              <a:ext uri="{FF2B5EF4-FFF2-40B4-BE49-F238E27FC236}">
                <a16:creationId xmlns:a16="http://schemas.microsoft.com/office/drawing/2014/main" id="{39B12DEC-98FB-D24F-956E-7B284A1EDA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page1image19820160">
            <a:extLst>
              <a:ext uri="{FF2B5EF4-FFF2-40B4-BE49-F238E27FC236}">
                <a16:creationId xmlns:a16="http://schemas.microsoft.com/office/drawing/2014/main" id="{07391478-82F5-1741-B8D9-7B6FA61563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page1image19821120">
            <a:extLst>
              <a:ext uri="{FF2B5EF4-FFF2-40B4-BE49-F238E27FC236}">
                <a16:creationId xmlns:a16="http://schemas.microsoft.com/office/drawing/2014/main" id="{E32768B8-8C02-4746-B717-4F32C14462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page1image19821888">
            <a:extLst>
              <a:ext uri="{FF2B5EF4-FFF2-40B4-BE49-F238E27FC236}">
                <a16:creationId xmlns:a16="http://schemas.microsoft.com/office/drawing/2014/main" id="{F7D07E7B-F79C-0542-8794-736A3CE6B6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page1image19822080">
            <a:extLst>
              <a:ext uri="{FF2B5EF4-FFF2-40B4-BE49-F238E27FC236}">
                <a16:creationId xmlns:a16="http://schemas.microsoft.com/office/drawing/2014/main" id="{ED376E55-377B-D44B-9B70-ABEC5AF267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page1image19822464">
            <a:extLst>
              <a:ext uri="{FF2B5EF4-FFF2-40B4-BE49-F238E27FC236}">
                <a16:creationId xmlns:a16="http://schemas.microsoft.com/office/drawing/2014/main" id="{8F3292FA-E3B6-8E4C-8910-F8A363DB6E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age1image19822656">
            <a:extLst>
              <a:ext uri="{FF2B5EF4-FFF2-40B4-BE49-F238E27FC236}">
                <a16:creationId xmlns:a16="http://schemas.microsoft.com/office/drawing/2014/main" id="{2E18C4A3-ACEA-2748-803B-2AACE94D76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page1image19822848">
            <a:extLst>
              <a:ext uri="{FF2B5EF4-FFF2-40B4-BE49-F238E27FC236}">
                <a16:creationId xmlns:a16="http://schemas.microsoft.com/office/drawing/2014/main" id="{9E823EAF-240B-7E4D-A0BD-0A116D40CC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age1image19823040">
            <a:extLst>
              <a:ext uri="{FF2B5EF4-FFF2-40B4-BE49-F238E27FC236}">
                <a16:creationId xmlns:a16="http://schemas.microsoft.com/office/drawing/2014/main" id="{23329E87-306E-7446-8FBD-D86C53B579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page1image19823232">
            <a:extLst>
              <a:ext uri="{FF2B5EF4-FFF2-40B4-BE49-F238E27FC236}">
                <a16:creationId xmlns:a16="http://schemas.microsoft.com/office/drawing/2014/main" id="{1B2D6303-C0B3-FB49-A285-7B44C1E489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page1image19823424">
            <a:extLst>
              <a:ext uri="{FF2B5EF4-FFF2-40B4-BE49-F238E27FC236}">
                <a16:creationId xmlns:a16="http://schemas.microsoft.com/office/drawing/2014/main" id="{951BF715-D095-2641-8124-6154E8F0C3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page1image19823616">
            <a:extLst>
              <a:ext uri="{FF2B5EF4-FFF2-40B4-BE49-F238E27FC236}">
                <a16:creationId xmlns:a16="http://schemas.microsoft.com/office/drawing/2014/main" id="{4DB5DCF7-0EFB-D349-AFD3-1ED2021818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page1image19823808">
            <a:extLst>
              <a:ext uri="{FF2B5EF4-FFF2-40B4-BE49-F238E27FC236}">
                <a16:creationId xmlns:a16="http://schemas.microsoft.com/office/drawing/2014/main" id="{07A25337-9C49-CA4D-AEF4-FA59AF8D9E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page1image19824000">
            <a:extLst>
              <a:ext uri="{FF2B5EF4-FFF2-40B4-BE49-F238E27FC236}">
                <a16:creationId xmlns:a16="http://schemas.microsoft.com/office/drawing/2014/main" id="{A3C8EE69-F249-9643-9605-03D25F7FD6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page1image19824192">
            <a:extLst>
              <a:ext uri="{FF2B5EF4-FFF2-40B4-BE49-F238E27FC236}">
                <a16:creationId xmlns:a16="http://schemas.microsoft.com/office/drawing/2014/main" id="{368014CC-2C18-2843-B43D-1FBE69F83B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page1image19824384">
            <a:extLst>
              <a:ext uri="{FF2B5EF4-FFF2-40B4-BE49-F238E27FC236}">
                <a16:creationId xmlns:a16="http://schemas.microsoft.com/office/drawing/2014/main" id="{E090C84D-BF92-C848-8F4D-C146143B1D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page1image19880704">
            <a:extLst>
              <a:ext uri="{FF2B5EF4-FFF2-40B4-BE49-F238E27FC236}">
                <a16:creationId xmlns:a16="http://schemas.microsoft.com/office/drawing/2014/main" id="{2D6DB8A0-0C0B-8144-BF40-FB2F61F48C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page1image19880896">
            <a:extLst>
              <a:ext uri="{FF2B5EF4-FFF2-40B4-BE49-F238E27FC236}">
                <a16:creationId xmlns:a16="http://schemas.microsoft.com/office/drawing/2014/main" id="{0CA038C6-7EC7-BB4C-B7CE-C925A70D4B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page1image19881280">
            <a:extLst>
              <a:ext uri="{FF2B5EF4-FFF2-40B4-BE49-F238E27FC236}">
                <a16:creationId xmlns:a16="http://schemas.microsoft.com/office/drawing/2014/main" id="{3F7290FE-4E93-D447-B59B-B4D1CA7620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page1image19881472">
            <a:extLst>
              <a:ext uri="{FF2B5EF4-FFF2-40B4-BE49-F238E27FC236}">
                <a16:creationId xmlns:a16="http://schemas.microsoft.com/office/drawing/2014/main" id="{A6DEF993-9EF7-3F4B-9626-C5C78FD22B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page1image19881856">
            <a:extLst>
              <a:ext uri="{FF2B5EF4-FFF2-40B4-BE49-F238E27FC236}">
                <a16:creationId xmlns:a16="http://schemas.microsoft.com/office/drawing/2014/main" id="{53417D01-BDDB-874A-8A0B-0A55830B7C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page1image19882048">
            <a:extLst>
              <a:ext uri="{FF2B5EF4-FFF2-40B4-BE49-F238E27FC236}">
                <a16:creationId xmlns:a16="http://schemas.microsoft.com/office/drawing/2014/main" id="{E71C7754-8876-3647-AEC4-136709FF2E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page1image19881664">
            <a:extLst>
              <a:ext uri="{FF2B5EF4-FFF2-40B4-BE49-F238E27FC236}">
                <a16:creationId xmlns:a16="http://schemas.microsoft.com/office/drawing/2014/main" id="{C6675FA1-E7F5-D447-970F-AA82F9B52C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page1image19882240">
            <a:extLst>
              <a:ext uri="{FF2B5EF4-FFF2-40B4-BE49-F238E27FC236}">
                <a16:creationId xmlns:a16="http://schemas.microsoft.com/office/drawing/2014/main" id="{3ED180FC-AFC8-D943-BE51-1472EEE51C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page1image19882816">
            <a:extLst>
              <a:ext uri="{FF2B5EF4-FFF2-40B4-BE49-F238E27FC236}">
                <a16:creationId xmlns:a16="http://schemas.microsoft.com/office/drawing/2014/main" id="{25452C9A-0C07-BE42-B455-FBCD617BBB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page1image19883008">
            <a:extLst>
              <a:ext uri="{FF2B5EF4-FFF2-40B4-BE49-F238E27FC236}">
                <a16:creationId xmlns:a16="http://schemas.microsoft.com/office/drawing/2014/main" id="{6EE4D633-0901-E14D-B8A6-5DB2A72FF0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page1image19882624">
            <a:extLst>
              <a:ext uri="{FF2B5EF4-FFF2-40B4-BE49-F238E27FC236}">
                <a16:creationId xmlns:a16="http://schemas.microsoft.com/office/drawing/2014/main" id="{8B0BD229-4999-7F48-97C3-EBCDBC8706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page1image19883200">
            <a:extLst>
              <a:ext uri="{FF2B5EF4-FFF2-40B4-BE49-F238E27FC236}">
                <a16:creationId xmlns:a16="http://schemas.microsoft.com/office/drawing/2014/main" id="{778D8A90-986C-8A4E-AA61-AA699E0DD56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page1image19883776">
            <a:extLst>
              <a:ext uri="{FF2B5EF4-FFF2-40B4-BE49-F238E27FC236}">
                <a16:creationId xmlns:a16="http://schemas.microsoft.com/office/drawing/2014/main" id="{90EE9E71-8629-2B44-A94A-81829F3917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page1image19883968">
            <a:extLst>
              <a:ext uri="{FF2B5EF4-FFF2-40B4-BE49-F238E27FC236}">
                <a16:creationId xmlns:a16="http://schemas.microsoft.com/office/drawing/2014/main" id="{43C0BF7A-6000-C94D-B09E-D2C57E5F3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page1image19875136">
            <a:extLst>
              <a:ext uri="{FF2B5EF4-FFF2-40B4-BE49-F238E27FC236}">
                <a16:creationId xmlns:a16="http://schemas.microsoft.com/office/drawing/2014/main" id="{C504B4E4-529C-F842-9113-1EC0DC9E2B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page1image19883584">
            <a:extLst>
              <a:ext uri="{FF2B5EF4-FFF2-40B4-BE49-F238E27FC236}">
                <a16:creationId xmlns:a16="http://schemas.microsoft.com/office/drawing/2014/main" id="{71B8AB1A-6B2D-824A-B4AF-DADF1582ED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page1image19884544">
            <a:extLst>
              <a:ext uri="{FF2B5EF4-FFF2-40B4-BE49-F238E27FC236}">
                <a16:creationId xmlns:a16="http://schemas.microsoft.com/office/drawing/2014/main" id="{08191368-5435-E140-BF22-DD9678C18E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page1image19884928">
            <a:extLst>
              <a:ext uri="{FF2B5EF4-FFF2-40B4-BE49-F238E27FC236}">
                <a16:creationId xmlns:a16="http://schemas.microsoft.com/office/drawing/2014/main" id="{171938D4-F5E0-FF4B-8D0C-D532395655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page1image19886080">
            <a:extLst>
              <a:ext uri="{FF2B5EF4-FFF2-40B4-BE49-F238E27FC236}">
                <a16:creationId xmlns:a16="http://schemas.microsoft.com/office/drawing/2014/main" id="{E96757D6-40DD-9D4A-A10F-F347519AFD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descr="page1image19888000">
            <a:extLst>
              <a:ext uri="{FF2B5EF4-FFF2-40B4-BE49-F238E27FC236}">
                <a16:creationId xmlns:a16="http://schemas.microsoft.com/office/drawing/2014/main" id="{C5A5959A-9D0A-1C42-8496-5A8905B100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page1image19888192">
            <a:extLst>
              <a:ext uri="{FF2B5EF4-FFF2-40B4-BE49-F238E27FC236}">
                <a16:creationId xmlns:a16="http://schemas.microsoft.com/office/drawing/2014/main" id="{5CA3ABDF-8E52-4444-8E50-398A4F9767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descr="page1image19887808">
            <a:extLst>
              <a:ext uri="{FF2B5EF4-FFF2-40B4-BE49-F238E27FC236}">
                <a16:creationId xmlns:a16="http://schemas.microsoft.com/office/drawing/2014/main" id="{61ACB4F1-A538-5E4A-93E9-3258B91A96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page1image19887232">
            <a:extLst>
              <a:ext uri="{FF2B5EF4-FFF2-40B4-BE49-F238E27FC236}">
                <a16:creationId xmlns:a16="http://schemas.microsoft.com/office/drawing/2014/main" id="{AAECCB76-30B1-5D4F-A934-1D3D9F5C0F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descr="page1image19889728">
            <a:extLst>
              <a:ext uri="{FF2B5EF4-FFF2-40B4-BE49-F238E27FC236}">
                <a16:creationId xmlns:a16="http://schemas.microsoft.com/office/drawing/2014/main" id="{67B3BCB7-5098-604E-B013-D7CE80A6A7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page1image19862784">
            <a:extLst>
              <a:ext uri="{FF2B5EF4-FFF2-40B4-BE49-F238E27FC236}">
                <a16:creationId xmlns:a16="http://schemas.microsoft.com/office/drawing/2014/main" id="{1896B675-799B-E74C-A055-C99341ABC0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page1image19863360">
            <a:extLst>
              <a:ext uri="{FF2B5EF4-FFF2-40B4-BE49-F238E27FC236}">
                <a16:creationId xmlns:a16="http://schemas.microsoft.com/office/drawing/2014/main" id="{EB76FF12-D54E-9B47-B067-682476AB33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page1image19782592">
            <a:extLst>
              <a:ext uri="{FF2B5EF4-FFF2-40B4-BE49-F238E27FC236}">
                <a16:creationId xmlns:a16="http://schemas.microsoft.com/office/drawing/2014/main" id="{1AE354C4-E8D9-864B-8927-DA26151E8F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page1image19789504">
            <a:extLst>
              <a:ext uri="{FF2B5EF4-FFF2-40B4-BE49-F238E27FC236}">
                <a16:creationId xmlns:a16="http://schemas.microsoft.com/office/drawing/2014/main" id="{D1307DCC-AF3D-414C-A0A3-0CDA2AC3A7D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page1image19787200">
            <a:extLst>
              <a:ext uri="{FF2B5EF4-FFF2-40B4-BE49-F238E27FC236}">
                <a16:creationId xmlns:a16="http://schemas.microsoft.com/office/drawing/2014/main" id="{2EA9B232-ABDA-3B49-852C-D35A9D47FF8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page1image19780480">
            <a:extLst>
              <a:ext uri="{FF2B5EF4-FFF2-40B4-BE49-F238E27FC236}">
                <a16:creationId xmlns:a16="http://schemas.microsoft.com/office/drawing/2014/main" id="{A5E3BE1A-FC36-CA40-BE70-D618E0A5A0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page1image19779904">
            <a:extLst>
              <a:ext uri="{FF2B5EF4-FFF2-40B4-BE49-F238E27FC236}">
                <a16:creationId xmlns:a16="http://schemas.microsoft.com/office/drawing/2014/main" id="{48748ABA-06B7-2542-9CA8-E5EC708AC5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127" descr="page1image12934144">
            <a:extLst>
              <a:ext uri="{FF2B5EF4-FFF2-40B4-BE49-F238E27FC236}">
                <a16:creationId xmlns:a16="http://schemas.microsoft.com/office/drawing/2014/main" id="{C981DCC1-7095-A140-9667-341C99A1F9B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descr="page1image19765824">
            <a:extLst>
              <a:ext uri="{FF2B5EF4-FFF2-40B4-BE49-F238E27FC236}">
                <a16:creationId xmlns:a16="http://schemas.microsoft.com/office/drawing/2014/main" id="{F53BA802-F375-5646-9579-3F27A78851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131" descr="page1image19756352">
            <a:extLst>
              <a:ext uri="{FF2B5EF4-FFF2-40B4-BE49-F238E27FC236}">
                <a16:creationId xmlns:a16="http://schemas.microsoft.com/office/drawing/2014/main" id="{837FEE83-613D-9349-9D98-8B3ED986D83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134" descr="page1image19807232">
            <a:extLst>
              <a:ext uri="{FF2B5EF4-FFF2-40B4-BE49-F238E27FC236}">
                <a16:creationId xmlns:a16="http://schemas.microsoft.com/office/drawing/2014/main" id="{71A5168D-166D-0946-8681-FC155138A4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9" name="Picture 135" descr="page1image19807808">
            <a:extLst>
              <a:ext uri="{FF2B5EF4-FFF2-40B4-BE49-F238E27FC236}">
                <a16:creationId xmlns:a16="http://schemas.microsoft.com/office/drawing/2014/main" id="{7162050F-AC59-914F-903C-36FBC97619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page1image19842560">
            <a:extLst>
              <a:ext uri="{FF2B5EF4-FFF2-40B4-BE49-F238E27FC236}">
                <a16:creationId xmlns:a16="http://schemas.microsoft.com/office/drawing/2014/main" id="{CD0F6AC1-4734-C74D-B51E-DE4ACE31E3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page1image19842752">
            <a:extLst>
              <a:ext uri="{FF2B5EF4-FFF2-40B4-BE49-F238E27FC236}">
                <a16:creationId xmlns:a16="http://schemas.microsoft.com/office/drawing/2014/main" id="{CFF10CEE-9D21-F44B-ADFD-8435AA78F3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page1image19844672">
            <a:extLst>
              <a:ext uri="{FF2B5EF4-FFF2-40B4-BE49-F238E27FC236}">
                <a16:creationId xmlns:a16="http://schemas.microsoft.com/office/drawing/2014/main" id="{157CF7A5-818E-6841-BB8A-23BF2896699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page1image19844864">
            <a:extLst>
              <a:ext uri="{FF2B5EF4-FFF2-40B4-BE49-F238E27FC236}">
                <a16:creationId xmlns:a16="http://schemas.microsoft.com/office/drawing/2014/main" id="{B476FEDE-AB39-4F4E-8460-6E09E360AA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page1image19845824">
            <a:extLst>
              <a:ext uri="{FF2B5EF4-FFF2-40B4-BE49-F238E27FC236}">
                <a16:creationId xmlns:a16="http://schemas.microsoft.com/office/drawing/2014/main" id="{68323654-EF25-E342-B350-8568CABC49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74" y="-151496"/>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page1image19846016">
            <a:extLst>
              <a:ext uri="{FF2B5EF4-FFF2-40B4-BE49-F238E27FC236}">
                <a16:creationId xmlns:a16="http://schemas.microsoft.com/office/drawing/2014/main" id="{27A834B5-364B-DA42-93AE-D863CBEB13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6FA0357-CAF9-7140-A5C8-73E35FAD7C2C}"/>
              </a:ext>
            </a:extLst>
          </p:cNvPr>
          <p:cNvSpPr/>
          <p:nvPr/>
        </p:nvSpPr>
        <p:spPr>
          <a:xfrm>
            <a:off x="1059192" y="773059"/>
            <a:ext cx="7166742" cy="584775"/>
          </a:xfrm>
          <a:prstGeom prst="rect">
            <a:avLst/>
          </a:prstGeom>
        </p:spPr>
        <p:txBody>
          <a:bodyPr wrap="square">
            <a:spAutoFit/>
          </a:bodyPr>
          <a:lstStyle/>
          <a:p>
            <a:r>
              <a:rPr lang="en-US" dirty="0"/>
              <a:t>Meeting Slots for 802.15 WG Nov Plenary</a:t>
            </a:r>
          </a:p>
        </p:txBody>
      </p:sp>
      <p:graphicFrame>
        <p:nvGraphicFramePr>
          <p:cNvPr id="12" name="Object 11">
            <a:extLst>
              <a:ext uri="{FF2B5EF4-FFF2-40B4-BE49-F238E27FC236}">
                <a16:creationId xmlns:a16="http://schemas.microsoft.com/office/drawing/2014/main" id="{FF38A15F-9834-9141-877C-6653DB19A35B}"/>
              </a:ext>
            </a:extLst>
          </p:cNvPr>
          <p:cNvGraphicFramePr>
            <a:graphicFrameLocks noChangeAspect="1"/>
          </p:cNvGraphicFramePr>
          <p:nvPr>
            <p:extLst>
              <p:ext uri="{D42A27DB-BD31-4B8C-83A1-F6EECF244321}">
                <p14:modId xmlns:p14="http://schemas.microsoft.com/office/powerpoint/2010/main" val="1621749794"/>
              </p:ext>
            </p:extLst>
          </p:nvPr>
        </p:nvGraphicFramePr>
        <p:xfrm>
          <a:off x="541109" y="1674091"/>
          <a:ext cx="8425091" cy="4241800"/>
        </p:xfrm>
        <a:graphic>
          <a:graphicData uri="http://schemas.openxmlformats.org/presentationml/2006/ole">
            <mc:AlternateContent xmlns:mc="http://schemas.openxmlformats.org/markup-compatibility/2006">
              <mc:Choice xmlns:v="urn:schemas-microsoft-com:vml" Requires="v">
                <p:oleObj spid="_x0000_s1033" name="Worksheet" r:id="rId15" imgW="18313400" imgH="9220200" progId="Excel.Sheet.12">
                  <p:embed/>
                </p:oleObj>
              </mc:Choice>
              <mc:Fallback>
                <p:oleObj name="Worksheet" r:id="rId15" imgW="18313400" imgH="9220200" progId="Excel.Sheet.12">
                  <p:embed/>
                  <p:pic>
                    <p:nvPicPr>
                      <p:cNvPr id="0" name=""/>
                      <p:cNvPicPr/>
                      <p:nvPr/>
                    </p:nvPicPr>
                    <p:blipFill>
                      <a:blip r:embed="rId16"/>
                      <a:stretch>
                        <a:fillRect/>
                      </a:stretch>
                    </p:blipFill>
                    <p:spPr>
                      <a:xfrm>
                        <a:off x="541109" y="1674091"/>
                        <a:ext cx="8425091" cy="4241800"/>
                      </a:xfrm>
                      <a:prstGeom prst="rect">
                        <a:avLst/>
                      </a:prstGeom>
                    </p:spPr>
                  </p:pic>
                </p:oleObj>
              </mc:Fallback>
            </mc:AlternateContent>
          </a:graphicData>
        </a:graphic>
      </p:graphicFrame>
    </p:spTree>
    <p:extLst>
      <p:ext uri="{BB962C8B-B14F-4D97-AF65-F5344CB8AC3E}">
        <p14:creationId xmlns:p14="http://schemas.microsoft.com/office/powerpoint/2010/main" val="338574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01BE9-A5D5-A14C-A952-E7502159A054}"/>
              </a:ext>
            </a:extLst>
          </p:cNvPr>
          <p:cNvSpPr>
            <a:spLocks noGrp="1"/>
          </p:cNvSpPr>
          <p:nvPr>
            <p:ph type="dt" sz="half" idx="10"/>
          </p:nvPr>
        </p:nvSpPr>
        <p:spPr/>
        <p:txBody>
          <a:bodyPr/>
          <a:lstStyle/>
          <a:p>
            <a:pPr>
              <a:defRPr/>
            </a:pPr>
            <a:r>
              <a:rPr lang="en-US"/>
              <a:t>Nov 2021</a:t>
            </a:r>
          </a:p>
        </p:txBody>
      </p:sp>
      <p:sp>
        <p:nvSpPr>
          <p:cNvPr id="3" name="Footer Placeholder 2">
            <a:extLst>
              <a:ext uri="{FF2B5EF4-FFF2-40B4-BE49-F238E27FC236}">
                <a16:creationId xmlns:a16="http://schemas.microsoft.com/office/drawing/2014/main" id="{59B92B33-B6A4-DB45-A2A6-A22A8C924DCD}"/>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693277E5-02B0-804A-BBC8-92A79902DFAF}"/>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2</a:t>
            </a:fld>
            <a:endParaRPr lang="en-US"/>
          </a:p>
        </p:txBody>
      </p:sp>
      <p:sp>
        <p:nvSpPr>
          <p:cNvPr id="6" name="Footer Placeholder 2">
            <a:extLst>
              <a:ext uri="{FF2B5EF4-FFF2-40B4-BE49-F238E27FC236}">
                <a16:creationId xmlns:a16="http://schemas.microsoft.com/office/drawing/2014/main" id="{26E70665-590C-8041-9C9F-43D50C1E04F7}"/>
              </a:ext>
            </a:extLst>
          </p:cNvPr>
          <p:cNvSpPr txBox="1">
            <a:spLocks/>
          </p:cNvSpPr>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3200" kern="1200">
                <a:solidFill>
                  <a:schemeClr val="tx1"/>
                </a:solidFill>
                <a:latin typeface="Times New Roman" charset="0"/>
                <a:ea typeface="ＭＳ Ｐゴシック" charset="0"/>
                <a:cs typeface="+mn-cs"/>
              </a:defRPr>
            </a:lvl1pPr>
            <a:lvl2pPr marL="742950" indent="-285750" algn="l" rtl="0" eaLnBrk="0" fontAlgn="base" hangingPunct="0">
              <a:spcBef>
                <a:spcPct val="0"/>
              </a:spcBef>
              <a:spcAft>
                <a:spcPct val="0"/>
              </a:spcAft>
              <a:defRPr sz="3200" kern="1200">
                <a:solidFill>
                  <a:schemeClr val="tx1"/>
                </a:solidFill>
                <a:latin typeface="Times New Roman" charset="0"/>
                <a:ea typeface="ＭＳ Ｐゴシック" charset="0"/>
                <a:cs typeface="+mn-cs"/>
              </a:defRPr>
            </a:lvl2pPr>
            <a:lvl3pPr marL="1143000" indent="-228600" algn="l" rtl="0" eaLnBrk="0" fontAlgn="base" hangingPunct="0">
              <a:spcBef>
                <a:spcPct val="0"/>
              </a:spcBef>
              <a:spcAft>
                <a:spcPct val="0"/>
              </a:spcAft>
              <a:defRPr sz="3200" kern="1200">
                <a:solidFill>
                  <a:schemeClr val="tx1"/>
                </a:solidFill>
                <a:latin typeface="Times New Roman" charset="0"/>
                <a:ea typeface="ＭＳ Ｐゴシック" charset="0"/>
                <a:cs typeface="+mn-cs"/>
              </a:defRPr>
            </a:lvl3pPr>
            <a:lvl4pPr marL="1600200" indent="-228600" algn="l" rtl="0" eaLnBrk="0" fontAlgn="base" hangingPunct="0">
              <a:spcBef>
                <a:spcPct val="0"/>
              </a:spcBef>
              <a:spcAft>
                <a:spcPct val="0"/>
              </a:spcAft>
              <a:defRPr sz="3200" kern="1200">
                <a:solidFill>
                  <a:schemeClr val="tx1"/>
                </a:solidFill>
                <a:latin typeface="Times New Roman" charset="0"/>
                <a:ea typeface="ＭＳ Ｐゴシック" charset="0"/>
                <a:cs typeface="+mn-cs"/>
              </a:defRPr>
            </a:lvl4pPr>
            <a:lvl5pPr marL="2057400" indent="-228600" algn="l" rtl="0" eaLnBrk="0" fontAlgn="base" hangingPunct="0">
              <a:spcBef>
                <a:spcPct val="0"/>
              </a:spcBef>
              <a:spcAft>
                <a:spcPct val="0"/>
              </a:spcAft>
              <a:defRPr sz="3200" kern="1200">
                <a:solidFill>
                  <a:schemeClr val="tx1"/>
                </a:solidFill>
                <a:latin typeface="Times New Roman" charset="0"/>
                <a:ea typeface="ＭＳ Ｐゴシック" charset="0"/>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charset="0"/>
                <a:ea typeface="ＭＳ Ｐゴシック" charset="0"/>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charset="0"/>
                <a:ea typeface="ＭＳ Ｐゴシック" charset="0"/>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charset="0"/>
                <a:ea typeface="ＭＳ Ｐゴシック" charset="0"/>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charset="0"/>
                <a:ea typeface="ＭＳ Ｐゴシック" charset="0"/>
                <a:cs typeface="+mn-cs"/>
              </a:defRPr>
            </a:lvl9pPr>
          </a:lstStyle>
          <a:p>
            <a:pPr>
              <a:defRPr/>
            </a:pPr>
            <a:r>
              <a:rPr lang="en-US" sz="1200"/>
              <a:t>Pat Kinney, Kinney Consulting</a:t>
            </a:r>
          </a:p>
        </p:txBody>
      </p:sp>
      <p:sp>
        <p:nvSpPr>
          <p:cNvPr id="7" name="Slide Number Placeholder 3">
            <a:extLst>
              <a:ext uri="{FF2B5EF4-FFF2-40B4-BE49-F238E27FC236}">
                <a16:creationId xmlns:a16="http://schemas.microsoft.com/office/drawing/2014/main" id="{E8EE7F7A-DE6C-F649-9B4F-E5F9FF4C4D38}"/>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a:t>Slide </a:t>
            </a:r>
            <a:fld id="{ABF3F59C-4E11-4FD6-8A47-A2608A57B359}" type="slidenum">
              <a:rPr lang="en-US" sz="1200" smtClean="0"/>
              <a:pPr>
                <a:defRPr/>
              </a:pPr>
              <a:t>2</a:t>
            </a:fld>
            <a:endParaRPr lang="en-US" sz="1200"/>
          </a:p>
        </p:txBody>
      </p:sp>
      <p:sp>
        <p:nvSpPr>
          <p:cNvPr id="8" name="Rectangle 1026">
            <a:extLst>
              <a:ext uri="{FF2B5EF4-FFF2-40B4-BE49-F238E27FC236}">
                <a16:creationId xmlns:a16="http://schemas.microsoft.com/office/drawing/2014/main" id="{F5F3B416-EFB0-E74A-A42E-E637F68C3BA1}"/>
              </a:ext>
            </a:extLst>
          </p:cNvPr>
          <p:cNvSpPr>
            <a:spLocks noChangeArrowheads="1"/>
          </p:cNvSpPr>
          <p:nvPr/>
        </p:nvSpPr>
        <p:spPr bwMode="auto">
          <a:xfrm>
            <a:off x="152400" y="838200"/>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ctr">
              <a:defRPr/>
            </a:pPr>
            <a:r>
              <a:rPr lang="en-US">
                <a:solidFill>
                  <a:schemeClr val="tx2"/>
                </a:solidFill>
                <a:latin typeface="Times New Roman" charset="0"/>
                <a:ea typeface="ＭＳ Ｐゴシック" charset="0"/>
              </a:rPr>
              <a:t>802.15 Organization Chart</a:t>
            </a:r>
          </a:p>
        </p:txBody>
      </p:sp>
      <p:cxnSp>
        <p:nvCxnSpPr>
          <p:cNvPr id="11" name="_s1032">
            <a:extLst>
              <a:ext uri="{FF2B5EF4-FFF2-40B4-BE49-F238E27FC236}">
                <a16:creationId xmlns:a16="http://schemas.microsoft.com/office/drawing/2014/main" id="{76902712-07BA-714A-ABB6-B094C9096FF8}"/>
              </a:ext>
            </a:extLst>
          </p:cNvPr>
          <p:cNvCxnSpPr>
            <a:cxnSpLocks noChangeShapeType="1"/>
            <a:stCxn id="23" idx="1"/>
            <a:endCxn id="18" idx="2"/>
          </p:cNvCxnSpPr>
          <p:nvPr/>
        </p:nvCxnSpPr>
        <p:spPr bwMode="auto">
          <a:xfrm rot="10800000">
            <a:off x="2917032" y="3297238"/>
            <a:ext cx="329022" cy="289619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4" name="_s1037">
            <a:extLst>
              <a:ext uri="{FF2B5EF4-FFF2-40B4-BE49-F238E27FC236}">
                <a16:creationId xmlns:a16="http://schemas.microsoft.com/office/drawing/2014/main" id="{584F8BAD-D946-7748-8E89-259F71F57E89}"/>
              </a:ext>
            </a:extLst>
          </p:cNvPr>
          <p:cNvCxnSpPr>
            <a:cxnSpLocks noChangeShapeType="1"/>
            <a:stCxn id="21" idx="1"/>
            <a:endCxn id="25" idx="3"/>
          </p:cNvCxnSpPr>
          <p:nvPr/>
        </p:nvCxnSpPr>
        <p:spPr bwMode="auto">
          <a:xfrm flipH="1" flipV="1">
            <a:off x="2498773" y="4299626"/>
            <a:ext cx="748868" cy="2249"/>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 name="_s1038">
            <a:extLst>
              <a:ext uri="{FF2B5EF4-FFF2-40B4-BE49-F238E27FC236}">
                <a16:creationId xmlns:a16="http://schemas.microsoft.com/office/drawing/2014/main" id="{3CFDE1D2-F1F5-F04F-9721-F21C0FDB9C00}"/>
              </a:ext>
            </a:extLst>
          </p:cNvPr>
          <p:cNvCxnSpPr>
            <a:cxnSpLocks noChangeShapeType="1"/>
            <a:stCxn id="33" idx="3"/>
          </p:cNvCxnSpPr>
          <p:nvPr/>
        </p:nvCxnSpPr>
        <p:spPr bwMode="auto">
          <a:xfrm flipV="1">
            <a:off x="2490914" y="3378200"/>
            <a:ext cx="423015" cy="281523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6" name="_s1041">
            <a:extLst>
              <a:ext uri="{FF2B5EF4-FFF2-40B4-BE49-F238E27FC236}">
                <a16:creationId xmlns:a16="http://schemas.microsoft.com/office/drawing/2014/main" id="{A0041820-8CC4-D44C-AE2F-96E2D276D942}"/>
              </a:ext>
            </a:extLst>
          </p:cNvPr>
          <p:cNvCxnSpPr>
            <a:cxnSpLocks noChangeShapeType="1"/>
          </p:cNvCxnSpPr>
          <p:nvPr/>
        </p:nvCxnSpPr>
        <p:spPr bwMode="auto">
          <a:xfrm flipV="1">
            <a:off x="6039645" y="1610124"/>
            <a:ext cx="13281" cy="1524396"/>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7" name="_s1043">
            <a:extLst>
              <a:ext uri="{FF2B5EF4-FFF2-40B4-BE49-F238E27FC236}">
                <a16:creationId xmlns:a16="http://schemas.microsoft.com/office/drawing/2014/main" id="{0FF934FF-9B46-834A-A318-62D7B0EF58B9}"/>
              </a:ext>
            </a:extLst>
          </p:cNvPr>
          <p:cNvSpPr>
            <a:spLocks noChangeArrowheads="1"/>
          </p:cNvSpPr>
          <p:nvPr/>
        </p:nvSpPr>
        <p:spPr bwMode="auto">
          <a:xfrm>
            <a:off x="4724401" y="721521"/>
            <a:ext cx="4040186" cy="88860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114300">
              <a:spcAft>
                <a:spcPts val="600"/>
              </a:spcAft>
            </a:pPr>
            <a:r>
              <a:rPr lang="en-US" sz="1100" b="1" dirty="0"/>
              <a:t>802.15 WG Chair:  Pat Kinney Kinney Consulting</a:t>
            </a:r>
          </a:p>
          <a:p>
            <a:pPr marL="114300"/>
            <a:r>
              <a:rPr lang="en-US" sz="1100" b="1" dirty="0"/>
              <a:t>802.15 Vice Chair:  Rick Alfvin, Linespeed</a:t>
            </a:r>
          </a:p>
          <a:p>
            <a:pPr marL="114300"/>
            <a:r>
              <a:rPr lang="en-US" sz="1100" b="1" dirty="0"/>
              <a:t>802.15 Vice Chair:  Clint Powell, Facebook</a:t>
            </a:r>
          </a:p>
          <a:p>
            <a:pPr marL="114300"/>
            <a:r>
              <a:rPr lang="en-US" sz="1100" b="1" dirty="0"/>
              <a:t>802.15 Vice Chair:  Phil Beecher, Wi-SUN Alliance</a:t>
            </a:r>
          </a:p>
        </p:txBody>
      </p:sp>
      <p:sp>
        <p:nvSpPr>
          <p:cNvPr id="18" name="_s1044">
            <a:extLst>
              <a:ext uri="{FF2B5EF4-FFF2-40B4-BE49-F238E27FC236}">
                <a16:creationId xmlns:a16="http://schemas.microsoft.com/office/drawing/2014/main" id="{3C3F689B-E09C-BF44-ADAA-5C2714537EDB}"/>
              </a:ext>
            </a:extLst>
          </p:cNvPr>
          <p:cNvSpPr>
            <a:spLocks noChangeArrowheads="1"/>
          </p:cNvSpPr>
          <p:nvPr/>
        </p:nvSpPr>
        <p:spPr bwMode="auto">
          <a:xfrm>
            <a:off x="1752600" y="2971800"/>
            <a:ext cx="2328863" cy="325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400" b="1" dirty="0"/>
              <a:t>Task Groups (TGs)</a:t>
            </a:r>
          </a:p>
        </p:txBody>
      </p:sp>
      <p:sp>
        <p:nvSpPr>
          <p:cNvPr id="19" name="_s1045">
            <a:extLst>
              <a:ext uri="{FF2B5EF4-FFF2-40B4-BE49-F238E27FC236}">
                <a16:creationId xmlns:a16="http://schemas.microsoft.com/office/drawing/2014/main" id="{3CCB6B05-B6BD-7949-B127-D0B415039874}"/>
              </a:ext>
            </a:extLst>
          </p:cNvPr>
          <p:cNvSpPr>
            <a:spLocks noChangeArrowheads="1"/>
          </p:cNvSpPr>
          <p:nvPr/>
        </p:nvSpPr>
        <p:spPr bwMode="auto">
          <a:xfrm>
            <a:off x="3241292" y="1747046"/>
            <a:ext cx="2468153" cy="5143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50" b="1" dirty="0"/>
              <a:t>Secretary</a:t>
            </a:r>
          </a:p>
          <a:p>
            <a:pPr algn="ctr"/>
            <a:r>
              <a:rPr lang="en-US" sz="1050" b="1" dirty="0"/>
              <a:t>Clint Powell, Facebook</a:t>
            </a:r>
          </a:p>
        </p:txBody>
      </p:sp>
      <p:sp>
        <p:nvSpPr>
          <p:cNvPr id="20" name="_s1047">
            <a:extLst>
              <a:ext uri="{FF2B5EF4-FFF2-40B4-BE49-F238E27FC236}">
                <a16:creationId xmlns:a16="http://schemas.microsoft.com/office/drawing/2014/main" id="{657E9C37-34AC-8A45-A58C-6737000E2B40}"/>
              </a:ext>
            </a:extLst>
          </p:cNvPr>
          <p:cNvSpPr>
            <a:spLocks noChangeArrowheads="1"/>
          </p:cNvSpPr>
          <p:nvPr/>
        </p:nvSpPr>
        <p:spPr bwMode="auto">
          <a:xfrm>
            <a:off x="3241292" y="2406650"/>
            <a:ext cx="2468153" cy="469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defRPr/>
            </a:pPr>
            <a:r>
              <a:rPr lang="en-US" sz="1050" b="1" dirty="0"/>
              <a:t>Working Group Technical Editor</a:t>
            </a:r>
          </a:p>
          <a:p>
            <a:pPr algn="ctr">
              <a:defRPr/>
            </a:pPr>
            <a:r>
              <a:rPr lang="en-US" sz="1050" b="1" dirty="0"/>
              <a:t>James Gilb</a:t>
            </a:r>
          </a:p>
        </p:txBody>
      </p:sp>
      <p:sp>
        <p:nvSpPr>
          <p:cNvPr id="21" name="_s1049">
            <a:extLst>
              <a:ext uri="{FF2B5EF4-FFF2-40B4-BE49-F238E27FC236}">
                <a16:creationId xmlns:a16="http://schemas.microsoft.com/office/drawing/2014/main" id="{E8E96B8A-5D36-D043-9741-E08DDFF24373}"/>
              </a:ext>
            </a:extLst>
          </p:cNvPr>
          <p:cNvSpPr>
            <a:spLocks noChangeArrowheads="1"/>
          </p:cNvSpPr>
          <p:nvPr/>
        </p:nvSpPr>
        <p:spPr bwMode="auto">
          <a:xfrm>
            <a:off x="3247641" y="4022483"/>
            <a:ext cx="2435225" cy="55878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r>
              <a:rPr lang="en-US" sz="1200" b="1" dirty="0"/>
              <a:t>TG13 Gigabit OWC</a:t>
            </a:r>
          </a:p>
          <a:p>
            <a:r>
              <a:rPr lang="en-US" sz="1100" dirty="0"/>
              <a:t>Chair: Volker Jungnickel</a:t>
            </a:r>
          </a:p>
          <a:p>
            <a:r>
              <a:rPr lang="en-US" sz="1100" dirty="0"/>
              <a:t>Fraunhofer Heinrich Hertz Institute</a:t>
            </a:r>
            <a:endParaRPr lang="en-US" sz="1100" b="1" dirty="0"/>
          </a:p>
        </p:txBody>
      </p:sp>
      <p:sp>
        <p:nvSpPr>
          <p:cNvPr id="22" name="_s1051">
            <a:extLst>
              <a:ext uri="{FF2B5EF4-FFF2-40B4-BE49-F238E27FC236}">
                <a16:creationId xmlns:a16="http://schemas.microsoft.com/office/drawing/2014/main" id="{DCF0B715-D498-6E4B-A138-23CDA541E8A3}"/>
              </a:ext>
            </a:extLst>
          </p:cNvPr>
          <p:cNvSpPr>
            <a:spLocks noChangeArrowheads="1"/>
          </p:cNvSpPr>
          <p:nvPr/>
        </p:nvSpPr>
        <p:spPr bwMode="auto">
          <a:xfrm>
            <a:off x="3241292" y="5316021"/>
            <a:ext cx="24479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b="1"/>
          </a:p>
        </p:txBody>
      </p:sp>
      <p:sp>
        <p:nvSpPr>
          <p:cNvPr id="23" name="_s1054">
            <a:extLst>
              <a:ext uri="{FF2B5EF4-FFF2-40B4-BE49-F238E27FC236}">
                <a16:creationId xmlns:a16="http://schemas.microsoft.com/office/drawing/2014/main" id="{AB6D458D-B36D-B744-B653-302295C3C0CC}"/>
              </a:ext>
            </a:extLst>
          </p:cNvPr>
          <p:cNvSpPr>
            <a:spLocks noChangeArrowheads="1"/>
          </p:cNvSpPr>
          <p:nvPr/>
        </p:nvSpPr>
        <p:spPr bwMode="auto">
          <a:xfrm>
            <a:off x="3246054" y="5941815"/>
            <a:ext cx="2443163" cy="503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600"/>
          </a:p>
        </p:txBody>
      </p:sp>
      <p:sp>
        <p:nvSpPr>
          <p:cNvPr id="24" name="_s1056">
            <a:extLst>
              <a:ext uri="{FF2B5EF4-FFF2-40B4-BE49-F238E27FC236}">
                <a16:creationId xmlns:a16="http://schemas.microsoft.com/office/drawing/2014/main" id="{8FEFBE3E-44FD-FC43-BEB9-06F30D5A0896}"/>
              </a:ext>
            </a:extLst>
          </p:cNvPr>
          <p:cNvSpPr>
            <a:spLocks noChangeArrowheads="1"/>
          </p:cNvSpPr>
          <p:nvPr/>
        </p:nvSpPr>
        <p:spPr bwMode="auto">
          <a:xfrm>
            <a:off x="3259931" y="3421036"/>
            <a:ext cx="2424113" cy="5298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lgn="ctr">
              <a:defRPr/>
            </a:pPr>
            <a:endParaRPr lang="en-US" sz="1000" b="1">
              <a:latin typeface="Times New Roman" charset="0"/>
              <a:ea typeface="ＭＳ Ｐゴシック" charset="0"/>
            </a:endParaRPr>
          </a:p>
        </p:txBody>
      </p:sp>
      <p:sp>
        <p:nvSpPr>
          <p:cNvPr id="25" name="_s1057">
            <a:extLst>
              <a:ext uri="{FF2B5EF4-FFF2-40B4-BE49-F238E27FC236}">
                <a16:creationId xmlns:a16="http://schemas.microsoft.com/office/drawing/2014/main" id="{A6930235-19B0-AC41-96E5-4FA575BACF01}"/>
              </a:ext>
            </a:extLst>
          </p:cNvPr>
          <p:cNvSpPr>
            <a:spLocks noChangeArrowheads="1"/>
          </p:cNvSpPr>
          <p:nvPr/>
        </p:nvSpPr>
        <p:spPr bwMode="auto">
          <a:xfrm>
            <a:off x="169911" y="4037688"/>
            <a:ext cx="2328862" cy="5238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en-US" sz="1000" dirty="0"/>
          </a:p>
          <a:p>
            <a:pPr>
              <a:tabLst>
                <a:tab pos="0" algn="l"/>
              </a:tabLst>
              <a:defRPr/>
            </a:pPr>
            <a:endParaRPr lang="en-US" sz="1000" b="1" dirty="0">
              <a:solidFill>
                <a:srgbClr val="000000"/>
              </a:solidFill>
              <a:latin typeface="Times New Roman" charset="0"/>
              <a:ea typeface="ＭＳ Ｐゴシック" charset="0"/>
            </a:endParaRPr>
          </a:p>
        </p:txBody>
      </p:sp>
      <p:sp>
        <p:nvSpPr>
          <p:cNvPr id="26" name="_s1058">
            <a:extLst>
              <a:ext uri="{FF2B5EF4-FFF2-40B4-BE49-F238E27FC236}">
                <a16:creationId xmlns:a16="http://schemas.microsoft.com/office/drawing/2014/main" id="{69A3960C-8D4E-6345-8B59-5217C2177DC6}"/>
              </a:ext>
            </a:extLst>
          </p:cNvPr>
          <p:cNvSpPr>
            <a:spLocks noChangeArrowheads="1"/>
          </p:cNvSpPr>
          <p:nvPr/>
        </p:nvSpPr>
        <p:spPr bwMode="auto">
          <a:xfrm>
            <a:off x="6429375" y="3378200"/>
            <a:ext cx="2449514" cy="306685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lstStyle/>
          <a:p>
            <a:pPr>
              <a:spcAft>
                <a:spcPts val="300"/>
              </a:spcAft>
              <a:defRPr/>
            </a:pPr>
            <a:r>
              <a:rPr lang="en-US" sz="1000" b="1" u="sng" dirty="0"/>
              <a:t>STUDY GROUPS (SG)</a:t>
            </a:r>
            <a:r>
              <a:rPr lang="en-US" sz="1000" dirty="0"/>
              <a:t>:</a:t>
            </a:r>
          </a:p>
          <a:p>
            <a:pPr>
              <a:spcAft>
                <a:spcPts val="300"/>
              </a:spcAft>
              <a:defRPr/>
            </a:pPr>
            <a:r>
              <a:rPr lang="en-US" sz="1000" b="1" dirty="0"/>
              <a:t>SG15.3ma  (Revision a)      </a:t>
            </a:r>
          </a:p>
          <a:p>
            <a:pPr marL="174625"/>
            <a:r>
              <a:rPr lang="en-US" sz="1000" dirty="0"/>
              <a:t>Chair: Thomas Kürner, </a:t>
            </a:r>
          </a:p>
          <a:p>
            <a:pPr marL="174625"/>
            <a:r>
              <a:rPr lang="en-US" sz="1000" dirty="0"/>
              <a:t>Technische Universität Braunschweig</a:t>
            </a:r>
          </a:p>
          <a:p>
            <a:pPr>
              <a:spcAft>
                <a:spcPts val="300"/>
              </a:spcAft>
              <a:defRPr/>
            </a:pPr>
            <a:r>
              <a:rPr lang="en-US" sz="1000" b="1" u="sng" dirty="0">
                <a:solidFill>
                  <a:srgbClr val="000000"/>
                </a:solidFill>
              </a:rPr>
              <a:t>INTEREST GROUPS (IG)</a:t>
            </a:r>
            <a:endParaRPr lang="en-US" sz="1000" b="1" u="sng" dirty="0"/>
          </a:p>
          <a:p>
            <a:pPr>
              <a:spcAft>
                <a:spcPts val="300"/>
              </a:spcAft>
              <a:defRPr/>
            </a:pPr>
            <a:r>
              <a:rPr lang="en-US" sz="1000" b="1" u="sng" dirty="0"/>
              <a:t>STANDING COMMITTEES (SC)</a:t>
            </a:r>
          </a:p>
          <a:p>
            <a:pPr>
              <a:defRPr/>
            </a:pPr>
            <a:r>
              <a:rPr lang="en-US" sz="1000" b="1" dirty="0"/>
              <a:t>SC IETF</a:t>
            </a:r>
          </a:p>
          <a:p>
            <a:pPr marL="228600">
              <a:defRPr/>
            </a:pPr>
            <a:r>
              <a:rPr lang="en-US" sz="1000" dirty="0"/>
              <a:t>Chair: Tero Kivinen, Self</a:t>
            </a:r>
          </a:p>
          <a:p>
            <a:pPr>
              <a:defRPr/>
            </a:pPr>
            <a:r>
              <a:rPr lang="en-US" sz="1000" b="1" dirty="0"/>
              <a:t>SC WNG</a:t>
            </a:r>
          </a:p>
          <a:p>
            <a:pPr marL="228600">
              <a:defRPr/>
            </a:pPr>
            <a:r>
              <a:rPr lang="en-US" sz="1000" dirty="0"/>
              <a:t>Chair: Ben Rolfe, Blind Creek Associate</a:t>
            </a:r>
          </a:p>
          <a:p>
            <a:pPr>
              <a:defRPr/>
            </a:pPr>
            <a:r>
              <a:rPr lang="en-US" sz="1000" b="1" dirty="0"/>
              <a:t>SC Maintenance / Rules</a:t>
            </a:r>
          </a:p>
          <a:p>
            <a:pPr marL="228600">
              <a:defRPr/>
            </a:pPr>
            <a:r>
              <a:rPr lang="en-US" sz="1000" dirty="0"/>
              <a:t>Chair: </a:t>
            </a:r>
            <a:r>
              <a:rPr lang="en-US" sz="1000" dirty="0">
                <a:solidFill>
                  <a:srgbClr val="000000"/>
                </a:solidFill>
              </a:rPr>
              <a:t>Phil Beecher, Wi-SUN Alliance</a:t>
            </a:r>
            <a:endParaRPr lang="en-US" sz="1000" dirty="0"/>
          </a:p>
          <a:p>
            <a:pPr>
              <a:defRPr/>
            </a:pPr>
            <a:r>
              <a:rPr lang="en-US" sz="1000" b="1" dirty="0"/>
              <a:t>SC TeraHertz (THz) </a:t>
            </a:r>
          </a:p>
          <a:p>
            <a:pPr marL="174625" lvl="1">
              <a:defRPr/>
            </a:pPr>
            <a:r>
              <a:rPr lang="en-US" sz="1000" dirty="0"/>
              <a:t>Chair: </a:t>
            </a:r>
            <a:r>
              <a:rPr lang="de-DE" sz="1000" dirty="0"/>
              <a:t>Thomas Kürner, </a:t>
            </a:r>
          </a:p>
          <a:p>
            <a:pPr marL="174625" lvl="1">
              <a:defRPr/>
            </a:pPr>
            <a:r>
              <a:rPr lang="de-DE" sz="1000" dirty="0"/>
              <a:t>Technische Universität Braunschweig</a:t>
            </a:r>
          </a:p>
          <a:p>
            <a:pPr>
              <a:defRPr/>
            </a:pPr>
            <a:endParaRPr lang="en-US" sz="1000" b="1" u="sng" dirty="0"/>
          </a:p>
          <a:p>
            <a:pPr>
              <a:defRPr/>
            </a:pPr>
            <a:endParaRPr lang="en-US" sz="1000" u="sng" dirty="0"/>
          </a:p>
        </p:txBody>
      </p:sp>
      <p:sp>
        <p:nvSpPr>
          <p:cNvPr id="27" name="Rectangle 1029">
            <a:extLst>
              <a:ext uri="{FF2B5EF4-FFF2-40B4-BE49-F238E27FC236}">
                <a16:creationId xmlns:a16="http://schemas.microsoft.com/office/drawing/2014/main" id="{21C5595F-244D-B84C-B7CC-735EEF3BA49D}"/>
              </a:ext>
            </a:extLst>
          </p:cNvPr>
          <p:cNvSpPr>
            <a:spLocks noChangeArrowheads="1"/>
          </p:cNvSpPr>
          <p:nvPr/>
        </p:nvSpPr>
        <p:spPr bwMode="auto">
          <a:xfrm>
            <a:off x="228600" y="1701800"/>
            <a:ext cx="2767806" cy="1096963"/>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1" hangingPunct="1">
              <a:defRPr/>
            </a:pPr>
            <a:endParaRPr lang="en-US" sz="1400" dirty="0">
              <a:latin typeface="Arial" charset="0"/>
              <a:ea typeface="ＭＳ Ｐゴシック" charset="0"/>
            </a:endParaRPr>
          </a:p>
          <a:p>
            <a:pPr algn="ctr" eaLnBrk="1" hangingPunct="1">
              <a:defRPr/>
            </a:pPr>
            <a:r>
              <a:rPr lang="en-US" sz="1400" dirty="0">
                <a:latin typeface="Arial" charset="0"/>
                <a:ea typeface="ＭＳ Ｐゴシック" charset="0"/>
              </a:rPr>
              <a:t>To add your name </a:t>
            </a:r>
          </a:p>
          <a:p>
            <a:pPr algn="ctr" eaLnBrk="1" hangingPunct="1">
              <a:defRPr/>
            </a:pPr>
            <a:r>
              <a:rPr lang="en-US" sz="1400" dirty="0">
                <a:latin typeface="Arial" charset="0"/>
                <a:ea typeface="ＭＳ Ｐゴシック" charset="0"/>
              </a:rPr>
              <a:t>to the WG/TG/SG/IG reflectors </a:t>
            </a:r>
          </a:p>
          <a:p>
            <a:pPr algn="ctr" eaLnBrk="1" hangingPunct="1">
              <a:defRPr/>
            </a:pPr>
            <a:r>
              <a:rPr lang="en-US" sz="1400" dirty="0">
                <a:latin typeface="Arial" charset="0"/>
                <a:ea typeface="ＭＳ Ｐゴシック" charset="0"/>
              </a:rPr>
              <a:t>please go to </a:t>
            </a:r>
            <a:r>
              <a:rPr lang="en-US" sz="1400" b="1" dirty="0">
                <a:solidFill>
                  <a:schemeClr val="accent6">
                    <a:alpha val="70096"/>
                  </a:schemeClr>
                </a:solidFill>
                <a:latin typeface="Arial" charset="0"/>
                <a:ea typeface="ＭＳ Ｐゴシック" charset="0"/>
                <a:hlinkClick r:id="rId2">
                  <a:extLst>
                    <a:ext uri="{A12FA001-AC4F-418D-AE19-62706E023703}">
                      <ahyp:hlinkClr xmlns:ahyp="http://schemas.microsoft.com/office/drawing/2018/hyperlinkcolor" val="tx"/>
                    </a:ext>
                  </a:extLst>
                </a:hlinkClick>
              </a:rPr>
              <a:t>www.ieee802.org/15</a:t>
            </a:r>
            <a:endParaRPr lang="en-US" sz="1400" b="1" dirty="0">
              <a:solidFill>
                <a:schemeClr val="accent6">
                  <a:alpha val="70096"/>
                </a:schemeClr>
              </a:solidFill>
              <a:latin typeface="Arial" charset="0"/>
              <a:ea typeface="ＭＳ Ｐゴシック" charset="0"/>
            </a:endParaRPr>
          </a:p>
          <a:p>
            <a:pPr algn="ctr" eaLnBrk="1" hangingPunct="1">
              <a:defRPr/>
            </a:pPr>
            <a:endParaRPr lang="en-US" sz="1400" dirty="0">
              <a:latin typeface="Arial" charset="0"/>
              <a:ea typeface="ＭＳ Ｐゴシック" charset="0"/>
            </a:endParaRPr>
          </a:p>
        </p:txBody>
      </p:sp>
      <p:sp>
        <p:nvSpPr>
          <p:cNvPr id="28" name="_s1051">
            <a:extLst>
              <a:ext uri="{FF2B5EF4-FFF2-40B4-BE49-F238E27FC236}">
                <a16:creationId xmlns:a16="http://schemas.microsoft.com/office/drawing/2014/main" id="{867BCBE7-C1C7-9E40-BE92-5D7AED0C3E00}"/>
              </a:ext>
            </a:extLst>
          </p:cNvPr>
          <p:cNvSpPr>
            <a:spLocks noChangeArrowheads="1"/>
          </p:cNvSpPr>
          <p:nvPr/>
        </p:nvSpPr>
        <p:spPr bwMode="auto">
          <a:xfrm>
            <a:off x="3241675" y="5921377"/>
            <a:ext cx="2422525" cy="49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r>
              <a:rPr lang="en-US" sz="1100" b="1" dirty="0"/>
              <a:t>TG16t Spectrum Characterization </a:t>
            </a:r>
          </a:p>
          <a:p>
            <a:r>
              <a:rPr lang="en-US" sz="1100" b="1" dirty="0"/>
              <a:t>and Occupancy Sensing</a:t>
            </a:r>
          </a:p>
          <a:p>
            <a:r>
              <a:rPr lang="en-US" sz="1000" dirty="0"/>
              <a:t>Chair: Tim Godfrey, EPRI</a:t>
            </a:r>
          </a:p>
        </p:txBody>
      </p:sp>
      <p:sp>
        <p:nvSpPr>
          <p:cNvPr id="29" name="_s1051">
            <a:extLst>
              <a:ext uri="{FF2B5EF4-FFF2-40B4-BE49-F238E27FC236}">
                <a16:creationId xmlns:a16="http://schemas.microsoft.com/office/drawing/2014/main" id="{A77BF8DF-89FF-FB40-9C80-99E3A20A9213}"/>
              </a:ext>
            </a:extLst>
          </p:cNvPr>
          <p:cNvSpPr>
            <a:spLocks noChangeArrowheads="1"/>
          </p:cNvSpPr>
          <p:nvPr/>
        </p:nvSpPr>
        <p:spPr bwMode="auto">
          <a:xfrm>
            <a:off x="3299264" y="5407024"/>
            <a:ext cx="23510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a:endParaRPr lang="en-US" sz="1000" b="1" dirty="0"/>
          </a:p>
        </p:txBody>
      </p:sp>
      <p:sp>
        <p:nvSpPr>
          <p:cNvPr id="30" name="_s1053">
            <a:extLst>
              <a:ext uri="{FF2B5EF4-FFF2-40B4-BE49-F238E27FC236}">
                <a16:creationId xmlns:a16="http://schemas.microsoft.com/office/drawing/2014/main" id="{3AABF592-5906-B948-A76F-2FA448545C5E}"/>
              </a:ext>
            </a:extLst>
          </p:cNvPr>
          <p:cNvSpPr>
            <a:spLocks noChangeArrowheads="1"/>
          </p:cNvSpPr>
          <p:nvPr/>
        </p:nvSpPr>
        <p:spPr bwMode="auto">
          <a:xfrm>
            <a:off x="165947" y="3407617"/>
            <a:ext cx="2328863" cy="538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b="1" dirty="0"/>
          </a:p>
        </p:txBody>
      </p:sp>
      <p:sp>
        <p:nvSpPr>
          <p:cNvPr id="31" name="Rectangle 2">
            <a:extLst>
              <a:ext uri="{FF2B5EF4-FFF2-40B4-BE49-F238E27FC236}">
                <a16:creationId xmlns:a16="http://schemas.microsoft.com/office/drawing/2014/main" id="{9C22F4AA-6441-DF41-B074-7DA6DDDE945F}"/>
              </a:ext>
            </a:extLst>
          </p:cNvPr>
          <p:cNvSpPr>
            <a:spLocks noChangeArrowheads="1"/>
          </p:cNvSpPr>
          <p:nvPr/>
        </p:nvSpPr>
        <p:spPr bwMode="auto">
          <a:xfrm>
            <a:off x="3276600" y="3498026"/>
            <a:ext cx="240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TG12 Consolidated  15.4 ULI</a:t>
            </a:r>
          </a:p>
          <a:p>
            <a:pPr algn="ctr"/>
            <a:r>
              <a:rPr lang="en-US" sz="1000" b="1" dirty="0"/>
              <a:t>Chair: </a:t>
            </a:r>
            <a:r>
              <a:rPr lang="en-US" sz="1000" dirty="0"/>
              <a:t>TBD</a:t>
            </a:r>
          </a:p>
        </p:txBody>
      </p:sp>
      <p:sp>
        <p:nvSpPr>
          <p:cNvPr id="33" name="_s1053">
            <a:extLst>
              <a:ext uri="{FF2B5EF4-FFF2-40B4-BE49-F238E27FC236}">
                <a16:creationId xmlns:a16="http://schemas.microsoft.com/office/drawing/2014/main" id="{90BB587C-DF99-B740-A0E5-1539BD2C752C}"/>
              </a:ext>
            </a:extLst>
          </p:cNvPr>
          <p:cNvSpPr>
            <a:spLocks noChangeArrowheads="1"/>
          </p:cNvSpPr>
          <p:nvPr/>
        </p:nvSpPr>
        <p:spPr bwMode="auto">
          <a:xfrm>
            <a:off x="162051" y="5941815"/>
            <a:ext cx="2328863" cy="503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defRPr/>
            </a:pPr>
            <a:r>
              <a:rPr lang="en-US" sz="1000" b="1" dirty="0"/>
              <a:t>TG7a </a:t>
            </a:r>
            <a:r>
              <a:rPr lang="en-US" sz="1000" b="1" dirty="0">
                <a:latin typeface="Arial" charset="0"/>
                <a:cs typeface="Arial" charset="0"/>
              </a:rPr>
              <a:t>Optical Camera Communication</a:t>
            </a:r>
          </a:p>
          <a:p>
            <a:pPr marL="228600" lvl="1">
              <a:defRPr/>
            </a:pPr>
            <a:r>
              <a:rPr lang="en-US" sz="1000" dirty="0"/>
              <a:t>Chair: Yeong Min Jang, Kookmin Uni</a:t>
            </a:r>
          </a:p>
        </p:txBody>
      </p:sp>
      <p:sp>
        <p:nvSpPr>
          <p:cNvPr id="36" name="_s1053">
            <a:extLst>
              <a:ext uri="{FF2B5EF4-FFF2-40B4-BE49-F238E27FC236}">
                <a16:creationId xmlns:a16="http://schemas.microsoft.com/office/drawing/2014/main" id="{86475639-6CDC-6348-A366-DA22373DA12C}"/>
              </a:ext>
            </a:extLst>
          </p:cNvPr>
          <p:cNvSpPr>
            <a:spLocks noChangeArrowheads="1"/>
          </p:cNvSpPr>
          <p:nvPr/>
        </p:nvSpPr>
        <p:spPr bwMode="auto">
          <a:xfrm>
            <a:off x="169911" y="5310153"/>
            <a:ext cx="2328863" cy="5171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de-DE" sz="1200" b="1" dirty="0"/>
              <a:t>TG4ab </a:t>
            </a:r>
            <a:r>
              <a:rPr lang="en-US" sz="1200" b="1" dirty="0"/>
              <a:t>(UWB Next Generation)</a:t>
            </a:r>
            <a:endParaRPr lang="de-DE" sz="1200" dirty="0"/>
          </a:p>
          <a:p>
            <a:pPr marL="228600" indent="-219075">
              <a:spcAft>
                <a:spcPts val="0"/>
              </a:spcAft>
              <a:defRPr/>
            </a:pPr>
            <a:r>
              <a:rPr lang="en-US" sz="1000" dirty="0">
                <a:cs typeface="Arial" charset="0"/>
              </a:rPr>
              <a:t> Chair: Ben Rolfe, </a:t>
            </a:r>
            <a:r>
              <a:rPr lang="en-US" sz="1000" dirty="0"/>
              <a:t>Blind Creek Associate</a:t>
            </a:r>
            <a:endParaRPr lang="en-US" sz="1000" b="1" dirty="0"/>
          </a:p>
        </p:txBody>
      </p:sp>
      <p:sp>
        <p:nvSpPr>
          <p:cNvPr id="38" name="_s1053">
            <a:extLst>
              <a:ext uri="{FF2B5EF4-FFF2-40B4-BE49-F238E27FC236}">
                <a16:creationId xmlns:a16="http://schemas.microsoft.com/office/drawing/2014/main" id="{C1F128D7-87E1-F643-84F9-267351D1BA1D}"/>
              </a:ext>
            </a:extLst>
          </p:cNvPr>
          <p:cNvSpPr>
            <a:spLocks noChangeArrowheads="1"/>
          </p:cNvSpPr>
          <p:nvPr/>
        </p:nvSpPr>
        <p:spPr bwMode="auto">
          <a:xfrm>
            <a:off x="165946" y="4639439"/>
            <a:ext cx="2328863" cy="5381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dirty="0"/>
          </a:p>
        </p:txBody>
      </p:sp>
      <p:sp>
        <p:nvSpPr>
          <p:cNvPr id="39" name="_s1045">
            <a:extLst>
              <a:ext uri="{FF2B5EF4-FFF2-40B4-BE49-F238E27FC236}">
                <a16:creationId xmlns:a16="http://schemas.microsoft.com/office/drawing/2014/main" id="{455029B1-7D97-FA4D-80DA-12C51CA0CCFC}"/>
              </a:ext>
            </a:extLst>
          </p:cNvPr>
          <p:cNvSpPr>
            <a:spLocks noChangeArrowheads="1"/>
          </p:cNvSpPr>
          <p:nvPr/>
        </p:nvSpPr>
        <p:spPr bwMode="auto">
          <a:xfrm>
            <a:off x="6429375" y="1747045"/>
            <a:ext cx="2335212" cy="5143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50" b="1" dirty="0"/>
              <a:t>Treasurer</a:t>
            </a:r>
          </a:p>
          <a:p>
            <a:pPr algn="ctr"/>
            <a:r>
              <a:rPr lang="en-US" sz="1050" b="1" dirty="0"/>
              <a:t>Ben Rolfe, Blind Creek Associates</a:t>
            </a:r>
          </a:p>
        </p:txBody>
      </p:sp>
      <p:cxnSp>
        <p:nvCxnSpPr>
          <p:cNvPr id="40" name="Straight Connector 39">
            <a:extLst>
              <a:ext uri="{FF2B5EF4-FFF2-40B4-BE49-F238E27FC236}">
                <a16:creationId xmlns:a16="http://schemas.microsoft.com/office/drawing/2014/main" id="{D7B0BD26-653B-0D47-82D7-2F559DCBF4BC}"/>
              </a:ext>
            </a:extLst>
          </p:cNvPr>
          <p:cNvCxnSpPr>
            <a:stCxn id="18" idx="3"/>
          </p:cNvCxnSpPr>
          <p:nvPr/>
        </p:nvCxnSpPr>
        <p:spPr bwMode="auto">
          <a:xfrm>
            <a:off x="4081463" y="3134519"/>
            <a:ext cx="3572669" cy="0"/>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_s1041">
            <a:extLst>
              <a:ext uri="{FF2B5EF4-FFF2-40B4-BE49-F238E27FC236}">
                <a16:creationId xmlns:a16="http://schemas.microsoft.com/office/drawing/2014/main" id="{0B8BC816-85F6-BE40-B062-AE7F7CC6185F}"/>
              </a:ext>
            </a:extLst>
          </p:cNvPr>
          <p:cNvCxnSpPr>
            <a:cxnSpLocks noChangeShapeType="1"/>
            <a:stCxn id="39" idx="1"/>
            <a:endCxn id="19" idx="3"/>
          </p:cNvCxnSpPr>
          <p:nvPr/>
        </p:nvCxnSpPr>
        <p:spPr bwMode="auto">
          <a:xfrm flipH="1">
            <a:off x="5709445" y="2004220"/>
            <a:ext cx="719930" cy="1"/>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2" name="_s1041">
            <a:extLst>
              <a:ext uri="{FF2B5EF4-FFF2-40B4-BE49-F238E27FC236}">
                <a16:creationId xmlns:a16="http://schemas.microsoft.com/office/drawing/2014/main" id="{E2776EA7-65C2-6445-A32D-00D1E6DD814B}"/>
              </a:ext>
            </a:extLst>
          </p:cNvPr>
          <p:cNvCxnSpPr>
            <a:cxnSpLocks noChangeShapeType="1"/>
            <a:endCxn id="20" idx="3"/>
          </p:cNvCxnSpPr>
          <p:nvPr/>
        </p:nvCxnSpPr>
        <p:spPr bwMode="auto">
          <a:xfrm flipH="1">
            <a:off x="5709445" y="2641600"/>
            <a:ext cx="343482" cy="0"/>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4" name="_s1051">
            <a:extLst>
              <a:ext uri="{FF2B5EF4-FFF2-40B4-BE49-F238E27FC236}">
                <a16:creationId xmlns:a16="http://schemas.microsoft.com/office/drawing/2014/main" id="{67207057-30EE-9E47-821C-1143D274EE2B}"/>
              </a:ext>
            </a:extLst>
          </p:cNvPr>
          <p:cNvSpPr>
            <a:spLocks noChangeArrowheads="1"/>
          </p:cNvSpPr>
          <p:nvPr/>
        </p:nvSpPr>
        <p:spPr bwMode="auto">
          <a:xfrm>
            <a:off x="3241675" y="4686896"/>
            <a:ext cx="24479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b="1"/>
          </a:p>
        </p:txBody>
      </p:sp>
      <p:sp>
        <p:nvSpPr>
          <p:cNvPr id="5" name="TextBox 4">
            <a:extLst>
              <a:ext uri="{FF2B5EF4-FFF2-40B4-BE49-F238E27FC236}">
                <a16:creationId xmlns:a16="http://schemas.microsoft.com/office/drawing/2014/main" id="{842D6FA7-10B1-3148-ADCC-F1898896D144}"/>
              </a:ext>
            </a:extLst>
          </p:cNvPr>
          <p:cNvSpPr txBox="1"/>
          <p:nvPr/>
        </p:nvSpPr>
        <p:spPr>
          <a:xfrm>
            <a:off x="7344383" y="496111"/>
            <a:ext cx="184731" cy="584775"/>
          </a:xfrm>
          <a:prstGeom prst="rect">
            <a:avLst/>
          </a:prstGeom>
          <a:noFill/>
        </p:spPr>
        <p:txBody>
          <a:bodyPr wrap="none" rtlCol="0">
            <a:spAutoFit/>
          </a:bodyPr>
          <a:lstStyle/>
          <a:p>
            <a:endParaRPr lang="en-US" dirty="0"/>
          </a:p>
        </p:txBody>
      </p:sp>
      <p:sp>
        <p:nvSpPr>
          <p:cNvPr id="48" name="TextBox 47">
            <a:extLst>
              <a:ext uri="{FF2B5EF4-FFF2-40B4-BE49-F238E27FC236}">
                <a16:creationId xmlns:a16="http://schemas.microsoft.com/office/drawing/2014/main" id="{683DF9B8-50CB-A24A-8799-AD328CC4E60B}"/>
              </a:ext>
            </a:extLst>
          </p:cNvPr>
          <p:cNvSpPr txBox="1"/>
          <p:nvPr/>
        </p:nvSpPr>
        <p:spPr>
          <a:xfrm>
            <a:off x="165947" y="4140743"/>
            <a:ext cx="1742894" cy="461665"/>
          </a:xfrm>
          <a:prstGeom prst="rect">
            <a:avLst/>
          </a:prstGeom>
          <a:noFill/>
        </p:spPr>
        <p:txBody>
          <a:bodyPr wrap="square">
            <a:spAutoFit/>
          </a:bodyPr>
          <a:lstStyle/>
          <a:p>
            <a:r>
              <a:rPr lang="en-US" sz="1200" b="1" dirty="0"/>
              <a:t>TG4 2020 Cor1</a:t>
            </a:r>
          </a:p>
          <a:p>
            <a:r>
              <a:rPr lang="en-US" sz="1200" b="1" dirty="0"/>
              <a:t>Chair:  </a:t>
            </a:r>
            <a:r>
              <a:rPr lang="en-US" sz="1200" dirty="0"/>
              <a:t>Kivinen, self</a:t>
            </a:r>
          </a:p>
        </p:txBody>
      </p:sp>
      <p:sp>
        <p:nvSpPr>
          <p:cNvPr id="50" name="TextBox 49">
            <a:extLst>
              <a:ext uri="{FF2B5EF4-FFF2-40B4-BE49-F238E27FC236}">
                <a16:creationId xmlns:a16="http://schemas.microsoft.com/office/drawing/2014/main" id="{0DBA9D87-CE3A-CB45-A5BD-28D1314379FC}"/>
              </a:ext>
            </a:extLst>
          </p:cNvPr>
          <p:cNvSpPr txBox="1"/>
          <p:nvPr/>
        </p:nvSpPr>
        <p:spPr>
          <a:xfrm>
            <a:off x="160494" y="4680469"/>
            <a:ext cx="2501053" cy="446276"/>
          </a:xfrm>
          <a:prstGeom prst="rect">
            <a:avLst/>
          </a:prstGeom>
          <a:noFill/>
        </p:spPr>
        <p:txBody>
          <a:bodyPr wrap="square">
            <a:spAutoFit/>
          </a:bodyPr>
          <a:lstStyle/>
          <a:p>
            <a:r>
              <a:rPr lang="en-US" sz="1200" b="1" dirty="0"/>
              <a:t>TG4aa JRE</a:t>
            </a:r>
          </a:p>
          <a:p>
            <a:r>
              <a:rPr lang="en-US" sz="1100" b="1" dirty="0"/>
              <a:t>Chair: </a:t>
            </a:r>
            <a:r>
              <a:rPr lang="en-US" sz="1100" dirty="0"/>
              <a:t>Takashi  Kuramochi, Lapis Semi</a:t>
            </a:r>
          </a:p>
        </p:txBody>
      </p:sp>
      <p:sp>
        <p:nvSpPr>
          <p:cNvPr id="57" name="TextBox 56">
            <a:extLst>
              <a:ext uri="{FF2B5EF4-FFF2-40B4-BE49-F238E27FC236}">
                <a16:creationId xmlns:a16="http://schemas.microsoft.com/office/drawing/2014/main" id="{3C43D48B-D3DF-1E43-89A1-52F9D744CF30}"/>
              </a:ext>
            </a:extLst>
          </p:cNvPr>
          <p:cNvSpPr txBox="1"/>
          <p:nvPr/>
        </p:nvSpPr>
        <p:spPr>
          <a:xfrm>
            <a:off x="3259931" y="4677688"/>
            <a:ext cx="2449514" cy="461665"/>
          </a:xfrm>
          <a:prstGeom prst="rect">
            <a:avLst/>
          </a:prstGeom>
          <a:noFill/>
        </p:spPr>
        <p:txBody>
          <a:bodyPr wrap="square">
            <a:spAutoFit/>
          </a:bodyPr>
          <a:lstStyle/>
          <a:p>
            <a:r>
              <a:rPr lang="en-US" sz="1200" b="1" dirty="0"/>
              <a:t>TG14 (UWB Ad Hoc Network)</a:t>
            </a:r>
          </a:p>
          <a:p>
            <a:r>
              <a:rPr lang="en-US" sz="1200" dirty="0"/>
              <a:t>Chair: Clint Powell,  Facebook</a:t>
            </a:r>
          </a:p>
        </p:txBody>
      </p:sp>
      <p:sp>
        <p:nvSpPr>
          <p:cNvPr id="59" name="TextBox 58">
            <a:extLst>
              <a:ext uri="{FF2B5EF4-FFF2-40B4-BE49-F238E27FC236}">
                <a16:creationId xmlns:a16="http://schemas.microsoft.com/office/drawing/2014/main" id="{24A06974-D23E-114F-9A93-6C76B5F58B46}"/>
              </a:ext>
            </a:extLst>
          </p:cNvPr>
          <p:cNvSpPr txBox="1"/>
          <p:nvPr/>
        </p:nvSpPr>
        <p:spPr>
          <a:xfrm>
            <a:off x="3222717" y="5338738"/>
            <a:ext cx="2578044" cy="461665"/>
          </a:xfrm>
          <a:prstGeom prst="rect">
            <a:avLst/>
          </a:prstGeom>
          <a:noFill/>
        </p:spPr>
        <p:txBody>
          <a:bodyPr wrap="square">
            <a:spAutoFit/>
          </a:bodyPr>
          <a:lstStyle/>
          <a:p>
            <a:r>
              <a:rPr lang="en-US" sz="1200" b="1" dirty="0"/>
              <a:t>TG15 (NB Ad Hoc Network)</a:t>
            </a:r>
          </a:p>
          <a:p>
            <a:r>
              <a:rPr lang="en-US" sz="1200" dirty="0"/>
              <a:t>Chair: Phil Beecher, Wi-SUN Alliance</a:t>
            </a:r>
          </a:p>
        </p:txBody>
      </p:sp>
      <p:cxnSp>
        <p:nvCxnSpPr>
          <p:cNvPr id="71" name="Straight Connector 70">
            <a:extLst>
              <a:ext uri="{FF2B5EF4-FFF2-40B4-BE49-F238E27FC236}">
                <a16:creationId xmlns:a16="http://schemas.microsoft.com/office/drawing/2014/main" id="{3218AADC-CB75-BD43-B2B4-857FDCECF458}"/>
              </a:ext>
            </a:extLst>
          </p:cNvPr>
          <p:cNvCxnSpPr>
            <a:cxnSpLocks/>
            <a:endCxn id="24" idx="1"/>
          </p:cNvCxnSpPr>
          <p:nvPr/>
        </p:nvCxnSpPr>
        <p:spPr bwMode="auto">
          <a:xfrm flipV="1">
            <a:off x="2490914" y="3685974"/>
            <a:ext cx="769017" cy="2249"/>
          </a:xfrm>
          <a:prstGeom prst="line">
            <a:avLst/>
          </a:prstGeom>
          <a:ln w="285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4F56FBEF-DDEF-1F46-98EF-795A15ECA731}"/>
              </a:ext>
            </a:extLst>
          </p:cNvPr>
          <p:cNvCxnSpPr>
            <a:cxnSpLocks/>
            <a:endCxn id="57" idx="1"/>
          </p:cNvCxnSpPr>
          <p:nvPr/>
        </p:nvCxnSpPr>
        <p:spPr bwMode="auto">
          <a:xfrm>
            <a:off x="2490914" y="4908521"/>
            <a:ext cx="769017" cy="0"/>
          </a:xfrm>
          <a:prstGeom prst="line">
            <a:avLst/>
          </a:prstGeom>
          <a:ln w="285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EC91052F-2C44-D842-AD1D-7E6175EF9834}"/>
              </a:ext>
            </a:extLst>
          </p:cNvPr>
          <p:cNvCxnSpPr>
            <a:cxnSpLocks/>
            <a:stCxn id="36" idx="3"/>
            <a:endCxn id="59" idx="1"/>
          </p:cNvCxnSpPr>
          <p:nvPr/>
        </p:nvCxnSpPr>
        <p:spPr bwMode="auto">
          <a:xfrm>
            <a:off x="2498774" y="5568717"/>
            <a:ext cx="723943" cy="854"/>
          </a:xfrm>
          <a:prstGeom prst="line">
            <a:avLst/>
          </a:prstGeom>
          <a:ln w="28575">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5984E974-FFEF-834E-A322-8DC274085AE0}"/>
              </a:ext>
            </a:extLst>
          </p:cNvPr>
          <p:cNvCxnSpPr>
            <a:endCxn id="26" idx="0"/>
          </p:cNvCxnSpPr>
          <p:nvPr/>
        </p:nvCxnSpPr>
        <p:spPr bwMode="auto">
          <a:xfrm>
            <a:off x="7654132" y="3134519"/>
            <a:ext cx="0" cy="243681"/>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6905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29">
            <a:extLst>
              <a:ext uri="{FF2B5EF4-FFF2-40B4-BE49-F238E27FC236}">
                <a16:creationId xmlns:a16="http://schemas.microsoft.com/office/drawing/2014/main" id="{8641C0D0-3B94-8A4F-A041-C13BDB054C51}"/>
              </a:ext>
            </a:extLst>
          </p:cNvPr>
          <p:cNvSpPr>
            <a:spLocks noChangeShapeType="1"/>
          </p:cNvSpPr>
          <p:nvPr/>
        </p:nvSpPr>
        <p:spPr bwMode="auto">
          <a:xfrm flipV="1">
            <a:off x="6195473" y="3113674"/>
            <a:ext cx="1833322" cy="1349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9">
            <a:extLst>
              <a:ext uri="{FF2B5EF4-FFF2-40B4-BE49-F238E27FC236}">
                <a16:creationId xmlns:a16="http://schemas.microsoft.com/office/drawing/2014/main" id="{2A1D834F-227A-A242-A466-9FB4664945E5}"/>
              </a:ext>
            </a:extLst>
          </p:cNvPr>
          <p:cNvSpPr>
            <a:spLocks noChangeShapeType="1"/>
          </p:cNvSpPr>
          <p:nvPr/>
        </p:nvSpPr>
        <p:spPr bwMode="auto">
          <a:xfrm>
            <a:off x="3906362" y="2365409"/>
            <a:ext cx="4134378" cy="69865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29">
            <a:extLst>
              <a:ext uri="{FF2B5EF4-FFF2-40B4-BE49-F238E27FC236}">
                <a16:creationId xmlns:a16="http://schemas.microsoft.com/office/drawing/2014/main" id="{7BA98749-96B4-124B-9C1C-1C7C3245CBEC}"/>
              </a:ext>
            </a:extLst>
          </p:cNvPr>
          <p:cNvSpPr>
            <a:spLocks noChangeShapeType="1"/>
          </p:cNvSpPr>
          <p:nvPr/>
        </p:nvSpPr>
        <p:spPr bwMode="auto">
          <a:xfrm flipV="1">
            <a:off x="2682496" y="1843005"/>
            <a:ext cx="5327225" cy="33780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29">
            <a:extLst>
              <a:ext uri="{FF2B5EF4-FFF2-40B4-BE49-F238E27FC236}">
                <a16:creationId xmlns:a16="http://schemas.microsoft.com/office/drawing/2014/main" id="{A87BFD0A-0D95-304E-85B2-F2181E558F4A}"/>
              </a:ext>
            </a:extLst>
          </p:cNvPr>
          <p:cNvSpPr>
            <a:spLocks noChangeShapeType="1"/>
          </p:cNvSpPr>
          <p:nvPr/>
        </p:nvSpPr>
        <p:spPr bwMode="auto">
          <a:xfrm>
            <a:off x="3947376" y="2919595"/>
            <a:ext cx="4062345" cy="11699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Date Placeholder 1">
            <a:extLst>
              <a:ext uri="{FF2B5EF4-FFF2-40B4-BE49-F238E27FC236}">
                <a16:creationId xmlns:a16="http://schemas.microsoft.com/office/drawing/2014/main" id="{BEA78098-CC5D-D843-82B6-80AFAD5CD021}"/>
              </a:ext>
            </a:extLst>
          </p:cNvPr>
          <p:cNvSpPr>
            <a:spLocks noGrp="1"/>
          </p:cNvSpPr>
          <p:nvPr>
            <p:ph type="dt" sz="half" idx="10"/>
          </p:nvPr>
        </p:nvSpPr>
        <p:spPr>
          <a:xfrm>
            <a:off x="725010" y="322987"/>
            <a:ext cx="1600200" cy="212725"/>
          </a:xfrm>
        </p:spPr>
        <p:txBody>
          <a:bodyPr/>
          <a:lstStyle/>
          <a:p>
            <a:pPr>
              <a:defRPr/>
            </a:pPr>
            <a:r>
              <a:rPr lang="en-US"/>
              <a:t>Nov 2021</a:t>
            </a:r>
            <a:endParaRPr lang="en-US" dirty="0"/>
          </a:p>
        </p:txBody>
      </p:sp>
      <p:sp>
        <p:nvSpPr>
          <p:cNvPr id="3" name="Footer Placeholder 2">
            <a:extLst>
              <a:ext uri="{FF2B5EF4-FFF2-40B4-BE49-F238E27FC236}">
                <a16:creationId xmlns:a16="http://schemas.microsoft.com/office/drawing/2014/main" id="{9167BB67-0419-014D-A9CD-CBCB3FD3421F}"/>
              </a:ext>
            </a:extLst>
          </p:cNvPr>
          <p:cNvSpPr>
            <a:spLocks noGrp="1"/>
          </p:cNvSpPr>
          <p:nvPr>
            <p:ph type="ftr" sz="quarter" idx="11"/>
          </p:nvPr>
        </p:nvSpPr>
        <p:spPr>
          <a:xfrm>
            <a:off x="5638800" y="6504316"/>
            <a:ext cx="3124200" cy="184666"/>
          </a:xfrm>
        </p:spPr>
        <p:txBody>
          <a:bodyPr/>
          <a:lstStyle/>
          <a:p>
            <a:pPr>
              <a:defRPr/>
            </a:pPr>
            <a:r>
              <a:rPr lang="en-US" dirty="0"/>
              <a:t>Pat Kinney, Kinney Consulting</a:t>
            </a:r>
          </a:p>
        </p:txBody>
      </p:sp>
      <p:sp>
        <p:nvSpPr>
          <p:cNvPr id="5" name="Rectangle 2">
            <a:extLst>
              <a:ext uri="{FF2B5EF4-FFF2-40B4-BE49-F238E27FC236}">
                <a16:creationId xmlns:a16="http://schemas.microsoft.com/office/drawing/2014/main" id="{BFF9C0D2-B54D-B54F-99B5-82E430A63E91}"/>
              </a:ext>
            </a:extLst>
          </p:cNvPr>
          <p:cNvSpPr txBox="1">
            <a:spLocks noChangeArrowheads="1"/>
          </p:cNvSpPr>
          <p:nvPr/>
        </p:nvSpPr>
        <p:spPr>
          <a:xfrm>
            <a:off x="727184" y="703975"/>
            <a:ext cx="7772400" cy="649287"/>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IEEE 802.15 Standards Pipeline</a:t>
            </a:r>
          </a:p>
        </p:txBody>
      </p:sp>
      <p:sp>
        <p:nvSpPr>
          <p:cNvPr id="7" name="Text Box 4">
            <a:extLst>
              <a:ext uri="{FF2B5EF4-FFF2-40B4-BE49-F238E27FC236}">
                <a16:creationId xmlns:a16="http://schemas.microsoft.com/office/drawing/2014/main" id="{081B13E7-E4F6-A749-BEBD-2CADBDAE5D6B}"/>
              </a:ext>
            </a:extLst>
          </p:cNvPr>
          <p:cNvSpPr txBox="1">
            <a:spLocks noChangeArrowheads="1"/>
          </p:cNvSpPr>
          <p:nvPr/>
        </p:nvSpPr>
        <p:spPr bwMode="auto">
          <a:xfrm>
            <a:off x="5492742" y="5994487"/>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SA</a:t>
            </a:r>
          </a:p>
          <a:p>
            <a:pPr algn="ctr"/>
            <a:r>
              <a:rPr lang="en-US" sz="1200" dirty="0">
                <a:latin typeface="Tahoma" pitchFamily="34" charset="0"/>
                <a:ea typeface="ＭＳ Ｐゴシック" charset="-128"/>
                <a:cs typeface="Arial" pitchFamily="34" charset="0"/>
              </a:rPr>
              <a:t>Ballot</a:t>
            </a:r>
          </a:p>
        </p:txBody>
      </p:sp>
      <p:sp>
        <p:nvSpPr>
          <p:cNvPr id="8" name="AutoShape 5">
            <a:extLst>
              <a:ext uri="{FF2B5EF4-FFF2-40B4-BE49-F238E27FC236}">
                <a16:creationId xmlns:a16="http://schemas.microsoft.com/office/drawing/2014/main" id="{C7DA3F7D-6001-5C46-84DD-F8A0EE7C2927}"/>
              </a:ext>
            </a:extLst>
          </p:cNvPr>
          <p:cNvSpPr>
            <a:spLocks/>
          </p:cNvSpPr>
          <p:nvPr/>
        </p:nvSpPr>
        <p:spPr bwMode="auto">
          <a:xfrm rot="-5400000">
            <a:off x="4455633" y="5421641"/>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10" name="Text Box 7">
            <a:extLst>
              <a:ext uri="{FF2B5EF4-FFF2-40B4-BE49-F238E27FC236}">
                <a16:creationId xmlns:a16="http://schemas.microsoft.com/office/drawing/2014/main" id="{313EB18F-7E90-9842-A0DE-4851D4FACE37}"/>
              </a:ext>
            </a:extLst>
          </p:cNvPr>
          <p:cNvSpPr txBox="1">
            <a:spLocks noChangeArrowheads="1"/>
          </p:cNvSpPr>
          <p:nvPr/>
        </p:nvSpPr>
        <p:spPr bwMode="auto">
          <a:xfrm>
            <a:off x="1605283" y="6033263"/>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11" name="AutoShape 8">
            <a:extLst>
              <a:ext uri="{FF2B5EF4-FFF2-40B4-BE49-F238E27FC236}">
                <a16:creationId xmlns:a16="http://schemas.microsoft.com/office/drawing/2014/main" id="{2491FDBE-CE8A-0847-9FFA-C34E0D7125C4}"/>
              </a:ext>
            </a:extLst>
          </p:cNvPr>
          <p:cNvSpPr>
            <a:spLocks/>
          </p:cNvSpPr>
          <p:nvPr/>
        </p:nvSpPr>
        <p:spPr bwMode="auto">
          <a:xfrm rot="-5400000">
            <a:off x="2145823" y="5393066"/>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12" name="Text Box 13">
            <a:extLst>
              <a:ext uri="{FF2B5EF4-FFF2-40B4-BE49-F238E27FC236}">
                <a16:creationId xmlns:a16="http://schemas.microsoft.com/office/drawing/2014/main" id="{C1F9EBA1-8E10-B343-B44A-AE8113D38AE0}"/>
              </a:ext>
            </a:extLst>
          </p:cNvPr>
          <p:cNvSpPr txBox="1">
            <a:spLocks noChangeArrowheads="1"/>
          </p:cNvSpPr>
          <p:nvPr/>
        </p:nvSpPr>
        <p:spPr bwMode="auto">
          <a:xfrm>
            <a:off x="8066957" y="5968041"/>
            <a:ext cx="86196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Standards</a:t>
            </a:r>
          </a:p>
        </p:txBody>
      </p:sp>
      <p:sp>
        <p:nvSpPr>
          <p:cNvPr id="13" name="Text Box 26">
            <a:extLst>
              <a:ext uri="{FF2B5EF4-FFF2-40B4-BE49-F238E27FC236}">
                <a16:creationId xmlns:a16="http://schemas.microsoft.com/office/drawing/2014/main" id="{FC9FE459-8292-084E-B5D1-BCCCD94C0537}"/>
              </a:ext>
            </a:extLst>
          </p:cNvPr>
          <p:cNvSpPr txBox="1">
            <a:spLocks noChangeArrowheads="1"/>
          </p:cNvSpPr>
          <p:nvPr/>
        </p:nvSpPr>
        <p:spPr bwMode="auto">
          <a:xfrm>
            <a:off x="4066421" y="6057221"/>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14" name="AutoShape 27">
            <a:extLst>
              <a:ext uri="{FF2B5EF4-FFF2-40B4-BE49-F238E27FC236}">
                <a16:creationId xmlns:a16="http://schemas.microsoft.com/office/drawing/2014/main" id="{8BA888ED-EDF2-7B47-8A93-C2C925311595}"/>
              </a:ext>
            </a:extLst>
          </p:cNvPr>
          <p:cNvSpPr>
            <a:spLocks/>
          </p:cNvSpPr>
          <p:nvPr/>
        </p:nvSpPr>
        <p:spPr bwMode="auto">
          <a:xfrm rot="-5400000">
            <a:off x="5661359" y="535814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15" name="Line 29">
            <a:extLst>
              <a:ext uri="{FF2B5EF4-FFF2-40B4-BE49-F238E27FC236}">
                <a16:creationId xmlns:a16="http://schemas.microsoft.com/office/drawing/2014/main" id="{961573E9-CB40-534A-99B8-664EB61AC137}"/>
              </a:ext>
            </a:extLst>
          </p:cNvPr>
          <p:cNvSpPr>
            <a:spLocks noChangeShapeType="1"/>
          </p:cNvSpPr>
          <p:nvPr/>
        </p:nvSpPr>
        <p:spPr bwMode="auto">
          <a:xfrm>
            <a:off x="3906362" y="3498913"/>
            <a:ext cx="4103359" cy="13075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AutoShape 34">
            <a:extLst>
              <a:ext uri="{FF2B5EF4-FFF2-40B4-BE49-F238E27FC236}">
                <a16:creationId xmlns:a16="http://schemas.microsoft.com/office/drawing/2014/main" id="{5E760886-7A57-C440-9D20-0B783FDC683B}"/>
              </a:ext>
            </a:extLst>
          </p:cNvPr>
          <p:cNvSpPr>
            <a:spLocks/>
          </p:cNvSpPr>
          <p:nvPr/>
        </p:nvSpPr>
        <p:spPr bwMode="auto">
          <a:xfrm rot="-5400000">
            <a:off x="3276124" y="5394654"/>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17" name="Text Box 35">
            <a:extLst>
              <a:ext uri="{FF2B5EF4-FFF2-40B4-BE49-F238E27FC236}">
                <a16:creationId xmlns:a16="http://schemas.microsoft.com/office/drawing/2014/main" id="{4D359C08-363C-2B4A-A253-6DEA6C7FD4B6}"/>
              </a:ext>
            </a:extLst>
          </p:cNvPr>
          <p:cNvSpPr txBox="1">
            <a:spLocks noChangeArrowheads="1"/>
          </p:cNvSpPr>
          <p:nvPr/>
        </p:nvSpPr>
        <p:spPr bwMode="auto">
          <a:xfrm>
            <a:off x="2743200" y="6048703"/>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18" name="Text Box 36">
            <a:extLst>
              <a:ext uri="{FF2B5EF4-FFF2-40B4-BE49-F238E27FC236}">
                <a16:creationId xmlns:a16="http://schemas.microsoft.com/office/drawing/2014/main" id="{CD99758A-1A06-694F-B139-782181687902}"/>
              </a:ext>
            </a:extLst>
          </p:cNvPr>
          <p:cNvSpPr txBox="1">
            <a:spLocks noChangeArrowheads="1"/>
          </p:cNvSpPr>
          <p:nvPr/>
        </p:nvSpPr>
        <p:spPr bwMode="auto">
          <a:xfrm>
            <a:off x="494821" y="6022053"/>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19" name="AutoShape 37">
            <a:extLst>
              <a:ext uri="{FF2B5EF4-FFF2-40B4-BE49-F238E27FC236}">
                <a16:creationId xmlns:a16="http://schemas.microsoft.com/office/drawing/2014/main" id="{E80F5965-1BF7-D64E-903B-684E7021225D}"/>
              </a:ext>
            </a:extLst>
          </p:cNvPr>
          <p:cNvSpPr>
            <a:spLocks/>
          </p:cNvSpPr>
          <p:nvPr/>
        </p:nvSpPr>
        <p:spPr bwMode="auto">
          <a:xfrm rot="-5400000">
            <a:off x="955970" y="5406733"/>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20" name="Text Box 38">
            <a:extLst>
              <a:ext uri="{FF2B5EF4-FFF2-40B4-BE49-F238E27FC236}">
                <a16:creationId xmlns:a16="http://schemas.microsoft.com/office/drawing/2014/main" id="{94DC4AE1-9754-4849-8650-57CCBDD29782}"/>
              </a:ext>
            </a:extLst>
          </p:cNvPr>
          <p:cNvSpPr txBox="1">
            <a:spLocks noChangeArrowheads="1"/>
          </p:cNvSpPr>
          <p:nvPr/>
        </p:nvSpPr>
        <p:spPr bwMode="auto">
          <a:xfrm>
            <a:off x="6493586" y="5986428"/>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21" name="Cloud">
            <a:extLst>
              <a:ext uri="{FF2B5EF4-FFF2-40B4-BE49-F238E27FC236}">
                <a16:creationId xmlns:a16="http://schemas.microsoft.com/office/drawing/2014/main" id="{DAA934F7-9A7F-5F48-904E-CC63F34D9826}"/>
              </a:ext>
            </a:extLst>
          </p:cNvPr>
          <p:cNvSpPr>
            <a:spLocks noChangeAspect="1" noEditPoints="1" noChangeArrowheads="1"/>
          </p:cNvSpPr>
          <p:nvPr/>
        </p:nvSpPr>
        <p:spPr bwMode="auto">
          <a:xfrm>
            <a:off x="288847" y="2235807"/>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p>
        </p:txBody>
      </p:sp>
      <p:sp>
        <p:nvSpPr>
          <p:cNvPr id="22" name="AutoShape 46">
            <a:extLst>
              <a:ext uri="{FF2B5EF4-FFF2-40B4-BE49-F238E27FC236}">
                <a16:creationId xmlns:a16="http://schemas.microsoft.com/office/drawing/2014/main" id="{9AAA956C-7723-FB43-AE19-62769BD17676}"/>
              </a:ext>
            </a:extLst>
          </p:cNvPr>
          <p:cNvSpPr>
            <a:spLocks noChangeArrowheads="1"/>
          </p:cNvSpPr>
          <p:nvPr/>
        </p:nvSpPr>
        <p:spPr bwMode="auto">
          <a:xfrm>
            <a:off x="599576" y="3352975"/>
            <a:ext cx="914400" cy="56230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dirty="0">
                <a:latin typeface="Tahoma" pitchFamily="34" charset="0"/>
                <a:ea typeface="ＭＳ Ｐゴシック" charset="-128"/>
                <a:cs typeface="Arial" pitchFamily="34" charset="0"/>
              </a:rPr>
              <a:t>WNG</a:t>
            </a:r>
          </a:p>
        </p:txBody>
      </p:sp>
      <p:sp>
        <p:nvSpPr>
          <p:cNvPr id="25" name="AutoShape 11">
            <a:extLst>
              <a:ext uri="{FF2B5EF4-FFF2-40B4-BE49-F238E27FC236}">
                <a16:creationId xmlns:a16="http://schemas.microsoft.com/office/drawing/2014/main" id="{717B68C8-8222-3F45-8180-40273A3B14F1}"/>
              </a:ext>
            </a:extLst>
          </p:cNvPr>
          <p:cNvSpPr>
            <a:spLocks noChangeArrowheads="1"/>
          </p:cNvSpPr>
          <p:nvPr/>
        </p:nvSpPr>
        <p:spPr bwMode="auto">
          <a:xfrm>
            <a:off x="8040740" y="2498550"/>
            <a:ext cx="914400" cy="1059644"/>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802.15.4</a:t>
            </a:r>
          </a:p>
          <a:p>
            <a:pPr algn="ctr" eaLnBrk="0" hangingPunct="0">
              <a:defRPr/>
            </a:pPr>
            <a:r>
              <a:rPr lang="en-US" sz="1400" dirty="0">
                <a:latin typeface="Arial" panose="020B0604020202020204" pitchFamily="34" charset="0"/>
                <a:cs typeface="Arial" panose="020B0604020202020204" pitchFamily="34" charset="0"/>
              </a:rPr>
              <a:t>-2020</a:t>
            </a:r>
          </a:p>
        </p:txBody>
      </p:sp>
      <p:sp>
        <p:nvSpPr>
          <p:cNvPr id="29" name="AutoShape 46">
            <a:extLst>
              <a:ext uri="{FF2B5EF4-FFF2-40B4-BE49-F238E27FC236}">
                <a16:creationId xmlns:a16="http://schemas.microsoft.com/office/drawing/2014/main" id="{D3DB30F5-58A0-5940-8442-EF2BF6FF5EB2}"/>
              </a:ext>
            </a:extLst>
          </p:cNvPr>
          <p:cNvSpPr>
            <a:spLocks noChangeArrowheads="1"/>
          </p:cNvSpPr>
          <p:nvPr/>
        </p:nvSpPr>
        <p:spPr bwMode="auto">
          <a:xfrm>
            <a:off x="5227271" y="4172734"/>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802.15.13</a:t>
            </a:r>
          </a:p>
          <a:p>
            <a:pPr algn="ctr"/>
            <a:r>
              <a:rPr lang="en-US" sz="1200" dirty="0">
                <a:latin typeface="Tahoma" pitchFamily="34" charset="0"/>
                <a:ea typeface="ＭＳ Ｐゴシック" charset="-128"/>
                <a:cs typeface="Arial" pitchFamily="34" charset="0"/>
              </a:rPr>
              <a:t>MG-OWC</a:t>
            </a:r>
          </a:p>
        </p:txBody>
      </p:sp>
      <p:sp>
        <p:nvSpPr>
          <p:cNvPr id="30" name="AutoShape 46">
            <a:extLst>
              <a:ext uri="{FF2B5EF4-FFF2-40B4-BE49-F238E27FC236}">
                <a16:creationId xmlns:a16="http://schemas.microsoft.com/office/drawing/2014/main" id="{D7D4531A-AC9C-2D45-A280-788CE2246664}"/>
              </a:ext>
            </a:extLst>
          </p:cNvPr>
          <p:cNvSpPr>
            <a:spLocks noChangeArrowheads="1"/>
          </p:cNvSpPr>
          <p:nvPr/>
        </p:nvSpPr>
        <p:spPr bwMode="auto">
          <a:xfrm>
            <a:off x="6568389" y="2463222"/>
            <a:ext cx="987652" cy="29829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802.15.4w</a:t>
            </a:r>
          </a:p>
        </p:txBody>
      </p:sp>
      <p:sp>
        <p:nvSpPr>
          <p:cNvPr id="31" name="AutoShape 46">
            <a:extLst>
              <a:ext uri="{FF2B5EF4-FFF2-40B4-BE49-F238E27FC236}">
                <a16:creationId xmlns:a16="http://schemas.microsoft.com/office/drawing/2014/main" id="{80A785A7-027C-1F45-B7D1-E5844B787649}"/>
              </a:ext>
            </a:extLst>
          </p:cNvPr>
          <p:cNvSpPr>
            <a:spLocks noChangeArrowheads="1"/>
          </p:cNvSpPr>
          <p:nvPr/>
        </p:nvSpPr>
        <p:spPr bwMode="auto">
          <a:xfrm>
            <a:off x="3009928" y="3812746"/>
            <a:ext cx="906803" cy="54146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802.15.14 </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UWB-AHN</a:t>
            </a:r>
          </a:p>
        </p:txBody>
      </p:sp>
      <p:sp>
        <p:nvSpPr>
          <p:cNvPr id="32" name="AutoShape 27">
            <a:extLst>
              <a:ext uri="{FF2B5EF4-FFF2-40B4-BE49-F238E27FC236}">
                <a16:creationId xmlns:a16="http://schemas.microsoft.com/office/drawing/2014/main" id="{50A6C0D3-59CA-F34A-837A-27683A05DECE}"/>
              </a:ext>
            </a:extLst>
          </p:cNvPr>
          <p:cNvSpPr>
            <a:spLocks/>
          </p:cNvSpPr>
          <p:nvPr/>
        </p:nvSpPr>
        <p:spPr bwMode="auto">
          <a:xfrm rot="-5400000">
            <a:off x="6964584" y="535814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4" name="AutoShape 46">
            <a:extLst>
              <a:ext uri="{FF2B5EF4-FFF2-40B4-BE49-F238E27FC236}">
                <a16:creationId xmlns:a16="http://schemas.microsoft.com/office/drawing/2014/main" id="{B38F66A4-5DCA-DC4C-A135-AEE32A70640E}"/>
              </a:ext>
            </a:extLst>
          </p:cNvPr>
          <p:cNvSpPr>
            <a:spLocks noChangeArrowheads="1"/>
          </p:cNvSpPr>
          <p:nvPr/>
        </p:nvSpPr>
        <p:spPr bwMode="auto">
          <a:xfrm>
            <a:off x="5207822" y="2977642"/>
            <a:ext cx="98765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802.15.4aa</a:t>
            </a:r>
          </a:p>
          <a:p>
            <a:pPr algn="ctr"/>
            <a:r>
              <a:rPr lang="en-US" sz="1200" dirty="0">
                <a:latin typeface="Tahoma" pitchFamily="34" charset="0"/>
                <a:ea typeface="ＭＳ Ｐゴシック" charset="-128"/>
                <a:cs typeface="Arial" pitchFamily="34" charset="0"/>
              </a:rPr>
              <a:t>JRE</a:t>
            </a:r>
          </a:p>
        </p:txBody>
      </p:sp>
      <p:sp>
        <p:nvSpPr>
          <p:cNvPr id="36" name="AutoShape 46">
            <a:extLst>
              <a:ext uri="{FF2B5EF4-FFF2-40B4-BE49-F238E27FC236}">
                <a16:creationId xmlns:a16="http://schemas.microsoft.com/office/drawing/2014/main" id="{76F42A68-241C-9140-9F9B-90CD7C09A1E3}"/>
              </a:ext>
            </a:extLst>
          </p:cNvPr>
          <p:cNvSpPr>
            <a:spLocks noChangeArrowheads="1"/>
          </p:cNvSpPr>
          <p:nvPr/>
        </p:nvSpPr>
        <p:spPr bwMode="auto">
          <a:xfrm>
            <a:off x="2991792" y="4445774"/>
            <a:ext cx="943075"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802.15.15</a:t>
            </a:r>
          </a:p>
          <a:p>
            <a:pPr algn="ctr"/>
            <a:r>
              <a:rPr lang="en-US" sz="1200" dirty="0">
                <a:latin typeface="Tahoma" pitchFamily="34" charset="0"/>
                <a:ea typeface="ＭＳ Ｐゴシック" charset="-128"/>
                <a:cs typeface="Arial" pitchFamily="34" charset="0"/>
              </a:rPr>
              <a:t>NB-AHN</a:t>
            </a:r>
          </a:p>
        </p:txBody>
      </p:sp>
      <p:sp>
        <p:nvSpPr>
          <p:cNvPr id="37" name="AutoShape 46">
            <a:extLst>
              <a:ext uri="{FF2B5EF4-FFF2-40B4-BE49-F238E27FC236}">
                <a16:creationId xmlns:a16="http://schemas.microsoft.com/office/drawing/2014/main" id="{80AE7058-70CC-F140-A2BB-615DB4ABC317}"/>
              </a:ext>
            </a:extLst>
          </p:cNvPr>
          <p:cNvSpPr>
            <a:spLocks noChangeArrowheads="1"/>
          </p:cNvSpPr>
          <p:nvPr/>
        </p:nvSpPr>
        <p:spPr bwMode="auto">
          <a:xfrm>
            <a:off x="2998356" y="2670959"/>
            <a:ext cx="929946" cy="4777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802.15.6a</a:t>
            </a:r>
          </a:p>
          <a:p>
            <a:pPr algn="ctr"/>
            <a:r>
              <a:rPr lang="en-US" sz="1100" dirty="0">
                <a:latin typeface="Tahoma" pitchFamily="34" charset="0"/>
                <a:ea typeface="ＭＳ Ｐゴシック" charset="-128"/>
                <a:cs typeface="Arial" pitchFamily="34" charset="0"/>
              </a:rPr>
              <a:t>ED-BAN</a:t>
            </a:r>
          </a:p>
        </p:txBody>
      </p:sp>
      <p:sp>
        <p:nvSpPr>
          <p:cNvPr id="38" name="AutoShape 46">
            <a:extLst>
              <a:ext uri="{FF2B5EF4-FFF2-40B4-BE49-F238E27FC236}">
                <a16:creationId xmlns:a16="http://schemas.microsoft.com/office/drawing/2014/main" id="{8F8BD20C-210C-B144-A207-4A72E4F3EA9F}"/>
              </a:ext>
            </a:extLst>
          </p:cNvPr>
          <p:cNvSpPr>
            <a:spLocks noChangeArrowheads="1"/>
          </p:cNvSpPr>
          <p:nvPr/>
        </p:nvSpPr>
        <p:spPr bwMode="auto">
          <a:xfrm>
            <a:off x="3009928" y="3240249"/>
            <a:ext cx="906803" cy="48093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802.15.7a</a:t>
            </a:r>
            <a:br>
              <a:rPr lang="en-US" sz="1100" dirty="0">
                <a:latin typeface="Tahoma" pitchFamily="34" charset="0"/>
                <a:ea typeface="ＭＳ Ｐゴシック" charset="-128"/>
                <a:cs typeface="Arial" pitchFamily="34" charset="0"/>
              </a:rPr>
            </a:br>
            <a:r>
              <a:rPr lang="en-US" sz="1100" dirty="0">
                <a:latin typeface="Tahoma" pitchFamily="34" charset="0"/>
                <a:ea typeface="ＭＳ Ｐゴシック" charset="-128"/>
                <a:cs typeface="Arial" pitchFamily="34" charset="0"/>
              </a:rPr>
              <a:t>OCC</a:t>
            </a:r>
          </a:p>
        </p:txBody>
      </p:sp>
      <p:sp>
        <p:nvSpPr>
          <p:cNvPr id="44" name="AutoShape 46">
            <a:extLst>
              <a:ext uri="{FF2B5EF4-FFF2-40B4-BE49-F238E27FC236}">
                <a16:creationId xmlns:a16="http://schemas.microsoft.com/office/drawing/2014/main" id="{B0CF7AF2-99D7-234C-A64D-F6408F29A6B0}"/>
              </a:ext>
            </a:extLst>
          </p:cNvPr>
          <p:cNvSpPr>
            <a:spLocks noChangeArrowheads="1"/>
          </p:cNvSpPr>
          <p:nvPr/>
        </p:nvSpPr>
        <p:spPr bwMode="auto">
          <a:xfrm>
            <a:off x="3006129" y="2091148"/>
            <a:ext cx="914400" cy="48824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802.15.4ab </a:t>
            </a:r>
          </a:p>
          <a:p>
            <a:pPr algn="ctr"/>
            <a:r>
              <a:rPr lang="en-US" sz="1100" dirty="0">
                <a:latin typeface="Tahoma" pitchFamily="34" charset="0"/>
                <a:ea typeface="ＭＳ Ｐゴシック" charset="-128"/>
                <a:cs typeface="Arial" pitchFamily="34" charset="0"/>
              </a:rPr>
              <a:t>UWB-NG</a:t>
            </a:r>
          </a:p>
        </p:txBody>
      </p:sp>
      <p:sp>
        <p:nvSpPr>
          <p:cNvPr id="45" name="AutoShape 46">
            <a:extLst>
              <a:ext uri="{FF2B5EF4-FFF2-40B4-BE49-F238E27FC236}">
                <a16:creationId xmlns:a16="http://schemas.microsoft.com/office/drawing/2014/main" id="{D6A242CD-3A75-434C-AAE5-9164D802305F}"/>
              </a:ext>
            </a:extLst>
          </p:cNvPr>
          <p:cNvSpPr>
            <a:spLocks noChangeArrowheads="1"/>
          </p:cNvSpPr>
          <p:nvPr/>
        </p:nvSpPr>
        <p:spPr bwMode="auto">
          <a:xfrm>
            <a:off x="1694844" y="192257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SG15.3ma </a:t>
            </a:r>
          </a:p>
          <a:p>
            <a:pPr algn="ctr"/>
            <a:r>
              <a:rPr lang="en-US" sz="1100" dirty="0">
                <a:latin typeface="Tahoma" pitchFamily="34" charset="0"/>
                <a:ea typeface="ＭＳ Ｐゴシック" charset="-128"/>
                <a:cs typeface="Arial" pitchFamily="34" charset="0"/>
              </a:rPr>
              <a:t>Revision</a:t>
            </a:r>
          </a:p>
        </p:txBody>
      </p:sp>
      <p:sp>
        <p:nvSpPr>
          <p:cNvPr id="47" name="Slide Number Placeholder 46">
            <a:extLst>
              <a:ext uri="{FF2B5EF4-FFF2-40B4-BE49-F238E27FC236}">
                <a16:creationId xmlns:a16="http://schemas.microsoft.com/office/drawing/2014/main" id="{DA71730C-2575-1643-8119-D9CE6C53ED2F}"/>
              </a:ext>
            </a:extLst>
          </p:cNvPr>
          <p:cNvSpPr>
            <a:spLocks noGrp="1"/>
          </p:cNvSpPr>
          <p:nvPr>
            <p:ph type="sldNum" sz="quarter" idx="12"/>
          </p:nvPr>
        </p:nvSpPr>
        <p:spPr/>
        <p:txBody>
          <a:bodyPr/>
          <a:lstStyle/>
          <a:p>
            <a:pPr>
              <a:defRPr/>
            </a:pPr>
            <a:r>
              <a:rPr lang="en-US" dirty="0"/>
              <a:t>Slide </a:t>
            </a:r>
            <a:fld id="{1C2B8106-88DD-4C4A-A317-11679D01BABD}" type="slidenum">
              <a:rPr lang="en-US" smtClean="0"/>
              <a:pPr>
                <a:defRPr/>
              </a:pPr>
              <a:t>3</a:t>
            </a:fld>
            <a:endParaRPr lang="en-US" dirty="0"/>
          </a:p>
        </p:txBody>
      </p:sp>
      <p:sp>
        <p:nvSpPr>
          <p:cNvPr id="48" name="AutoShape 46">
            <a:extLst>
              <a:ext uri="{FF2B5EF4-FFF2-40B4-BE49-F238E27FC236}">
                <a16:creationId xmlns:a16="http://schemas.microsoft.com/office/drawing/2014/main" id="{23A2D533-28FD-D84F-9D2F-82CCCD656977}"/>
              </a:ext>
            </a:extLst>
          </p:cNvPr>
          <p:cNvSpPr>
            <a:spLocks noChangeArrowheads="1"/>
          </p:cNvSpPr>
          <p:nvPr/>
        </p:nvSpPr>
        <p:spPr bwMode="auto">
          <a:xfrm>
            <a:off x="2991792" y="5069114"/>
            <a:ext cx="943075"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802.15.16t</a:t>
            </a:r>
          </a:p>
          <a:p>
            <a:pPr algn="ctr"/>
            <a:r>
              <a:rPr lang="en-US" sz="1200" dirty="0">
                <a:latin typeface="Tahoma" pitchFamily="34" charset="0"/>
                <a:ea typeface="ＭＳ Ｐゴシック" charset="-128"/>
                <a:cs typeface="Arial" pitchFamily="34" charset="0"/>
              </a:rPr>
              <a:t>SC-OS</a:t>
            </a:r>
          </a:p>
        </p:txBody>
      </p:sp>
      <p:sp>
        <p:nvSpPr>
          <p:cNvPr id="49" name="AutoShape 46">
            <a:extLst>
              <a:ext uri="{FF2B5EF4-FFF2-40B4-BE49-F238E27FC236}">
                <a16:creationId xmlns:a16="http://schemas.microsoft.com/office/drawing/2014/main" id="{F09F0252-C2F0-2D48-B36F-349D0BA8CCDF}"/>
              </a:ext>
            </a:extLst>
          </p:cNvPr>
          <p:cNvSpPr>
            <a:spLocks noChangeArrowheads="1"/>
          </p:cNvSpPr>
          <p:nvPr/>
        </p:nvSpPr>
        <p:spPr bwMode="auto">
          <a:xfrm>
            <a:off x="2973308" y="1461148"/>
            <a:ext cx="980042" cy="53843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802.15.4cor1 </a:t>
            </a:r>
          </a:p>
          <a:p>
            <a:pPr algn="ctr"/>
            <a:r>
              <a:rPr lang="en-US" sz="1100" dirty="0">
                <a:latin typeface="Tahoma" pitchFamily="34" charset="0"/>
                <a:ea typeface="ＭＳ Ｐゴシック" charset="-128"/>
                <a:cs typeface="Arial" pitchFamily="34" charset="0"/>
              </a:rPr>
              <a:t>.4-2020/Cor1</a:t>
            </a:r>
          </a:p>
        </p:txBody>
      </p:sp>
      <p:sp>
        <p:nvSpPr>
          <p:cNvPr id="39" name="AutoShape 11">
            <a:extLst>
              <a:ext uri="{FF2B5EF4-FFF2-40B4-BE49-F238E27FC236}">
                <a16:creationId xmlns:a16="http://schemas.microsoft.com/office/drawing/2014/main" id="{DEACE047-96EE-7644-B038-3B02130EDCC2}"/>
              </a:ext>
            </a:extLst>
          </p:cNvPr>
          <p:cNvSpPr>
            <a:spLocks noChangeArrowheads="1"/>
          </p:cNvSpPr>
          <p:nvPr/>
        </p:nvSpPr>
        <p:spPr bwMode="auto">
          <a:xfrm>
            <a:off x="8028899" y="1372493"/>
            <a:ext cx="914400" cy="1020194"/>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802.15.3</a:t>
            </a:r>
          </a:p>
          <a:p>
            <a:pPr algn="ctr" eaLnBrk="0" hangingPunct="0">
              <a:defRPr/>
            </a:pPr>
            <a:r>
              <a:rPr lang="en-US" sz="1400" dirty="0">
                <a:latin typeface="Arial" panose="020B0604020202020204" pitchFamily="34" charset="0"/>
                <a:cs typeface="Arial" panose="020B0604020202020204" pitchFamily="34" charset="0"/>
              </a:rPr>
              <a:t>-2016</a:t>
            </a:r>
          </a:p>
        </p:txBody>
      </p:sp>
      <p:sp>
        <p:nvSpPr>
          <p:cNvPr id="40" name="AutoShape 11">
            <a:extLst>
              <a:ext uri="{FF2B5EF4-FFF2-40B4-BE49-F238E27FC236}">
                <a16:creationId xmlns:a16="http://schemas.microsoft.com/office/drawing/2014/main" id="{41659174-BB30-514D-855C-5F269EBDD017}"/>
              </a:ext>
            </a:extLst>
          </p:cNvPr>
          <p:cNvSpPr>
            <a:spLocks noChangeArrowheads="1"/>
          </p:cNvSpPr>
          <p:nvPr/>
        </p:nvSpPr>
        <p:spPr bwMode="auto">
          <a:xfrm>
            <a:off x="8028899" y="3655932"/>
            <a:ext cx="914400" cy="900436"/>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802.15.6</a:t>
            </a:r>
          </a:p>
          <a:p>
            <a:pPr algn="ctr" eaLnBrk="0" hangingPunct="0">
              <a:defRPr/>
            </a:pPr>
            <a:r>
              <a:rPr lang="en-US" sz="1400" dirty="0">
                <a:latin typeface="Arial" panose="020B0604020202020204" pitchFamily="34" charset="0"/>
                <a:cs typeface="Arial" panose="020B0604020202020204" pitchFamily="34" charset="0"/>
              </a:rPr>
              <a:t>-2012</a:t>
            </a:r>
          </a:p>
        </p:txBody>
      </p:sp>
      <p:sp>
        <p:nvSpPr>
          <p:cNvPr id="43" name="AutoShape 11">
            <a:extLst>
              <a:ext uri="{FF2B5EF4-FFF2-40B4-BE49-F238E27FC236}">
                <a16:creationId xmlns:a16="http://schemas.microsoft.com/office/drawing/2014/main" id="{19AEAEF1-34F0-624F-BFCA-85E320EF1636}"/>
              </a:ext>
            </a:extLst>
          </p:cNvPr>
          <p:cNvSpPr>
            <a:spLocks noChangeArrowheads="1"/>
          </p:cNvSpPr>
          <p:nvPr/>
        </p:nvSpPr>
        <p:spPr bwMode="auto">
          <a:xfrm>
            <a:off x="8040740" y="4634109"/>
            <a:ext cx="914400" cy="934474"/>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802.15.7</a:t>
            </a:r>
          </a:p>
          <a:p>
            <a:pPr algn="ctr" eaLnBrk="0" hangingPunct="0">
              <a:defRPr/>
            </a:pPr>
            <a:r>
              <a:rPr lang="en-US" sz="1400" dirty="0">
                <a:latin typeface="Arial" panose="020B0604020202020204" pitchFamily="34" charset="0"/>
                <a:cs typeface="Arial" panose="020B0604020202020204" pitchFamily="34" charset="0"/>
              </a:rPr>
              <a:t>-2018</a:t>
            </a:r>
          </a:p>
        </p:txBody>
      </p:sp>
      <p:sp>
        <p:nvSpPr>
          <p:cNvPr id="50" name="AutoShape 27">
            <a:extLst>
              <a:ext uri="{FF2B5EF4-FFF2-40B4-BE49-F238E27FC236}">
                <a16:creationId xmlns:a16="http://schemas.microsoft.com/office/drawing/2014/main" id="{BA8E34EA-B783-D547-BF27-AECFFCCFCDCE}"/>
              </a:ext>
            </a:extLst>
          </p:cNvPr>
          <p:cNvSpPr>
            <a:spLocks/>
          </p:cNvSpPr>
          <p:nvPr/>
        </p:nvSpPr>
        <p:spPr bwMode="auto">
          <a:xfrm rot="-5400000">
            <a:off x="8365339" y="535814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51" name="AutoShape 46">
            <a:extLst>
              <a:ext uri="{FF2B5EF4-FFF2-40B4-BE49-F238E27FC236}">
                <a16:creationId xmlns:a16="http://schemas.microsoft.com/office/drawing/2014/main" id="{4815E525-7AC2-E74D-8C96-CF0EE9DBE0FE}"/>
              </a:ext>
            </a:extLst>
          </p:cNvPr>
          <p:cNvSpPr>
            <a:spLocks noChangeArrowheads="1"/>
          </p:cNvSpPr>
          <p:nvPr/>
        </p:nvSpPr>
        <p:spPr bwMode="auto">
          <a:xfrm>
            <a:off x="6560299" y="1339574"/>
            <a:ext cx="987652" cy="3378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802.15.3d</a:t>
            </a:r>
          </a:p>
        </p:txBody>
      </p:sp>
      <p:sp>
        <p:nvSpPr>
          <p:cNvPr id="54" name="AutoShape 46">
            <a:extLst>
              <a:ext uri="{FF2B5EF4-FFF2-40B4-BE49-F238E27FC236}">
                <a16:creationId xmlns:a16="http://schemas.microsoft.com/office/drawing/2014/main" id="{1E1FC8D0-0E61-C14C-85E3-BDF00244D454}"/>
              </a:ext>
            </a:extLst>
          </p:cNvPr>
          <p:cNvSpPr>
            <a:spLocks noChangeArrowheads="1"/>
          </p:cNvSpPr>
          <p:nvPr/>
        </p:nvSpPr>
        <p:spPr bwMode="auto">
          <a:xfrm>
            <a:off x="6568389" y="1677377"/>
            <a:ext cx="987652" cy="3378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802.15.3e</a:t>
            </a:r>
          </a:p>
        </p:txBody>
      </p:sp>
      <p:sp>
        <p:nvSpPr>
          <p:cNvPr id="55" name="AutoShape 46">
            <a:extLst>
              <a:ext uri="{FF2B5EF4-FFF2-40B4-BE49-F238E27FC236}">
                <a16:creationId xmlns:a16="http://schemas.microsoft.com/office/drawing/2014/main" id="{DF2DCB0A-3324-7F45-8417-E1CFE5AE37A3}"/>
              </a:ext>
            </a:extLst>
          </p:cNvPr>
          <p:cNvSpPr>
            <a:spLocks noChangeArrowheads="1"/>
          </p:cNvSpPr>
          <p:nvPr/>
        </p:nvSpPr>
        <p:spPr bwMode="auto">
          <a:xfrm>
            <a:off x="6560299" y="2044977"/>
            <a:ext cx="987652" cy="3378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802.15.3f</a:t>
            </a:r>
          </a:p>
        </p:txBody>
      </p:sp>
      <p:sp>
        <p:nvSpPr>
          <p:cNvPr id="56" name="AutoShape 46">
            <a:extLst>
              <a:ext uri="{FF2B5EF4-FFF2-40B4-BE49-F238E27FC236}">
                <a16:creationId xmlns:a16="http://schemas.microsoft.com/office/drawing/2014/main" id="{EE8440FE-3E94-304A-8D28-49F5FFD29BD1}"/>
              </a:ext>
            </a:extLst>
          </p:cNvPr>
          <p:cNvSpPr>
            <a:spLocks noChangeArrowheads="1"/>
          </p:cNvSpPr>
          <p:nvPr/>
        </p:nvSpPr>
        <p:spPr bwMode="auto">
          <a:xfrm>
            <a:off x="6560299" y="2800967"/>
            <a:ext cx="987652" cy="29829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802.15.4y</a:t>
            </a:r>
          </a:p>
        </p:txBody>
      </p:sp>
      <p:sp>
        <p:nvSpPr>
          <p:cNvPr id="57" name="AutoShape 46">
            <a:extLst>
              <a:ext uri="{FF2B5EF4-FFF2-40B4-BE49-F238E27FC236}">
                <a16:creationId xmlns:a16="http://schemas.microsoft.com/office/drawing/2014/main" id="{55638756-EEE1-5042-8EED-B575E2C6CB4F}"/>
              </a:ext>
            </a:extLst>
          </p:cNvPr>
          <p:cNvSpPr>
            <a:spLocks noChangeArrowheads="1"/>
          </p:cNvSpPr>
          <p:nvPr/>
        </p:nvSpPr>
        <p:spPr bwMode="auto">
          <a:xfrm>
            <a:off x="6568389" y="3128239"/>
            <a:ext cx="987652" cy="29829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802.15.4z</a:t>
            </a:r>
          </a:p>
        </p:txBody>
      </p:sp>
      <p:sp>
        <p:nvSpPr>
          <p:cNvPr id="59" name="AutoShape 27">
            <a:extLst>
              <a:ext uri="{FF2B5EF4-FFF2-40B4-BE49-F238E27FC236}">
                <a16:creationId xmlns:a16="http://schemas.microsoft.com/office/drawing/2014/main" id="{0DF4B5E0-305B-1047-9A01-90DE9ABE974B}"/>
              </a:ext>
            </a:extLst>
          </p:cNvPr>
          <p:cNvSpPr>
            <a:spLocks/>
          </p:cNvSpPr>
          <p:nvPr/>
        </p:nvSpPr>
        <p:spPr bwMode="auto">
          <a:xfrm rot="10800000">
            <a:off x="7677160" y="1323790"/>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60" name="AutoShape 27">
            <a:extLst>
              <a:ext uri="{FF2B5EF4-FFF2-40B4-BE49-F238E27FC236}">
                <a16:creationId xmlns:a16="http://schemas.microsoft.com/office/drawing/2014/main" id="{99A5E246-54C8-5144-8AAD-F1C2E05A1921}"/>
              </a:ext>
            </a:extLst>
          </p:cNvPr>
          <p:cNvSpPr>
            <a:spLocks/>
          </p:cNvSpPr>
          <p:nvPr/>
        </p:nvSpPr>
        <p:spPr bwMode="auto">
          <a:xfrm rot="10800000">
            <a:off x="7677160" y="2481031"/>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Tree>
    <p:extLst>
      <p:ext uri="{BB962C8B-B14F-4D97-AF65-F5344CB8AC3E}">
        <p14:creationId xmlns:p14="http://schemas.microsoft.com/office/powerpoint/2010/main" val="308359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4</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802.15 WG Subgroups/Objectives</a:t>
            </a:r>
          </a:p>
        </p:txBody>
      </p:sp>
      <p:sp>
        <p:nvSpPr>
          <p:cNvPr id="5126" name="Rectangle 3"/>
          <p:cNvSpPr>
            <a:spLocks noGrp="1" noChangeArrowheads="1"/>
          </p:cNvSpPr>
          <p:nvPr>
            <p:ph type="body" sz="half" idx="1"/>
          </p:nvPr>
        </p:nvSpPr>
        <p:spPr>
          <a:xfrm>
            <a:off x="126234" y="1535382"/>
            <a:ext cx="9051925" cy="3570018"/>
          </a:xfrm>
        </p:spPr>
        <p:txBody>
          <a:bodyPr/>
          <a:lstStyle/>
          <a:p>
            <a:pPr marL="609600" indent="-609600" fontAlgn="b">
              <a:lnSpc>
                <a:spcPct val="80000"/>
              </a:lnSpc>
              <a:spcAft>
                <a:spcPts val="600"/>
              </a:spcAft>
              <a:buFontTx/>
              <a:buNone/>
              <a:defRPr/>
            </a:pPr>
            <a:r>
              <a:rPr lang="en-US" sz="2000" kern="1200" dirty="0">
                <a:latin typeface="Arial Rounded MT Bold" pitchFamily="34" charset="0"/>
                <a:cs typeface="Arial" charset="0"/>
              </a:rPr>
              <a:t>TG 4/Cor1 – 802.15.4-2020 Corrigenda</a:t>
            </a:r>
          </a:p>
          <a:p>
            <a:pPr marL="644525" indent="-644525" fontAlgn="b">
              <a:lnSpc>
                <a:spcPct val="80000"/>
              </a:lnSpc>
              <a:spcAft>
                <a:spcPts val="600"/>
              </a:spcAft>
              <a:buFontTx/>
              <a:buNone/>
              <a:tabLst>
                <a:tab pos="446088" algn="l"/>
              </a:tabLst>
              <a:defRPr/>
            </a:pPr>
            <a:r>
              <a:rPr lang="en-US" sz="2000" kern="1200" dirty="0">
                <a:latin typeface="Arial Rounded MT Bold" pitchFamily="34" charset="0"/>
                <a:cs typeface="Arial" charset="0"/>
              </a:rPr>
              <a:t>	Objective: correction of errors, inconsistencies, and ambiguities </a:t>
            </a:r>
          </a:p>
          <a:p>
            <a:pPr marL="644525" indent="-644525" fontAlgn="b">
              <a:lnSpc>
                <a:spcPct val="80000"/>
              </a:lnSpc>
              <a:spcAft>
                <a:spcPts val="600"/>
              </a:spcAft>
              <a:buFontTx/>
              <a:buNone/>
              <a:tabLst>
                <a:tab pos="446088" algn="l"/>
              </a:tabLst>
              <a:defRPr/>
            </a:pPr>
            <a:r>
              <a:rPr lang="en-US" sz="2000" kern="1200" dirty="0">
                <a:latin typeface="Arial Rounded MT Bold" pitchFamily="34" charset="0"/>
                <a:cs typeface="Arial" charset="0"/>
              </a:rPr>
              <a:t>TG 4aa – Japanese Rate Enhancement (JRE) Amendment</a:t>
            </a:r>
          </a:p>
          <a:p>
            <a:pPr marL="457200" indent="-457200" fontAlgn="b">
              <a:lnSpc>
                <a:spcPct val="80000"/>
              </a:lnSpc>
              <a:spcAft>
                <a:spcPts val="600"/>
              </a:spcAft>
              <a:buFontTx/>
              <a:buNone/>
              <a:tabLst>
                <a:tab pos="446088" algn="l"/>
              </a:tabLst>
              <a:defRPr/>
            </a:pPr>
            <a:r>
              <a:rPr lang="en-US" sz="2000" kern="1200" dirty="0">
                <a:latin typeface="Arial Rounded MT Bold" pitchFamily="34" charset="0"/>
                <a:cs typeface="Arial" charset="0"/>
              </a:rPr>
              <a:t>	Objective: data rate extensions for the SUN FSK modulation and channel parameters focusing on the Japanese frequency band</a:t>
            </a:r>
          </a:p>
          <a:p>
            <a:pPr marL="644525" indent="-644525" fontAlgn="b">
              <a:lnSpc>
                <a:spcPct val="80000"/>
              </a:lnSpc>
              <a:spcAft>
                <a:spcPts val="60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644525" indent="-644525" fontAlgn="b">
              <a:lnSpc>
                <a:spcPct val="80000"/>
              </a:lnSpc>
              <a:spcAft>
                <a:spcPts val="600"/>
              </a:spcAft>
              <a:buFontTx/>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endParaRPr lang="en-US" sz="2000" dirty="0">
              <a:latin typeface="Arial Rounded MT Bold" pitchFamily="34" charset="0"/>
              <a:cs typeface="Arial" charset="0"/>
            </a:endParaRP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354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4101" name="Rectangle 4"/>
          <p:cNvSpPr>
            <a:spLocks noGrp="1" noChangeArrowheads="1"/>
          </p:cNvSpPr>
          <p:nvPr>
            <p:ph type="title"/>
          </p:nvPr>
        </p:nvSpPr>
        <p:spPr>
          <a:xfrm>
            <a:off x="685800" y="242888"/>
            <a:ext cx="8077200" cy="1066800"/>
          </a:xfrm>
        </p:spPr>
        <p:txBody>
          <a:bodyPr/>
          <a:lstStyle/>
          <a:p>
            <a:pPr>
              <a:defRPr/>
            </a:pPr>
            <a:r>
              <a:rPr lang="en-US" sz="3200" dirty="0"/>
              <a:t>802.15 WG Subgroups/Objectives</a:t>
            </a:r>
          </a:p>
        </p:txBody>
      </p:sp>
      <p:sp>
        <p:nvSpPr>
          <p:cNvPr id="5126" name="Rectangle 3"/>
          <p:cNvSpPr>
            <a:spLocks noGrp="1" noChangeArrowheads="1"/>
          </p:cNvSpPr>
          <p:nvPr>
            <p:ph type="body" sz="half" idx="1"/>
          </p:nvPr>
        </p:nvSpPr>
        <p:spPr>
          <a:xfrm>
            <a:off x="102961" y="1458686"/>
            <a:ext cx="8660039" cy="4713514"/>
          </a:xfrm>
        </p:spPr>
        <p:txBody>
          <a:bodyPr/>
          <a:lstStyle/>
          <a:p>
            <a:pPr marL="609600" indent="-609600" fontAlgn="b">
              <a:lnSpc>
                <a:spcPct val="80000"/>
              </a:lnSpc>
              <a:spcAft>
                <a:spcPts val="600"/>
              </a:spcAft>
              <a:buNone/>
              <a:defRPr/>
            </a:pPr>
            <a:r>
              <a:rPr lang="en-US" sz="2000" dirty="0">
                <a:latin typeface="Arial Rounded MT Bold" pitchFamily="34" charset="0"/>
                <a:cs typeface="Arial" charset="0"/>
              </a:rPr>
              <a:t>TG 6a </a:t>
            </a:r>
            <a:r>
              <a:rPr lang="en-US" sz="2000" kern="1200" dirty="0">
                <a:latin typeface="Arial Rounded MT Bold" pitchFamily="34" charset="0"/>
                <a:cs typeface="Arial" charset="0"/>
              </a:rPr>
              <a:t>– Enhanced Dependability Body Area Network (ED-BAN), Amendment</a:t>
            </a:r>
          </a:p>
          <a:p>
            <a:pPr marL="609600" indent="-609600" fontAlgn="b">
              <a:lnSpc>
                <a:spcPct val="80000"/>
              </a:lnSpc>
              <a:spcAft>
                <a:spcPts val="60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609600" indent="-609600" fontAlgn="b">
              <a:lnSpc>
                <a:spcPct val="80000"/>
              </a:lnSpc>
              <a:spcAft>
                <a:spcPts val="600"/>
              </a:spcAft>
              <a:buNone/>
              <a:defRPr/>
            </a:pPr>
            <a:r>
              <a:rPr lang="en-US" sz="2000" dirty="0">
                <a:latin typeface="Arial Rounded MT Bold" pitchFamily="34" charset="0"/>
                <a:cs typeface="Arial" charset="0"/>
              </a:rPr>
              <a:t>	Objective: high-rate OCC Physical Layer (PHY) using light wavelengths from 10 000 nm to 190 nm delivering data rates up to 100 Mb/s for point-to-point and point-to-multipoint communication. </a:t>
            </a:r>
          </a:p>
          <a:p>
            <a:pPr marL="609600" indent="-609600" fontAlgn="b">
              <a:lnSpc>
                <a:spcPct val="80000"/>
              </a:lnSpc>
              <a:spcAft>
                <a:spcPts val="0"/>
              </a:spcAft>
              <a:buNone/>
              <a:defRPr/>
            </a:pPr>
            <a:r>
              <a:rPr lang="en-US" sz="2000" dirty="0">
                <a:latin typeface="Arial Rounded MT Bold" pitchFamily="34" charset="0"/>
                <a:cs typeface="Arial" charset="0"/>
              </a:rPr>
              <a:t>TG 13 </a:t>
            </a:r>
            <a:r>
              <a:rPr lang="en-US" sz="2000" kern="1200" dirty="0">
                <a:latin typeface="Arial Rounded MT Bold" pitchFamily="34" charset="0"/>
                <a:cs typeface="Arial" charset="0"/>
              </a:rPr>
              <a:t>– Multi-Gigabit/sec Optical Wireless Communication (MG-OWC), New Standard</a:t>
            </a:r>
          </a:p>
          <a:p>
            <a:pPr marL="609600" indent="-609600" fontAlgn="b">
              <a:lnSpc>
                <a:spcPct val="80000"/>
              </a:lnSpc>
              <a:spcAft>
                <a:spcPts val="600"/>
              </a:spcAft>
              <a:buNone/>
              <a:defRPr/>
            </a:pPr>
            <a:r>
              <a:rPr lang="en-US" sz="2000" kern="1200" dirty="0">
                <a:latin typeface="Arial Rounded MT Bold" pitchFamily="34" charset="0"/>
                <a:cs typeface="Arial" charset="0"/>
              </a:rPr>
              <a:t>	Objective: define OWC specifications to enable high data rate transfer among end points at rates up to 10 Gb/s and ranges up to 200 m unrestricted line of site</a:t>
            </a: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2919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6</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802.15 WG Subgroups/Objectives</a:t>
            </a:r>
          </a:p>
        </p:txBody>
      </p:sp>
      <p:sp>
        <p:nvSpPr>
          <p:cNvPr id="5126" name="Rectangle 3"/>
          <p:cNvSpPr>
            <a:spLocks noGrp="1" noChangeArrowheads="1"/>
          </p:cNvSpPr>
          <p:nvPr>
            <p:ph type="body" sz="half" idx="1"/>
          </p:nvPr>
        </p:nvSpPr>
        <p:spPr>
          <a:xfrm>
            <a:off x="92075" y="1004888"/>
            <a:ext cx="9051925" cy="5395912"/>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New Standard</a:t>
            </a:r>
          </a:p>
          <a:p>
            <a:pPr marL="609600" indent="-6096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609600" indent="-609600" fontAlgn="b">
              <a:lnSpc>
                <a:spcPct val="80000"/>
              </a:lnSpc>
              <a:spcAft>
                <a:spcPts val="0"/>
              </a:spcAft>
              <a:buNone/>
              <a:defRPr/>
            </a:pPr>
            <a:r>
              <a:rPr lang="en-US" sz="2000" kern="1200" dirty="0">
                <a:latin typeface="Arial Rounded MT Bold" pitchFamily="34" charset="0"/>
                <a:cs typeface="Arial" charset="0"/>
              </a:rPr>
              <a:t>TG 15 –Narrow Band Ad Hoc Networks (NB-AHN), New Standard</a:t>
            </a:r>
          </a:p>
          <a:p>
            <a:pPr marL="609600" indent="-609600" fontAlgn="b">
              <a:lnSpc>
                <a:spcPct val="80000"/>
              </a:lnSpc>
              <a:spcAft>
                <a:spcPts val="600"/>
              </a:spcAft>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r>
              <a:rPr lang="en-US" sz="2000" kern="1200" dirty="0">
                <a:latin typeface="Arial Rounded MT Bold" pitchFamily="34" charset="0"/>
                <a:cs typeface="Arial" charset="0"/>
              </a:rPr>
              <a:t>TG 16t – Spectrum Characterization &amp; Occupancy Sensing (SC-OS), Amendment</a:t>
            </a:r>
          </a:p>
          <a:p>
            <a:pPr marL="609600" indent="-609600" fontAlgn="b">
              <a:lnSpc>
                <a:spcPct val="80000"/>
              </a:lnSpc>
              <a:buNone/>
              <a:defRPr/>
            </a:pPr>
            <a:r>
              <a:rPr lang="en-US" sz="2000" kern="1200" dirty="0">
                <a:latin typeface="Arial Rounded MT Bold" pitchFamily="34" charset="0"/>
                <a:cs typeface="Arial" charset="0"/>
              </a:rPr>
              <a:t>	Objective: specifies new PHY in licensed spectrum with channel bandwidths greater than or equal to 5 kHz and less than 100 kHz focusing on spectrum less than 2 GHz. </a:t>
            </a:r>
          </a:p>
          <a:p>
            <a:pPr marL="609600" indent="-609600" fontAlgn="b">
              <a:lnSpc>
                <a:spcPct val="80000"/>
              </a:lnSpc>
              <a:buNone/>
              <a:defRPr/>
            </a:pPr>
            <a:r>
              <a:rPr lang="en-US" sz="2000" kern="1200" dirty="0">
                <a:latin typeface="Arial Rounded MT Bold" pitchFamily="34" charset="0"/>
                <a:cs typeface="Arial" charset="0"/>
              </a:rPr>
              <a:t>SG15.3ma – Revision a, Maintenance (ma)</a:t>
            </a:r>
          </a:p>
          <a:p>
            <a:pPr marL="609600" indent="-609600" fontAlgn="b">
              <a:lnSpc>
                <a:spcPct val="80000"/>
              </a:lnSpc>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697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802.15 WG Subgroups/Objectives</a:t>
            </a:r>
          </a:p>
        </p:txBody>
      </p:sp>
      <p:sp>
        <p:nvSpPr>
          <p:cNvPr id="5126" name="Rectangle 3"/>
          <p:cNvSpPr>
            <a:spLocks noGrp="1" noChangeArrowheads="1"/>
          </p:cNvSpPr>
          <p:nvPr>
            <p:ph type="body" sz="half" idx="1"/>
          </p:nvPr>
        </p:nvSpPr>
        <p:spPr>
          <a:xfrm>
            <a:off x="84137" y="1309469"/>
            <a:ext cx="9051925"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609600" indent="-609600" fontAlgn="b">
              <a:lnSpc>
                <a:spcPct val="80000"/>
              </a:lnSpc>
              <a:spcAft>
                <a:spcPts val="60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 Standing Committee</a:t>
            </a:r>
          </a:p>
          <a:p>
            <a:pPr marL="609600" indent="-609600" fontAlgn="b">
              <a:lnSpc>
                <a:spcPct val="80000"/>
              </a:lnSpc>
              <a:spcAft>
                <a:spcPts val="600"/>
              </a:spcAft>
              <a:buNone/>
              <a:defRPr/>
            </a:pPr>
            <a:r>
              <a:rPr lang="en-US" sz="2000" kern="1200" dirty="0">
                <a:latin typeface="Arial Rounded MT Bold" pitchFamily="34" charset="0"/>
                <a:cs typeface="Arial" charset="0"/>
              </a:rPr>
              <a:t>	Objective:  follow the developments of THz communications, follow and provide input to the regulatory framework for THz Communications in close cooperation IEEE 802.18 TAG, trigger the start of projects to amend existing and develop new standards for THz Communications</a:t>
            </a:r>
          </a:p>
          <a:p>
            <a:pPr marL="609600" indent="-609600" fontAlgn="b">
              <a:lnSpc>
                <a:spcPct val="80000"/>
              </a:lnSpc>
              <a:spcAft>
                <a:spcPts val="0"/>
              </a:spcAft>
              <a:buNone/>
              <a:defRPr/>
            </a:pPr>
            <a:r>
              <a:rPr lang="en-US" sz="2000" kern="1200" dirty="0">
                <a:latin typeface="Arial Rounded MT Bold" pitchFamily="34" charset="0"/>
                <a:cs typeface="Arial" charset="0"/>
              </a:rPr>
              <a:t>SC Maintenance/Rules Standing Committee</a:t>
            </a:r>
          </a:p>
          <a:p>
            <a:pPr marL="609600" indent="-609600" fontAlgn="b">
              <a:lnSpc>
                <a:spcPct val="80000"/>
              </a:lnSpc>
              <a:spcAft>
                <a:spcPts val="60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a:t>
            </a: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 Standing </a:t>
            </a:r>
            <a:r>
              <a:rPr lang="en-US" sz="2000" kern="1200" dirty="0" err="1">
                <a:latin typeface="Arial Rounded MT Bold" pitchFamily="34" charset="0"/>
                <a:cs typeface="Arial" charset="0"/>
              </a:rPr>
              <a:t>Committe</a:t>
            </a:r>
            <a:endParaRPr lang="en-US" sz="2000" kern="1200" dirty="0">
              <a:latin typeface="Arial Rounded MT Bold" pitchFamily="34" charset="0"/>
              <a:cs typeface="Arial" charset="0"/>
            </a:endParaRPr>
          </a:p>
          <a:p>
            <a:pPr marL="609600" indent="-609600" fontAlgn="b">
              <a:lnSpc>
                <a:spcPct val="80000"/>
              </a:lnSpc>
              <a:spcAft>
                <a:spcPts val="60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0340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Session Objectives Nov 9 - 17, 2021</a:t>
            </a:r>
          </a:p>
        </p:txBody>
      </p:sp>
      <p:sp>
        <p:nvSpPr>
          <p:cNvPr id="5126" name="Rectangle 3"/>
          <p:cNvSpPr>
            <a:spLocks noGrp="1" noChangeArrowheads="1"/>
          </p:cNvSpPr>
          <p:nvPr>
            <p:ph type="body" sz="half" idx="1"/>
          </p:nvPr>
        </p:nvSpPr>
        <p:spPr>
          <a:xfrm>
            <a:off x="138205" y="1447800"/>
            <a:ext cx="8867590" cy="4837823"/>
          </a:xfrm>
        </p:spPr>
        <p:txBody>
          <a:bodyPr/>
          <a:lstStyle/>
          <a:p>
            <a:pPr marL="609600" indent="-609600" fontAlgn="b">
              <a:lnSpc>
                <a:spcPct val="80000"/>
              </a:lnSpc>
              <a:buFontTx/>
              <a:buNone/>
              <a:defRPr/>
            </a:pPr>
            <a:r>
              <a:rPr lang="en-US" sz="2800" kern="1200" dirty="0">
                <a:latin typeface="Arial Rounded MT Bold" pitchFamily="34" charset="0"/>
                <a:cs typeface="Arial" charset="0"/>
              </a:rPr>
              <a:t>Task Group 4/Cor1 (3 meeting slots)</a:t>
            </a:r>
          </a:p>
          <a:p>
            <a:pPr marL="804863" indent="-454025" fontAlgn="b">
              <a:lnSpc>
                <a:spcPct val="80000"/>
              </a:lnSpc>
              <a:buFont typeface="+mj-lt"/>
              <a:buAutoNum type="arabicPeriod"/>
              <a:defRPr/>
            </a:pPr>
            <a:r>
              <a:rPr lang="en-US" sz="2200" kern="1200" dirty="0">
                <a:latin typeface="Arial Rounded MT Bold" pitchFamily="34" charset="0"/>
                <a:cs typeface="Arial" charset="0"/>
              </a:rPr>
              <a:t>Hear additional Proposals</a:t>
            </a:r>
          </a:p>
          <a:p>
            <a:pPr marL="804863" indent="-454025" fontAlgn="b">
              <a:lnSpc>
                <a:spcPct val="80000"/>
              </a:lnSpc>
              <a:buFont typeface="+mj-lt"/>
              <a:buAutoNum type="arabicPeriod"/>
              <a:defRPr/>
            </a:pPr>
            <a:r>
              <a:rPr lang="en-US" sz="2200" kern="1200" dirty="0">
                <a:latin typeface="Arial Rounded MT Bold" pitchFamily="34" charset="0"/>
                <a:cs typeface="Arial" charset="0"/>
              </a:rPr>
              <a:t>Prepare and review draft based on all the proposals heard </a:t>
            </a:r>
          </a:p>
          <a:p>
            <a:pPr marL="804863" indent="-454025" fontAlgn="b">
              <a:lnSpc>
                <a:spcPct val="80000"/>
              </a:lnSpc>
              <a:buFont typeface="+mj-lt"/>
              <a:buAutoNum type="arabicPeriod"/>
              <a:defRPr/>
            </a:pPr>
            <a:r>
              <a:rPr lang="en-US" sz="2200" kern="1200" dirty="0">
                <a:latin typeface="Arial Rounded MT Bold" pitchFamily="34" charset="0"/>
                <a:cs typeface="Arial" charset="0"/>
              </a:rPr>
              <a:t>Initiate working group Letter Ballot</a:t>
            </a:r>
          </a:p>
          <a:p>
            <a:pPr marL="609600" indent="-609600" fontAlgn="b">
              <a:lnSpc>
                <a:spcPct val="80000"/>
              </a:lnSpc>
              <a:buFontTx/>
              <a:buNone/>
              <a:defRPr/>
            </a:pPr>
            <a:endParaRPr lang="en-US" sz="2400" kern="1200" dirty="0">
              <a:latin typeface="Arial Rounded MT Bold" pitchFamily="34" charset="0"/>
              <a:cs typeface="Arial" charset="0"/>
            </a:endParaRPr>
          </a:p>
          <a:p>
            <a:pPr marL="609600" indent="-609600" fontAlgn="b">
              <a:lnSpc>
                <a:spcPct val="80000"/>
              </a:lnSpc>
              <a:buFontTx/>
              <a:buNone/>
              <a:defRPr/>
            </a:pPr>
            <a:r>
              <a:rPr lang="en-US" sz="2800" kern="1200" dirty="0">
                <a:latin typeface="Arial Rounded MT Bold" pitchFamily="34" charset="0"/>
                <a:cs typeface="Arial" charset="0"/>
              </a:rPr>
              <a:t>Task Group 4aa (JRE) (2 meeting slots)</a:t>
            </a:r>
          </a:p>
          <a:p>
            <a:pPr marL="804863" indent="-454025" fontAlgn="b">
              <a:lnSpc>
                <a:spcPct val="80000"/>
              </a:lnSpc>
              <a:buFont typeface="+mj-lt"/>
              <a:buAutoNum type="arabicPeriod"/>
              <a:defRPr/>
            </a:pPr>
            <a:r>
              <a:rPr lang="en-US" sz="2200" kern="1200" dirty="0">
                <a:latin typeface="Arial Rounded MT Bold" pitchFamily="34" charset="0"/>
                <a:cs typeface="Arial" charset="0"/>
              </a:rPr>
              <a:t>finish comment resolution</a:t>
            </a:r>
          </a:p>
          <a:p>
            <a:pPr marL="804863" indent="-454025" fontAlgn="b">
              <a:lnSpc>
                <a:spcPct val="80000"/>
              </a:lnSpc>
              <a:buFont typeface="+mj-lt"/>
              <a:buAutoNum type="arabicPeriod"/>
              <a:defRPr/>
            </a:pPr>
            <a:r>
              <a:rPr lang="en-US" sz="2200" kern="1200" dirty="0">
                <a:latin typeface="Arial Rounded MT Bold" pitchFamily="34" charset="0"/>
                <a:cs typeface="Arial" charset="0"/>
              </a:rPr>
              <a:t>prepare package for RevCom submission</a:t>
            </a:r>
            <a:endParaRPr lang="en-US" sz="2200" dirty="0">
              <a:latin typeface="Arial Rounded MT Bold" pitchFamily="34" charset="0"/>
              <a:cs typeface="Arial" charset="0"/>
            </a:endParaRPr>
          </a:p>
          <a:p>
            <a:pPr marL="20637" indent="0" fontAlgn="b">
              <a:lnSpc>
                <a:spcPct val="80000"/>
              </a:lnSpc>
              <a:spcBef>
                <a:spcPts val="0"/>
              </a:spcBef>
              <a:spcAft>
                <a:spcPts val="0"/>
              </a:spcAft>
              <a:buNone/>
              <a:defRPr/>
            </a:pPr>
            <a:endParaRPr lang="en-US" sz="2800" dirty="0">
              <a:latin typeface="Arial Rounded MT Bold" pitchFamily="34" charset="0"/>
              <a:cs typeface="Arial" charset="0"/>
            </a:endParaRPr>
          </a:p>
          <a:p>
            <a:pPr marL="0" indent="0" fontAlgn="b">
              <a:lnSpc>
                <a:spcPct val="80000"/>
              </a:lnSpc>
              <a:buFontTx/>
              <a:buNone/>
              <a:defRPr/>
            </a:pPr>
            <a:r>
              <a:rPr lang="en-US" sz="2800" dirty="0">
                <a:latin typeface="Arial Rounded MT Bold" pitchFamily="34" charset="0"/>
                <a:ea typeface="ＭＳ Ｐゴシック" pitchFamily="34" charset="-128"/>
                <a:cs typeface="Times New Roman" pitchFamily="18" charset="0"/>
              </a:rPr>
              <a:t>Task Group 4ab (UWB-NG) (5 meeting slots)</a:t>
            </a:r>
          </a:p>
          <a:p>
            <a:pPr marL="800100" indent="-457200" fontAlgn="b">
              <a:lnSpc>
                <a:spcPct val="80000"/>
              </a:lnSpc>
              <a:buFont typeface="+mj-lt"/>
              <a:buAutoNum type="arabicPeriod"/>
              <a:defRPr/>
            </a:pPr>
            <a:r>
              <a:rPr lang="en-US" sz="2200" dirty="0">
                <a:latin typeface="Arial Rounded MT Bold" pitchFamily="34" charset="0"/>
                <a:ea typeface="ＭＳ Ｐゴシック" pitchFamily="34" charset="-128"/>
                <a:cs typeface="Times New Roman" pitchFamily="18" charset="0"/>
              </a:rPr>
              <a:t>First official meeting as a TG</a:t>
            </a:r>
          </a:p>
          <a:p>
            <a:pPr marL="800100" indent="-457200" fontAlgn="b">
              <a:lnSpc>
                <a:spcPct val="80000"/>
              </a:lnSpc>
              <a:buFont typeface="+mj-lt"/>
              <a:buAutoNum type="arabicPeriod"/>
              <a:defRPr/>
            </a:pPr>
            <a:r>
              <a:rPr lang="en-US" sz="2200" dirty="0">
                <a:latin typeface="Arial Rounded MT Bold" pitchFamily="34" charset="0"/>
                <a:ea typeface="ＭＳ Ｐゴシック" pitchFamily="34" charset="-128"/>
                <a:cs typeface="Times New Roman" pitchFamily="18" charset="0"/>
              </a:rPr>
              <a:t>Affirm TG chair</a:t>
            </a:r>
          </a:p>
          <a:p>
            <a:pPr marL="800100" indent="-457200" fontAlgn="b">
              <a:lnSpc>
                <a:spcPct val="80000"/>
              </a:lnSpc>
              <a:buFont typeface="+mj-lt"/>
              <a:buAutoNum type="arabicPeriod"/>
              <a:defRPr/>
            </a:pPr>
            <a:r>
              <a:rPr lang="en-US" sz="2200" dirty="0">
                <a:latin typeface="Arial Rounded MT Bold" pitchFamily="34" charset="0"/>
                <a:ea typeface="ＭＳ Ｐゴシック" pitchFamily="34" charset="-128"/>
                <a:cs typeface="Times New Roman" pitchFamily="18" charset="0"/>
              </a:rPr>
              <a:t>Refining technical requirements</a:t>
            </a:r>
          </a:p>
          <a:p>
            <a:pPr marL="800100" indent="-457200" fontAlgn="b">
              <a:lnSpc>
                <a:spcPct val="80000"/>
              </a:lnSpc>
              <a:buFont typeface="+mj-lt"/>
              <a:buAutoNum type="arabicPeriod"/>
              <a:defRPr/>
            </a:pPr>
            <a:r>
              <a:rPr lang="en-US" sz="2200" dirty="0">
                <a:latin typeface="Arial Rounded MT Bold" pitchFamily="34" charset="0"/>
                <a:ea typeface="ＭＳ Ｐゴシック" pitchFamily="34" charset="-128"/>
                <a:cs typeface="Times New Roman" pitchFamily="18" charset="0"/>
              </a:rPr>
              <a:t>Continue Technical discussion </a:t>
            </a:r>
          </a:p>
          <a:p>
            <a:pPr marL="20637" indent="0" fontAlgn="b">
              <a:lnSpc>
                <a:spcPct val="80000"/>
              </a:lnSpc>
              <a:spcBef>
                <a:spcPts val="0"/>
              </a:spcBef>
              <a:spcAft>
                <a:spcPts val="0"/>
              </a:spcAft>
              <a:buNone/>
              <a:defRPr/>
            </a:pPr>
            <a:endParaRPr lang="en-US" sz="2800" dirty="0">
              <a:latin typeface="Arial Rounded MT Bold" pitchFamily="34" charset="0"/>
              <a:cs typeface="Arial" charset="0"/>
            </a:endParaRP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758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 2021</a:t>
            </a:r>
          </a:p>
        </p:txBody>
      </p:sp>
      <p:sp>
        <p:nvSpPr>
          <p:cNvPr id="512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512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760DFE03-2914-4784-B9E1-2A9209C57472}" type="slidenum">
              <a:rPr lang="en-US" sz="1200" smtClean="0"/>
              <a:pPr>
                <a:defRPr/>
              </a:pPr>
              <a:t>9</a:t>
            </a:fld>
            <a:endParaRPr lang="en-US" sz="1200"/>
          </a:p>
        </p:txBody>
      </p:sp>
      <p:sp>
        <p:nvSpPr>
          <p:cNvPr id="5125" name="Rectangle 4"/>
          <p:cNvSpPr>
            <a:spLocks noGrp="1" noChangeArrowheads="1"/>
          </p:cNvSpPr>
          <p:nvPr>
            <p:ph type="title"/>
          </p:nvPr>
        </p:nvSpPr>
        <p:spPr>
          <a:xfrm>
            <a:off x="685800" y="524133"/>
            <a:ext cx="7772400" cy="701675"/>
          </a:xfrm>
        </p:spPr>
        <p:txBody>
          <a:bodyPr/>
          <a:lstStyle/>
          <a:p>
            <a:pPr>
              <a:defRPr/>
            </a:pPr>
            <a:r>
              <a:rPr lang="en-US" sz="3200" dirty="0"/>
              <a:t>Session Objectives Nov 9 - 17, 2021</a:t>
            </a:r>
          </a:p>
        </p:txBody>
      </p:sp>
      <p:sp>
        <p:nvSpPr>
          <p:cNvPr id="5126" name="Rectangle 3"/>
          <p:cNvSpPr>
            <a:spLocks noGrp="1" noChangeArrowheads="1"/>
          </p:cNvSpPr>
          <p:nvPr>
            <p:ph type="body" sz="half" idx="1"/>
          </p:nvPr>
        </p:nvSpPr>
        <p:spPr>
          <a:xfrm>
            <a:off x="178525" y="1600200"/>
            <a:ext cx="8863149" cy="3962401"/>
          </a:xfrm>
        </p:spPr>
        <p:txBody>
          <a:bodyPr/>
          <a:lstStyle/>
          <a:p>
            <a:pPr marL="0" indent="0" fontAlgn="b">
              <a:lnSpc>
                <a:spcPct val="80000"/>
              </a:lnSpc>
              <a:buNone/>
              <a:defRPr/>
            </a:pPr>
            <a:r>
              <a:rPr lang="en-US" sz="2800" dirty="0">
                <a:solidFill>
                  <a:srgbClr val="000000"/>
                </a:solidFill>
                <a:latin typeface="Arial Rounded MT Bold" pitchFamily="34" charset="0"/>
                <a:cs typeface="Arial" pitchFamily="34" charset="0"/>
              </a:rPr>
              <a:t>Task Group 6a (ED-BAN) (3 meeting slots)</a:t>
            </a:r>
          </a:p>
          <a:p>
            <a:pPr marL="0" indent="0" fontAlgn="b">
              <a:spcBef>
                <a:spcPts val="0"/>
              </a:spcBef>
              <a:buFontTx/>
              <a:buNone/>
              <a:defRPr/>
            </a:pPr>
            <a:endParaRPr lang="en-US" sz="800" dirty="0">
              <a:latin typeface="Arial Rounded MT Bold" pitchFamily="34" charset="0"/>
              <a:cs typeface="Arial" charset="0"/>
            </a:endParaRPr>
          </a:p>
          <a:p>
            <a:pPr marL="800100" indent="-457200" fontAlgn="b">
              <a:lnSpc>
                <a:spcPct val="80000"/>
              </a:lnSpc>
              <a:spcBef>
                <a:spcPts val="0"/>
              </a:spcBef>
              <a:spcAft>
                <a:spcPts val="0"/>
              </a:spcAft>
              <a:buFont typeface="+mj-lt"/>
              <a:buAutoNum type="arabicPeriod"/>
              <a:tabLst>
                <a:tab pos="1247775" algn="l"/>
              </a:tabLst>
              <a:defRPr/>
            </a:pPr>
            <a:r>
              <a:rPr lang="en-US" sz="2400" dirty="0">
                <a:solidFill>
                  <a:srgbClr val="000000"/>
                </a:solidFill>
                <a:latin typeface="Arial Rounded MT Bold" pitchFamily="34" charset="0"/>
                <a:cs typeface="Arial" pitchFamily="34" charset="0"/>
              </a:rPr>
              <a:t>First official meeting as a TG</a:t>
            </a:r>
          </a:p>
          <a:p>
            <a:pPr marL="800100" indent="-457200" fontAlgn="b">
              <a:lnSpc>
                <a:spcPct val="80000"/>
              </a:lnSpc>
              <a:spcBef>
                <a:spcPts val="0"/>
              </a:spcBef>
              <a:spcAft>
                <a:spcPts val="0"/>
              </a:spcAft>
              <a:buFont typeface="+mj-lt"/>
              <a:buAutoNum type="arabicPeriod"/>
              <a:tabLst>
                <a:tab pos="1247775" algn="l"/>
              </a:tabLst>
              <a:defRPr/>
            </a:pPr>
            <a:r>
              <a:rPr lang="en-US" sz="2400" dirty="0">
                <a:solidFill>
                  <a:srgbClr val="000000"/>
                </a:solidFill>
                <a:latin typeface="Arial Rounded MT Bold" pitchFamily="34" charset="0"/>
                <a:cs typeface="Arial" pitchFamily="34" charset="0"/>
              </a:rPr>
              <a:t>Affirm TG chair</a:t>
            </a:r>
          </a:p>
          <a:p>
            <a:pPr marL="800100" indent="-457200" fontAlgn="b">
              <a:lnSpc>
                <a:spcPct val="80000"/>
              </a:lnSpc>
              <a:spcBef>
                <a:spcPts val="0"/>
              </a:spcBef>
              <a:spcAft>
                <a:spcPts val="0"/>
              </a:spcAft>
              <a:buFont typeface="+mj-lt"/>
              <a:buAutoNum type="arabicPeriod"/>
              <a:tabLst>
                <a:tab pos="1247775" algn="l"/>
              </a:tabLst>
              <a:defRPr/>
            </a:pPr>
            <a:r>
              <a:rPr lang="en-US" sz="2400" dirty="0">
                <a:solidFill>
                  <a:srgbClr val="000000"/>
                </a:solidFill>
                <a:latin typeface="Arial Rounded MT Bold" pitchFamily="34" charset="0"/>
                <a:cs typeface="Arial" pitchFamily="34" charset="0"/>
              </a:rPr>
              <a:t>Formation of TG and construct plan on moving forward</a:t>
            </a:r>
          </a:p>
          <a:p>
            <a:pPr marL="800100" indent="-457200" fontAlgn="b">
              <a:lnSpc>
                <a:spcPct val="80000"/>
              </a:lnSpc>
              <a:spcBef>
                <a:spcPts val="0"/>
              </a:spcBef>
              <a:spcAft>
                <a:spcPts val="0"/>
              </a:spcAft>
              <a:buFont typeface="+mj-lt"/>
              <a:buAutoNum type="arabicPeriod"/>
              <a:tabLst>
                <a:tab pos="1247775" algn="l"/>
              </a:tabLst>
              <a:defRPr/>
            </a:pPr>
            <a:r>
              <a:rPr lang="en-US" sz="2400" dirty="0">
                <a:solidFill>
                  <a:srgbClr val="000000"/>
                </a:solidFill>
                <a:latin typeface="Arial Rounded MT Bold" pitchFamily="34" charset="0"/>
                <a:cs typeface="Arial" pitchFamily="34" charset="0"/>
              </a:rPr>
              <a:t>Discussion on harmonization with SG-15.4ab and SG 15.14</a:t>
            </a:r>
          </a:p>
          <a:p>
            <a:pPr marL="800100" indent="-457200" fontAlgn="b">
              <a:lnSpc>
                <a:spcPct val="80000"/>
              </a:lnSpc>
              <a:spcBef>
                <a:spcPts val="0"/>
              </a:spcBef>
              <a:spcAft>
                <a:spcPts val="0"/>
              </a:spcAft>
              <a:buFont typeface="+mj-lt"/>
              <a:buAutoNum type="arabicPeriod"/>
              <a:tabLst>
                <a:tab pos="1247775" algn="l"/>
              </a:tabLst>
              <a:defRPr/>
            </a:pPr>
            <a:endParaRPr lang="en-US" sz="2400" dirty="0">
              <a:solidFill>
                <a:srgbClr val="000000"/>
              </a:solidFill>
              <a:latin typeface="Arial Rounded MT Bold" pitchFamily="34" charset="0"/>
              <a:ea typeface="ＭＳ Ｐゴシック" pitchFamily="34" charset="-128"/>
              <a:cs typeface="Arial" pitchFamily="34" charset="0"/>
            </a:endParaRPr>
          </a:p>
          <a:p>
            <a:pPr marL="20637" indent="0" fontAlgn="b">
              <a:lnSpc>
                <a:spcPct val="80000"/>
              </a:lnSpc>
              <a:spcBef>
                <a:spcPts val="0"/>
              </a:spcBef>
              <a:spcAft>
                <a:spcPts val="0"/>
              </a:spcAft>
              <a:buNone/>
              <a:defRPr/>
            </a:pPr>
            <a:r>
              <a:rPr lang="en-US" sz="2800" dirty="0">
                <a:latin typeface="Arial Rounded MT Bold" pitchFamily="34" charset="0"/>
                <a:cs typeface="Arial" charset="0"/>
              </a:rPr>
              <a:t>TASK GROUP 7a (OCC) (4 meeting slots)</a:t>
            </a:r>
          </a:p>
          <a:p>
            <a:pPr marL="1035050" lvl="1" indent="-614363" fontAlgn="b">
              <a:lnSpc>
                <a:spcPct val="80000"/>
              </a:lnSpc>
              <a:spcBef>
                <a:spcPts val="0"/>
              </a:spcBef>
              <a:spcAft>
                <a:spcPts val="0"/>
              </a:spcAft>
              <a:buFont typeface="+mj-lt"/>
              <a:buAutoNum type="arabicPeriod"/>
              <a:defRPr/>
            </a:pPr>
            <a:r>
              <a:rPr lang="en-US" sz="2200" dirty="0">
                <a:solidFill>
                  <a:srgbClr val="000000"/>
                </a:solidFill>
                <a:latin typeface="Arial Rounded MT Bold" pitchFamily="34" charset="0"/>
                <a:cs typeface="Arial" pitchFamily="34" charset="0"/>
              </a:rPr>
              <a:t>Proposal mergers</a:t>
            </a:r>
          </a:p>
          <a:p>
            <a:pPr marL="1035050" lvl="1" indent="-614363" fontAlgn="b">
              <a:lnSpc>
                <a:spcPct val="80000"/>
              </a:lnSpc>
              <a:spcBef>
                <a:spcPts val="0"/>
              </a:spcBef>
              <a:spcAft>
                <a:spcPts val="0"/>
              </a:spcAft>
              <a:buFont typeface="+mj-lt"/>
              <a:buAutoNum type="arabicPeriod"/>
              <a:defRPr/>
            </a:pPr>
            <a:r>
              <a:rPr lang="en-US" sz="2200" dirty="0">
                <a:solidFill>
                  <a:srgbClr val="000000"/>
                </a:solidFill>
                <a:latin typeface="Arial Rounded MT Bold" pitchFamily="34" charset="0"/>
                <a:cs typeface="Arial" pitchFamily="34" charset="0"/>
              </a:rPr>
              <a:t>Commence task group review and comment resolution.</a:t>
            </a:r>
            <a:endParaRPr lang="en-US" sz="2200" kern="1200" dirty="0">
              <a:latin typeface="Arial Rounded MT Bold" pitchFamily="34" charset="0"/>
              <a:cs typeface="Arial" charset="0"/>
            </a:endParaRPr>
          </a:p>
          <a:p>
            <a:pPr marL="0" indent="0" fontAlgn="b">
              <a:lnSpc>
                <a:spcPct val="80000"/>
              </a:lnSpc>
              <a:buFontTx/>
              <a:buNone/>
              <a:defRPr/>
            </a:pPr>
            <a:endParaRPr lang="en-US" dirty="0">
              <a:latin typeface="Arial Rounded MT Bold" pitchFamily="34" charset="0"/>
              <a:ea typeface="ＭＳ Ｐゴシック" pitchFamily="34" charset="-128"/>
              <a:cs typeface="Times New Roman" pitchFamily="18" charset="0"/>
            </a:endParaRPr>
          </a:p>
          <a:p>
            <a:pPr marL="9525" indent="0" fontAlgn="b">
              <a:lnSpc>
                <a:spcPct val="80000"/>
              </a:lnSpc>
              <a:spcBef>
                <a:spcPts val="0"/>
              </a:spcBef>
              <a:spcAft>
                <a:spcPts val="0"/>
              </a:spcAft>
              <a:buNone/>
              <a:tabLst>
                <a:tab pos="1247775" algn="l"/>
              </a:tabLst>
              <a:defRPr/>
            </a:pPr>
            <a:endParaRPr lang="en-US" sz="2800" dirty="0">
              <a:latin typeface="Arial Rounded MT Bold"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18541391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46159</TotalTime>
  <Words>1455</Words>
  <Application>Microsoft Macintosh PowerPoint</Application>
  <PresentationFormat>On-screen Show (4:3)</PresentationFormat>
  <Paragraphs>239</Paragraphs>
  <Slides>13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Arial Rounded MT Bold</vt:lpstr>
      <vt:lpstr>Tahoma</vt:lpstr>
      <vt:lpstr>Times New Roman</vt:lpstr>
      <vt:lpstr>IEEE-802_15</vt:lpstr>
      <vt:lpstr>Worksheet</vt:lpstr>
      <vt:lpstr> 134th Session of meetings of the IEEE 802.15 Working Group for Wireless Specialty Networks</vt:lpstr>
      <vt:lpstr>PowerPoint Presentation</vt:lpstr>
      <vt:lpstr>PowerPoint Presentation</vt:lpstr>
      <vt:lpstr>802.15 WG Subgroups/Objectives</vt:lpstr>
      <vt:lpstr>802.15 WG Subgroups/Objectives</vt:lpstr>
      <vt:lpstr>802.15 WG Subgroups/Objectives</vt:lpstr>
      <vt:lpstr>802.15 WG Subgroups/Objectives</vt:lpstr>
      <vt:lpstr>Session Objectives Nov 9 - 17, 2021</vt:lpstr>
      <vt:lpstr>Session Objectives Nov 9 - 17, 2021</vt:lpstr>
      <vt:lpstr>Session Objectives Nov 9 - 17, 2021</vt:lpstr>
      <vt:lpstr>Session Objectives Nov 9 - 17, 2021</vt:lpstr>
      <vt:lpstr>Session Objectives Nov 9 - 17, 2021</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Nov Plenary 2021</dc:title>
  <dc:subject>IEEE 802.15 &lt;subject&gt;</dc:subject>
  <dc:creator>Pat Kinney</dc:creator>
  <cp:keywords/>
  <dc:description/>
  <cp:lastModifiedBy>Pat Kinney</cp:lastModifiedBy>
  <cp:revision>846</cp:revision>
  <cp:lastPrinted>2000-07-07T01:25:49Z</cp:lastPrinted>
  <dcterms:created xsi:type="dcterms:W3CDTF">1999-06-22T06:24:01Z</dcterms:created>
  <dcterms:modified xsi:type="dcterms:W3CDTF">2021-11-04T14:32:06Z</dcterms:modified>
  <cp:category/>
</cp:coreProperties>
</file>