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7"/>
  </p:notesMasterIdLst>
  <p:sldIdLst>
    <p:sldId id="363" r:id="rId2"/>
    <p:sldId id="322" r:id="rId3"/>
    <p:sldId id="364" r:id="rId4"/>
    <p:sldId id="365" r:id="rId5"/>
    <p:sldId id="304" r:id="rId6"/>
    <p:sldId id="317" r:id="rId7"/>
    <p:sldId id="302" r:id="rId8"/>
    <p:sldId id="312" r:id="rId9"/>
    <p:sldId id="318" r:id="rId10"/>
    <p:sldId id="361" r:id="rId11"/>
    <p:sldId id="326" r:id="rId12"/>
    <p:sldId id="330" r:id="rId13"/>
    <p:sldId id="336" r:id="rId14"/>
    <p:sldId id="298" r:id="rId15"/>
    <p:sldId id="296" r:id="rId16"/>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46" autoAdjust="0"/>
  </p:normalViewPr>
  <p:slideViewPr>
    <p:cSldViewPr>
      <p:cViewPr varScale="1">
        <p:scale>
          <a:sx n="125" d="100"/>
          <a:sy n="125" d="100"/>
        </p:scale>
        <p:origin x="1560" y="77"/>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15-21-0534-00-04ab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Oct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 Rolfe (BCA)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55576"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5/dcn/21/15-21-0518-01-04ab-15-4ab-september-interim-closing-report.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standards.ieee.org/ipr/copyright-materials.html" TargetMode="External"/><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faqs/copyrights/index.html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content/dam/ieee-standards/standards/web/documents/other/ieee-sa-copyright-policy-2019.pdf"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s://development.standards.ieee.org/myproject-web/app#viewpar/908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251520" y="762000"/>
            <a:ext cx="8640960"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SG 15.4ab Agenda and Meeting Slides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October 19,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4ab: 802.15.4 UWB Next Generation </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Teleconference (WebEx) Agenda and 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Emulate organization, encourage participation and promote progress </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2D6A2-422B-4623-A880-7F4548ECEBF8}"/>
              </a:ext>
            </a:extLst>
          </p:cNvPr>
          <p:cNvSpPr>
            <a:spLocks noGrp="1"/>
          </p:cNvSpPr>
          <p:nvPr>
            <p:ph type="title"/>
          </p:nvPr>
        </p:nvSpPr>
        <p:spPr/>
        <p:txBody>
          <a:bodyPr/>
          <a:lstStyle/>
          <a:p>
            <a:r>
              <a:rPr lang="en-US" dirty="0"/>
              <a:t>Review and Status</a:t>
            </a:r>
          </a:p>
        </p:txBody>
      </p:sp>
      <p:sp>
        <p:nvSpPr>
          <p:cNvPr id="3" name="Content Placeholder 2">
            <a:extLst>
              <a:ext uri="{FF2B5EF4-FFF2-40B4-BE49-F238E27FC236}">
                <a16:creationId xmlns:a16="http://schemas.microsoft.com/office/drawing/2014/main" id="{3A23C805-42AA-4D7E-9FD4-AB810E14C6A7}"/>
              </a:ext>
            </a:extLst>
          </p:cNvPr>
          <p:cNvSpPr>
            <a:spLocks noGrp="1"/>
          </p:cNvSpPr>
          <p:nvPr>
            <p:ph idx="1"/>
          </p:nvPr>
        </p:nvSpPr>
        <p:spPr>
          <a:xfrm>
            <a:off x="767977" y="1844824"/>
            <a:ext cx="7764463" cy="4395639"/>
          </a:xfrm>
        </p:spPr>
        <p:txBody>
          <a:bodyPr>
            <a:normAutofit/>
          </a:bodyPr>
          <a:lstStyle/>
          <a:p>
            <a:pPr marL="457200" indent="-457200">
              <a:buFont typeface="Arial" panose="020B0604020202020204" pitchFamily="34" charset="0"/>
              <a:buChar char="•"/>
            </a:pPr>
            <a:r>
              <a:rPr lang="en-US" dirty="0"/>
              <a:t>September Closing Report:</a:t>
            </a:r>
          </a:p>
          <a:p>
            <a:pPr marL="857250" lvl="1" indent="-457200">
              <a:buFont typeface="Arial" panose="020B0604020202020204" pitchFamily="34" charset="0"/>
              <a:buChar char="•"/>
            </a:pPr>
            <a:r>
              <a:rPr lang="en-US" dirty="0">
                <a:hlinkClick r:id="rId2"/>
              </a:rPr>
              <a:t>https://mentor.ieee.org/802.15/dcn/21/15-21-0518-01-04ab-15-4ab-september-interim-closing-report.pptx</a:t>
            </a:r>
            <a:endParaRPr lang="en-US" dirty="0"/>
          </a:p>
          <a:p>
            <a:pPr marL="857250" lvl="1"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a:p>
            <a:endParaRPr lang="en-US" dirty="0"/>
          </a:p>
        </p:txBody>
      </p:sp>
      <p:sp>
        <p:nvSpPr>
          <p:cNvPr id="4" name="Slide Number Placeholder 3">
            <a:extLst>
              <a:ext uri="{FF2B5EF4-FFF2-40B4-BE49-F238E27FC236}">
                <a16:creationId xmlns:a16="http://schemas.microsoft.com/office/drawing/2014/main" id="{82D64BE4-B6F3-46DD-A825-8B94E7F3097A}"/>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a:p>
        </p:txBody>
      </p:sp>
    </p:spTree>
    <p:extLst>
      <p:ext uri="{BB962C8B-B14F-4D97-AF65-F5344CB8AC3E}">
        <p14:creationId xmlns:p14="http://schemas.microsoft.com/office/powerpoint/2010/main" val="2563923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F4E4B-83CD-4F5F-B89F-C83770A4B790}"/>
              </a:ext>
            </a:extLst>
          </p:cNvPr>
          <p:cNvSpPr>
            <a:spLocks noGrp="1"/>
          </p:cNvSpPr>
          <p:nvPr>
            <p:ph type="title"/>
          </p:nvPr>
        </p:nvSpPr>
        <p:spPr/>
        <p:txBody>
          <a:bodyPr/>
          <a:lstStyle/>
          <a:p>
            <a:r>
              <a:rPr lang="en-US" dirty="0"/>
              <a:t>Technical Contributions</a:t>
            </a:r>
          </a:p>
        </p:txBody>
      </p:sp>
      <p:sp>
        <p:nvSpPr>
          <p:cNvPr id="4" name="Slide Number Placeholder 3">
            <a:extLst>
              <a:ext uri="{FF2B5EF4-FFF2-40B4-BE49-F238E27FC236}">
                <a16:creationId xmlns:a16="http://schemas.microsoft.com/office/drawing/2014/main" id="{0B721F41-A9AF-4729-AFF9-069E25B6424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11</a:t>
            </a:fld>
            <a:endParaRPr lang="en-US" altLang="en-US"/>
          </a:p>
        </p:txBody>
      </p:sp>
      <p:pic>
        <p:nvPicPr>
          <p:cNvPr id="15" name="Picture 14">
            <a:extLst>
              <a:ext uri="{FF2B5EF4-FFF2-40B4-BE49-F238E27FC236}">
                <a16:creationId xmlns:a16="http://schemas.microsoft.com/office/drawing/2014/main" id="{993A40DB-5963-44FB-B08E-E9985A9D96DB}"/>
              </a:ext>
            </a:extLst>
          </p:cNvPr>
          <p:cNvPicPr>
            <a:picLocks noChangeAspect="1"/>
          </p:cNvPicPr>
          <p:nvPr/>
        </p:nvPicPr>
        <p:blipFill>
          <a:blip r:embed="rId2"/>
          <a:stretch>
            <a:fillRect/>
          </a:stretch>
        </p:blipFill>
        <p:spPr>
          <a:xfrm>
            <a:off x="2233612" y="1844824"/>
            <a:ext cx="4676775" cy="4067175"/>
          </a:xfrm>
          <a:prstGeom prst="rect">
            <a:avLst/>
          </a:prstGeom>
        </p:spPr>
      </p:pic>
    </p:spTree>
    <p:extLst>
      <p:ext uri="{BB962C8B-B14F-4D97-AF65-F5344CB8AC3E}">
        <p14:creationId xmlns:p14="http://schemas.microsoft.com/office/powerpoint/2010/main" val="14879227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329CA-32A4-45CD-99F4-0F3C8B14FA39}"/>
              </a:ext>
            </a:extLst>
          </p:cNvPr>
          <p:cNvSpPr>
            <a:spLocks noGrp="1"/>
          </p:cNvSpPr>
          <p:nvPr>
            <p:ph type="title"/>
          </p:nvPr>
        </p:nvSpPr>
        <p:spPr/>
        <p:txBody>
          <a:bodyPr/>
          <a:lstStyle/>
          <a:p>
            <a:r>
              <a:rPr lang="en-US" dirty="0"/>
              <a:t>Next Steps</a:t>
            </a:r>
          </a:p>
        </p:txBody>
      </p:sp>
      <p:pic>
        <p:nvPicPr>
          <p:cNvPr id="6" name="Content Placeholder 5" descr="A picture containing tree, outdoor, grass, plant&#10;&#10;Description automatically generated">
            <a:extLst>
              <a:ext uri="{FF2B5EF4-FFF2-40B4-BE49-F238E27FC236}">
                <a16:creationId xmlns:a16="http://schemas.microsoft.com/office/drawing/2014/main" id="{15E0262C-BBD2-4EF9-B084-8AAD40984CC1}"/>
              </a:ext>
            </a:extLst>
          </p:cNvPr>
          <p:cNvPicPr>
            <a:picLocks noGrp="1" noChangeAspect="1"/>
          </p:cNvPicPr>
          <p:nvPr>
            <p:ph idx="1"/>
          </p:nvPr>
        </p:nvPicPr>
        <p:blipFill>
          <a:blip r:embed="rId2"/>
          <a:stretch>
            <a:fillRect/>
          </a:stretch>
        </p:blipFill>
        <p:spPr>
          <a:xfrm>
            <a:off x="2594769" y="2415381"/>
            <a:ext cx="3810000" cy="2857500"/>
          </a:xfrm>
        </p:spPr>
      </p:pic>
      <p:sp>
        <p:nvSpPr>
          <p:cNvPr id="4" name="Slide Number Placeholder 3">
            <a:extLst>
              <a:ext uri="{FF2B5EF4-FFF2-40B4-BE49-F238E27FC236}">
                <a16:creationId xmlns:a16="http://schemas.microsoft.com/office/drawing/2014/main" id="{DD7F8A86-7CC4-4430-9F4E-EFD0240CDED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12</a:t>
            </a:fld>
            <a:endParaRPr lang="en-US" altLang="en-US"/>
          </a:p>
        </p:txBody>
      </p:sp>
    </p:spTree>
    <p:extLst>
      <p:ext uri="{BB962C8B-B14F-4D97-AF65-F5344CB8AC3E}">
        <p14:creationId xmlns:p14="http://schemas.microsoft.com/office/powerpoint/2010/main" val="282584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8505945C-3B0E-49F2-BD9C-0FF17D03AAE7}"/>
              </a:ext>
            </a:extLst>
          </p:cNvPr>
          <p:cNvSpPr>
            <a:spLocks noGrp="1" noChangeArrowheads="1"/>
          </p:cNvSpPr>
          <p:nvPr>
            <p:ph type="title"/>
          </p:nvPr>
        </p:nvSpPr>
        <p:spPr/>
        <p:txBody>
          <a:bodyPr>
            <a:normAutofit fontScale="90000"/>
          </a:bodyPr>
          <a:lstStyle/>
          <a:p>
            <a:r>
              <a:rPr lang="en-US" altLang="en-US" dirty="0"/>
              <a:t>Teleconference Schedule Discussion</a:t>
            </a:r>
          </a:p>
        </p:txBody>
      </p:sp>
      <p:sp>
        <p:nvSpPr>
          <p:cNvPr id="3" name="Content Placeholder 2">
            <a:extLst>
              <a:ext uri="{FF2B5EF4-FFF2-40B4-BE49-F238E27FC236}">
                <a16:creationId xmlns:a16="http://schemas.microsoft.com/office/drawing/2014/main" id="{B085FB89-06B0-42E9-82E5-BCFC16ED4869}"/>
              </a:ext>
            </a:extLst>
          </p:cNvPr>
          <p:cNvSpPr>
            <a:spLocks noGrp="1"/>
          </p:cNvSpPr>
          <p:nvPr>
            <p:ph idx="1"/>
          </p:nvPr>
        </p:nvSpPr>
        <p:spPr>
          <a:xfrm>
            <a:off x="395535" y="2125663"/>
            <a:ext cx="4824537" cy="2293489"/>
          </a:xfrm>
        </p:spPr>
        <p:txBody>
          <a:bodyPr>
            <a:normAutofit fontScale="70000" lnSpcReduction="20000"/>
          </a:bodyPr>
          <a:lstStyle/>
          <a:p>
            <a:pPr marL="0" indent="0">
              <a:defRPr/>
            </a:pPr>
            <a:r>
              <a:rPr lang="en-US" dirty="0"/>
              <a:t>Proposal:</a:t>
            </a:r>
          </a:p>
          <a:p>
            <a:pPr marL="0" indent="0">
              <a:defRPr/>
            </a:pPr>
            <a:r>
              <a:rPr lang="en-US" dirty="0"/>
              <a:t>Frequency: Bi-weekly </a:t>
            </a:r>
          </a:p>
          <a:p>
            <a:pPr marL="0" indent="0">
              <a:defRPr/>
            </a:pPr>
            <a:r>
              <a:rPr lang="en-US" dirty="0"/>
              <a:t>Phase: Tuesday  </a:t>
            </a:r>
          </a:p>
          <a:p>
            <a:pPr marL="0" indent="0">
              <a:defRPr/>
            </a:pPr>
            <a:r>
              <a:rPr lang="en-US" dirty="0"/>
              <a:t>Time: 10:00 ET (07:00 PT)</a:t>
            </a:r>
          </a:p>
          <a:p>
            <a:pPr marL="0" indent="0">
              <a:defRPr/>
            </a:pPr>
            <a:r>
              <a:rPr lang="en-US" dirty="0"/>
              <a:t>Offset: First call October 5th</a:t>
            </a:r>
          </a:p>
          <a:p>
            <a:pPr marL="0" indent="0">
              <a:defRPr/>
            </a:pPr>
            <a:r>
              <a:rPr lang="en-US" dirty="0"/>
              <a:t>Duration: 	1 hour. 	 </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p:txBody>
      </p:sp>
      <p:sp>
        <p:nvSpPr>
          <p:cNvPr id="15364" name="Slide Number Placeholder 3">
            <a:extLst>
              <a:ext uri="{FF2B5EF4-FFF2-40B4-BE49-F238E27FC236}">
                <a16:creationId xmlns:a16="http://schemas.microsoft.com/office/drawing/2014/main" id="{4B708073-FB44-448B-932A-C62A277500B7}"/>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6787BB26-1930-4ABF-A0BE-518ED9BD72A7}" type="slidenum">
              <a:rPr lang="en-US" altLang="en-US" smtClean="0">
                <a:solidFill>
                  <a:schemeClr val="tx1"/>
                </a:solidFill>
              </a:rPr>
              <a:pPr/>
              <a:t>13</a:t>
            </a:fld>
            <a:endParaRPr lang="en-US" altLang="en-US">
              <a:solidFill>
                <a:schemeClr val="tx1"/>
              </a:solidFill>
            </a:endParaRPr>
          </a:p>
        </p:txBody>
      </p:sp>
      <p:graphicFrame>
        <p:nvGraphicFramePr>
          <p:cNvPr id="5" name="Table 5">
            <a:extLst>
              <a:ext uri="{FF2B5EF4-FFF2-40B4-BE49-F238E27FC236}">
                <a16:creationId xmlns:a16="http://schemas.microsoft.com/office/drawing/2014/main" id="{3C8F09A3-0A70-41B9-ACF3-D4B027AD72E3}"/>
              </a:ext>
            </a:extLst>
          </p:cNvPr>
          <p:cNvGraphicFramePr>
            <a:graphicFrameLocks noGrp="1"/>
          </p:cNvGraphicFramePr>
          <p:nvPr/>
        </p:nvGraphicFramePr>
        <p:xfrm>
          <a:off x="5364088" y="2125662"/>
          <a:ext cx="3277582" cy="3751610"/>
        </p:xfrm>
        <a:graphic>
          <a:graphicData uri="http://schemas.openxmlformats.org/drawingml/2006/table">
            <a:tbl>
              <a:tblPr firstRow="1" bandRow="1">
                <a:tableStyleId>{5C22544A-7EE6-4342-B048-85BDC9FD1C3A}</a:tableStyleId>
              </a:tblPr>
              <a:tblGrid>
                <a:gridCol w="1656983">
                  <a:extLst>
                    <a:ext uri="{9D8B030D-6E8A-4147-A177-3AD203B41FA5}">
                      <a16:colId xmlns:a16="http://schemas.microsoft.com/office/drawing/2014/main" val="20000"/>
                    </a:ext>
                  </a:extLst>
                </a:gridCol>
                <a:gridCol w="1620599">
                  <a:extLst>
                    <a:ext uri="{9D8B030D-6E8A-4147-A177-3AD203B41FA5}">
                      <a16:colId xmlns:a16="http://schemas.microsoft.com/office/drawing/2014/main" val="20001"/>
                    </a:ext>
                  </a:extLst>
                </a:gridCol>
              </a:tblGrid>
              <a:tr h="375161">
                <a:tc>
                  <a:txBody>
                    <a:bodyPr/>
                    <a:lstStyle/>
                    <a:p>
                      <a:r>
                        <a:rPr lang="en-US" sz="1800" dirty="0"/>
                        <a:t>Week</a:t>
                      </a:r>
                    </a:p>
                  </a:txBody>
                  <a:tcPr marL="91420" marR="91420" marT="45700" marB="45700"/>
                </a:tc>
                <a:tc>
                  <a:txBody>
                    <a:bodyPr/>
                    <a:lstStyle/>
                    <a:p>
                      <a:r>
                        <a:rPr lang="en-US" sz="1800" dirty="0"/>
                        <a:t>Time (ET)</a:t>
                      </a:r>
                    </a:p>
                  </a:txBody>
                  <a:tcPr marL="91420" marR="91420" marT="45700" marB="45700"/>
                </a:tc>
                <a:extLst>
                  <a:ext uri="{0D108BD9-81ED-4DB2-BD59-A6C34878D82A}">
                    <a16:rowId xmlns:a16="http://schemas.microsoft.com/office/drawing/2014/main" val="10000"/>
                  </a:ext>
                </a:extLst>
              </a:tr>
              <a:tr h="37516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Now:</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[Sept Interim]</a:t>
                      </a:r>
                    </a:p>
                  </a:txBody>
                  <a:tcPr marL="91420" marR="91420" marT="45700" marB="45700"/>
                </a:tc>
                <a:extLst>
                  <a:ext uri="{0D108BD9-81ED-4DB2-BD59-A6C34878D82A}">
                    <a16:rowId xmlns:a16="http://schemas.microsoft.com/office/drawing/2014/main" val="10001"/>
                  </a:ext>
                </a:extLst>
              </a:tr>
              <a:tr h="375161">
                <a:tc>
                  <a:txBody>
                    <a:bodyPr/>
                    <a:lstStyle/>
                    <a:p>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10002"/>
                  </a:ext>
                </a:extLst>
              </a:tr>
              <a:tr h="375161">
                <a:tc>
                  <a:txBody>
                    <a:bodyPr/>
                    <a:lstStyle/>
                    <a:p>
                      <a:r>
                        <a:rPr lang="en-US" sz="1800" dirty="0">
                          <a:solidFill>
                            <a:schemeClr val="tx1"/>
                          </a:solidFill>
                        </a:rPr>
                        <a:t>October 5</a:t>
                      </a:r>
                    </a:p>
                  </a:txBody>
                  <a:tcPr marL="91420" marR="91420" marT="45700" marB="45700"/>
                </a:tc>
                <a:tc>
                  <a:txBody>
                    <a:bodyPr/>
                    <a:lstStyle/>
                    <a:p>
                      <a:r>
                        <a:rPr lang="en-US" sz="1800" dirty="0"/>
                        <a:t>10:00 ET</a:t>
                      </a:r>
                    </a:p>
                  </a:txBody>
                  <a:tcPr marL="91420" marR="91420" marT="45700" marB="45700"/>
                </a:tc>
                <a:extLst>
                  <a:ext uri="{0D108BD9-81ED-4DB2-BD59-A6C34878D82A}">
                    <a16:rowId xmlns:a16="http://schemas.microsoft.com/office/drawing/2014/main" val="10003"/>
                  </a:ext>
                </a:extLst>
              </a:tr>
              <a:tr h="375161">
                <a:tc>
                  <a:txBody>
                    <a:bodyPr/>
                    <a:lstStyle/>
                    <a:p>
                      <a:endParaRPr lang="en-US" sz="1800" dirty="0">
                        <a:solidFill>
                          <a:schemeClr val="tx1"/>
                        </a:solidFill>
                      </a:endParaRPr>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3972486093"/>
                  </a:ext>
                </a:extLst>
              </a:tr>
              <a:tr h="375161">
                <a:tc>
                  <a:txBody>
                    <a:bodyPr/>
                    <a:lstStyle/>
                    <a:p>
                      <a:r>
                        <a:rPr lang="en-US" sz="1800" dirty="0">
                          <a:solidFill>
                            <a:schemeClr val="tx1"/>
                          </a:solidFill>
                        </a:rPr>
                        <a:t>October 19</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10:00 ET</a:t>
                      </a:r>
                    </a:p>
                  </a:txBody>
                  <a:tcPr marL="91420" marR="91420" marT="45700" marB="45700"/>
                </a:tc>
                <a:extLst>
                  <a:ext uri="{0D108BD9-81ED-4DB2-BD59-A6C34878D82A}">
                    <a16:rowId xmlns:a16="http://schemas.microsoft.com/office/drawing/2014/main" val="107150580"/>
                  </a:ext>
                </a:extLst>
              </a:tr>
              <a:tr h="375161">
                <a:tc>
                  <a:txBody>
                    <a:bodyPr/>
                    <a:lstStyle/>
                    <a:p>
                      <a:endParaRPr lang="en-US" sz="1800" dirty="0">
                        <a:solidFill>
                          <a:schemeClr val="tx1"/>
                        </a:solidFill>
                      </a:endParaRPr>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4127578813"/>
                  </a:ext>
                </a:extLst>
              </a:tr>
              <a:tr h="37516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November 2</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10:00 ET</a:t>
                      </a:r>
                    </a:p>
                  </a:txBody>
                  <a:tcPr marL="91420" marR="91420" marT="45700" marB="45700"/>
                </a:tc>
                <a:extLst>
                  <a:ext uri="{0D108BD9-81ED-4DB2-BD59-A6C34878D82A}">
                    <a16:rowId xmlns:a16="http://schemas.microsoft.com/office/drawing/2014/main" val="3886067334"/>
                  </a:ext>
                </a:extLst>
              </a:tr>
              <a:tr h="37516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319788747"/>
                  </a:ext>
                </a:extLst>
              </a:tr>
              <a:tr h="37516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dirty="0">
                          <a:solidFill>
                            <a:srgbClr val="C00000"/>
                          </a:solidFill>
                        </a:rPr>
                        <a:t>November 9: </a:t>
                      </a:r>
                    </a:p>
                  </a:txBody>
                  <a:tcPr marL="91420" marR="91420" marT="45700" marB="45700"/>
                </a:tc>
                <a:tc>
                  <a:txBody>
                    <a:bodyPr/>
                    <a:lstStyle/>
                    <a:p>
                      <a:r>
                        <a:rPr lang="en-US" sz="1800" b="1" dirty="0">
                          <a:solidFill>
                            <a:srgbClr val="C00000"/>
                          </a:solidFill>
                        </a:rPr>
                        <a:t>Nov Plenary</a:t>
                      </a:r>
                    </a:p>
                  </a:txBody>
                  <a:tcPr marL="91420" marR="91420" marT="45700" marB="45700"/>
                </a:tc>
                <a:extLst>
                  <a:ext uri="{0D108BD9-81ED-4DB2-BD59-A6C34878D82A}">
                    <a16:rowId xmlns:a16="http://schemas.microsoft.com/office/drawing/2014/main" val="1644665315"/>
                  </a:ext>
                </a:extLst>
              </a:tr>
            </a:tbl>
          </a:graphicData>
        </a:graphic>
      </p:graphicFrame>
      <p:sp>
        <p:nvSpPr>
          <p:cNvPr id="2" name="Arrow: Right 1">
            <a:extLst>
              <a:ext uri="{FF2B5EF4-FFF2-40B4-BE49-F238E27FC236}">
                <a16:creationId xmlns:a16="http://schemas.microsoft.com/office/drawing/2014/main" id="{E964B7C9-85AC-4877-B153-E76884D15BD3}"/>
              </a:ext>
            </a:extLst>
          </p:cNvPr>
          <p:cNvSpPr/>
          <p:nvPr/>
        </p:nvSpPr>
        <p:spPr bwMode="auto">
          <a:xfrm>
            <a:off x="4499992" y="4653136"/>
            <a:ext cx="864096" cy="576064"/>
          </a:xfrm>
          <a:prstGeom prst="rightArrow">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200" b="1" i="0" u="none" strike="noStrike" cap="none" normalizeH="0" baseline="0" dirty="0">
                <a:ln>
                  <a:noFill/>
                </a:ln>
                <a:solidFill>
                  <a:srgbClr val="C00000"/>
                </a:solidFill>
                <a:effectLst/>
                <a:latin typeface="Times New Roman" charset="0"/>
                <a:ea typeface="ＭＳ Ｐゴシック" charset="0"/>
                <a:cs typeface="ＭＳ Ｐゴシック" charset="0"/>
              </a:rPr>
              <a:t>NEXT</a:t>
            </a:r>
          </a:p>
        </p:txBody>
      </p:sp>
      <p:sp>
        <p:nvSpPr>
          <p:cNvPr id="7" name="Arrow: Right 6">
            <a:extLst>
              <a:ext uri="{FF2B5EF4-FFF2-40B4-BE49-F238E27FC236}">
                <a16:creationId xmlns:a16="http://schemas.microsoft.com/office/drawing/2014/main" id="{A37A012C-B51A-4A3F-BFCC-9901199B525B}"/>
              </a:ext>
            </a:extLst>
          </p:cNvPr>
          <p:cNvSpPr/>
          <p:nvPr/>
        </p:nvSpPr>
        <p:spPr bwMode="auto">
          <a:xfrm>
            <a:off x="4499992" y="3717032"/>
            <a:ext cx="867518" cy="871289"/>
          </a:xfrm>
          <a:prstGeom prst="rightArrow">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b="1" dirty="0">
                <a:solidFill>
                  <a:schemeClr val="accent2">
                    <a:lumMod val="75000"/>
                  </a:schemeClr>
                </a:solidFill>
                <a:latin typeface="Times New Roman" charset="0"/>
                <a:ea typeface="ＭＳ Ｐゴシック" charset="0"/>
                <a:cs typeface="ＭＳ Ｐゴシック" charset="0"/>
              </a:rPr>
              <a:t>We are Here</a:t>
            </a:r>
            <a:endParaRPr kumimoji="0" lang="en-US" sz="1200" b="1" i="0" u="none" strike="noStrike" cap="none" normalizeH="0" baseline="0" dirty="0">
              <a:ln>
                <a:noFill/>
              </a:ln>
              <a:solidFill>
                <a:schemeClr val="accent2">
                  <a:lumMod val="75000"/>
                </a:schemeClr>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029469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DCE7F77-C85C-4E6D-AF80-88E2811F92B8}"/>
              </a:ext>
            </a:extLst>
          </p:cNvPr>
          <p:cNvSpPr>
            <a:spLocks noGrp="1" noChangeArrowheads="1"/>
          </p:cNvSpPr>
          <p:nvPr>
            <p:ph type="title"/>
          </p:nvPr>
        </p:nvSpPr>
        <p:spPr/>
        <p:txBody>
          <a:bodyPr/>
          <a:lstStyle/>
          <a:p>
            <a:r>
              <a:rPr lang="en-US" altLang="en-US"/>
              <a:t>Other Business</a:t>
            </a:r>
          </a:p>
        </p:txBody>
      </p:sp>
      <p:sp>
        <p:nvSpPr>
          <p:cNvPr id="16387" name="Slide Number Placeholder 3">
            <a:extLst>
              <a:ext uri="{FF2B5EF4-FFF2-40B4-BE49-F238E27FC236}">
                <a16:creationId xmlns:a16="http://schemas.microsoft.com/office/drawing/2014/main" id="{92B27822-45F7-4FE7-9481-D2B2EDB68E29}"/>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9FBF73A8-93AA-4AC4-843B-13C47A4D16E4}" type="slidenum">
              <a:rPr lang="en-US" altLang="en-US" smtClean="0">
                <a:solidFill>
                  <a:schemeClr val="tx1"/>
                </a:solidFill>
              </a:rPr>
              <a:pPr/>
              <a:t>14</a:t>
            </a:fld>
            <a:endParaRPr lang="en-US" altLang="en-US">
              <a:solidFill>
                <a:schemeClr val="tx1"/>
              </a:solidFill>
            </a:endParaRPr>
          </a:p>
        </p:txBody>
      </p:sp>
      <p:pic>
        <p:nvPicPr>
          <p:cNvPr id="5" name="Picture 4">
            <a:extLst>
              <a:ext uri="{FF2B5EF4-FFF2-40B4-BE49-F238E27FC236}">
                <a16:creationId xmlns:a16="http://schemas.microsoft.com/office/drawing/2014/main" id="{E79358EE-C794-41AD-9D7D-E8BC91C56A33}"/>
              </a:ext>
            </a:extLst>
          </p:cNvPr>
          <p:cNvPicPr>
            <a:picLocks noChangeAspect="1"/>
          </p:cNvPicPr>
          <p:nvPr/>
        </p:nvPicPr>
        <p:blipFill>
          <a:blip r:embed="rId2"/>
          <a:stretch>
            <a:fillRect/>
          </a:stretch>
        </p:blipFill>
        <p:spPr>
          <a:xfrm>
            <a:off x="1619250" y="1766887"/>
            <a:ext cx="5905500" cy="3324225"/>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15</a:t>
            </a:fld>
            <a:endParaRPr lang="en-US" alt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685800" y="2368897"/>
            <a:ext cx="7772400" cy="1470025"/>
          </a:xfrm>
        </p:spPr>
        <p:txBody>
          <a:bodyPr/>
          <a:lstStyle/>
          <a:p>
            <a:r>
              <a:rPr lang="en-US" dirty="0"/>
              <a:t>Task Group 15.4ab</a:t>
            </a:r>
            <a:br>
              <a:rPr lang="en-US" dirty="0"/>
            </a:br>
            <a:r>
              <a:rPr lang="en-US" sz="3600" dirty="0"/>
              <a:t>Next Generation UWB Amendment</a:t>
            </a:r>
          </a:p>
        </p:txBody>
      </p:sp>
      <p:sp>
        <p:nvSpPr>
          <p:cNvPr id="4" name="Subtitle 3">
            <a:extLst>
              <a:ext uri="{FF2B5EF4-FFF2-40B4-BE49-F238E27FC236}">
                <a16:creationId xmlns:a16="http://schemas.microsoft.com/office/drawing/2014/main" id="{D457DDDA-2EC7-4A5E-95DB-E9907484AFBA}"/>
              </a:ext>
            </a:extLst>
          </p:cNvPr>
          <p:cNvSpPr>
            <a:spLocks noGrp="1"/>
          </p:cNvSpPr>
          <p:nvPr>
            <p:ph type="subTitle" idx="1"/>
          </p:nvPr>
        </p:nvSpPr>
        <p:spPr>
          <a:xfrm>
            <a:off x="1371600" y="4124672"/>
            <a:ext cx="6400800" cy="1752600"/>
          </a:xfrm>
        </p:spPr>
        <p:txBody>
          <a:bodyPr/>
          <a:lstStyle/>
          <a:p>
            <a:r>
              <a:rPr lang="en-US" dirty="0"/>
              <a:t>Teleconference / Virtual Meeting</a:t>
            </a:r>
          </a:p>
          <a:p>
            <a:r>
              <a:rPr lang="en-US" dirty="0"/>
              <a:t>October 19, 2021</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a:t>Slid</a:t>
            </a:r>
            <a:fld id="{0F04E8E9-279B-42CA-B6E8-61A287E0027B}" type="slidenum">
              <a:rPr lang="en-US" altLang="en-US" smtClean="0"/>
              <a:pPr>
                <a:defRPr/>
              </a:pPr>
              <a:t>2</a:t>
            </a:fld>
            <a:endParaRPr lang="en-US" altLang="en-US"/>
          </a:p>
        </p:txBody>
      </p:sp>
      <p:pic>
        <p:nvPicPr>
          <p:cNvPr id="7" name="Picture 6" descr="A picture containing text, colorful, decorated&#10;&#10;Description automatically generated">
            <a:extLst>
              <a:ext uri="{FF2B5EF4-FFF2-40B4-BE49-F238E27FC236}">
                <a16:creationId xmlns:a16="http://schemas.microsoft.com/office/drawing/2014/main" id="{D02C6234-E935-4947-A5B2-2A544949B08E}"/>
              </a:ext>
            </a:extLst>
          </p:cNvPr>
          <p:cNvPicPr>
            <a:picLocks noChangeAspect="1"/>
          </p:cNvPicPr>
          <p:nvPr/>
        </p:nvPicPr>
        <p:blipFill>
          <a:blip r:embed="rId2"/>
          <a:stretch>
            <a:fillRect/>
          </a:stretch>
        </p:blipFill>
        <p:spPr>
          <a:xfrm>
            <a:off x="3856543" y="836712"/>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190557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44131-9E98-4B85-8B40-6A27D8D74B9C}"/>
              </a:ext>
            </a:extLst>
          </p:cNvPr>
          <p:cNvSpPr>
            <a:spLocks noGrp="1"/>
          </p:cNvSpPr>
          <p:nvPr>
            <p:ph type="title"/>
          </p:nvPr>
        </p:nvSpPr>
        <p:spPr/>
        <p:txBody>
          <a:bodyPr/>
          <a:lstStyle/>
          <a:p>
            <a:r>
              <a:rPr lang="en-US" dirty="0"/>
              <a:t>Approval of PAR</a:t>
            </a:r>
          </a:p>
        </p:txBody>
      </p:sp>
      <p:sp>
        <p:nvSpPr>
          <p:cNvPr id="3" name="Content Placeholder 2">
            <a:extLst>
              <a:ext uri="{FF2B5EF4-FFF2-40B4-BE49-F238E27FC236}">
                <a16:creationId xmlns:a16="http://schemas.microsoft.com/office/drawing/2014/main" id="{38D4AFC3-73A6-420D-87CF-6B8E0C7B5833}"/>
              </a:ext>
            </a:extLst>
          </p:cNvPr>
          <p:cNvSpPr>
            <a:spLocks noGrp="1"/>
          </p:cNvSpPr>
          <p:nvPr>
            <p:ph idx="1"/>
          </p:nvPr>
        </p:nvSpPr>
        <p:spPr>
          <a:xfrm>
            <a:off x="767977" y="1584473"/>
            <a:ext cx="7764463" cy="4868863"/>
          </a:xfrm>
        </p:spPr>
        <p:txBody>
          <a:bodyPr>
            <a:normAutofit fontScale="85000" lnSpcReduction="20000"/>
          </a:bodyPr>
          <a:lstStyle/>
          <a:p>
            <a:r>
              <a:rPr lang="en-US" dirty="0">
                <a:solidFill>
                  <a:schemeClr val="accent2">
                    <a:lumMod val="75000"/>
                  </a:schemeClr>
                </a:solidFill>
              </a:rPr>
              <a:t>From the </a:t>
            </a:r>
            <a:r>
              <a:rPr lang="en-US" dirty="0">
                <a:solidFill>
                  <a:schemeClr val="accent2">
                    <a:lumMod val="75000"/>
                  </a:schemeClr>
                </a:solidFill>
                <a:effectLst/>
                <a:latin typeface="Arial" panose="020B0604020202020204" pitchFamily="34" charset="0"/>
              </a:rPr>
              <a:t>IEEE SA Standards Board (SASB) DRAFT Meeting Minutes 23-24 September 2021:</a:t>
            </a:r>
          </a:p>
          <a:p>
            <a:pPr lvl="1"/>
            <a:r>
              <a:rPr lang="en-US" dirty="0">
                <a:effectLst/>
                <a:latin typeface="Arial" panose="020B0604020202020204" pitchFamily="34" charset="0"/>
              </a:rPr>
              <a:t>3.2.3 Consent Agenda, </a:t>
            </a:r>
            <a:r>
              <a:rPr lang="en-US" dirty="0" err="1">
                <a:effectLst/>
                <a:latin typeface="Arial" panose="020B0604020202020204" pitchFamily="34" charset="0"/>
              </a:rPr>
              <a:t>NesCom</a:t>
            </a:r>
            <a:r>
              <a:rPr lang="en-US" dirty="0">
                <a:effectLst/>
                <a:latin typeface="Arial" panose="020B0604020202020204" pitchFamily="34" charset="0"/>
              </a:rPr>
              <a:t> Recommendations, New PARs, IEEE Computer Society/LAN/MAN Standards Committee</a:t>
            </a:r>
          </a:p>
          <a:p>
            <a:pPr lvl="1"/>
            <a:r>
              <a:rPr lang="en-US" dirty="0">
                <a:solidFill>
                  <a:schemeClr val="accent1">
                    <a:lumMod val="50000"/>
                  </a:schemeClr>
                </a:solidFill>
                <a:effectLst/>
                <a:latin typeface="Arial" panose="020B0604020202020204" pitchFamily="34" charset="0"/>
              </a:rPr>
              <a:t>P802.15.4ab </a:t>
            </a:r>
            <a:br>
              <a:rPr lang="en-US" dirty="0">
                <a:solidFill>
                  <a:schemeClr val="accent1">
                    <a:lumMod val="50000"/>
                  </a:schemeClr>
                </a:solidFill>
              </a:rPr>
            </a:br>
            <a:r>
              <a:rPr lang="en-US" dirty="0">
                <a:solidFill>
                  <a:schemeClr val="accent1">
                    <a:lumMod val="50000"/>
                  </a:schemeClr>
                </a:solidFill>
                <a:effectLst/>
                <a:latin typeface="Arial" panose="020B0604020202020204" pitchFamily="34" charset="0"/>
              </a:rPr>
              <a:t>Standard for Low-Rate Wireless Network Amendment: Enhanced Ultra Wide-</a:t>
            </a:r>
            <a:br>
              <a:rPr lang="en-US" dirty="0">
                <a:solidFill>
                  <a:schemeClr val="accent1">
                    <a:lumMod val="50000"/>
                  </a:schemeClr>
                </a:solidFill>
              </a:rPr>
            </a:br>
            <a:r>
              <a:rPr lang="en-US" dirty="0">
                <a:solidFill>
                  <a:schemeClr val="accent1">
                    <a:lumMod val="50000"/>
                  </a:schemeClr>
                </a:solidFill>
                <a:effectLst/>
                <a:latin typeface="Arial" panose="020B0604020202020204" pitchFamily="34" charset="0"/>
              </a:rPr>
              <a:t>Band (UWB) Physical Layers (PHYs) and Associated Medium Access and </a:t>
            </a:r>
            <a:br>
              <a:rPr lang="en-US" dirty="0">
                <a:solidFill>
                  <a:schemeClr val="accent1">
                    <a:lumMod val="50000"/>
                  </a:schemeClr>
                </a:solidFill>
              </a:rPr>
            </a:br>
            <a:r>
              <a:rPr lang="en-US" dirty="0">
                <a:solidFill>
                  <a:schemeClr val="accent1">
                    <a:lumMod val="50000"/>
                  </a:schemeClr>
                </a:solidFill>
                <a:effectLst/>
                <a:latin typeface="Arial" panose="020B0604020202020204" pitchFamily="34" charset="0"/>
              </a:rPr>
              <a:t>Control (MAC) Sublayer Enhancements </a:t>
            </a:r>
            <a:br>
              <a:rPr lang="en-US" dirty="0">
                <a:solidFill>
                  <a:schemeClr val="accent1">
                    <a:lumMod val="50000"/>
                  </a:schemeClr>
                </a:solidFill>
              </a:rPr>
            </a:br>
            <a:r>
              <a:rPr lang="en-US" dirty="0">
                <a:solidFill>
                  <a:schemeClr val="accent1">
                    <a:lumMod val="50000"/>
                  </a:schemeClr>
                </a:solidFill>
                <a:effectLst/>
                <a:latin typeface="Arial" panose="020B0604020202020204" pitchFamily="34" charset="0"/>
              </a:rPr>
              <a:t>Recommendation: Approve new PAR until December 2025</a:t>
            </a:r>
            <a:endParaRPr lang="en-US" dirty="0">
              <a:solidFill>
                <a:schemeClr val="accent1">
                  <a:lumMod val="50000"/>
                </a:schemeClr>
              </a:solidFill>
            </a:endParaRPr>
          </a:p>
        </p:txBody>
      </p:sp>
      <p:sp>
        <p:nvSpPr>
          <p:cNvPr id="4" name="Slide Number Placeholder 3">
            <a:extLst>
              <a:ext uri="{FF2B5EF4-FFF2-40B4-BE49-F238E27FC236}">
                <a16:creationId xmlns:a16="http://schemas.microsoft.com/office/drawing/2014/main" id="{FCD45943-6E51-44C8-9ACF-7CD7C9E27445}"/>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a:p>
        </p:txBody>
      </p:sp>
    </p:spTree>
    <p:extLst>
      <p:ext uri="{BB962C8B-B14F-4D97-AF65-F5344CB8AC3E}">
        <p14:creationId xmlns:p14="http://schemas.microsoft.com/office/powerpoint/2010/main" val="512122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5ED-B05B-4226-A674-33A997CC1E4D}"/>
              </a:ext>
            </a:extLst>
          </p:cNvPr>
          <p:cNvSpPr>
            <a:spLocks noGrp="1"/>
          </p:cNvSpPr>
          <p:nvPr>
            <p:ph type="title"/>
          </p:nvPr>
        </p:nvSpPr>
        <p:spPr/>
        <p:txBody>
          <a:bodyPr/>
          <a:lstStyle/>
          <a:p>
            <a:r>
              <a:rPr lang="en-US" dirty="0"/>
              <a:t>Task Group Rules</a:t>
            </a:r>
          </a:p>
        </p:txBody>
      </p:sp>
      <p:sp>
        <p:nvSpPr>
          <p:cNvPr id="3" name="Content Placeholder 2">
            <a:extLst>
              <a:ext uri="{FF2B5EF4-FFF2-40B4-BE49-F238E27FC236}">
                <a16:creationId xmlns:a16="http://schemas.microsoft.com/office/drawing/2014/main" id="{447019E3-1C27-47CF-801A-36627661B211}"/>
              </a:ext>
            </a:extLst>
          </p:cNvPr>
          <p:cNvSpPr>
            <a:spLocks noGrp="1"/>
          </p:cNvSpPr>
          <p:nvPr>
            <p:ph idx="1"/>
          </p:nvPr>
        </p:nvSpPr>
        <p:spPr/>
        <p:txBody>
          <a:bodyPr/>
          <a:lstStyle/>
          <a:p>
            <a:pPr marL="457200" indent="-457200">
              <a:buFont typeface="Arial" panose="020B0604020202020204" pitchFamily="34" charset="0"/>
              <a:buChar char="•"/>
            </a:pPr>
            <a:r>
              <a:rPr lang="en-US" dirty="0"/>
              <a:t>Straw Polls: Everyone present may vote</a:t>
            </a:r>
          </a:p>
          <a:p>
            <a:pPr marL="457200" indent="-457200">
              <a:buFont typeface="Arial" panose="020B0604020202020204" pitchFamily="34" charset="0"/>
              <a:buChar char="•"/>
            </a:pPr>
            <a:r>
              <a:rPr lang="en-US" dirty="0"/>
              <a:t>Formal motions: WG voters</a:t>
            </a:r>
          </a:p>
          <a:p>
            <a:pPr marL="857250" lvl="1" indent="-457200">
              <a:buFont typeface="Arial" panose="020B0604020202020204" pitchFamily="34" charset="0"/>
              <a:buChar char="•"/>
            </a:pPr>
            <a:r>
              <a:rPr lang="en-US" dirty="0"/>
              <a:t>To make, second and vote</a:t>
            </a:r>
          </a:p>
          <a:p>
            <a:pPr marL="457200" indent="-457200">
              <a:buFont typeface="Arial" panose="020B0604020202020204" pitchFamily="34" charset="0"/>
              <a:buChar char="•"/>
            </a:pPr>
            <a:r>
              <a:rPr lang="en-US" dirty="0"/>
              <a:t>Patent policy for PAR activities applies</a:t>
            </a:r>
          </a:p>
          <a:p>
            <a:pPr marL="457200" indent="-457200">
              <a:buFont typeface="Arial" panose="020B0604020202020204" pitchFamily="34" charset="0"/>
              <a:buChar char="•"/>
            </a:pPr>
            <a:r>
              <a:rPr lang="en-US" dirty="0"/>
              <a:t>All the usual rules of conduct</a:t>
            </a:r>
          </a:p>
          <a:p>
            <a:pPr marL="457200" indent="-457200">
              <a:buFont typeface="Arial" panose="020B0604020202020204" pitchFamily="34" charset="0"/>
              <a:buChar char="•"/>
            </a:pPr>
            <a:endParaRPr lang="en-US" dirty="0"/>
          </a:p>
          <a:p>
            <a:pPr marL="0" indent="0"/>
            <a:endParaRPr lang="en-US" dirty="0"/>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2E6FC1D-F2B1-4217-A5B6-48D16106700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4</a:t>
            </a:fld>
            <a:endParaRPr lang="en-US" altLang="en-US"/>
          </a:p>
        </p:txBody>
      </p:sp>
    </p:spTree>
    <p:extLst>
      <p:ext uri="{BB962C8B-B14F-4D97-AF65-F5344CB8AC3E}">
        <p14:creationId xmlns:p14="http://schemas.microsoft.com/office/powerpoint/2010/main" val="2667314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149C629C-CA82-4E80-978A-D9707CE66729}" type="slidenum">
              <a:rPr lang="en-US" altLang="en-US" smtClean="0">
                <a:solidFill>
                  <a:schemeClr val="tx1"/>
                </a:solidFill>
              </a:rPr>
              <a:pPr/>
              <a:t>5</a:t>
            </a:fld>
            <a:endParaRPr lang="en-US" altLang="en-US">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626071"/>
            <a:ext cx="7764463" cy="4755257"/>
          </a:xfrm>
        </p:spPr>
        <p:txBody>
          <a:bodyPr>
            <a:normAutofit fontScale="475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Standards Development Meetings (.pdf)</a:t>
            </a:r>
          </a:p>
          <a:p>
            <a:pPr>
              <a:defRPr/>
            </a:pPr>
            <a:r>
              <a:rPr lang="en-US" dirty="0">
                <a:hlinkClick r:id="rId3"/>
              </a:rPr>
              <a:t>https://development.standards.ieee.org/myproject/Public/mytools/mob/slideset.pdf</a:t>
            </a:r>
            <a:endParaRPr lang="en-US" dirty="0"/>
          </a:p>
          <a:p>
            <a:pPr>
              <a:defRPr/>
            </a:pPr>
            <a:r>
              <a:rPr lang="en-US" dirty="0"/>
              <a:t>IEEE-SA Standards Board Patent Committee (</a:t>
            </a:r>
            <a:r>
              <a:rPr lang="en-US" dirty="0" err="1"/>
              <a:t>PatCom</a:t>
            </a:r>
            <a:r>
              <a:rPr lang="en-US" dirty="0"/>
              <a:t>) home page</a:t>
            </a:r>
          </a:p>
          <a:p>
            <a:pPr>
              <a:defRPr/>
            </a:pPr>
            <a:r>
              <a:rPr lang="en-US" dirty="0">
                <a:hlinkClick r:id="rId4"/>
              </a:rPr>
              <a:t>https://standards.ieee.org/content/ieee-standards/en/about/sasb/patcom/index.html</a:t>
            </a:r>
            <a:endParaRPr lang="en-US" dirty="0"/>
          </a:p>
          <a:p>
            <a:pPr>
              <a:defRPr/>
            </a:pPr>
            <a:endParaRPr lang="en-US" dirty="0"/>
          </a:p>
          <a:p>
            <a:pPr>
              <a:defRPr/>
            </a:pPr>
            <a:r>
              <a:rPr lang="en-US" dirty="0"/>
              <a:t>IEEE-SA Participation Policy meeting slide set - individual method (.pdf)</a:t>
            </a:r>
          </a:p>
          <a:p>
            <a:pPr>
              <a:defRPr/>
            </a:pPr>
            <a:r>
              <a:rPr lang="en-US" dirty="0">
                <a:hlinkClick r:id="rId5"/>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6"/>
              </a:rPr>
              <a:t>https://standards.ieee.org/content/dam/ieee-standards/stand</a:t>
            </a:r>
          </a:p>
          <a:p>
            <a:pPr>
              <a:defRPr/>
            </a:pPr>
            <a:r>
              <a:rPr lang="en-US" dirty="0">
                <a:hlinkClick r:id="rId7"/>
              </a:rPr>
              <a:t>https://standards.ieee.org/faqs/copyrights/index.htmlards/web/documents/other/ieee-sa-copyright-policy-2019.pdf</a:t>
            </a:r>
            <a:endParaRPr lang="en-US" dirty="0"/>
          </a:p>
          <a:p>
            <a:pPr>
              <a:defRPr/>
            </a:pPr>
            <a:r>
              <a:rPr lang="en-US" dirty="0">
                <a:hlinkClick r:id="rId8"/>
              </a:rPr>
              <a:t>https://standards.ieee.org/ipr/copyright-materials.html</a:t>
            </a:r>
            <a:endParaRPr lang="en-US" dirty="0"/>
          </a:p>
          <a:p>
            <a:pPr>
              <a:defRPr/>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r>
              <a:rPr lang="en-US" dirty="0">
                <a:cs typeface="DejaVu Sans" pitchFamily="34" charset="0"/>
              </a:rPr>
              <a:t>Respect … give it, get it</a:t>
            </a:r>
          </a:p>
          <a:p>
            <a:r>
              <a:rPr lang="en-US" dirty="0">
                <a:cs typeface="DejaVu Sans" pitchFamily="34" charset="0"/>
              </a:rPr>
              <a:t>NO product pitches</a:t>
            </a:r>
          </a:p>
          <a:p>
            <a:r>
              <a:rPr lang="en-US" dirty="0">
                <a:cs typeface="DejaVu Sans" pitchFamily="34" charset="0"/>
              </a:rPr>
              <a:t>NO corporate pitches</a:t>
            </a:r>
          </a:p>
          <a:p>
            <a:r>
              <a:rPr lang="en-US" dirty="0">
                <a:cs typeface="DejaVu Sans" pitchFamily="34" charset="0"/>
              </a:rPr>
              <a:t>NO prices</a:t>
            </a:r>
          </a:p>
          <a:p>
            <a:r>
              <a:rPr lang="en-US" dirty="0">
                <a:cs typeface="DejaVu Sans" pitchFamily="34" charset="0"/>
              </a:rPr>
              <a:t>NO restrictive notices – (no confidentially notices in email)</a:t>
            </a:r>
          </a:p>
          <a:p>
            <a:r>
              <a:rPr lang="en-US" dirty="0">
                <a:cs typeface="DejaVu Sans" pitchFamily="34" charset="0"/>
              </a:rPr>
              <a:t>Presentations must be openly available</a:t>
            </a:r>
          </a:p>
        </p:txBody>
      </p:sp>
      <p:sp>
        <p:nvSpPr>
          <p:cNvPr id="4" name="Slide Number Placeholder 3"/>
          <p:cNvSpPr>
            <a:spLocks noGrp="1"/>
          </p:cNvSpPr>
          <p:nvPr>
            <p:ph type="sldNum" idx="12"/>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
        <p:nvSpPr>
          <p:cNvPr id="6" name="Date Placeholder 5"/>
          <p:cNvSpPr>
            <a:spLocks noGrp="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a:t>January 2021</a:t>
            </a:r>
            <a:endParaRPr lang="en-GB" dirty="0"/>
          </a:p>
        </p:txBody>
      </p:sp>
    </p:spTree>
    <p:extLst>
      <p:ext uri="{BB962C8B-B14F-4D97-AF65-F5344CB8AC3E}">
        <p14:creationId xmlns:p14="http://schemas.microsoft.com/office/powerpoint/2010/main" val="973662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p:txBody>
          <a:bodyPr/>
          <a:lstStyle/>
          <a:p>
            <a:pPr marL="514350" indent="-514350">
              <a:buFont typeface="Arial" panose="020B0604020202020204" pitchFamily="34" charset="0"/>
              <a:buAutoNum type="arabicPeriod"/>
            </a:pPr>
            <a:r>
              <a:rPr lang="en-US" altLang="en-US" dirty="0"/>
              <a:t>Opening and meeting preamble</a:t>
            </a:r>
          </a:p>
          <a:p>
            <a:pPr marL="514350" indent="-514350">
              <a:buFont typeface="Arial" panose="020B0604020202020204" pitchFamily="34" charset="0"/>
              <a:buAutoNum type="arabicPeriod"/>
            </a:pPr>
            <a:r>
              <a:rPr lang="en-US" altLang="en-US" dirty="0"/>
              <a:t>Recap </a:t>
            </a:r>
          </a:p>
          <a:p>
            <a:pPr marL="514350" indent="-514350">
              <a:buFont typeface="Arial" panose="020B0604020202020204" pitchFamily="34" charset="0"/>
              <a:buAutoNum type="arabicPeriod"/>
            </a:pPr>
            <a:r>
              <a:rPr lang="en-US" altLang="en-US" dirty="0"/>
              <a:t>Technical contributions</a:t>
            </a:r>
          </a:p>
          <a:p>
            <a:pPr marL="914400" lvl="1" indent="-514350">
              <a:buFont typeface="+mj-lt"/>
              <a:buAutoNum type="alphaLcPeriod"/>
            </a:pPr>
            <a:r>
              <a:rPr lang="en-US" altLang="en-US" dirty="0"/>
              <a:t>Preamble codes for Data Communications </a:t>
            </a:r>
          </a:p>
          <a:p>
            <a:pPr marL="914400" lvl="1" indent="-514350">
              <a:buFont typeface="+mj-lt"/>
              <a:buAutoNum type="alphaLcPeriod"/>
            </a:pPr>
            <a:r>
              <a:rPr lang="en-US" dirty="0"/>
              <a:t>DL-TDOA positioning TDMA scheme</a:t>
            </a:r>
            <a:endParaRPr lang="en-US" altLang="en-US" dirty="0"/>
          </a:p>
          <a:p>
            <a:pPr marL="514350" indent="-514350">
              <a:buFont typeface="Arial" panose="020B0604020202020204" pitchFamily="34" charset="0"/>
              <a:buAutoNum type="arabicPeriod"/>
            </a:pPr>
            <a:r>
              <a:rPr lang="en-US" altLang="en-US" dirty="0"/>
              <a:t>Any other Business</a:t>
            </a:r>
          </a:p>
          <a:p>
            <a:pPr marL="514350" indent="-514350">
              <a:buFont typeface="Arial" panose="020B0604020202020204" pitchFamily="34" charset="0"/>
              <a:buAutoNum type="arabicPeriod"/>
            </a:pPr>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7</a:t>
            </a:fld>
            <a:endParaRPr lang="en-US" altLang="en-US">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FE7106-48FD-47AF-995A-DAF6D1C4E603}"/>
              </a:ext>
            </a:extLst>
          </p:cNvPr>
          <p:cNvSpPr>
            <a:spLocks noGrp="1"/>
          </p:cNvSpPr>
          <p:nvPr>
            <p:ph type="title"/>
          </p:nvPr>
        </p:nvSpPr>
        <p:spPr>
          <a:xfrm>
            <a:off x="722313" y="1772816"/>
            <a:ext cx="7772400" cy="1362075"/>
          </a:xfrm>
        </p:spPr>
        <p:txBody>
          <a:bodyPr/>
          <a:lstStyle/>
          <a:p>
            <a:pPr algn="ctr"/>
            <a:r>
              <a:rPr lang="en-US" dirty="0"/>
              <a:t>Recap</a:t>
            </a:r>
          </a:p>
        </p:txBody>
      </p:sp>
      <p:sp>
        <p:nvSpPr>
          <p:cNvPr id="4" name="Slide Number Placeholder 3">
            <a:extLst>
              <a:ext uri="{FF2B5EF4-FFF2-40B4-BE49-F238E27FC236}">
                <a16:creationId xmlns:a16="http://schemas.microsoft.com/office/drawing/2014/main" id="{1708014A-7389-450F-B079-8EB95C60F7F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a:p>
        </p:txBody>
      </p:sp>
    </p:spTree>
    <p:extLst>
      <p:ext uri="{BB962C8B-B14F-4D97-AF65-F5344CB8AC3E}">
        <p14:creationId xmlns:p14="http://schemas.microsoft.com/office/powerpoint/2010/main" val="3850218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FDEC2C8-AE1F-4ACD-A9E1-167666D186EF}"/>
              </a:ext>
            </a:extLst>
          </p:cNvPr>
          <p:cNvSpPr>
            <a:spLocks noGrp="1"/>
          </p:cNvSpPr>
          <p:nvPr>
            <p:ph type="title"/>
          </p:nvPr>
        </p:nvSpPr>
        <p:spPr/>
        <p:txBody>
          <a:bodyPr>
            <a:noAutofit/>
          </a:bodyPr>
          <a:lstStyle/>
          <a:p>
            <a:r>
              <a:rPr lang="en-US" sz="1800" b="1" i="0" u="none" strike="noStrike" baseline="0" dirty="0">
                <a:latin typeface="Verdana-Bold"/>
              </a:rPr>
              <a:t>5.2.b Scope of the project (As submitted to </a:t>
            </a:r>
            <a:r>
              <a:rPr lang="en-US" sz="1800" b="1" i="0" u="none" strike="noStrike" baseline="0" dirty="0" err="1">
                <a:latin typeface="Verdana-Bold"/>
              </a:rPr>
              <a:t>NesCom</a:t>
            </a:r>
            <a:r>
              <a:rPr lang="en-US" sz="1800" b="1" i="0" u="none" strike="noStrike" baseline="0" dirty="0">
                <a:latin typeface="Verdana-Bold"/>
              </a:rPr>
              <a:t>):</a:t>
            </a:r>
            <a:br>
              <a:rPr lang="en-US" sz="1800" b="1" i="0" u="none" strike="noStrike" baseline="0" dirty="0">
                <a:latin typeface="Verdana-Bold"/>
              </a:rPr>
            </a:br>
            <a:endParaRPr lang="en-US" sz="1800" dirty="0"/>
          </a:p>
        </p:txBody>
      </p:sp>
      <p:sp>
        <p:nvSpPr>
          <p:cNvPr id="6" name="Content Placeholder 5">
            <a:extLst>
              <a:ext uri="{FF2B5EF4-FFF2-40B4-BE49-F238E27FC236}">
                <a16:creationId xmlns:a16="http://schemas.microsoft.com/office/drawing/2014/main" id="{CD4A1A27-E529-4E42-AE00-A342ED4ACEAA}"/>
              </a:ext>
            </a:extLst>
          </p:cNvPr>
          <p:cNvSpPr>
            <a:spLocks noGrp="1"/>
          </p:cNvSpPr>
          <p:nvPr>
            <p:ph idx="1"/>
          </p:nvPr>
        </p:nvSpPr>
        <p:spPr/>
        <p:txBody>
          <a:bodyPr>
            <a:normAutofit fontScale="47500" lnSpcReduction="20000"/>
          </a:bodyPr>
          <a:lstStyle/>
          <a:p>
            <a:pPr algn="l"/>
            <a:r>
              <a:rPr lang="en-US" b="0" i="0" dirty="0">
                <a:solidFill>
                  <a:srgbClr val="333333"/>
                </a:solidFill>
                <a:effectLst/>
                <a:latin typeface="Open Sans" panose="020B0606030504020204" pitchFamily="34" charset="0"/>
              </a:rPr>
              <a:t>This amendment enhances the Ultra Wideband (UWB) physical layers (PHYs) medium access control (MAC), and associated ranging techniques while retaining backward compatibility with enhanced ranging capable devices (ERDEVs).</a:t>
            </a:r>
            <a:br>
              <a:rPr lang="en-US" dirty="0"/>
            </a:br>
            <a:r>
              <a:rPr lang="en-US" b="0" i="0" dirty="0">
                <a:solidFill>
                  <a:srgbClr val="333333"/>
                </a:solidFill>
                <a:effectLst/>
                <a:latin typeface="Open Sans" panose="020B0606030504020204" pitchFamily="34" charset="0"/>
              </a:rPr>
              <a:t>Areas of enhancement include: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coding, preamble and modulation schemes to additional coding, preamble and modulation schemes to support improved link budget and/or reduced air-time relative to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channels and operating frequencies;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interference mitigation techniques to support greater device density and higher traffic use cases relative to the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improvements to accuracy, precision and reliability and interoperability for high-integrity ranging; schemes to reduce complexity and power consumption;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definitions for tightly coupled hybrid operation with narrowband signaling to assist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enhanced native discovery and connection setup mechanisms;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sensing capabilities to support presence detection and environment mapping;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and mechanisms supporting low-power low-latency streaming as well as high data-rate streaming allowing at least 50 Mb/s of throughput. </a:t>
            </a:r>
          </a:p>
          <a:p>
            <a:pPr algn="l"/>
            <a:br>
              <a:rPr lang="en-US" dirty="0"/>
            </a:br>
            <a:r>
              <a:rPr lang="en-US" b="0" i="0" dirty="0">
                <a:solidFill>
                  <a:srgbClr val="333333"/>
                </a:solidFill>
                <a:effectLst/>
                <a:latin typeface="Open Sans" panose="020B0606030504020204" pitchFamily="34" charset="0"/>
              </a:rPr>
              <a:t>Support for peer-to-peer, peer-to-multi-peer, and station-to-infrastructure protocols are in scope, as are infrastructure synchronization mechanisms. This amendment includes safeguards so that the high throughput data use cases do not cause significant disruption to low duty-cycle ranging use cases.</a:t>
            </a:r>
            <a:endParaRPr lang="en-US" dirty="0"/>
          </a:p>
        </p:txBody>
      </p:sp>
      <p:sp>
        <p:nvSpPr>
          <p:cNvPr id="4" name="Slide Number Placeholder 3">
            <a:extLst>
              <a:ext uri="{FF2B5EF4-FFF2-40B4-BE49-F238E27FC236}">
                <a16:creationId xmlns:a16="http://schemas.microsoft.com/office/drawing/2014/main" id="{579E62A7-BDD7-4576-9A22-B561BFC83710}"/>
              </a:ext>
            </a:extLst>
          </p:cNvPr>
          <p:cNvSpPr>
            <a:spLocks noGrp="1"/>
          </p:cNvSpPr>
          <p:nvPr>
            <p:ph type="sldNum" idx="10"/>
          </p:nvPr>
        </p:nvSpPr>
        <p:spPr/>
        <p:txBody>
          <a:bodyPr/>
          <a:lstStyle/>
          <a:p>
            <a:pPr>
              <a:defRPr/>
            </a:pPr>
            <a:r>
              <a:rPr lang="en-US" altLang="en-US"/>
              <a:t>Slide </a:t>
            </a:r>
            <a:fld id="{3D266AC6-DD33-448D-B445-2628016ADA7D}" type="slidenum">
              <a:rPr lang="en-US" altLang="en-US" smtClean="0"/>
              <a:pPr>
                <a:defRPr/>
              </a:pPr>
              <a:t>9</a:t>
            </a:fld>
            <a:endParaRPr lang="en-US" altLang="en-US"/>
          </a:p>
        </p:txBody>
      </p:sp>
      <p:sp>
        <p:nvSpPr>
          <p:cNvPr id="2" name="TextBox 1">
            <a:extLst>
              <a:ext uri="{FF2B5EF4-FFF2-40B4-BE49-F238E27FC236}">
                <a16:creationId xmlns:a16="http://schemas.microsoft.com/office/drawing/2014/main" id="{5A9992AB-5999-4630-A14F-C65F495945D2}"/>
              </a:ext>
            </a:extLst>
          </p:cNvPr>
          <p:cNvSpPr txBox="1"/>
          <p:nvPr/>
        </p:nvSpPr>
        <p:spPr>
          <a:xfrm>
            <a:off x="899592" y="6165304"/>
            <a:ext cx="7476431" cy="276999"/>
          </a:xfrm>
          <a:prstGeom prst="rect">
            <a:avLst/>
          </a:prstGeom>
          <a:noFill/>
        </p:spPr>
        <p:txBody>
          <a:bodyPr wrap="square" rtlCol="0">
            <a:spAutoFit/>
          </a:bodyPr>
          <a:lstStyle/>
          <a:p>
            <a:pPr algn="ctr"/>
            <a:r>
              <a:rPr lang="en-US" dirty="0">
                <a:solidFill>
                  <a:schemeClr val="tx1"/>
                </a:solidFill>
                <a:hlinkClick r:id="rId2"/>
              </a:rPr>
              <a:t>https://development.standards.ieee.org/myproject-web/app#viewpar/9081</a:t>
            </a:r>
            <a:endParaRPr lang="en-US" dirty="0">
              <a:solidFill>
                <a:schemeClr val="tx1"/>
              </a:solidFill>
            </a:endParaRPr>
          </a:p>
        </p:txBody>
      </p:sp>
    </p:spTree>
    <p:extLst>
      <p:ext uri="{BB962C8B-B14F-4D97-AF65-F5344CB8AC3E}">
        <p14:creationId xmlns:p14="http://schemas.microsoft.com/office/powerpoint/2010/main" val="324724929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33223</TotalTime>
  <Words>952</Words>
  <Application>Microsoft Office PowerPoint</Application>
  <PresentationFormat>On-screen Show (4:3)</PresentationFormat>
  <Paragraphs>120</Paragraphs>
  <Slides>15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Open Sans</vt:lpstr>
      <vt:lpstr>Times New Roman</vt:lpstr>
      <vt:lpstr>Verdana-Bold</vt:lpstr>
      <vt:lpstr>Office Theme</vt:lpstr>
      <vt:lpstr>PowerPoint Presentation</vt:lpstr>
      <vt:lpstr>Task Group 15.4ab Next Generation UWB Amendment</vt:lpstr>
      <vt:lpstr>Approval of PAR</vt:lpstr>
      <vt:lpstr>Task Group Rules</vt:lpstr>
      <vt:lpstr>IEEE-SA Patent, Copyright, and Participation Policies</vt:lpstr>
      <vt:lpstr>IEEE 802 Ground Rules</vt:lpstr>
      <vt:lpstr>Proposed Agenda</vt:lpstr>
      <vt:lpstr>Recap</vt:lpstr>
      <vt:lpstr>5.2.b Scope of the project (As submitted to NesCom): </vt:lpstr>
      <vt:lpstr>Review and Status</vt:lpstr>
      <vt:lpstr>Technical Contributions</vt:lpstr>
      <vt:lpstr>Next Steps</vt:lpstr>
      <vt:lpstr>Teleconference Schedule Discussion</vt:lpstr>
      <vt:lpstr>Other Business</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188</cp:revision>
  <cp:lastPrinted>2000-03-07T00:55:37Z</cp:lastPrinted>
  <dcterms:created xsi:type="dcterms:W3CDTF">2016-01-17T22:48:36Z</dcterms:created>
  <dcterms:modified xsi:type="dcterms:W3CDTF">2021-10-19T13:43:37Z</dcterms:modified>
  <cp:category/>
</cp:coreProperties>
</file>