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9"/>
  </p:notesMasterIdLst>
  <p:handoutMasterIdLst>
    <p:handoutMasterId r:id="rId30"/>
  </p:handoutMasterIdLst>
  <p:sldIdLst>
    <p:sldId id="259" r:id="rId2"/>
    <p:sldId id="938" r:id="rId3"/>
    <p:sldId id="963" r:id="rId4"/>
    <p:sldId id="260" r:id="rId5"/>
    <p:sldId id="261" r:id="rId6"/>
    <p:sldId id="263" r:id="rId7"/>
    <p:sldId id="262" r:id="rId8"/>
    <p:sldId id="283" r:id="rId9"/>
    <p:sldId id="284" r:id="rId10"/>
    <p:sldId id="287" r:id="rId11"/>
    <p:sldId id="944" r:id="rId12"/>
    <p:sldId id="289" r:id="rId13"/>
    <p:sldId id="1019" r:id="rId14"/>
    <p:sldId id="990" r:id="rId15"/>
    <p:sldId id="1016" r:id="rId16"/>
    <p:sldId id="1017" r:id="rId17"/>
    <p:sldId id="1018" r:id="rId18"/>
    <p:sldId id="1020" r:id="rId19"/>
    <p:sldId id="1021" r:id="rId20"/>
    <p:sldId id="992" r:id="rId21"/>
    <p:sldId id="1022" r:id="rId22"/>
    <p:sldId id="1003" r:id="rId23"/>
    <p:sldId id="256" r:id="rId24"/>
    <p:sldId id="1012" r:id="rId25"/>
    <p:sldId id="965" r:id="rId26"/>
    <p:sldId id="314" r:id="rId27"/>
    <p:sldId id="985" r:id="rId2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12" d="100"/>
          <a:sy n="112" d="100"/>
        </p:scale>
        <p:origin x="132" y="63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October_2021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doc.:IEEE802.15-21-0531r1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October_2021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ieee802.org/1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October 2021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2021-10-13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EC8E-78DE-481D-A57F-63146FA338B7}"/>
              </a:ext>
            </a:extLst>
          </p:cNvPr>
          <p:cNvSpPr>
            <a:spLocks noGrp="1"/>
          </p:cNvSpPr>
          <p:nvPr>
            <p:ph type="title"/>
          </p:nvPr>
        </p:nvSpPr>
        <p:spPr/>
        <p:txBody>
          <a:bodyPr/>
          <a:lstStyle/>
          <a:p>
            <a:r>
              <a:rPr lang="en-US" dirty="0"/>
              <a:t>Actions from September</a:t>
            </a:r>
          </a:p>
        </p:txBody>
      </p:sp>
      <p:sp>
        <p:nvSpPr>
          <p:cNvPr id="3" name="Content Placeholder 2">
            <a:extLst>
              <a:ext uri="{FF2B5EF4-FFF2-40B4-BE49-F238E27FC236}">
                <a16:creationId xmlns:a16="http://schemas.microsoft.com/office/drawing/2014/main" id="{BF146524-4045-43FE-B335-0534B224791A}"/>
              </a:ext>
            </a:extLst>
          </p:cNvPr>
          <p:cNvSpPr>
            <a:spLocks noGrp="1"/>
          </p:cNvSpPr>
          <p:nvPr>
            <p:ph idx="1"/>
          </p:nvPr>
        </p:nvSpPr>
        <p:spPr/>
        <p:txBody>
          <a:bodyPr/>
          <a:lstStyle/>
          <a:p>
            <a:pPr lvl="1"/>
            <a:r>
              <a:rPr lang="en-US" dirty="0"/>
              <a:t>SDD Update will be uploaded as 306r5</a:t>
            </a:r>
          </a:p>
          <a:p>
            <a:pPr lvl="1"/>
            <a:r>
              <a:rPr lang="en-US" dirty="0"/>
              <a:t>Further changes to SDD pending:</a:t>
            </a:r>
          </a:p>
          <a:p>
            <a:pPr lvl="2"/>
            <a:r>
              <a:rPr lang="en-US" dirty="0"/>
              <a:t>Action (Daoud): Carefully review occurrences of “Channel” and change as needed to “Effective Channel”</a:t>
            </a:r>
          </a:p>
          <a:p>
            <a:pPr lvl="2"/>
            <a:r>
              <a:rPr lang="en-US" dirty="0"/>
              <a:t>Upload as 306r6   (done)</a:t>
            </a:r>
          </a:p>
          <a:p>
            <a:pPr lvl="2"/>
            <a:r>
              <a:rPr lang="en-US" dirty="0"/>
              <a:t>Cyber Security section in SDD by Menashe  306r7  (Pending)</a:t>
            </a:r>
          </a:p>
          <a:p>
            <a:endParaRPr lang="en-US" dirty="0"/>
          </a:p>
        </p:txBody>
      </p:sp>
      <p:sp>
        <p:nvSpPr>
          <p:cNvPr id="4" name="Date Placeholder 3">
            <a:extLst>
              <a:ext uri="{FF2B5EF4-FFF2-40B4-BE49-F238E27FC236}">
                <a16:creationId xmlns:a16="http://schemas.microsoft.com/office/drawing/2014/main" id="{208B78F1-4416-4E8F-A9F6-05D1637B87BC}"/>
              </a:ext>
            </a:extLst>
          </p:cNvPr>
          <p:cNvSpPr>
            <a:spLocks noGrp="1"/>
          </p:cNvSpPr>
          <p:nvPr>
            <p:ph type="dt" sz="half" idx="10"/>
          </p:nvPr>
        </p:nvSpPr>
        <p:spPr/>
        <p:txBody>
          <a:bodyPr/>
          <a:lstStyle/>
          <a:p>
            <a:r>
              <a:rPr lang="en-US" dirty="0"/>
              <a:t>October_2021</a:t>
            </a:r>
          </a:p>
        </p:txBody>
      </p:sp>
      <p:sp>
        <p:nvSpPr>
          <p:cNvPr id="5" name="Footer Placeholder 4">
            <a:extLst>
              <a:ext uri="{FF2B5EF4-FFF2-40B4-BE49-F238E27FC236}">
                <a16:creationId xmlns:a16="http://schemas.microsoft.com/office/drawing/2014/main" id="{3C3A6B67-F0CB-46B1-924A-80181A1DBD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7C76AF6-44C5-4A59-A35E-F54409009EF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1672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October</a:t>
            </a:r>
          </a:p>
        </p:txBody>
      </p:sp>
      <p:graphicFrame>
        <p:nvGraphicFramePr>
          <p:cNvPr id="8" name="Table 7">
            <a:extLst>
              <a:ext uri="{FF2B5EF4-FFF2-40B4-BE49-F238E27FC236}">
                <a16:creationId xmlns:a16="http://schemas.microsoft.com/office/drawing/2014/main" id="{58E9B510-0526-4FC9-89B4-A4065A236054}"/>
              </a:ext>
            </a:extLst>
          </p:cNvPr>
          <p:cNvGraphicFramePr>
            <a:graphicFrameLocks noGrp="1"/>
          </p:cNvGraphicFramePr>
          <p:nvPr>
            <p:extLst>
              <p:ext uri="{D42A27DB-BD31-4B8C-83A1-F6EECF244321}">
                <p14:modId xmlns:p14="http://schemas.microsoft.com/office/powerpoint/2010/main" val="955804176"/>
              </p:ext>
            </p:extLst>
          </p:nvPr>
        </p:nvGraphicFramePr>
        <p:xfrm>
          <a:off x="609600" y="2259773"/>
          <a:ext cx="10515603" cy="1188720"/>
        </p:xfrm>
        <a:graphic>
          <a:graphicData uri="http://schemas.openxmlformats.org/drawingml/2006/table">
            <a:tbl>
              <a:tblPr/>
              <a:tblGrid>
                <a:gridCol w="1502229">
                  <a:extLst>
                    <a:ext uri="{9D8B030D-6E8A-4147-A177-3AD203B41FA5}">
                      <a16:colId xmlns:a16="http://schemas.microsoft.com/office/drawing/2014/main" val="3189482056"/>
                    </a:ext>
                  </a:extLst>
                </a:gridCol>
                <a:gridCol w="1502229">
                  <a:extLst>
                    <a:ext uri="{9D8B030D-6E8A-4147-A177-3AD203B41FA5}">
                      <a16:colId xmlns:a16="http://schemas.microsoft.com/office/drawing/2014/main" val="1463032181"/>
                    </a:ext>
                  </a:extLst>
                </a:gridCol>
                <a:gridCol w="1502229">
                  <a:extLst>
                    <a:ext uri="{9D8B030D-6E8A-4147-A177-3AD203B41FA5}">
                      <a16:colId xmlns:a16="http://schemas.microsoft.com/office/drawing/2014/main" val="485366463"/>
                    </a:ext>
                  </a:extLst>
                </a:gridCol>
                <a:gridCol w="1502229">
                  <a:extLst>
                    <a:ext uri="{9D8B030D-6E8A-4147-A177-3AD203B41FA5}">
                      <a16:colId xmlns:a16="http://schemas.microsoft.com/office/drawing/2014/main" val="80283397"/>
                    </a:ext>
                  </a:extLst>
                </a:gridCol>
                <a:gridCol w="1502229">
                  <a:extLst>
                    <a:ext uri="{9D8B030D-6E8A-4147-A177-3AD203B41FA5}">
                      <a16:colId xmlns:a16="http://schemas.microsoft.com/office/drawing/2014/main" val="1673566321"/>
                    </a:ext>
                  </a:extLst>
                </a:gridCol>
                <a:gridCol w="1502229">
                  <a:extLst>
                    <a:ext uri="{9D8B030D-6E8A-4147-A177-3AD203B41FA5}">
                      <a16:colId xmlns:a16="http://schemas.microsoft.com/office/drawing/2014/main" val="2096749545"/>
                    </a:ext>
                  </a:extLst>
                </a:gridCol>
                <a:gridCol w="1502229">
                  <a:extLst>
                    <a:ext uri="{9D8B030D-6E8A-4147-A177-3AD203B41FA5}">
                      <a16:colId xmlns:a16="http://schemas.microsoft.com/office/drawing/2014/main" val="3241212801"/>
                    </a:ext>
                  </a:extLst>
                </a:gridCol>
              </a:tblGrid>
              <a:tr h="1188720">
                <a:tc>
                  <a:txBody>
                    <a:bodyPr/>
                    <a:lstStyle/>
                    <a:p>
                      <a:r>
                        <a:rPr lang="en-US" sz="1800"/>
                        <a:t>12-Oct-2021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97</a:t>
                      </a:r>
                    </a:p>
                  </a:txBody>
                  <a:tcPr anchor="ctr">
                    <a:lnL>
                      <a:noFill/>
                    </a:lnL>
                    <a:lnR>
                      <a:noFill/>
                    </a:lnR>
                    <a:lnT>
                      <a:noFill/>
                    </a:lnT>
                    <a:lnB>
                      <a:noFill/>
                    </a:lnB>
                  </a:tcPr>
                </a:tc>
                <a:tc>
                  <a:txBody>
                    <a:bodyPr/>
                    <a:lstStyle/>
                    <a:p>
                      <a:r>
                        <a:rPr lang="en-US" sz="1800"/>
                        <a:t>16</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Requirements Document</a:t>
                      </a:r>
                    </a:p>
                  </a:txBody>
                  <a:tcPr anchor="ctr">
                    <a:lnL>
                      <a:noFill/>
                    </a:lnL>
                    <a:lnR>
                      <a:noFill/>
                    </a:lnR>
                    <a:lnT>
                      <a:noFill/>
                    </a:lnT>
                    <a:lnB>
                      <a:noFill/>
                    </a:lnB>
                  </a:tcPr>
                </a:tc>
                <a:tc>
                  <a:txBody>
                    <a:bodyPr/>
                    <a:lstStyle/>
                    <a:p>
                      <a:r>
                        <a:rPr lang="en-US" sz="1800" dirty="0" err="1"/>
                        <a:t>Juha</a:t>
                      </a:r>
                      <a:r>
                        <a:rPr lang="en-US" sz="1800" dirty="0"/>
                        <a:t> </a:t>
                      </a:r>
                      <a:r>
                        <a:rPr lang="en-US" sz="1800" dirty="0" err="1"/>
                        <a:t>Juntunen</a:t>
                      </a:r>
                      <a:r>
                        <a:rPr lang="en-US" sz="1800" dirty="0"/>
                        <a:t> (</a:t>
                      </a:r>
                      <a:r>
                        <a:rPr lang="en-US" sz="1800" dirty="0" err="1"/>
                        <a:t>Meteorcomm</a:t>
                      </a:r>
                      <a:r>
                        <a:rPr lang="en-US" sz="1800" dirty="0"/>
                        <a:t>)</a:t>
                      </a:r>
                    </a:p>
                  </a:txBody>
                  <a:tcPr anchor="ctr">
                    <a:lnL>
                      <a:noFill/>
                    </a:lnL>
                    <a:lnR>
                      <a:noFill/>
                    </a:lnR>
                    <a:lnT>
                      <a:noFill/>
                    </a:lnT>
                    <a:lnB>
                      <a:noFill/>
                    </a:lnB>
                  </a:tcPr>
                </a:tc>
                <a:extLst>
                  <a:ext uri="{0D108BD9-81ED-4DB2-BD59-A6C34878D82A}">
                    <a16:rowId xmlns:a16="http://schemas.microsoft.com/office/drawing/2014/main" val="1958034100"/>
                  </a:ext>
                </a:extLst>
              </a:tr>
            </a:tbl>
          </a:graphicData>
        </a:graphic>
      </p:graphicFrame>
      <p:graphicFrame>
        <p:nvGraphicFramePr>
          <p:cNvPr id="12" name="Table 11">
            <a:extLst>
              <a:ext uri="{FF2B5EF4-FFF2-40B4-BE49-F238E27FC236}">
                <a16:creationId xmlns:a16="http://schemas.microsoft.com/office/drawing/2014/main" id="{943DEBF4-1F46-4287-AFD2-33A4B7A2C3C3}"/>
              </a:ext>
            </a:extLst>
          </p:cNvPr>
          <p:cNvGraphicFramePr>
            <a:graphicFrameLocks noGrp="1"/>
          </p:cNvGraphicFramePr>
          <p:nvPr>
            <p:extLst>
              <p:ext uri="{D42A27DB-BD31-4B8C-83A1-F6EECF244321}">
                <p14:modId xmlns:p14="http://schemas.microsoft.com/office/powerpoint/2010/main" val="3435827395"/>
              </p:ext>
            </p:extLst>
          </p:nvPr>
        </p:nvGraphicFramePr>
        <p:xfrm>
          <a:off x="608215" y="3657600"/>
          <a:ext cx="10515600" cy="914400"/>
        </p:xfrm>
        <a:graphic>
          <a:graphicData uri="http://schemas.openxmlformats.org/drawingml/2006/table">
            <a:tbl>
              <a:tblPr/>
              <a:tblGrid>
                <a:gridCol w="1314450">
                  <a:extLst>
                    <a:ext uri="{9D8B030D-6E8A-4147-A177-3AD203B41FA5}">
                      <a16:colId xmlns:a16="http://schemas.microsoft.com/office/drawing/2014/main" val="773077624"/>
                    </a:ext>
                  </a:extLst>
                </a:gridCol>
                <a:gridCol w="1314450">
                  <a:extLst>
                    <a:ext uri="{9D8B030D-6E8A-4147-A177-3AD203B41FA5}">
                      <a16:colId xmlns:a16="http://schemas.microsoft.com/office/drawing/2014/main" val="2988153695"/>
                    </a:ext>
                  </a:extLst>
                </a:gridCol>
                <a:gridCol w="1314450">
                  <a:extLst>
                    <a:ext uri="{9D8B030D-6E8A-4147-A177-3AD203B41FA5}">
                      <a16:colId xmlns:a16="http://schemas.microsoft.com/office/drawing/2014/main" val="1454104791"/>
                    </a:ext>
                  </a:extLst>
                </a:gridCol>
                <a:gridCol w="1314450">
                  <a:extLst>
                    <a:ext uri="{9D8B030D-6E8A-4147-A177-3AD203B41FA5}">
                      <a16:colId xmlns:a16="http://schemas.microsoft.com/office/drawing/2014/main" val="546873685"/>
                    </a:ext>
                  </a:extLst>
                </a:gridCol>
                <a:gridCol w="1314450">
                  <a:extLst>
                    <a:ext uri="{9D8B030D-6E8A-4147-A177-3AD203B41FA5}">
                      <a16:colId xmlns:a16="http://schemas.microsoft.com/office/drawing/2014/main" val="200335705"/>
                    </a:ext>
                  </a:extLst>
                </a:gridCol>
                <a:gridCol w="1314450">
                  <a:extLst>
                    <a:ext uri="{9D8B030D-6E8A-4147-A177-3AD203B41FA5}">
                      <a16:colId xmlns:a16="http://schemas.microsoft.com/office/drawing/2014/main" val="3274920575"/>
                    </a:ext>
                  </a:extLst>
                </a:gridCol>
                <a:gridCol w="1314450">
                  <a:extLst>
                    <a:ext uri="{9D8B030D-6E8A-4147-A177-3AD203B41FA5}">
                      <a16:colId xmlns:a16="http://schemas.microsoft.com/office/drawing/2014/main" val="2437103384"/>
                    </a:ext>
                  </a:extLst>
                </a:gridCol>
                <a:gridCol w="1314450">
                  <a:extLst>
                    <a:ext uri="{9D8B030D-6E8A-4147-A177-3AD203B41FA5}">
                      <a16:colId xmlns:a16="http://schemas.microsoft.com/office/drawing/2014/main" val="3070746262"/>
                    </a:ext>
                  </a:extLst>
                </a:gridCol>
              </a:tblGrid>
              <a:tr h="0">
                <a:tc>
                  <a:txBody>
                    <a:bodyPr/>
                    <a:lstStyle/>
                    <a:p>
                      <a:r>
                        <a:rPr lang="en-US"/>
                        <a:t>12-Oct-2021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306</a:t>
                      </a:r>
                    </a:p>
                  </a:txBody>
                  <a:tcPr anchor="ctr">
                    <a:lnL>
                      <a:noFill/>
                    </a:lnL>
                    <a:lnR>
                      <a:noFill/>
                    </a:lnR>
                    <a:lnT>
                      <a:noFill/>
                    </a:lnT>
                    <a:lnB>
                      <a:noFill/>
                    </a:lnB>
                  </a:tcPr>
                </a:tc>
                <a:tc>
                  <a:txBody>
                    <a:bodyPr/>
                    <a:lstStyle/>
                    <a:p>
                      <a:r>
                        <a:rPr lang="en-US"/>
                        <a:t>6</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12-Oct-2021 09:06:24 ET</a:t>
                      </a:r>
                    </a:p>
                  </a:txBody>
                  <a:tcPr anchor="ctr">
                    <a:lnL>
                      <a:noFill/>
                    </a:lnL>
                    <a:lnR>
                      <a:noFill/>
                    </a:lnR>
                    <a:lnT>
                      <a:noFill/>
                    </a:lnT>
                    <a:lnB>
                      <a:noFill/>
                    </a:lnB>
                  </a:tcPr>
                </a:tc>
                <a:extLst>
                  <a:ext uri="{0D108BD9-81ED-4DB2-BD59-A6C34878D82A}">
                    <a16:rowId xmlns:a16="http://schemas.microsoft.com/office/drawing/2014/main" val="592071358"/>
                  </a:ext>
                </a:extLst>
              </a:tr>
            </a:tbl>
          </a:graphicData>
        </a:graphic>
      </p:graphicFrame>
      <p:sp>
        <p:nvSpPr>
          <p:cNvPr id="13" name="TextBox 12">
            <a:extLst>
              <a:ext uri="{FF2B5EF4-FFF2-40B4-BE49-F238E27FC236}">
                <a16:creationId xmlns:a16="http://schemas.microsoft.com/office/drawing/2014/main" id="{75900B24-E7A1-4E80-A2FF-FCA929EEEDAD}"/>
              </a:ext>
            </a:extLst>
          </p:cNvPr>
          <p:cNvSpPr txBox="1"/>
          <p:nvPr/>
        </p:nvSpPr>
        <p:spPr>
          <a:xfrm>
            <a:off x="9753600" y="4790805"/>
            <a:ext cx="1945404" cy="369332"/>
          </a:xfrm>
          <a:prstGeom prst="rect">
            <a:avLst/>
          </a:prstGeom>
          <a:noFill/>
        </p:spPr>
        <p:txBody>
          <a:bodyPr wrap="none" rtlCol="0">
            <a:spAutoFit/>
          </a:bodyPr>
          <a:lstStyle/>
          <a:p>
            <a:r>
              <a:rPr lang="en-US" dirty="0"/>
              <a:t>Updated by Daoud</a:t>
            </a:r>
          </a:p>
        </p:txBody>
      </p:sp>
      <p:graphicFrame>
        <p:nvGraphicFramePr>
          <p:cNvPr id="14" name="Table 13">
            <a:extLst>
              <a:ext uri="{FF2B5EF4-FFF2-40B4-BE49-F238E27FC236}">
                <a16:creationId xmlns:a16="http://schemas.microsoft.com/office/drawing/2014/main" id="{018A90D5-B15D-4FBD-B241-8C474B9BC8B0}"/>
              </a:ext>
            </a:extLst>
          </p:cNvPr>
          <p:cNvGraphicFramePr>
            <a:graphicFrameLocks noGrp="1"/>
          </p:cNvGraphicFramePr>
          <p:nvPr>
            <p:extLst>
              <p:ext uri="{D42A27DB-BD31-4B8C-83A1-F6EECF244321}">
                <p14:modId xmlns:p14="http://schemas.microsoft.com/office/powerpoint/2010/main" val="462993773"/>
              </p:ext>
            </p:extLst>
          </p:nvPr>
        </p:nvGraphicFramePr>
        <p:xfrm>
          <a:off x="608215" y="5334000"/>
          <a:ext cx="10745584" cy="1188720"/>
        </p:xfrm>
        <a:graphic>
          <a:graphicData uri="http://schemas.openxmlformats.org/drawingml/2006/table">
            <a:tbl>
              <a:tblPr/>
              <a:tblGrid>
                <a:gridCol w="1343198">
                  <a:extLst>
                    <a:ext uri="{9D8B030D-6E8A-4147-A177-3AD203B41FA5}">
                      <a16:colId xmlns:a16="http://schemas.microsoft.com/office/drawing/2014/main" val="3871919350"/>
                    </a:ext>
                  </a:extLst>
                </a:gridCol>
                <a:gridCol w="1343198">
                  <a:extLst>
                    <a:ext uri="{9D8B030D-6E8A-4147-A177-3AD203B41FA5}">
                      <a16:colId xmlns:a16="http://schemas.microsoft.com/office/drawing/2014/main" val="3783990064"/>
                    </a:ext>
                  </a:extLst>
                </a:gridCol>
                <a:gridCol w="1343198">
                  <a:extLst>
                    <a:ext uri="{9D8B030D-6E8A-4147-A177-3AD203B41FA5}">
                      <a16:colId xmlns:a16="http://schemas.microsoft.com/office/drawing/2014/main" val="929688774"/>
                    </a:ext>
                  </a:extLst>
                </a:gridCol>
                <a:gridCol w="1343198">
                  <a:extLst>
                    <a:ext uri="{9D8B030D-6E8A-4147-A177-3AD203B41FA5}">
                      <a16:colId xmlns:a16="http://schemas.microsoft.com/office/drawing/2014/main" val="4294495276"/>
                    </a:ext>
                  </a:extLst>
                </a:gridCol>
                <a:gridCol w="1343198">
                  <a:extLst>
                    <a:ext uri="{9D8B030D-6E8A-4147-A177-3AD203B41FA5}">
                      <a16:colId xmlns:a16="http://schemas.microsoft.com/office/drawing/2014/main" val="3999281860"/>
                    </a:ext>
                  </a:extLst>
                </a:gridCol>
                <a:gridCol w="1343198">
                  <a:extLst>
                    <a:ext uri="{9D8B030D-6E8A-4147-A177-3AD203B41FA5}">
                      <a16:colId xmlns:a16="http://schemas.microsoft.com/office/drawing/2014/main" val="3265563242"/>
                    </a:ext>
                  </a:extLst>
                </a:gridCol>
                <a:gridCol w="1343198">
                  <a:extLst>
                    <a:ext uri="{9D8B030D-6E8A-4147-A177-3AD203B41FA5}">
                      <a16:colId xmlns:a16="http://schemas.microsoft.com/office/drawing/2014/main" val="1235330528"/>
                    </a:ext>
                  </a:extLst>
                </a:gridCol>
                <a:gridCol w="1343198">
                  <a:extLst>
                    <a:ext uri="{9D8B030D-6E8A-4147-A177-3AD203B41FA5}">
                      <a16:colId xmlns:a16="http://schemas.microsoft.com/office/drawing/2014/main" val="581652341"/>
                    </a:ext>
                  </a:extLst>
                </a:gridCol>
              </a:tblGrid>
              <a:tr h="0">
                <a:tc>
                  <a:txBody>
                    <a:bodyPr/>
                    <a:lstStyle/>
                    <a:p>
                      <a:r>
                        <a:rPr lang="en-US"/>
                        <a:t>13-Oct-2021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532</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Railroad Peer to Peer mode of operation</a:t>
                      </a:r>
                    </a:p>
                  </a:txBody>
                  <a:tcPr anchor="ctr">
                    <a:lnL>
                      <a:noFill/>
                    </a:lnL>
                    <a:lnR>
                      <a:noFill/>
                    </a:lnR>
                    <a:lnT>
                      <a:noFill/>
                    </a:lnT>
                    <a:lnB>
                      <a:noFill/>
                    </a:lnB>
                  </a:tcPr>
                </a:tc>
                <a:tc>
                  <a:txBody>
                    <a:bodyPr/>
                    <a:lstStyle/>
                    <a:p>
                      <a:r>
                        <a:rPr lang="en-US"/>
                        <a:t>Bivesh Paudyal (TTCI)</a:t>
                      </a:r>
                    </a:p>
                  </a:txBody>
                  <a:tcPr anchor="ctr">
                    <a:lnL>
                      <a:noFill/>
                    </a:lnL>
                    <a:lnR>
                      <a:noFill/>
                    </a:lnR>
                    <a:lnT>
                      <a:noFill/>
                    </a:lnT>
                    <a:lnB>
                      <a:noFill/>
                    </a:lnB>
                  </a:tcPr>
                </a:tc>
                <a:tc>
                  <a:txBody>
                    <a:bodyPr/>
                    <a:lstStyle/>
                    <a:p>
                      <a:r>
                        <a:rPr lang="en-US" dirty="0"/>
                        <a:t>13-Oct-2021 13:01:03 ET</a:t>
                      </a:r>
                    </a:p>
                  </a:txBody>
                  <a:tcPr anchor="ctr">
                    <a:lnL>
                      <a:noFill/>
                    </a:lnL>
                    <a:lnR>
                      <a:noFill/>
                    </a:lnR>
                    <a:lnT>
                      <a:noFill/>
                    </a:lnT>
                    <a:lnB>
                      <a:noFill/>
                    </a:lnB>
                  </a:tcPr>
                </a:tc>
                <a:extLst>
                  <a:ext uri="{0D108BD9-81ED-4DB2-BD59-A6C34878D82A}">
                    <a16:rowId xmlns:a16="http://schemas.microsoft.com/office/drawing/2014/main" val="425410167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01EB-7FA7-45E4-AEF3-9C227A65959D}"/>
              </a:ext>
            </a:extLst>
          </p:cNvPr>
          <p:cNvSpPr>
            <a:spLocks noGrp="1"/>
          </p:cNvSpPr>
          <p:nvPr>
            <p:ph type="title"/>
          </p:nvPr>
        </p:nvSpPr>
        <p:spPr/>
        <p:txBody>
          <a:bodyPr/>
          <a:lstStyle/>
          <a:p>
            <a:r>
              <a:rPr lang="en-US" dirty="0"/>
              <a:t>Use Case Document</a:t>
            </a:r>
          </a:p>
        </p:txBody>
      </p:sp>
      <p:sp>
        <p:nvSpPr>
          <p:cNvPr id="3" name="Content Placeholder 2">
            <a:extLst>
              <a:ext uri="{FF2B5EF4-FFF2-40B4-BE49-F238E27FC236}">
                <a16:creationId xmlns:a16="http://schemas.microsoft.com/office/drawing/2014/main" id="{E819A2A8-3766-403C-9C76-4942168BC2D4}"/>
              </a:ext>
            </a:extLst>
          </p:cNvPr>
          <p:cNvSpPr>
            <a:spLocks noGrp="1"/>
          </p:cNvSpPr>
          <p:nvPr>
            <p:ph idx="1"/>
          </p:nvPr>
        </p:nvSpPr>
        <p:spPr/>
        <p:txBody>
          <a:bodyPr>
            <a:normAutofit fontScale="85000" lnSpcReduction="20000"/>
          </a:bodyPr>
          <a:lstStyle/>
          <a:p>
            <a:r>
              <a:rPr lang="en-US" dirty="0"/>
              <a:t>Latest version - 802.15-21-0213r13   uploaded Sept 21</a:t>
            </a:r>
          </a:p>
          <a:p>
            <a:endParaRPr lang="en-US" dirty="0"/>
          </a:p>
          <a:p>
            <a:pPr marL="457200" lvl="1" indent="0">
              <a:buNone/>
            </a:pPr>
            <a:endParaRPr lang="en-US" dirty="0"/>
          </a:p>
          <a:p>
            <a:r>
              <a:rPr lang="en-US" dirty="0"/>
              <a:t>The identified improvements have been completed.</a:t>
            </a:r>
          </a:p>
          <a:p>
            <a:r>
              <a:rPr lang="en-US" dirty="0"/>
              <a:t>Discussion on Rail “On Board Sensor Network” like MOTES ()</a:t>
            </a:r>
          </a:p>
          <a:p>
            <a:pPr lvl="1"/>
            <a:r>
              <a:rPr lang="en-US" dirty="0"/>
              <a:t>Is this a relay network or a mesh network with multiple peer to peer clients?</a:t>
            </a:r>
          </a:p>
          <a:p>
            <a:pPr lvl="1"/>
            <a:r>
              <a:rPr lang="en-US" dirty="0" err="1"/>
              <a:t>Juha</a:t>
            </a:r>
            <a:r>
              <a:rPr lang="en-US" dirty="0"/>
              <a:t> – some type of self-organizing network is typical.  </a:t>
            </a:r>
          </a:p>
          <a:p>
            <a:pPr lvl="1"/>
            <a:r>
              <a:rPr lang="en-US" dirty="0"/>
              <a:t>Notate as “out of scope for 16t”</a:t>
            </a:r>
          </a:p>
          <a:p>
            <a:r>
              <a:rPr lang="en-US" dirty="0"/>
              <a:t>Clarification on Wayside app</a:t>
            </a:r>
          </a:p>
          <a:p>
            <a:r>
              <a:rPr lang="en-US" dirty="0"/>
              <a:t>Need Goodput value for </a:t>
            </a:r>
            <a:r>
              <a:rPr lang="en-US" sz="1800" b="0" i="0" u="none" strike="noStrike" dirty="0">
                <a:solidFill>
                  <a:srgbClr val="000000"/>
                </a:solidFill>
                <a:effectLst/>
                <a:latin typeface="Calibri" panose="020F0502020204030204" pitchFamily="34" charset="0"/>
              </a:rPr>
              <a:t>Drone Communication (command/control)</a:t>
            </a:r>
            <a:r>
              <a:rPr lang="en-US" dirty="0"/>
              <a:t> </a:t>
            </a:r>
          </a:p>
          <a:p>
            <a:endParaRPr lang="en-US" dirty="0"/>
          </a:p>
          <a:p>
            <a:r>
              <a:rPr lang="en-US" dirty="0"/>
              <a:t>Any further work needed? </a:t>
            </a:r>
          </a:p>
        </p:txBody>
      </p:sp>
      <p:sp>
        <p:nvSpPr>
          <p:cNvPr id="4" name="Date Placeholder 3">
            <a:extLst>
              <a:ext uri="{FF2B5EF4-FFF2-40B4-BE49-F238E27FC236}">
                <a16:creationId xmlns:a16="http://schemas.microsoft.com/office/drawing/2014/main" id="{5C30E713-264D-4024-8D8B-FD1560576A24}"/>
              </a:ext>
            </a:extLst>
          </p:cNvPr>
          <p:cNvSpPr>
            <a:spLocks noGrp="1"/>
          </p:cNvSpPr>
          <p:nvPr>
            <p:ph type="dt" sz="half" idx="10"/>
          </p:nvPr>
        </p:nvSpPr>
        <p:spPr/>
        <p:txBody>
          <a:bodyPr/>
          <a:lstStyle/>
          <a:p>
            <a:r>
              <a:rPr lang="en-US" dirty="0"/>
              <a:t>October_2021</a:t>
            </a:r>
          </a:p>
        </p:txBody>
      </p:sp>
      <p:sp>
        <p:nvSpPr>
          <p:cNvPr id="5" name="Footer Placeholder 4">
            <a:extLst>
              <a:ext uri="{FF2B5EF4-FFF2-40B4-BE49-F238E27FC236}">
                <a16:creationId xmlns:a16="http://schemas.microsoft.com/office/drawing/2014/main" id="{09AD2885-192D-41FE-A7E1-850B93EBAC5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CC47-4894-4EAD-B53C-32D3D8F9614D}"/>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4017069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Discussion – October</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802.15-21-0097r16 posted by </a:t>
            </a:r>
            <a:r>
              <a:rPr lang="en-US" dirty="0" err="1"/>
              <a:t>Juha</a:t>
            </a:r>
            <a:r>
              <a:rPr lang="en-US" dirty="0"/>
              <a:t>: updated figure with throughput</a:t>
            </a:r>
          </a:p>
          <a:p>
            <a:endParaRPr lang="en-US" dirty="0"/>
          </a:p>
          <a:p>
            <a:r>
              <a:rPr lang="en-US" dirty="0"/>
              <a:t>Final review</a:t>
            </a:r>
          </a:p>
          <a:p>
            <a:endParaRPr lang="en-US" dirty="0"/>
          </a:p>
          <a:p>
            <a:r>
              <a:rPr lang="en-US" dirty="0"/>
              <a:t>Upload version as 097r17 with changes removed as the agreed working document.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October_2021</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Tuesday Sept 21 discussion on SDD</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fontScale="70000" lnSpcReduction="20000"/>
          </a:bodyPr>
          <a:lstStyle/>
          <a:p>
            <a:r>
              <a:rPr lang="en-US" dirty="0"/>
              <a:t>SDD</a:t>
            </a:r>
          </a:p>
          <a:p>
            <a:pPr lvl="1"/>
            <a:r>
              <a:rPr lang="en-US" dirty="0"/>
              <a:t>Incorporate Daoud’s comments. </a:t>
            </a:r>
          </a:p>
          <a:p>
            <a:pPr lvl="1"/>
            <a:r>
              <a:rPr lang="en-US" dirty="0"/>
              <a:t>Menashe will edit in peer to peer (</a:t>
            </a:r>
            <a:r>
              <a:rPr lang="en-US" dirty="0" err="1"/>
              <a:t>PtP</a:t>
            </a:r>
            <a:r>
              <a:rPr lang="en-US" dirty="0"/>
              <a:t>) text in SDD for review. </a:t>
            </a:r>
          </a:p>
          <a:p>
            <a:pPr lvl="1"/>
            <a:r>
              <a:rPr lang="en-US" dirty="0"/>
              <a:t>Menashe will upload new version of SDD with these changes. </a:t>
            </a:r>
          </a:p>
          <a:p>
            <a:endParaRPr lang="en-US" dirty="0"/>
          </a:p>
          <a:p>
            <a:r>
              <a:rPr lang="en-US" dirty="0"/>
              <a:t>Update will be uploaded as 306r5</a:t>
            </a:r>
          </a:p>
          <a:p>
            <a:pPr lvl="1"/>
            <a:r>
              <a:rPr lang="en-US" dirty="0"/>
              <a:t>Discussion on </a:t>
            </a:r>
            <a:r>
              <a:rPr lang="en-US" dirty="0" err="1"/>
              <a:t>PtP</a:t>
            </a:r>
            <a:r>
              <a:rPr lang="en-US" dirty="0"/>
              <a:t> mechanism</a:t>
            </a:r>
          </a:p>
          <a:p>
            <a:pPr lvl="1"/>
            <a:r>
              <a:rPr lang="en-US" dirty="0"/>
              <a:t>Sarat: Existing standard has 16n high reliability network with dynamic role to establish alternative paths. Could </a:t>
            </a:r>
            <a:r>
              <a:rPr lang="en-US" dirty="0" err="1"/>
              <a:t>PtP</a:t>
            </a:r>
            <a:r>
              <a:rPr lang="en-US" dirty="0"/>
              <a:t> be implemented this way?</a:t>
            </a:r>
          </a:p>
          <a:p>
            <a:pPr lvl="1"/>
            <a:r>
              <a:rPr lang="en-US" dirty="0"/>
              <a:t>Sarat – the transition between </a:t>
            </a:r>
            <a:r>
              <a:rPr lang="en-US" dirty="0" err="1"/>
              <a:t>PtP</a:t>
            </a:r>
            <a:r>
              <a:rPr lang="en-US" dirty="0"/>
              <a:t> is not defined.  Is this for fallback, or only when no base station is ever expected. </a:t>
            </a:r>
          </a:p>
          <a:p>
            <a:pPr lvl="1"/>
            <a:endParaRPr lang="en-US" dirty="0"/>
          </a:p>
          <a:p>
            <a:r>
              <a:rPr lang="en-US" dirty="0"/>
              <a:t>Further changes needed:</a:t>
            </a:r>
          </a:p>
          <a:p>
            <a:pPr lvl="1"/>
            <a:r>
              <a:rPr lang="en-US" dirty="0"/>
              <a:t>Action (Daoud): Carefully review occurrences of “Channel” and change as needed to “Effective Channel”</a:t>
            </a:r>
          </a:p>
          <a:p>
            <a:pPr lvl="1"/>
            <a:r>
              <a:rPr lang="en-US" dirty="0"/>
              <a:t>Upload as 306r6</a:t>
            </a:r>
          </a:p>
          <a:p>
            <a:pPr lvl="1"/>
            <a:r>
              <a:rPr lang="en-US" dirty="0"/>
              <a:t>Cyber Security section in SDD 306r7</a:t>
            </a:r>
          </a:p>
          <a:p>
            <a:pPr lvl="1"/>
            <a:endParaRPr lang="en-US" dirty="0"/>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October_2021</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A219E-0B13-4F48-B75B-DE791DF9563B}"/>
              </a:ext>
            </a:extLst>
          </p:cNvPr>
          <p:cNvSpPr>
            <a:spLocks noGrp="1"/>
          </p:cNvSpPr>
          <p:nvPr>
            <p:ph type="title"/>
          </p:nvPr>
        </p:nvSpPr>
        <p:spPr/>
        <p:txBody>
          <a:bodyPr/>
          <a:lstStyle/>
          <a:p>
            <a:r>
              <a:rPr lang="en-US" dirty="0"/>
              <a:t>SDD discussion</a:t>
            </a:r>
          </a:p>
        </p:txBody>
      </p:sp>
      <p:sp>
        <p:nvSpPr>
          <p:cNvPr id="3" name="Content Placeholder 2">
            <a:extLst>
              <a:ext uri="{FF2B5EF4-FFF2-40B4-BE49-F238E27FC236}">
                <a16:creationId xmlns:a16="http://schemas.microsoft.com/office/drawing/2014/main" id="{37C91FCD-E2EA-4827-A183-BC6DE60DEADA}"/>
              </a:ext>
            </a:extLst>
          </p:cNvPr>
          <p:cNvSpPr>
            <a:spLocks noGrp="1"/>
          </p:cNvSpPr>
          <p:nvPr>
            <p:ph idx="1"/>
          </p:nvPr>
        </p:nvSpPr>
        <p:spPr>
          <a:xfrm>
            <a:off x="457200" y="990600"/>
            <a:ext cx="11430000" cy="5502275"/>
          </a:xfrm>
        </p:spPr>
        <p:txBody>
          <a:bodyPr>
            <a:normAutofit fontScale="92500" lnSpcReduction="20000"/>
          </a:bodyPr>
          <a:lstStyle/>
          <a:p>
            <a:r>
              <a:rPr lang="en-US" dirty="0"/>
              <a:t>Version for October Teleconference 802.15-21-0306r6</a:t>
            </a:r>
          </a:p>
          <a:p>
            <a:r>
              <a:rPr lang="en-US" dirty="0"/>
              <a:t>Email: Daoud Serang dseranggm@gmail.com via listserv.ieee.org </a:t>
            </a:r>
          </a:p>
          <a:p>
            <a:pPr lvl="1"/>
            <a:r>
              <a:rPr lang="en-US" dirty="0"/>
              <a:t>To correct an incorrect cross reference and avoid future ones, all have been made automatic fields. The words “above” and “below” have also been deleted where not necessary, e.g., when the referenced item’s position is adjacent therefore obvious. </a:t>
            </a:r>
          </a:p>
          <a:p>
            <a:pPr lvl="1"/>
            <a:r>
              <a:rPr lang="en-US" dirty="0"/>
              <a:t>    Applied “Keep with next” and “Keep lines together” paragraph attributes so content automatically flows to correct pages, without the use of manually inserted page breaks and manually inserted blank paragraphs. Deleted manually inserted page breaks and blank paragraphs that had been used to manually force content flow.</a:t>
            </a:r>
          </a:p>
          <a:p>
            <a:pPr lvl="1"/>
            <a:r>
              <a:rPr lang="en-US" dirty="0"/>
              <a:t>    All </a:t>
            </a:r>
            <a:r>
              <a:rPr lang="en-US" dirty="0" err="1"/>
              <a:t>textA</a:t>
            </a:r>
            <a:r>
              <a:rPr lang="en-US" dirty="0"/>
              <a:t>&lt;space&gt;</a:t>
            </a:r>
            <a:r>
              <a:rPr lang="en-US" dirty="0" err="1"/>
              <a:t>textB</a:t>
            </a:r>
            <a:r>
              <a:rPr lang="en-US" dirty="0"/>
              <a:t> sequences that should keep </a:t>
            </a:r>
            <a:r>
              <a:rPr lang="en-US" dirty="0" err="1"/>
              <a:t>textA</a:t>
            </a:r>
            <a:r>
              <a:rPr lang="en-US" dirty="0"/>
              <a:t> and </a:t>
            </a:r>
            <a:r>
              <a:rPr lang="en-US" dirty="0" err="1"/>
              <a:t>textB</a:t>
            </a:r>
            <a:r>
              <a:rPr lang="en-US" dirty="0"/>
              <a:t> together on the same line have been changed to use a ‘sticky’ space character between them. (</a:t>
            </a:r>
            <a:r>
              <a:rPr lang="en-US" dirty="0" err="1"/>
              <a:t>Ctl</a:t>
            </a:r>
            <a:r>
              <a:rPr lang="en-US" dirty="0"/>
              <a:t>-Shift-s = ‘sticky’ space character.) The ‘sticky’ space character is visibly distinguished from &lt;Space&gt; when showing paragraph marks and other hidden formatting symbols.</a:t>
            </a:r>
          </a:p>
          <a:p>
            <a:pPr lvl="1"/>
            <a:r>
              <a:rPr lang="en-US" dirty="0"/>
              <a:t>    For consistency: “uplink” and “downlink” were respectively changed to “UL” and “DL” and “sub-channel” was changed to “subchannel.” (I also added "UL" and "DL" to the Terminology section.)</a:t>
            </a:r>
          </a:p>
          <a:p>
            <a:pPr lvl="1"/>
            <a:r>
              <a:rPr lang="en-US" dirty="0"/>
              <a:t>    Deleted redundant &lt;Space&gt; characters in text and at paragraph ends.</a:t>
            </a:r>
          </a:p>
          <a:p>
            <a:pPr lvl="1"/>
            <a:r>
              <a:rPr lang="en-US" dirty="0"/>
              <a:t>    Revised text to clarify.</a:t>
            </a:r>
          </a:p>
          <a:p>
            <a:pPr lvl="1"/>
            <a:r>
              <a:rPr lang="en-US" dirty="0"/>
              <a:t>    Inserted comments to raise questions, request clarifications, request revisions to figure images, and to suggest deleting some text.</a:t>
            </a:r>
          </a:p>
          <a:p>
            <a:pPr lvl="1"/>
            <a:endParaRPr lang="en-US" dirty="0"/>
          </a:p>
        </p:txBody>
      </p:sp>
      <p:sp>
        <p:nvSpPr>
          <p:cNvPr id="4" name="Date Placeholder 3">
            <a:extLst>
              <a:ext uri="{FF2B5EF4-FFF2-40B4-BE49-F238E27FC236}">
                <a16:creationId xmlns:a16="http://schemas.microsoft.com/office/drawing/2014/main" id="{D95BDD19-3EE5-4E96-97A8-5832DB68012C}"/>
              </a:ext>
            </a:extLst>
          </p:cNvPr>
          <p:cNvSpPr>
            <a:spLocks noGrp="1"/>
          </p:cNvSpPr>
          <p:nvPr>
            <p:ph type="dt" sz="half" idx="10"/>
          </p:nvPr>
        </p:nvSpPr>
        <p:spPr/>
        <p:txBody>
          <a:bodyPr/>
          <a:lstStyle/>
          <a:p>
            <a:r>
              <a:rPr lang="en-US" dirty="0"/>
              <a:t>October_2021</a:t>
            </a:r>
          </a:p>
        </p:txBody>
      </p:sp>
      <p:sp>
        <p:nvSpPr>
          <p:cNvPr id="5" name="Footer Placeholder 4">
            <a:extLst>
              <a:ext uri="{FF2B5EF4-FFF2-40B4-BE49-F238E27FC236}">
                <a16:creationId xmlns:a16="http://schemas.microsoft.com/office/drawing/2014/main" id="{C2378CF1-9C30-4490-B5BF-9B81853BF7E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9F5D39C-7CBB-4BC7-87CA-3646744E85A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94832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CBCA1-5D53-414A-82C8-9271992E97C3}"/>
              </a:ext>
            </a:extLst>
          </p:cNvPr>
          <p:cNvSpPr>
            <a:spLocks noGrp="1"/>
          </p:cNvSpPr>
          <p:nvPr>
            <p:ph type="title"/>
          </p:nvPr>
        </p:nvSpPr>
        <p:spPr/>
        <p:txBody>
          <a:bodyPr/>
          <a:lstStyle/>
          <a:p>
            <a:r>
              <a:rPr lang="en-US" dirty="0"/>
              <a:t>SDD Notes - October</a:t>
            </a:r>
          </a:p>
        </p:txBody>
      </p:sp>
      <p:sp>
        <p:nvSpPr>
          <p:cNvPr id="3" name="Content Placeholder 2">
            <a:extLst>
              <a:ext uri="{FF2B5EF4-FFF2-40B4-BE49-F238E27FC236}">
                <a16:creationId xmlns:a16="http://schemas.microsoft.com/office/drawing/2014/main" id="{EE738315-2903-4D77-9B9F-08D4016B2AF3}"/>
              </a:ext>
            </a:extLst>
          </p:cNvPr>
          <p:cNvSpPr>
            <a:spLocks noGrp="1"/>
          </p:cNvSpPr>
          <p:nvPr>
            <p:ph idx="1"/>
          </p:nvPr>
        </p:nvSpPr>
        <p:spPr/>
        <p:txBody>
          <a:bodyPr>
            <a:normAutofit fontScale="92500" lnSpcReduction="10000"/>
          </a:bodyPr>
          <a:lstStyle/>
          <a:p>
            <a:r>
              <a:rPr lang="en-US" dirty="0"/>
              <a:t>Figure 1, 2, and 3 – change color of subchannel group 6</a:t>
            </a:r>
            <a:br>
              <a:rPr lang="en-US" dirty="0"/>
            </a:br>
            <a:endParaRPr lang="en-US" dirty="0"/>
          </a:p>
          <a:p>
            <a:r>
              <a:rPr lang="en-US" dirty="0"/>
              <a:t>Where does 10 MHz limit for channel span come from? Can we identify a specific use case?  </a:t>
            </a:r>
            <a:r>
              <a:rPr lang="en-US" dirty="0" err="1"/>
              <a:t>Mensahe</a:t>
            </a:r>
            <a:r>
              <a:rPr lang="en-US" dirty="0"/>
              <a:t> and Guy will look into the actual number. </a:t>
            </a:r>
          </a:p>
          <a:p>
            <a:r>
              <a:rPr lang="en-US" sz="1800" dirty="0">
                <a:effectLst/>
                <a:latin typeface="Calibri" panose="020F0502020204030204" pitchFamily="34" charset="0"/>
                <a:ea typeface="Calibri" panose="020F0502020204030204" pitchFamily="34" charset="0"/>
                <a:cs typeface="Arial" panose="020B0604020202020204" pitchFamily="34" charset="0"/>
              </a:rPr>
              <a:t>Each of the remotes in the sector operate over one subchannel group. </a:t>
            </a:r>
            <a:r>
              <a:rPr lang="en-US" dirty="0">
                <a:effectLst/>
              </a:rPr>
              <a:t> </a:t>
            </a:r>
            <a:r>
              <a:rPr lang="en-US" sz="1800" dirty="0">
                <a:effectLst/>
                <a:latin typeface="Calibri" panose="020F0502020204030204" pitchFamily="34" charset="0"/>
                <a:ea typeface="Calibri" panose="020F0502020204030204" pitchFamily="34" charset="0"/>
                <a:cs typeface="Arial" panose="020B0604020202020204" pitchFamily="34" charset="0"/>
              </a:rPr>
              <a:t> </a:t>
            </a:r>
          </a:p>
          <a:p>
            <a:pPr lvl="1"/>
            <a:r>
              <a:rPr lang="en-US" sz="1400" dirty="0">
                <a:effectLst/>
                <a:latin typeface="Calibri" panose="020F0502020204030204" pitchFamily="34" charset="0"/>
                <a:ea typeface="Calibri" panose="020F0502020204030204" pitchFamily="34" charset="0"/>
                <a:cs typeface="Arial" panose="020B0604020202020204" pitchFamily="34" charset="0"/>
              </a:rPr>
              <a:t>Please clarify. Does this mean that all remotes in a given sector must operate over one, same, subchannel group? If so, is that inconsistent with later text that describes types of remotes designed to operate “…in multiple subchannels.”</a:t>
            </a:r>
          </a:p>
          <a:p>
            <a:pPr lvl="1"/>
            <a:r>
              <a:rPr lang="en-US" dirty="0"/>
              <a:t>Menashe will review</a:t>
            </a:r>
          </a:p>
          <a:p>
            <a:r>
              <a:rPr lang="en-US" dirty="0"/>
              <a:t>Figure 4, add RTG and label for frame N+1</a:t>
            </a:r>
          </a:p>
          <a:p>
            <a:endParaRPr lang="en-US" dirty="0"/>
          </a:p>
          <a:p>
            <a:r>
              <a:rPr lang="en-US" dirty="0"/>
              <a:t>Upload teleconference changes as r7, leave changes and comments, Further review offline, contributions for November meetings. </a:t>
            </a:r>
          </a:p>
          <a:p>
            <a:endParaRPr lang="en-US" dirty="0"/>
          </a:p>
          <a:p>
            <a:endParaRPr lang="en-US" dirty="0"/>
          </a:p>
        </p:txBody>
      </p:sp>
      <p:sp>
        <p:nvSpPr>
          <p:cNvPr id="4" name="Date Placeholder 3">
            <a:extLst>
              <a:ext uri="{FF2B5EF4-FFF2-40B4-BE49-F238E27FC236}">
                <a16:creationId xmlns:a16="http://schemas.microsoft.com/office/drawing/2014/main" id="{2823C0CF-EEF0-4AD6-9AAB-1B0BCF79163E}"/>
              </a:ext>
            </a:extLst>
          </p:cNvPr>
          <p:cNvSpPr>
            <a:spLocks noGrp="1"/>
          </p:cNvSpPr>
          <p:nvPr>
            <p:ph type="dt" sz="half" idx="10"/>
          </p:nvPr>
        </p:nvSpPr>
        <p:spPr/>
        <p:txBody>
          <a:bodyPr/>
          <a:lstStyle/>
          <a:p>
            <a:r>
              <a:rPr lang="en-US"/>
              <a:t>October_2021</a:t>
            </a:r>
            <a:endParaRPr lang="en-US" dirty="0"/>
          </a:p>
        </p:txBody>
      </p:sp>
      <p:sp>
        <p:nvSpPr>
          <p:cNvPr id="5" name="Footer Placeholder 4">
            <a:extLst>
              <a:ext uri="{FF2B5EF4-FFF2-40B4-BE49-F238E27FC236}">
                <a16:creationId xmlns:a16="http://schemas.microsoft.com/office/drawing/2014/main" id="{D102BBC9-97CA-4BD4-8ABB-4A894C4DB3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1F89841-E0B7-4283-861C-7FB325756014}"/>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2249074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fontScale="90000"/>
          </a:bodyPr>
          <a:lstStyle/>
          <a:p>
            <a:r>
              <a:rPr lang="en-US" dirty="0"/>
              <a:t>TG16t Agenda October Teleconference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of the Use Cases Spreadsheet</a:t>
            </a:r>
          </a:p>
          <a:p>
            <a:r>
              <a:rPr lang="en-US" dirty="0"/>
              <a:t>Review and approval of SRD</a:t>
            </a:r>
          </a:p>
          <a:p>
            <a:r>
              <a:rPr lang="en-US" dirty="0"/>
              <a:t>Review and approval of SDD</a:t>
            </a:r>
          </a:p>
          <a:p>
            <a:r>
              <a:rPr lang="en-US" dirty="0"/>
              <a:t>Planning for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a:p>
            <a:pPr lvl="1"/>
            <a:r>
              <a:rPr lang="en-US" dirty="0"/>
              <a:t>Menashe will propose a section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600207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E4420-9C9E-41C6-9777-29E7BCB7CE97}"/>
              </a:ext>
            </a:extLst>
          </p:cNvPr>
          <p:cNvSpPr>
            <a:spLocks noGrp="1"/>
          </p:cNvSpPr>
          <p:nvPr>
            <p:ph type="title"/>
          </p:nvPr>
        </p:nvSpPr>
        <p:spPr/>
        <p:txBody>
          <a:bodyPr>
            <a:normAutofit fontScale="90000"/>
          </a:bodyPr>
          <a:lstStyle/>
          <a:p>
            <a:r>
              <a:rPr lang="en-US" dirty="0"/>
              <a:t>532r0 Railroad Peer to Peer mode of operation</a:t>
            </a:r>
          </a:p>
        </p:txBody>
      </p:sp>
      <p:sp>
        <p:nvSpPr>
          <p:cNvPr id="3" name="Content Placeholder 2">
            <a:extLst>
              <a:ext uri="{FF2B5EF4-FFF2-40B4-BE49-F238E27FC236}">
                <a16:creationId xmlns:a16="http://schemas.microsoft.com/office/drawing/2014/main" id="{D5F4B5A9-1DFF-45F1-87CF-03C59BFB7C81}"/>
              </a:ext>
            </a:extLst>
          </p:cNvPr>
          <p:cNvSpPr>
            <a:spLocks noGrp="1"/>
          </p:cNvSpPr>
          <p:nvPr>
            <p:ph idx="1"/>
          </p:nvPr>
        </p:nvSpPr>
        <p:spPr/>
        <p:txBody>
          <a:bodyPr/>
          <a:lstStyle/>
          <a:p>
            <a:r>
              <a:rPr lang="en-US" dirty="0"/>
              <a:t>Next Steps</a:t>
            </a:r>
          </a:p>
          <a:p>
            <a:pPr lvl="1"/>
            <a:r>
              <a:rPr lang="en-US" dirty="0"/>
              <a:t>There are already MAC layer changes for P-P in the SDD</a:t>
            </a:r>
          </a:p>
          <a:p>
            <a:pPr lvl="1"/>
            <a:r>
              <a:rPr lang="en-US" dirty="0"/>
              <a:t>Maybe changes are needed in SRD. </a:t>
            </a:r>
          </a:p>
          <a:p>
            <a:pPr lvl="1"/>
            <a:r>
              <a:rPr lang="en-US" dirty="0"/>
              <a:t>Sarat will review and propose any changed needed to SRD. </a:t>
            </a:r>
          </a:p>
          <a:p>
            <a:pPr lvl="1"/>
            <a:r>
              <a:rPr lang="en-US" dirty="0"/>
              <a:t>Section 16 of 802.16-2017 has relaying capabilities. It is not quite what is needed for P-P.  There is not a native ability in 802.16 for this P-P mode. There is already relaying specified, but it has large overhead. </a:t>
            </a:r>
          </a:p>
          <a:p>
            <a:pPr lvl="1"/>
            <a:r>
              <a:rPr lang="en-US" dirty="0"/>
              <a:t>There may be latency and reliability requirements for this use case that need to be articulated for the SRD.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7F8052DF-9BEB-4186-BA9F-AB5C7F2FE5CD}"/>
              </a:ext>
            </a:extLst>
          </p:cNvPr>
          <p:cNvSpPr>
            <a:spLocks noGrp="1"/>
          </p:cNvSpPr>
          <p:nvPr>
            <p:ph type="dt" sz="half" idx="10"/>
          </p:nvPr>
        </p:nvSpPr>
        <p:spPr/>
        <p:txBody>
          <a:bodyPr/>
          <a:lstStyle/>
          <a:p>
            <a:r>
              <a:rPr lang="en-US"/>
              <a:t>October_2021</a:t>
            </a:r>
            <a:endParaRPr lang="en-US" dirty="0"/>
          </a:p>
        </p:txBody>
      </p:sp>
      <p:sp>
        <p:nvSpPr>
          <p:cNvPr id="5" name="Footer Placeholder 4">
            <a:extLst>
              <a:ext uri="{FF2B5EF4-FFF2-40B4-BE49-F238E27FC236}">
                <a16:creationId xmlns:a16="http://schemas.microsoft.com/office/drawing/2014/main" id="{0857B6AD-94DB-4F67-AC43-5ED4EBA96A7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55C6A6-D0A6-45A4-ABCB-3BC3C790F9E2}"/>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2228258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Harry Bims expressed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October_2021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October_2021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November</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Contingent on completion and approval of SDD, </a:t>
            </a:r>
          </a:p>
          <a:p>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dirty="0"/>
              <a:t>October_2021</a:t>
            </a:r>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Registration for November Plenary meeting is mandatory</a:t>
            </a:r>
          </a:p>
          <a:p>
            <a:pPr lvl="1"/>
            <a:r>
              <a:rPr lang="en-US" dirty="0"/>
              <a:t>See posts on 802.15 reflectors </a:t>
            </a:r>
          </a:p>
          <a:p>
            <a:pPr lvl="1"/>
            <a:r>
              <a:rPr lang="en-US" dirty="0"/>
              <a:t>Register this week for lowest cost</a:t>
            </a:r>
          </a:p>
          <a:p>
            <a:pPr lvl="1"/>
            <a:r>
              <a:rPr lang="en-US" dirty="0"/>
              <a:t>Registration link on 802.15 home page </a:t>
            </a:r>
            <a:r>
              <a:rPr lang="en-US" dirty="0">
                <a:hlinkClick r:id="rId2"/>
              </a:rPr>
              <a:t>https://www.ieee802.org/15/</a:t>
            </a:r>
            <a:endParaRPr lang="en-US" dirty="0"/>
          </a:p>
          <a:p>
            <a:pPr lvl="1"/>
            <a:endParaRPr lang="en-US" dirty="0"/>
          </a:p>
          <a:p>
            <a:r>
              <a:rPr lang="en-US" dirty="0"/>
              <a:t>Meeting schedule for November Plenary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3919235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Upload teleconference changes as r7, leave changes and comments, Further review offline, contributions for November meetings. </a:t>
            </a:r>
          </a:p>
          <a:p>
            <a:pPr lvl="1"/>
            <a:r>
              <a:rPr lang="en-US" dirty="0"/>
              <a:t>Further contributions w.r.t Railroad Peer to Peer mode.  Proposed changes to SRD.  </a:t>
            </a:r>
            <a:r>
              <a:rPr lang="en-US"/>
              <a:t>Submissions requested by </a:t>
            </a:r>
            <a:r>
              <a:rPr lang="en-US" dirty="0"/>
              <a:t>first week of November</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27</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7010400" cy="4351338"/>
          </a:xfrm>
        </p:spPr>
        <p:txBody>
          <a:bodyPr>
            <a:normAutofit/>
          </a:bodyPr>
          <a:lstStyle/>
          <a:p>
            <a:r>
              <a:rPr lang="en-US" dirty="0"/>
              <a:t>Introductions</a:t>
            </a:r>
          </a:p>
          <a:p>
            <a:endParaRPr lang="en-US" dirty="0"/>
          </a:p>
          <a:p>
            <a:r>
              <a:rPr lang="en-US" dirty="0"/>
              <a:t>Secretary for meeting -  Zach Smith</a:t>
            </a:r>
          </a:p>
          <a:p>
            <a:endParaRPr lang="en-US" dirty="0"/>
          </a:p>
          <a:p>
            <a:r>
              <a:rPr lang="en-US" dirty="0"/>
              <a:t>Agenda review and Approval</a:t>
            </a:r>
          </a:p>
          <a:p>
            <a:endParaRPr lang="en-US" dirty="0"/>
          </a:p>
          <a:p>
            <a:r>
              <a:rPr lang="en-US" dirty="0"/>
              <a:t>Meeting schedule for November Plenary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October_2021</a:t>
            </a:r>
          </a:p>
        </p:txBody>
      </p:sp>
      <p:pic>
        <p:nvPicPr>
          <p:cNvPr id="7" name="Picture 6">
            <a:extLst>
              <a:ext uri="{FF2B5EF4-FFF2-40B4-BE49-F238E27FC236}">
                <a16:creationId xmlns:a16="http://schemas.microsoft.com/office/drawing/2014/main" id="{B3794D9D-6A86-45EC-9CA3-074F43897B26}"/>
              </a:ext>
            </a:extLst>
          </p:cNvPr>
          <p:cNvPicPr>
            <a:picLocks noChangeAspect="1"/>
          </p:cNvPicPr>
          <p:nvPr/>
        </p:nvPicPr>
        <p:blipFill>
          <a:blip r:embed="rId2"/>
          <a:stretch>
            <a:fillRect/>
          </a:stretch>
        </p:blipFill>
        <p:spPr>
          <a:xfrm>
            <a:off x="7753350" y="1295400"/>
            <a:ext cx="4438650" cy="4257675"/>
          </a:xfrm>
          <a:prstGeom prst="rect">
            <a:avLst/>
          </a:prstGeom>
        </p:spPr>
      </p:pic>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October_2021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12027</TotalTime>
  <Words>3018</Words>
  <Application>Microsoft Office PowerPoint</Application>
  <PresentationFormat>Widescreen</PresentationFormat>
  <Paragraphs>350</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Helvetica</vt:lpstr>
      <vt:lpstr>Times New Roman</vt:lpstr>
      <vt:lpstr>Custom Design</vt:lpstr>
      <vt:lpstr>PowerPoint Presentation</vt:lpstr>
      <vt:lpstr>TG16t Agenda October Teleconference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Actions from September</vt:lpstr>
      <vt:lpstr>Contributions for October</vt:lpstr>
      <vt:lpstr>Use Case Document</vt:lpstr>
      <vt:lpstr>SRD Discussion – October</vt:lpstr>
      <vt:lpstr>Tuesday Sept 21 discussion on SDD</vt:lpstr>
      <vt:lpstr>SDD discussion</vt:lpstr>
      <vt:lpstr>SDD Notes - October</vt:lpstr>
      <vt:lpstr>Discussion on Security Requirements for 802.16t</vt:lpstr>
      <vt:lpstr>532r0 Railroad Peer to Peer mode of operation</vt:lpstr>
      <vt:lpstr>Editor and Draft Development</vt:lpstr>
      <vt:lpstr>Project Timeline</vt:lpstr>
      <vt:lpstr>Plan for November</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405</cp:revision>
  <cp:lastPrinted>1998-02-10T13:28:06Z</cp:lastPrinted>
  <dcterms:created xsi:type="dcterms:W3CDTF">2020-01-06T16:34:14Z</dcterms:created>
  <dcterms:modified xsi:type="dcterms:W3CDTF">2021-10-13T19:31:41Z</dcterms:modified>
</cp:coreProperties>
</file>